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8" r:id="rId12"/>
    <p:sldId id="269" r:id="rId13"/>
    <p:sldId id="271" r:id="rId14"/>
    <p:sldId id="273" r:id="rId15"/>
    <p:sldId id="274" r:id="rId16"/>
    <p:sldId id="277" r:id="rId17"/>
    <p:sldId id="272" r:id="rId18"/>
    <p:sldId id="275" r:id="rId19"/>
    <p:sldId id="27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3069-277D-2AFE-C572-1F8E94CD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D1861-69C2-660D-3E9F-9F9A2C651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82A9-BD99-9DAA-4A0E-D1C87C55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52992-1557-FAA7-C411-6BD5BE8B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7215-5D36-4B31-9A05-65E7F48E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4F0-7FAA-E165-9B3F-0F8D47F1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0A968-5337-6071-2DAB-6D693E68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1E81-003A-7252-C874-0888DB14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EAC4-B9F9-8B26-A061-50C44E9F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6688-407C-E1E2-92CD-8301ED92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7BD5E-0F9D-3321-E185-A14B117A2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FA135-5FF9-D9C8-7EC5-CF09331E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5A9F-EFEB-932D-F547-CEA4890C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6924-1CA0-EFF3-8077-7D3366F7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CCDC-849E-EE27-6049-DE6E2ACA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CBB3-3574-19CA-F7D2-4CFF8632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CD0D-2B9E-49C5-4684-9DE7E5F7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2B81-27EB-6E8C-7FC5-1E6A78E3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BD9E4-D5B5-3B05-6FEB-12AB53C3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CECD-9458-57CF-D998-2C6FA786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4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E6EA-BA4F-8C17-ECC2-E1F02897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31CB-FD08-B18E-86F7-3640D68A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DC2-1F5D-39BA-116C-B8DD7079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D6C3-4262-9E64-CF36-25541EB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1E6C-9682-B831-8DC5-870529BD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706D-AD6B-6AC3-EB1F-B6376EB7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AEF1-9BCA-0489-10AC-D2FBE278A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4466-7BDC-2514-73E8-E28774D0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2762B-2684-EA07-063A-C8071FCB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4DAF-1F58-F83C-5515-2B27AF80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6799-842B-06BA-210D-AEF38607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622A-9C96-C239-E232-38D30A6A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BCDE-4184-1063-9249-3EC16B5A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2C1E-79C1-0E1B-0ED4-A6B4EB2BE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45430-1AA9-A62A-6913-CFA87C52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C5EB-7B3F-CD1E-C7B2-74C4EDE55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7E258-EEA3-0867-E67A-941A12A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7D63E-8FC3-B448-25F0-A876FA46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9E968-93EF-7D89-C1A5-426941F5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EBF8-D437-0397-3925-9069C176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9AEC3-EAE3-CCBB-CB43-02539E0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AB981-3282-5CB2-3CFD-2B4ED9C2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9E219-B2E4-664A-31A1-D734D78A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FC113-D2AF-EAD1-13C7-DB74FED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32152-8C55-23F2-34C1-AD3A81D8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FE11-1E52-02C2-B70F-E86B575C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F72D-0CC7-687B-FA85-17FA7AED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EAEA-539F-D14A-8975-50920C9E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8F32-4827-5AF8-F37B-3B52D3E3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67020-86F4-5133-CEFA-E05D58D4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A152-8B28-B2A0-74ED-EA631276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9DAB-8CAC-BC27-75D8-2ACE11D5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F55A-2232-9CF7-42D0-4B6AAD08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33A86-DE59-843D-A3D4-558B75E44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C403D-F693-FAE8-857A-616B99C99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46E2-3DD9-82ED-F482-394E4227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1B67F-D26F-2D6C-B82B-068BB866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1841C-1B82-ADF6-A504-BC87C642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10A0D-E3DD-0E4D-E1BB-E3AF982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373B-7A17-2F9A-3FA3-D35920E4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77A4-3916-5F33-C342-E19EABCD2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BD62-D88A-4303-82D6-1D97389738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9A68-145C-BAD3-751F-49F33774C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DA80-7B6C-4FF4-3024-01D6E5247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0A1B-AFAF-4764-9B15-A232D02E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F46-A797-7A97-198B-1B4EBC135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9522-4525-6D45-C5EF-B50CF795A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Chung Lai (Bertram Lee)</a:t>
            </a:r>
          </a:p>
        </p:txBody>
      </p:sp>
    </p:spTree>
    <p:extLst>
      <p:ext uri="{BB962C8B-B14F-4D97-AF65-F5344CB8AC3E}">
        <p14:creationId xmlns:p14="http://schemas.microsoft.com/office/powerpoint/2010/main" val="218857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A17B-DD7E-F1C3-64C6-9030503D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BNE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69B9-9A46-69C1-8DFD-06CC3865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is same as others</a:t>
            </a:r>
          </a:p>
          <a:p>
            <a:r>
              <a:rPr lang="en-US" dirty="0"/>
              <a:t>Additional requirements to prevent Load Use Hazard (stalling)</a:t>
            </a:r>
          </a:p>
          <a:p>
            <a:pPr lvl="1"/>
            <a:r>
              <a:rPr lang="en-US" dirty="0"/>
              <a:t>BNE does compare in ID stage, it needs data immediately in ID stage</a:t>
            </a:r>
          </a:p>
          <a:p>
            <a:pPr lvl="1"/>
            <a:r>
              <a:rPr lang="en-US" dirty="0"/>
              <a:t>Unlike other instructions, when BNE is in ID stage, it needs to check data dependency in both EX stage and </a:t>
            </a:r>
            <a:r>
              <a:rPr lang="en-US" dirty="0">
                <a:solidFill>
                  <a:srgbClr val="C00000"/>
                </a:solidFill>
              </a:rPr>
              <a:t>MEM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3C5D5-DC9B-D295-5579-28FED6E82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77362"/>
              </p:ext>
            </p:extLst>
          </p:nvPr>
        </p:nvGraphicFramePr>
        <p:xfrm>
          <a:off x="838200" y="4141293"/>
          <a:ext cx="3792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66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885728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34787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729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A5E9C1-F308-F67D-3925-09A76992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15862"/>
              </p:ext>
            </p:extLst>
          </p:nvPr>
        </p:nvGraphicFramePr>
        <p:xfrm>
          <a:off x="5592097" y="4141293"/>
          <a:ext cx="3792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66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885728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34787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729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8725B5-8666-1D20-4178-B5FCF296A19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30992" y="4507053"/>
            <a:ext cx="961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789309-BB0B-3191-20CD-5C219B30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04586"/>
              </p:ext>
            </p:extLst>
          </p:nvPr>
        </p:nvGraphicFramePr>
        <p:xfrm>
          <a:off x="838200" y="5159128"/>
          <a:ext cx="3792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66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885728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34787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729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6169FE8-F953-C4C2-12CF-683DDD2BC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35618"/>
              </p:ext>
            </p:extLst>
          </p:nvPr>
        </p:nvGraphicFramePr>
        <p:xfrm>
          <a:off x="5592097" y="5159128"/>
          <a:ext cx="3792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66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885728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34787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729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E87F8-B3AB-4876-A38C-95E3BA10010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630992" y="5524888"/>
            <a:ext cx="961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2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BB88-C0BC-A56B-DC60-D4CFA9DF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Two Forwarding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6F83-B1A6-B7EC-C5D8-C4F91EE1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38" y="13536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Only one forwarding unit in EX stage</a:t>
            </a:r>
          </a:p>
          <a:p>
            <a:pPr lvl="1"/>
            <a:r>
              <a:rPr lang="en-US" dirty="0"/>
              <a:t>BNE can only be determined at EX stage and need to flush two stages</a:t>
            </a:r>
          </a:p>
          <a:p>
            <a:pPr lvl="1"/>
            <a:endParaRPr lang="en-US" dirty="0"/>
          </a:p>
          <a:p>
            <a:r>
              <a:rPr lang="en-US" dirty="0"/>
              <a:t>Only one forwarding unit in ID stage</a:t>
            </a:r>
          </a:p>
          <a:p>
            <a:pPr lvl="1"/>
            <a:r>
              <a:rPr lang="en-US" dirty="0"/>
              <a:t>Stall even for Non </a:t>
            </a:r>
            <a:r>
              <a:rPr lang="en-US"/>
              <a:t>BNE instruction </a:t>
            </a:r>
            <a:r>
              <a:rPr lang="en-US" dirty="0"/>
              <a:t>RAW dependency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Having two forwarding unit allows early branch detection and minimize stalling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7E2C02-53DD-E6FC-EE17-9074A0C70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0282"/>
              </p:ext>
            </p:extLst>
          </p:nvPr>
        </p:nvGraphicFramePr>
        <p:xfrm>
          <a:off x="838200" y="3900949"/>
          <a:ext cx="3792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66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885728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34787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729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E1757C-A0A3-6F6D-9101-E86B1DE9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84356"/>
              </p:ext>
            </p:extLst>
          </p:nvPr>
        </p:nvGraphicFramePr>
        <p:xfrm>
          <a:off x="5592097" y="3900949"/>
          <a:ext cx="3792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66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726766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885728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34787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729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C9D410-07FE-155F-24AA-79D35E043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30992" y="4266709"/>
            <a:ext cx="961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7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47DD-B04D-B450-60B9-926D85C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5244545-F90F-911C-3495-6CC6678C0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" y="2610404"/>
            <a:ext cx="10515600" cy="255436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61D6DF-B9E1-40CD-7CFE-3A0DF7A3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99" y="643062"/>
            <a:ext cx="2255715" cy="76968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B8DA99A-0A76-9A7E-6DF3-EB268DE0F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82" y="694646"/>
            <a:ext cx="5334462" cy="12421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E3D388-4429-4966-A9E2-4D1B622FC697}"/>
              </a:ext>
            </a:extLst>
          </p:cNvPr>
          <p:cNvSpPr/>
          <p:nvPr/>
        </p:nvSpPr>
        <p:spPr>
          <a:xfrm>
            <a:off x="5165953" y="2556163"/>
            <a:ext cx="663347" cy="27432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B9E251-2B8E-15E4-6F8A-65889940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60338"/>
              </p:ext>
            </p:extLst>
          </p:nvPr>
        </p:nvGraphicFramePr>
        <p:xfrm>
          <a:off x="1426795" y="5442712"/>
          <a:ext cx="6418341" cy="95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590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481950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425913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529055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751833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475803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475803"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BNE $2,$1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$2&lt;-mem[1]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$1&lt;-mem[0]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58DB80-C8B2-8B68-23C2-B8F08142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815"/>
            <a:ext cx="10515600" cy="255436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4209318-07C9-22F5-E4DF-526562092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25" y="545486"/>
            <a:ext cx="2255715" cy="7696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66C86A-A6E2-642C-8E45-F2D353A00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89" y="545486"/>
            <a:ext cx="5334462" cy="12421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178F11-0E3B-1E99-EA75-71DD4CE6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07832"/>
              </p:ext>
            </p:extLst>
          </p:nvPr>
        </p:nvGraphicFramePr>
        <p:xfrm>
          <a:off x="1619889" y="5033512"/>
          <a:ext cx="8729457" cy="10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01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787852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720249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844681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1893274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15282">
                <a:tc>
                  <a:txBody>
                    <a:bodyPr/>
                    <a:lstStyle/>
                    <a:p>
                      <a:r>
                        <a:rPr lang="en-US" dirty="0"/>
                        <a:t>$3&lt;-mem[2]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$2,$1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$2&lt;-mem[1]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$1&lt;-mem[0]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699BD65-6F53-E6F9-8960-00B53CC309D5}"/>
              </a:ext>
            </a:extLst>
          </p:cNvPr>
          <p:cNvSpPr/>
          <p:nvPr/>
        </p:nvSpPr>
        <p:spPr>
          <a:xfrm>
            <a:off x="5621482" y="1974273"/>
            <a:ext cx="706582" cy="2971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477DBD-EE66-A7EC-E2E8-56980700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959"/>
            <a:ext cx="10515600" cy="2554369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F28537-22E6-04C1-6835-B4304098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41" y="478337"/>
            <a:ext cx="2255715" cy="76968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DA2630A-235A-6780-7000-7A6C108C0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" y="478337"/>
            <a:ext cx="5334462" cy="1242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80523-5826-A426-1656-286F1DCF3161}"/>
              </a:ext>
            </a:extLst>
          </p:cNvPr>
          <p:cNvSpPr/>
          <p:nvPr/>
        </p:nvSpPr>
        <p:spPr>
          <a:xfrm>
            <a:off x="6354443" y="1839191"/>
            <a:ext cx="638639" cy="31380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0FA778-AAB3-5CB9-AD3D-463A30F7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25374"/>
              </p:ext>
            </p:extLst>
          </p:nvPr>
        </p:nvGraphicFramePr>
        <p:xfrm>
          <a:off x="1100344" y="5254866"/>
          <a:ext cx="8729457" cy="10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01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787852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720249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844681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1893274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15282">
                <a:tc>
                  <a:txBody>
                    <a:bodyPr/>
                    <a:lstStyle/>
                    <a:p>
                      <a:r>
                        <a:rPr lang="en-US" dirty="0"/>
                        <a:t>$3&lt;-mem[2]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$2,$1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$2&lt;-mem[1]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A6C61E-B3FA-AC45-2F8B-7D9417C57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738"/>
            <a:ext cx="10515600" cy="2554369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410E111-DE8E-A298-E0F0-81A45705B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41" y="330853"/>
            <a:ext cx="2255715" cy="76968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AFAA7A-9796-BE75-F930-B731EF6BC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" y="330853"/>
            <a:ext cx="5334462" cy="12421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2A6076-46F8-96F4-CDF4-EB937EEA6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13466"/>
              </p:ext>
            </p:extLst>
          </p:nvPr>
        </p:nvGraphicFramePr>
        <p:xfrm>
          <a:off x="1412071" y="5083305"/>
          <a:ext cx="8729457" cy="10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01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787852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720249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844681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1893274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15282">
                <a:tc>
                  <a:txBody>
                    <a:bodyPr/>
                    <a:lstStyle/>
                    <a:p>
                      <a:r>
                        <a:rPr lang="en-US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$3,$4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$4&lt;-mem[3]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$3&lt;-mem[2]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$2, 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81785E-D171-DC5F-3455-714BEAA9C05A}"/>
              </a:ext>
            </a:extLst>
          </p:cNvPr>
          <p:cNvSpPr/>
          <p:nvPr/>
        </p:nvSpPr>
        <p:spPr>
          <a:xfrm>
            <a:off x="8359888" y="1588152"/>
            <a:ext cx="638639" cy="31380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113AE8-CB13-E50B-8253-19A3E19A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738"/>
            <a:ext cx="10515600" cy="255436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DEB0DB-F7BE-2F09-8DD9-4D726C5F3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41" y="330853"/>
            <a:ext cx="2255715" cy="76968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BE28388-4FBA-6329-B3B2-ED683A532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" y="330853"/>
            <a:ext cx="5334462" cy="124216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031C8D-6FA4-5610-EC01-6960F5BC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39324"/>
              </p:ext>
            </p:extLst>
          </p:nvPr>
        </p:nvGraphicFramePr>
        <p:xfrm>
          <a:off x="1412071" y="5083305"/>
          <a:ext cx="8729457" cy="10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01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787852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720249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844681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1893274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15282">
                <a:tc>
                  <a:txBody>
                    <a:bodyPr/>
                    <a:lstStyle/>
                    <a:p>
                      <a:r>
                        <a:rPr lang="en-US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$3,$4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$4&lt;-mem[3]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$3&lt;-mem[2]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804DBCE-CDC3-AE9A-2709-D265EEB0B524}"/>
              </a:ext>
            </a:extLst>
          </p:cNvPr>
          <p:cNvSpPr/>
          <p:nvPr/>
        </p:nvSpPr>
        <p:spPr>
          <a:xfrm>
            <a:off x="9118425" y="1588152"/>
            <a:ext cx="638639" cy="31380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9F655F-AFB0-94EE-37C3-56C04121E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738"/>
            <a:ext cx="10515600" cy="255436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FB43415-3727-A9F8-F1E4-885898CB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41" y="330853"/>
            <a:ext cx="2255715" cy="76968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FCC2CC-7241-2DA0-22F7-602D0C049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" y="330853"/>
            <a:ext cx="5334462" cy="1242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A6D0B-6BC2-3237-AA62-F68BD5C5877D}"/>
              </a:ext>
            </a:extLst>
          </p:cNvPr>
          <p:cNvSpPr/>
          <p:nvPr/>
        </p:nvSpPr>
        <p:spPr>
          <a:xfrm>
            <a:off x="9721097" y="1573021"/>
            <a:ext cx="638639" cy="31380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CD52D-046B-995B-3E47-1F637366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78839"/>
              </p:ext>
            </p:extLst>
          </p:nvPr>
        </p:nvGraphicFramePr>
        <p:xfrm>
          <a:off x="1443244" y="4915959"/>
          <a:ext cx="8729457" cy="10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01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787852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720249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844681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1893274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15282">
                <a:tc>
                  <a:txBody>
                    <a:bodyPr/>
                    <a:lstStyle/>
                    <a:p>
                      <a:r>
                        <a:rPr lang="en-US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$3,$4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$4&lt;-mem[3]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9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286E66E-66DB-742E-CB1C-0F651AE5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738"/>
            <a:ext cx="10515600" cy="2554369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E1634D9-5A0D-0191-CF0E-49962DAFC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41" y="330853"/>
            <a:ext cx="2255715" cy="76968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D1EF54-6903-E1B9-8139-254C29084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" y="330853"/>
            <a:ext cx="5334462" cy="1242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49738-51A5-836E-EA39-0BF377FF383A}"/>
              </a:ext>
            </a:extLst>
          </p:cNvPr>
          <p:cNvSpPr/>
          <p:nvPr/>
        </p:nvSpPr>
        <p:spPr>
          <a:xfrm>
            <a:off x="10417288" y="1608187"/>
            <a:ext cx="638639" cy="31380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D3A86-B6F0-8CFA-6560-5F22C97A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13260"/>
              </p:ext>
            </p:extLst>
          </p:nvPr>
        </p:nvGraphicFramePr>
        <p:xfrm>
          <a:off x="1412071" y="4905568"/>
          <a:ext cx="8729457" cy="101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01">
                  <a:extLst>
                    <a:ext uri="{9D8B030D-6E8A-4147-A177-3AD203B41FA5}">
                      <a16:colId xmlns:a16="http://schemas.microsoft.com/office/drawing/2014/main" val="2198520938"/>
                    </a:ext>
                  </a:extLst>
                </a:gridCol>
                <a:gridCol w="1787852">
                  <a:extLst>
                    <a:ext uri="{9D8B030D-6E8A-4147-A177-3AD203B41FA5}">
                      <a16:colId xmlns:a16="http://schemas.microsoft.com/office/drawing/2014/main" val="2603128493"/>
                    </a:ext>
                  </a:extLst>
                </a:gridCol>
                <a:gridCol w="1720249">
                  <a:extLst>
                    <a:ext uri="{9D8B030D-6E8A-4147-A177-3AD203B41FA5}">
                      <a16:colId xmlns:a16="http://schemas.microsoft.com/office/drawing/2014/main" val="3132368882"/>
                    </a:ext>
                  </a:extLst>
                </a:gridCol>
                <a:gridCol w="1844681">
                  <a:extLst>
                    <a:ext uri="{9D8B030D-6E8A-4147-A177-3AD203B41FA5}">
                      <a16:colId xmlns:a16="http://schemas.microsoft.com/office/drawing/2014/main" val="3603382672"/>
                    </a:ext>
                  </a:extLst>
                </a:gridCol>
                <a:gridCol w="1893274">
                  <a:extLst>
                    <a:ext uri="{9D8B030D-6E8A-4147-A177-3AD203B41FA5}">
                      <a16:colId xmlns:a16="http://schemas.microsoft.com/office/drawing/2014/main" val="3354361791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59362"/>
                  </a:ext>
                </a:extLst>
              </a:tr>
              <a:tr h="215282">
                <a:tc>
                  <a:txBody>
                    <a:bodyPr/>
                    <a:lstStyle/>
                    <a:p>
                      <a:r>
                        <a:rPr lang="en-US" dirty="0"/>
                        <a:t>$1&lt;-mem[0]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BNE $3,$4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nop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2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93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CE02-60D5-C54D-C3C1-FC512BD5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15B094-1FCA-4F7C-A37B-944058B9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79" y="565055"/>
            <a:ext cx="4877223" cy="1615580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CA44FE-F1AD-866B-EA30-373AE54F4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81" y="565055"/>
            <a:ext cx="3467400" cy="1348857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8265813-82B7-117E-B47F-E1E535D77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2" y="2483428"/>
            <a:ext cx="11857748" cy="294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D43098-9B52-917C-174B-CA574E8D83CE}"/>
              </a:ext>
            </a:extLst>
          </p:cNvPr>
          <p:cNvSpPr/>
          <p:nvPr/>
        </p:nvSpPr>
        <p:spPr>
          <a:xfrm>
            <a:off x="7938655" y="2265218"/>
            <a:ext cx="810490" cy="3429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1BEE-024C-AB73-0E1C-DF85ECE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148" y="365126"/>
            <a:ext cx="5496233" cy="116655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Cycle</a:t>
            </a:r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C73FBC8A-43AC-999F-F123-4F19E0F1A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6" y="728897"/>
            <a:ext cx="11331365" cy="6134062"/>
          </a:xfrm>
        </p:spPr>
      </p:pic>
    </p:spTree>
    <p:extLst>
      <p:ext uri="{BB962C8B-B14F-4D97-AF65-F5344CB8AC3E}">
        <p14:creationId xmlns:p14="http://schemas.microsoft.com/office/powerpoint/2010/main" val="22711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6C37-D997-4142-84EE-F62812C3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err="1"/>
              <a:t>Freqency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19124E-883F-4995-F4E2-134A64088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2" y="1877473"/>
            <a:ext cx="2537680" cy="1219306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CAEF97-827D-381D-8E4B-94BFF2AD8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09" y="963184"/>
            <a:ext cx="4350621" cy="1866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90F6A-5BFF-01FC-0B47-801EB7A02471}"/>
              </a:ext>
            </a:extLst>
          </p:cNvPr>
          <p:cNvSpPr txBox="1"/>
          <p:nvPr/>
        </p:nvSpPr>
        <p:spPr>
          <a:xfrm>
            <a:off x="550606" y="3667432"/>
            <a:ext cx="10245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12-0.9 = 11.1 ns</a:t>
            </a:r>
          </a:p>
          <a:p>
            <a:endParaRPr lang="en-US" dirty="0"/>
          </a:p>
          <a:p>
            <a:r>
              <a:rPr lang="en-US"/>
              <a:t>Max frequency = 1/(11.1ns) = 90.1MHz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53C-F523-1766-5E97-00C2795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6063-9BEB-8613-66C1-35C7D9BE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write back ports</a:t>
            </a:r>
          </a:p>
          <a:p>
            <a:pPr lvl="1"/>
            <a:r>
              <a:rPr lang="en-US" dirty="0"/>
              <a:t>Two registers that go along the pipeline </a:t>
            </a:r>
          </a:p>
          <a:p>
            <a:r>
              <a:rPr lang="en-US" dirty="0"/>
              <a:t>Comparison of BNE during ID stage (early detection, less penalty for wrong prediction)</a:t>
            </a:r>
          </a:p>
          <a:p>
            <a:pPr lvl="1"/>
            <a:r>
              <a:rPr lang="en-US" dirty="0"/>
              <a:t>Add a not equal comparison block in ID stage </a:t>
            </a:r>
          </a:p>
          <a:p>
            <a:r>
              <a:rPr lang="en-US" dirty="0"/>
              <a:t>Some control signals for LA instruction is not available until EX stage</a:t>
            </a:r>
          </a:p>
          <a:p>
            <a:pPr lvl="1"/>
            <a:r>
              <a:rPr lang="en-US" dirty="0"/>
              <a:t>Modify control signals in the control bus in EX stage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2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951-9965-9AF9-1095-0A564BA7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and Datapath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595A-250F-1337-9588-D1384E40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normal controls: c_[stage]_[signal name]</a:t>
            </a:r>
          </a:p>
          <a:p>
            <a:pPr lvl="1"/>
            <a:r>
              <a:rPr lang="en-US" dirty="0"/>
              <a:t>hazard controls: </a:t>
            </a:r>
            <a:r>
              <a:rPr lang="en-US" dirty="0" err="1"/>
              <a:t>hc</a:t>
            </a:r>
            <a:r>
              <a:rPr lang="en-US" dirty="0"/>
              <a:t>_[stage]_[signal name]</a:t>
            </a:r>
          </a:p>
          <a:p>
            <a:r>
              <a:rPr lang="en-US" dirty="0"/>
              <a:t>Datapath</a:t>
            </a:r>
          </a:p>
          <a:p>
            <a:pPr lvl="1"/>
            <a:r>
              <a:rPr lang="en-US" dirty="0"/>
              <a:t>[stage]_[data path name]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c_mem_write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ex_result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E7CB-A523-1522-F35B-77A3A6C0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stage</a:t>
            </a:r>
          </a:p>
        </p:txBody>
      </p:sp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89A6FCD9-1D8C-0D7E-242A-C7C2729AA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0616" y="1766632"/>
            <a:ext cx="8046328" cy="4351338"/>
          </a:xfrm>
        </p:spPr>
      </p:pic>
    </p:spTree>
    <p:extLst>
      <p:ext uri="{BB962C8B-B14F-4D97-AF65-F5344CB8AC3E}">
        <p14:creationId xmlns:p14="http://schemas.microsoft.com/office/powerpoint/2010/main" val="137260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DE1E-0ACC-DDD3-188E-8908AE0C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stage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CA2498DB-E3FE-A147-18B6-18E8A0CE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22512" y="952590"/>
            <a:ext cx="6990273" cy="48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BE2-D1EF-9A34-2531-2F46168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stage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DD03E032-96BB-30A2-9BAF-41517637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5858" y="622152"/>
            <a:ext cx="6780284" cy="55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9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0042-963E-B4D6-13FC-23DF9030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Forwarding, Hazards and Static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AF73-65B6-BD07-F818-23DD0A27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  <a:p>
            <a:pPr lvl="1"/>
            <a:r>
              <a:rPr lang="en-US" dirty="0"/>
              <a:t>No changes if writing into $0</a:t>
            </a:r>
          </a:p>
          <a:p>
            <a:pPr lvl="1"/>
            <a:r>
              <a:rPr lang="en-US" dirty="0"/>
              <a:t>Forwarding unit to EX stage (Forward from MEM and WB stage)</a:t>
            </a:r>
          </a:p>
          <a:p>
            <a:pPr lvl="1"/>
            <a:r>
              <a:rPr lang="en-US" dirty="0"/>
              <a:t>Forwarding unit to ID stage for BNE (same module as the one in EX stage)</a:t>
            </a:r>
          </a:p>
          <a:p>
            <a:r>
              <a:rPr lang="en-US" dirty="0"/>
              <a:t>Hazard (Load Use Hazard)</a:t>
            </a:r>
          </a:p>
          <a:p>
            <a:pPr lvl="1"/>
            <a:r>
              <a:rPr lang="en-US" dirty="0"/>
              <a:t>Hazard Detection Unit controls stalling</a:t>
            </a:r>
          </a:p>
          <a:p>
            <a:pPr lvl="2"/>
            <a:r>
              <a:rPr lang="en-US" dirty="0"/>
              <a:t>Gets input from controls of both EX stage and </a:t>
            </a:r>
            <a:r>
              <a:rPr lang="en-US" dirty="0">
                <a:solidFill>
                  <a:srgbClr val="C00000"/>
                </a:solidFill>
              </a:rPr>
              <a:t>MEM stage</a:t>
            </a:r>
          </a:p>
          <a:p>
            <a:r>
              <a:rPr lang="en-US" dirty="0"/>
              <a:t>Branch Prediction</a:t>
            </a:r>
          </a:p>
          <a:p>
            <a:pPr lvl="1"/>
            <a:r>
              <a:rPr lang="en-US" dirty="0"/>
              <a:t>Static Prediction (default no branch)</a:t>
            </a:r>
          </a:p>
          <a:p>
            <a:pPr lvl="1"/>
            <a:r>
              <a:rPr lang="en-US" dirty="0"/>
              <a:t>Flush when incorrect prediction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0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2A26-4496-DD8C-DF8A-CACAA5E9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and Load Use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645D-44E8-8E3F-1BA6-1E9AAF20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 data available?</a:t>
            </a:r>
          </a:p>
          <a:p>
            <a:pPr marL="0" indent="0">
              <a:buNone/>
            </a:pPr>
            <a:r>
              <a:rPr lang="en-US" sz="1400" dirty="0"/>
              <a:t>			Instructions that writes to write port 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1400" dirty="0"/>
              <a:t>Instructions that writes to write port 2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AFD6E0-FD73-9D6D-653C-1752A0D32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92083"/>
              </p:ext>
            </p:extLst>
          </p:nvPr>
        </p:nvGraphicFramePr>
        <p:xfrm>
          <a:off x="1166761" y="275494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23">
                  <a:extLst>
                    <a:ext uri="{9D8B030D-6E8A-4147-A177-3AD203B41FA5}">
                      <a16:colId xmlns:a16="http://schemas.microsoft.com/office/drawing/2014/main" val="3145442922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1078706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0045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3542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4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7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4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4046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805094-DDED-2105-0DDA-F397EBC90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31317"/>
              </p:ext>
            </p:extLst>
          </p:nvPr>
        </p:nvGraphicFramePr>
        <p:xfrm>
          <a:off x="1166761" y="516762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7494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3787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5975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714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23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601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Lab3</vt:lpstr>
      <vt:lpstr>Single Cycle</vt:lpstr>
      <vt:lpstr>Design choices</vt:lpstr>
      <vt:lpstr>Signal and Datapath naming</vt:lpstr>
      <vt:lpstr>IF stage</vt:lpstr>
      <vt:lpstr>ID stage</vt:lpstr>
      <vt:lpstr>EX stage</vt:lpstr>
      <vt:lpstr>Forwarding, Hazards and Static Prediction</vt:lpstr>
      <vt:lpstr>Forwarding and Load Use Hazard</vt:lpstr>
      <vt:lpstr>Considerations for BNE</vt:lpstr>
      <vt:lpstr>Why Two Forwarding Unit?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2</vt:lpstr>
      <vt:lpstr>Max Freqency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Bertram</dc:creator>
  <cp:lastModifiedBy>Bertram</cp:lastModifiedBy>
  <cp:revision>50</cp:revision>
  <dcterms:created xsi:type="dcterms:W3CDTF">2023-03-19T08:44:20Z</dcterms:created>
  <dcterms:modified xsi:type="dcterms:W3CDTF">2023-03-31T03:00:16Z</dcterms:modified>
</cp:coreProperties>
</file>