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5" r:id="rId2"/>
  </p:sldMasterIdLst>
  <p:sldIdLst>
    <p:sldId id="256" r:id="rId3"/>
    <p:sldId id="257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47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4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76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75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40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832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120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95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61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05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67898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8108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90656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5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68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30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69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6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0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04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8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73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80FA0-9E63-40AA-9724-00720B2144FC}" type="datetimeFigureOut">
              <a:rPr lang="ko-KR" altLang="en-US" smtClean="0"/>
              <a:t>2024-10-20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54A36-9AAF-42B1-98E5-51AEA70068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iddenbeginner.github.io/Deep-Reinforcement-Learnings/book/Chapter2/9-trpo.html" TargetMode="Externa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1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6.png"/><Relationship Id="rId5" Type="http://schemas.openxmlformats.org/officeDocument/2006/relationships/image" Target="../media/image12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294E6454-9F02-933B-7CDD-9CAE0D0629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S. John et. al. 2015, ICML, UC Berkely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F87571F-20FF-9D18-5757-55973288D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Trust Region Policy Optimization (+ PPO)</a:t>
            </a:r>
            <a:br>
              <a:rPr lang="en-US" altLang="ko-KR" dirty="0"/>
            </a:br>
            <a:r>
              <a:rPr lang="ko-KR" altLang="en-US" sz="1400" dirty="0"/>
              <a:t>참고자료</a:t>
            </a:r>
            <a:r>
              <a:rPr lang="en-US" altLang="ko-KR" sz="1400" dirty="0"/>
              <a:t>: </a:t>
            </a:r>
            <a:r>
              <a:rPr lang="en-US" altLang="ko-KR" sz="1400" dirty="0">
                <a:hlinkClick r:id="rId2"/>
              </a:rPr>
              <a:t>https://hiddenbeginner.github.io/Deep-Reinforcement-Learnings/book/Chapter2/9-trpo.html</a:t>
            </a:r>
            <a:r>
              <a:rPr lang="en-US" altLang="ko-KR" sz="1400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84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0EC4-7E52-4362-B168-092129F73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8EDC773-7126-A5CC-079B-D1F1C22FA9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인식 및 변경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dirty="0"/>
                  <a:t>NPG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lower bound </a:t>
                </a:r>
                <a:r>
                  <a:rPr lang="ko-KR" altLang="en-US" dirty="0"/>
                  <a:t>해결 방법인 </a:t>
                </a:r>
                <a:r>
                  <a:rPr lang="en-US" altLang="ko-KR" dirty="0"/>
                  <a:t>“mixture policy”</a:t>
                </a:r>
                <a:r>
                  <a:rPr lang="ko-KR" altLang="en-US" dirty="0"/>
                  <a:t>는 어색함</a:t>
                </a:r>
                <a:endParaRPr lang="en-US" altLang="ko-KR" dirty="0"/>
              </a:p>
              <a:p>
                <a:pPr lvl="2"/>
                <a:r>
                  <a:rPr lang="en-US" altLang="ko-KR" dirty="0"/>
                  <a:t>Stochastic policy </a:t>
                </a:r>
                <a:r>
                  <a:rPr lang="ko-KR" altLang="en-US" dirty="0"/>
                  <a:t>를 도입해서 수학적인 안정성을 확보하자</a:t>
                </a:r>
                <a:r>
                  <a:rPr lang="en-US" altLang="ko-KR" dirty="0"/>
                  <a:t>!</a:t>
                </a:r>
              </a:p>
              <a:p>
                <a:pPr lvl="3"/>
                <a:r>
                  <a:rPr lang="en-US" altLang="ko-KR" dirty="0"/>
                  <a:t>KL Divergence-like distance measure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의 계산을 쉽게 해보자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Explore all over space to specific (s, a)</a:t>
                </a:r>
              </a:p>
              <a:p>
                <a:pPr lvl="3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D8EDC773-7126-A5CC-079B-D1F1C22FA9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760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B3FAC45E-5DDA-0F8A-8BCA-86ED6D9A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 (TRPO)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594EE8-728E-1AAC-FB2F-98B75DAA9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66" y="4586193"/>
            <a:ext cx="4944165" cy="13432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8B793D5-2345-597A-7FD8-608F69CF6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369" y="4052917"/>
            <a:ext cx="2381582" cy="285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F3C4CD-9424-B5C0-229C-62D6CA724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68376"/>
            <a:ext cx="4963218" cy="212437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859D5FF-3E90-D84B-D7C1-5E55ABDC9624}"/>
              </a:ext>
            </a:extLst>
          </p:cNvPr>
          <p:cNvSpPr/>
          <p:nvPr/>
        </p:nvSpPr>
        <p:spPr>
          <a:xfrm>
            <a:off x="5391575" y="4905603"/>
            <a:ext cx="432730" cy="7043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6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AE03E-E2B6-48C9-A19A-22086E37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CAD91DA-00AA-E4D3-12F5-A7B62A770E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인식 및 변경 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2400" dirty="0"/>
                  <a:t>D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이므로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𝑚𝑎𝑥𝑖𝑚𝑖𝑧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sz="2400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CAD91DA-00AA-E4D3-12F5-A7B62A770E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760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E62B913F-4D63-9CF2-E689-BED9362B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 (TRPO)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5D315-5AA4-5D04-2590-5F69BD0AC0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863" y="3113541"/>
            <a:ext cx="2381582" cy="2857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90BF791-DF73-75B1-EB61-16B2124D5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94" y="3429000"/>
            <a:ext cx="4963218" cy="21243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189598-EDE9-CC8B-3B87-48EE758DE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212" y="5553371"/>
            <a:ext cx="3877216" cy="1076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5DD3348-7F10-AB72-51F4-51FD545E4C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982" y="3247999"/>
            <a:ext cx="5115639" cy="3381847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E128B40-281F-CB6A-87B0-38ED6B47B253}"/>
              </a:ext>
            </a:extLst>
          </p:cNvPr>
          <p:cNvSpPr/>
          <p:nvPr/>
        </p:nvSpPr>
        <p:spPr>
          <a:xfrm>
            <a:off x="5572819" y="4625595"/>
            <a:ext cx="432730" cy="7043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96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00D19-5D87-DCF6-5DF7-22B98BFEA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7E63399-A95E-E2F4-5E1B-7308DBCB82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구현 과정에서의 변경 사항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ko-KR" sz="2400" dirty="0"/>
                  <a:t>D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이므로</a:t>
                </a:r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𝑚𝑎𝑥𝑖𝑚𝑖𝑧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𝑠𝑢𝑏𝑗𝑒𝑐𝑡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ko-KR" alt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ko-KR" altLang="en-US" sz="2000" dirty="0"/>
                  <a:t>문제 의식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매개 변수에 대한 </a:t>
                </a:r>
                <a:r>
                  <a:rPr lang="en-US" altLang="ko-KR" sz="2000" dirty="0"/>
                  <a:t>KL divergence </a:t>
                </a:r>
                <a:r>
                  <a:rPr lang="ko-KR" altLang="en-US" sz="2000" dirty="0"/>
                  <a:t>계산이 가능한가</a:t>
                </a:r>
                <a:r>
                  <a:rPr lang="en-US" altLang="ko-KR" sz="2000" dirty="0"/>
                  <a:t>…? </a:t>
                </a:r>
                <a:r>
                  <a:rPr lang="en-US" altLang="ko-KR" sz="2000" dirty="0">
                    <a:sym typeface="Wingdings" panose="05000000000000000000" pitchFamily="2" charset="2"/>
                  </a:rPr>
                  <a:t> </a:t>
                </a:r>
                <a:r>
                  <a:rPr lang="en-US" altLang="ko-KR" sz="2000" dirty="0"/>
                  <a:t>NO</a:t>
                </a:r>
              </a:p>
              <a:p>
                <a:pPr lvl="3"/>
                <a:r>
                  <a:rPr lang="en-US" altLang="ko-KR" sz="1600" dirty="0"/>
                  <a:t>Heuristic</a:t>
                </a:r>
                <a:r>
                  <a:rPr lang="ko-KR" altLang="en-US" sz="1600" dirty="0"/>
                  <a:t> 근사를 적용</a:t>
                </a:r>
                <a:endParaRPr lang="en-US" altLang="ko-KR" sz="1600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17E63399-A95E-E2F4-5E1B-7308DBCB82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760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08464445-4D9D-BFF8-B859-1DECEF57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 (TRPO)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27A326-CD60-2421-52A7-58F912AA9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07" y="3356811"/>
            <a:ext cx="4182059" cy="3810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EF9448C-0ED6-F813-DD09-317ED26C89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213"/>
          <a:stretch/>
        </p:blipFill>
        <p:spPr>
          <a:xfrm>
            <a:off x="609600" y="3356812"/>
            <a:ext cx="4963218" cy="505326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CB3A9915-9227-585C-3848-EF07822FC77D}"/>
              </a:ext>
            </a:extLst>
          </p:cNvPr>
          <p:cNvSpPr/>
          <p:nvPr/>
        </p:nvSpPr>
        <p:spPr>
          <a:xfrm>
            <a:off x="5842401" y="3418948"/>
            <a:ext cx="432730" cy="3810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B17C498-21C5-2A06-3327-C49EFD9B36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234" y="3936729"/>
            <a:ext cx="3829584" cy="704948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593BA449-752F-264A-924A-E228DEFDDFE2}"/>
              </a:ext>
            </a:extLst>
          </p:cNvPr>
          <p:cNvSpPr/>
          <p:nvPr/>
        </p:nvSpPr>
        <p:spPr>
          <a:xfrm>
            <a:off x="5842401" y="4104802"/>
            <a:ext cx="432730" cy="38105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BFB832F-1F2C-FE6B-CFB8-DCFD032ADA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507" y="3862138"/>
            <a:ext cx="3677163" cy="819264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B3A1CC4-DFDB-08BA-B49E-861BFACC5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1"/>
          <a:stretch/>
        </p:blipFill>
        <p:spPr>
          <a:xfrm>
            <a:off x="5297009" y="4986203"/>
            <a:ext cx="3677163" cy="4061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5906E7-36DC-56BB-8527-503C194CD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3" b="-1952"/>
          <a:stretch/>
        </p:blipFill>
        <p:spPr>
          <a:xfrm>
            <a:off x="7702408" y="4986203"/>
            <a:ext cx="3677163" cy="4061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6F03EE9D-5BCA-224E-D42E-BF6932C34D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63" y="5730651"/>
            <a:ext cx="3820058" cy="514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F90D1C8-2AF6-A50F-730B-E47AD835114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/>
          <a:stretch/>
        </p:blipFill>
        <p:spPr>
          <a:xfrm>
            <a:off x="8724239" y="5806606"/>
            <a:ext cx="2676899" cy="3288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3519252-7DB3-B1C2-71CF-FCF7722649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" y="5003878"/>
            <a:ext cx="4387103" cy="160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A2A1E43-21B1-4B25-01CC-7E01A85C152E}"/>
              </a:ext>
            </a:extLst>
          </p:cNvPr>
          <p:cNvSpPr txBox="1"/>
          <p:nvPr/>
        </p:nvSpPr>
        <p:spPr>
          <a:xfrm>
            <a:off x="13994" y="4699077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FF1396F3-683B-1F86-2A70-0D4C89DD10C2}"/>
              </a:ext>
            </a:extLst>
          </p:cNvPr>
          <p:cNvSpPr/>
          <p:nvPr/>
        </p:nvSpPr>
        <p:spPr>
          <a:xfrm rot="5400000">
            <a:off x="7856501" y="5343424"/>
            <a:ext cx="233501" cy="36469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1B1318D-C637-EFA0-82CD-59178504D967}"/>
              </a:ext>
            </a:extLst>
          </p:cNvPr>
          <p:cNvCxnSpPr>
            <a:cxnSpLocks/>
          </p:cNvCxnSpPr>
          <p:nvPr/>
        </p:nvCxnSpPr>
        <p:spPr>
          <a:xfrm>
            <a:off x="5589383" y="6219649"/>
            <a:ext cx="905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818F07-00FD-047B-30C2-D9BEBC7DD987}"/>
              </a:ext>
            </a:extLst>
          </p:cNvPr>
          <p:cNvSpPr txBox="1"/>
          <p:nvPr/>
        </p:nvSpPr>
        <p:spPr>
          <a:xfrm>
            <a:off x="4567685" y="6301001"/>
            <a:ext cx="1810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1) </a:t>
            </a:r>
            <a:r>
              <a:rPr lang="ko-KR" altLang="en-US" sz="1100" dirty="0">
                <a:solidFill>
                  <a:srgbClr val="FF0000"/>
                </a:solidFill>
              </a:rPr>
              <a:t>샘플링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에피소드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과정에서 획득한 </a:t>
            </a:r>
            <a:r>
              <a:rPr lang="en-US" altLang="ko-KR" sz="1100" dirty="0">
                <a:solidFill>
                  <a:srgbClr val="FF0000"/>
                </a:solidFill>
              </a:rPr>
              <a:t>s</a:t>
            </a:r>
            <a:r>
              <a:rPr lang="ko-KR" altLang="en-US" sz="1100" dirty="0">
                <a:solidFill>
                  <a:srgbClr val="FF0000"/>
                </a:solidFill>
              </a:rPr>
              <a:t>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50D05A7-12FC-70A6-20DF-FBC6308C126C}"/>
              </a:ext>
            </a:extLst>
          </p:cNvPr>
          <p:cNvCxnSpPr>
            <a:cxnSpLocks/>
          </p:cNvCxnSpPr>
          <p:nvPr/>
        </p:nvCxnSpPr>
        <p:spPr>
          <a:xfrm>
            <a:off x="6588004" y="6219649"/>
            <a:ext cx="8234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7BFDE62-BE54-0396-5699-4C726209CF0F}"/>
              </a:ext>
            </a:extLst>
          </p:cNvPr>
          <p:cNvSpPr txBox="1"/>
          <p:nvPr/>
        </p:nvSpPr>
        <p:spPr>
          <a:xfrm>
            <a:off x="6494692" y="6301001"/>
            <a:ext cx="1810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2) Importance sampling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9426EA33-63B7-2F62-F73E-B8D7A17E98C5}"/>
              </a:ext>
            </a:extLst>
          </p:cNvPr>
          <p:cNvCxnSpPr>
            <a:cxnSpLocks/>
          </p:cNvCxnSpPr>
          <p:nvPr/>
        </p:nvCxnSpPr>
        <p:spPr>
          <a:xfrm>
            <a:off x="7504765" y="6219649"/>
            <a:ext cx="8234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DE322EE-D2FE-E7BC-CDFC-01D27249F6FE}"/>
              </a:ext>
            </a:extLst>
          </p:cNvPr>
          <p:cNvSpPr txBox="1"/>
          <p:nvPr/>
        </p:nvSpPr>
        <p:spPr>
          <a:xfrm>
            <a:off x="7973252" y="6301001"/>
            <a:ext cx="1810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3) Q </a:t>
            </a:r>
            <a:r>
              <a:rPr lang="ko-KR" altLang="en-US" sz="1100" dirty="0">
                <a:solidFill>
                  <a:srgbClr val="FF0000"/>
                </a:solidFill>
              </a:rPr>
              <a:t>값 추정</a:t>
            </a:r>
          </a:p>
        </p:txBody>
      </p:sp>
    </p:spTree>
    <p:extLst>
      <p:ext uri="{BB962C8B-B14F-4D97-AF65-F5344CB8AC3E}">
        <p14:creationId xmlns:p14="http://schemas.microsoft.com/office/powerpoint/2010/main" val="685068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0DC6-241D-678A-07B0-5458D903C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9554D4C-A518-89B4-FFC6-F4927E4A9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0429409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구현 과정에서의 변경 사항</a:t>
            </a:r>
            <a:endParaRPr lang="en-US" altLang="ko-KR" b="0" i="1" dirty="0">
              <a:latin typeface="Cambria Math" panose="02040503050406030204" pitchFamily="18" charset="0"/>
            </a:endParaRPr>
          </a:p>
          <a:p>
            <a:pPr lvl="1"/>
            <a:r>
              <a:rPr lang="ko-KR" altLang="en-US" sz="2400" dirty="0"/>
              <a:t>많은 구현과정에서의 변경을 거쳤음에도 계산이 효율적인가</a:t>
            </a:r>
            <a:r>
              <a:rPr lang="en-US" altLang="ko-KR" sz="2400" dirty="0"/>
              <a:t>? NO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E4CB471-E3FB-6988-7B09-C1A96C8D1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 (TRPO)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35AC591-C142-4183-6DEB-42AA4C7C5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21"/>
          <a:stretch/>
        </p:blipFill>
        <p:spPr>
          <a:xfrm>
            <a:off x="5297009" y="2821778"/>
            <a:ext cx="3677163" cy="40617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A00DC9-BD35-FE7D-5AF3-9FB8DB727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73" b="-1952"/>
          <a:stretch/>
        </p:blipFill>
        <p:spPr>
          <a:xfrm>
            <a:off x="7702408" y="2821778"/>
            <a:ext cx="3677163" cy="40617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148F141C-6A69-34E1-E147-4FE7743E4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663" y="3566226"/>
            <a:ext cx="3820058" cy="5144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3C16805E-3C3E-1E66-A60E-91D1ECC4D3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96"/>
          <a:stretch/>
        </p:blipFill>
        <p:spPr>
          <a:xfrm>
            <a:off x="8724239" y="3642181"/>
            <a:ext cx="2676899" cy="32881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2C1CE2B-0770-FF54-C286-CB5443BCA0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" y="2839453"/>
            <a:ext cx="4387103" cy="16054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602B5D4-CDAC-83F5-F637-3CE250A2907E}"/>
              </a:ext>
            </a:extLst>
          </p:cNvPr>
          <p:cNvSpPr txBox="1"/>
          <p:nvPr/>
        </p:nvSpPr>
        <p:spPr>
          <a:xfrm>
            <a:off x="13994" y="2534652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RECAP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BC14A46-03E8-71FE-C49D-FD07826D82D9}"/>
              </a:ext>
            </a:extLst>
          </p:cNvPr>
          <p:cNvSpPr/>
          <p:nvPr/>
        </p:nvSpPr>
        <p:spPr>
          <a:xfrm rot="5400000">
            <a:off x="7856501" y="3178999"/>
            <a:ext cx="233501" cy="36469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0435A9C5-E860-0523-542E-3C60314BE65A}"/>
              </a:ext>
            </a:extLst>
          </p:cNvPr>
          <p:cNvCxnSpPr>
            <a:cxnSpLocks/>
          </p:cNvCxnSpPr>
          <p:nvPr/>
        </p:nvCxnSpPr>
        <p:spPr>
          <a:xfrm>
            <a:off x="5589383" y="4055224"/>
            <a:ext cx="90530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D43726-F47C-5B0E-EC61-47BC8C39F683}"/>
              </a:ext>
            </a:extLst>
          </p:cNvPr>
          <p:cNvSpPr txBox="1"/>
          <p:nvPr/>
        </p:nvSpPr>
        <p:spPr>
          <a:xfrm>
            <a:off x="4567685" y="4136576"/>
            <a:ext cx="1810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1) </a:t>
            </a:r>
            <a:r>
              <a:rPr lang="ko-KR" altLang="en-US" sz="1100" dirty="0">
                <a:solidFill>
                  <a:srgbClr val="FF0000"/>
                </a:solidFill>
              </a:rPr>
              <a:t>샘플링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에피소드</a:t>
            </a:r>
            <a:r>
              <a:rPr lang="en-US" altLang="ko-KR" sz="1100" dirty="0">
                <a:solidFill>
                  <a:srgbClr val="FF0000"/>
                </a:solidFill>
              </a:rPr>
              <a:t>) </a:t>
            </a:r>
            <a:r>
              <a:rPr lang="ko-KR" altLang="en-US" sz="1100" dirty="0">
                <a:solidFill>
                  <a:srgbClr val="FF0000"/>
                </a:solidFill>
              </a:rPr>
              <a:t>과정에서 획득한 </a:t>
            </a:r>
            <a:r>
              <a:rPr lang="en-US" altLang="ko-KR" sz="1100" dirty="0">
                <a:solidFill>
                  <a:srgbClr val="FF0000"/>
                </a:solidFill>
              </a:rPr>
              <a:t>s</a:t>
            </a:r>
            <a:r>
              <a:rPr lang="ko-KR" altLang="en-US" sz="1100" dirty="0">
                <a:solidFill>
                  <a:srgbClr val="FF0000"/>
                </a:solidFill>
              </a:rPr>
              <a:t>를 사용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C541439-C4AE-EB79-7697-A895BF6A27D8}"/>
              </a:ext>
            </a:extLst>
          </p:cNvPr>
          <p:cNvCxnSpPr>
            <a:cxnSpLocks/>
          </p:cNvCxnSpPr>
          <p:nvPr/>
        </p:nvCxnSpPr>
        <p:spPr>
          <a:xfrm>
            <a:off x="6588004" y="4055224"/>
            <a:ext cx="8234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C83CA28-E373-C238-48DE-46009BC78345}"/>
              </a:ext>
            </a:extLst>
          </p:cNvPr>
          <p:cNvSpPr txBox="1"/>
          <p:nvPr/>
        </p:nvSpPr>
        <p:spPr>
          <a:xfrm>
            <a:off x="6494692" y="4136576"/>
            <a:ext cx="1810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2) Importance sampling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  (q)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E76CAFA-CC19-FB85-72EF-253F673B2054}"/>
              </a:ext>
            </a:extLst>
          </p:cNvPr>
          <p:cNvCxnSpPr>
            <a:cxnSpLocks/>
          </p:cNvCxnSpPr>
          <p:nvPr/>
        </p:nvCxnSpPr>
        <p:spPr>
          <a:xfrm>
            <a:off x="7504765" y="4055224"/>
            <a:ext cx="8234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BB05D8-C98D-B5E8-1655-29494308D027}"/>
              </a:ext>
            </a:extLst>
          </p:cNvPr>
          <p:cNvSpPr txBox="1"/>
          <p:nvPr/>
        </p:nvSpPr>
        <p:spPr>
          <a:xfrm>
            <a:off x="7973252" y="4136576"/>
            <a:ext cx="18100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3) Q </a:t>
            </a:r>
            <a:r>
              <a:rPr lang="ko-KR" altLang="en-US" sz="1100" dirty="0">
                <a:solidFill>
                  <a:srgbClr val="FF0000"/>
                </a:solidFill>
              </a:rPr>
              <a:t>값 추정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592B6-119B-2F9E-6B22-3B969D04E1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012" y="4733040"/>
            <a:ext cx="9972586" cy="196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39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F9E6-E7AC-FD48-EE5D-92907080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392303F-0293-E975-ECEB-156CEA177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0429409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문제 의식</a:t>
            </a:r>
            <a:r>
              <a:rPr lang="en-US" altLang="ko-KR" dirty="0"/>
              <a:t>) </a:t>
            </a:r>
            <a:r>
              <a:rPr lang="ko-KR" altLang="en-US" dirty="0"/>
              <a:t>그래서 어떻게 </a:t>
            </a:r>
            <a:r>
              <a:rPr lang="en-US" altLang="ko-KR" dirty="0"/>
              <a:t>TRPO</a:t>
            </a:r>
            <a:r>
              <a:rPr lang="ko-KR" altLang="en-US" dirty="0"/>
              <a:t>를 쉽게 구현할까</a:t>
            </a:r>
            <a:r>
              <a:rPr lang="en-US" altLang="ko-KR" dirty="0"/>
              <a:t>…?</a:t>
            </a:r>
            <a:endParaRPr lang="en-US" altLang="ko-KR" b="0" i="1" dirty="0">
              <a:latin typeface="Cambria Math" panose="02040503050406030204" pitchFamily="18" charset="0"/>
            </a:endParaRPr>
          </a:p>
          <a:p>
            <a:pPr lvl="1"/>
            <a:r>
              <a:rPr lang="ko-KR" altLang="en-US" sz="2400" dirty="0" err="1"/>
              <a:t>계산량을</a:t>
            </a:r>
            <a:r>
              <a:rPr lang="ko-KR" altLang="en-US" sz="2400" dirty="0"/>
              <a:t> 줄이고</a:t>
            </a:r>
            <a:r>
              <a:rPr lang="en-US" altLang="ko-KR" sz="2400" dirty="0"/>
              <a:t>, </a:t>
            </a:r>
            <a:r>
              <a:rPr lang="ko-KR" altLang="en-US" sz="2400" dirty="0"/>
              <a:t>안정성을 높이기 위해 적당히 </a:t>
            </a:r>
            <a:r>
              <a:rPr lang="en-US" altLang="ko-KR" sz="2400" dirty="0"/>
              <a:t>clip </a:t>
            </a:r>
            <a:r>
              <a:rPr lang="ko-KR" altLang="en-US" sz="2400" dirty="0"/>
              <a:t>하여 사용해 보자</a:t>
            </a:r>
            <a:endParaRPr lang="en-US" altLang="ko-KR" sz="2400" dirty="0"/>
          </a:p>
          <a:p>
            <a:pPr lvl="2"/>
            <a:r>
              <a:rPr lang="ko-KR" altLang="en-US" sz="2000" dirty="0"/>
              <a:t>비효율적인 </a:t>
            </a:r>
            <a:r>
              <a:rPr lang="en-US" altLang="ko-KR" sz="2000" dirty="0"/>
              <a:t>KL Divergence </a:t>
            </a:r>
            <a:r>
              <a:rPr lang="ko-KR" altLang="en-US" sz="2000" dirty="0"/>
              <a:t>계산도 적당히 </a:t>
            </a:r>
            <a:r>
              <a:rPr lang="en-US" altLang="ko-KR" sz="2000" dirty="0"/>
              <a:t>clip </a:t>
            </a:r>
            <a:r>
              <a:rPr lang="ko-KR" altLang="en-US" sz="2000" dirty="0"/>
              <a:t>범위 안에 들어온다고 가정하자</a:t>
            </a:r>
            <a:r>
              <a:rPr lang="en-US" altLang="ko-KR" sz="2000" dirty="0"/>
              <a:t>!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8177F0B-5533-B894-FAB2-9F21E1C3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+ PPO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EA9190-3A44-1ECF-0568-5661140CD407}"/>
              </a:ext>
            </a:extLst>
          </p:cNvPr>
          <p:cNvSpPr txBox="1"/>
          <p:nvPr/>
        </p:nvSpPr>
        <p:spPr>
          <a:xfrm>
            <a:off x="2707860" y="313148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TRPO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0B82CD91-3200-3AF6-FAB5-367AC8A873AD}"/>
              </a:ext>
            </a:extLst>
          </p:cNvPr>
          <p:cNvSpPr/>
          <p:nvPr/>
        </p:nvSpPr>
        <p:spPr>
          <a:xfrm rot="5400000">
            <a:off x="5707554" y="4544604"/>
            <a:ext cx="233501" cy="36469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7E9DCF-AEE2-D725-BD77-5D90DAFF3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657" y="3388339"/>
            <a:ext cx="5257988" cy="10338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DF7045-8948-B2BE-A358-1783FBF6DA37}"/>
              </a:ext>
            </a:extLst>
          </p:cNvPr>
          <p:cNvSpPr txBox="1"/>
          <p:nvPr/>
        </p:nvSpPr>
        <p:spPr>
          <a:xfrm>
            <a:off x="2707860" y="443853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PPO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8A140D-E1E4-C97D-AAA8-A63AC009B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292" y="4913754"/>
            <a:ext cx="1981698" cy="68808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B520BA-F833-229A-2092-F944F209A2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19" y="4919613"/>
            <a:ext cx="4829849" cy="6763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99B8674-3696-FA46-B6C1-7E936936E3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419" y="5663275"/>
            <a:ext cx="3962953" cy="81926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C9CA91C-3575-84B8-B29A-8F7953092F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61" y="4532861"/>
            <a:ext cx="3886742" cy="82879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8E2BA1-C8CD-139B-8283-5172231074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161" y="5361653"/>
            <a:ext cx="3199823" cy="1489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31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101DF4-1FCA-3E7C-DB1D-6856A3CD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정책의 </a:t>
            </a:r>
            <a:r>
              <a:rPr lang="en-US" altLang="ko-KR" dirty="0"/>
              <a:t>“monotonic” </a:t>
            </a:r>
            <a:r>
              <a:rPr lang="ko-KR" altLang="en-US" dirty="0"/>
              <a:t>향상을 보장</a:t>
            </a:r>
            <a:endParaRPr lang="en-US" altLang="ko-KR" dirty="0"/>
          </a:p>
          <a:p>
            <a:pPr lvl="1"/>
            <a:r>
              <a:rPr lang="en-US" altLang="ko-KR" dirty="0"/>
              <a:t>Preliminary: Natural Policy Gradient Method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논문의 전개 방향</a:t>
            </a:r>
            <a:endParaRPr lang="en-US" altLang="ko-KR" dirty="0"/>
          </a:p>
          <a:p>
            <a:pPr lvl="2"/>
            <a:r>
              <a:rPr lang="ko-KR" altLang="en-US" dirty="0"/>
              <a:t>특정한 </a:t>
            </a:r>
            <a:r>
              <a:rPr lang="en-US" altLang="ko-KR" dirty="0"/>
              <a:t>“surrogate function” </a:t>
            </a:r>
            <a:r>
              <a:rPr lang="ko-KR" altLang="en-US" dirty="0"/>
              <a:t>을 최소화하는 것이 정책의 향상을 보장한 다는 것을 증명</a:t>
            </a:r>
            <a:endParaRPr lang="en-US" altLang="ko-KR" dirty="0"/>
          </a:p>
          <a:p>
            <a:pPr lvl="2"/>
            <a:r>
              <a:rPr lang="ko-KR" altLang="en-US" dirty="0"/>
              <a:t>이론적으로 정당화된 알고리즘의 일련의 근사를 적용</a:t>
            </a:r>
            <a:endParaRPr lang="en-US" altLang="ko-KR" dirty="0"/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생각해 볼 거리</a:t>
            </a:r>
            <a:endParaRPr lang="en-US" altLang="ko-KR" dirty="0"/>
          </a:p>
          <a:p>
            <a:pPr lvl="2"/>
            <a:r>
              <a:rPr lang="ko-KR" altLang="en-US" dirty="0"/>
              <a:t>정말로 </a:t>
            </a:r>
            <a:r>
              <a:rPr lang="en-US" altLang="ko-KR" dirty="0"/>
              <a:t>TRPO </a:t>
            </a:r>
            <a:r>
              <a:rPr lang="ko-KR" altLang="en-US" dirty="0"/>
              <a:t>가 정책의 </a:t>
            </a:r>
            <a:r>
              <a:rPr lang="en-US" altLang="ko-KR" dirty="0"/>
              <a:t>monotonic </a:t>
            </a:r>
            <a:r>
              <a:rPr lang="ko-KR" altLang="en-US" dirty="0"/>
              <a:t>향상을 생성할 수 있는가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그렇다고 한다면 정책의 </a:t>
            </a:r>
            <a:r>
              <a:rPr lang="en-US" altLang="ko-KR" dirty="0"/>
              <a:t>“</a:t>
            </a:r>
            <a:r>
              <a:rPr lang="ko-KR" altLang="en-US" dirty="0"/>
              <a:t>안정성</a:t>
            </a:r>
            <a:r>
              <a:rPr lang="en-US" altLang="ko-KR" dirty="0"/>
              <a:t>”</a:t>
            </a:r>
            <a:r>
              <a:rPr lang="ko-KR" altLang="en-US" dirty="0"/>
              <a:t>은 보장될 수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B1925D1-C439-BE3C-4D78-DA523D19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Abstract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95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AB8E1-9D4C-9961-0E56-434C7C41B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E933AA-FC69-7E69-8162-CB7D1A91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“Policy monotonic improvement”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227C39A-B413-5D89-9600-7A83959F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8D0A54-527A-A26F-2278-CA1C08CDC12B}"/>
              </a:ext>
            </a:extLst>
          </p:cNvPr>
          <p:cNvSpPr/>
          <p:nvPr/>
        </p:nvSpPr>
        <p:spPr>
          <a:xfrm>
            <a:off x="1359569" y="2923674"/>
            <a:ext cx="3392905" cy="505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Policy Evaluation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FDA22F-5D78-E3A5-B942-40A766C70129}"/>
              </a:ext>
            </a:extLst>
          </p:cNvPr>
          <p:cNvSpPr/>
          <p:nvPr/>
        </p:nvSpPr>
        <p:spPr>
          <a:xfrm>
            <a:off x="1359569" y="4247147"/>
            <a:ext cx="3392905" cy="505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Policy Improvement</a:t>
            </a:r>
            <a:endParaRPr lang="ko-KR" altLang="en-US" dirty="0"/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5EBF8EB9-1B31-A8BB-83B6-C8C362F2444E}"/>
              </a:ext>
            </a:extLst>
          </p:cNvPr>
          <p:cNvCxnSpPr>
            <a:stCxn id="4" idx="1"/>
            <a:endCxn id="5" idx="1"/>
          </p:cNvCxnSpPr>
          <p:nvPr/>
        </p:nvCxnSpPr>
        <p:spPr>
          <a:xfrm rot="10800000" flipV="1">
            <a:off x="1359569" y="3176336"/>
            <a:ext cx="12700" cy="1323473"/>
          </a:xfrm>
          <a:prstGeom prst="curvedConnector3">
            <a:avLst>
              <a:gd name="adj1" fmla="val 511578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구부러짐 8">
            <a:extLst>
              <a:ext uri="{FF2B5EF4-FFF2-40B4-BE49-F238E27FC236}">
                <a16:creationId xmlns:a16="http://schemas.microsoft.com/office/drawing/2014/main" id="{7AFAE6E1-835A-18B2-3CBB-47E1DD542D7E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4752474" y="3176337"/>
            <a:ext cx="12700" cy="1323473"/>
          </a:xfrm>
          <a:prstGeom prst="curvedConnector3">
            <a:avLst>
              <a:gd name="adj1" fmla="val 50210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3343AF0-DAE3-7614-EFDD-3755A1F61143}"/>
              </a:ext>
            </a:extLst>
          </p:cNvPr>
          <p:cNvCxnSpPr/>
          <p:nvPr/>
        </p:nvCxnSpPr>
        <p:spPr>
          <a:xfrm>
            <a:off x="5065295" y="3031958"/>
            <a:ext cx="78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F79AEA4-ED83-5A2D-BE31-1E753D1BE70D}"/>
              </a:ext>
            </a:extLst>
          </p:cNvPr>
          <p:cNvSpPr txBox="1"/>
          <p:nvPr/>
        </p:nvSpPr>
        <p:spPr>
          <a:xfrm>
            <a:off x="6016172" y="292367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오차 발생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AF9D98-0340-4F27-C29E-115C1D1D62D3}"/>
              </a:ext>
            </a:extLst>
          </p:cNvPr>
          <p:cNvCxnSpPr/>
          <p:nvPr/>
        </p:nvCxnSpPr>
        <p:spPr>
          <a:xfrm>
            <a:off x="1552074" y="5904857"/>
            <a:ext cx="78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806AE4-3A8C-1F07-21E7-6711AF2116B6}"/>
              </a:ext>
            </a:extLst>
          </p:cNvPr>
          <p:cNvSpPr txBox="1"/>
          <p:nvPr/>
        </p:nvSpPr>
        <p:spPr>
          <a:xfrm>
            <a:off x="2502951" y="5796573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모든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순서쌍 </a:t>
            </a:r>
            <a:r>
              <a:rPr lang="en-US" altLang="ko-KR" dirty="0">
                <a:solidFill>
                  <a:srgbClr val="FF0000"/>
                </a:solidFill>
              </a:rPr>
              <a:t>(s, a) </a:t>
            </a:r>
            <a:r>
              <a:rPr lang="ko-KR" altLang="en-US" dirty="0">
                <a:solidFill>
                  <a:srgbClr val="FF0000"/>
                </a:solidFill>
              </a:rPr>
              <a:t>를 고려할 수 없음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B7CDF0-8310-6879-CF10-DC37EE2BFE41}"/>
                  </a:ext>
                </a:extLst>
              </p:cNvPr>
              <p:cNvSpPr txBox="1"/>
              <p:nvPr/>
            </p:nvSpPr>
            <p:spPr>
              <a:xfrm>
                <a:off x="1161047" y="4964631"/>
                <a:ext cx="4464620" cy="3030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B7CDF0-8310-6879-CF10-DC37EE2BF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047" y="4964631"/>
                <a:ext cx="4464620" cy="303096"/>
              </a:xfrm>
              <a:prstGeom prst="rect">
                <a:avLst/>
              </a:prstGeom>
              <a:blipFill>
                <a:blip r:embed="rId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F90EE7-E268-78E5-8337-E366647EA061}"/>
              </a:ext>
            </a:extLst>
          </p:cNvPr>
          <p:cNvCxnSpPr/>
          <p:nvPr/>
        </p:nvCxnSpPr>
        <p:spPr>
          <a:xfrm>
            <a:off x="1552074" y="6274189"/>
            <a:ext cx="782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66A1E9-6AAC-1AE7-5B80-DF678C1BC985}"/>
              </a:ext>
            </a:extLst>
          </p:cNvPr>
          <p:cNvSpPr txBox="1"/>
          <p:nvPr/>
        </p:nvSpPr>
        <p:spPr>
          <a:xfrm>
            <a:off x="2502951" y="6165905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argmax </a:t>
            </a:r>
            <a:r>
              <a:rPr lang="ko-KR" altLang="en-US" dirty="0">
                <a:solidFill>
                  <a:srgbClr val="FF0000"/>
                </a:solidFill>
              </a:rPr>
              <a:t>계산이 불가능 함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375B98-EE51-CB9C-02EA-24418ABCE3E4}"/>
              </a:ext>
            </a:extLst>
          </p:cNvPr>
          <p:cNvSpPr txBox="1"/>
          <p:nvPr/>
        </p:nvSpPr>
        <p:spPr>
          <a:xfrm>
            <a:off x="1372269" y="540162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구현 파트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379B2790-4AEF-C792-C001-C5D4590B2EEB}"/>
              </a:ext>
            </a:extLst>
          </p:cNvPr>
          <p:cNvSpPr/>
          <p:nvPr/>
        </p:nvSpPr>
        <p:spPr>
          <a:xfrm>
            <a:off x="6593413" y="5830845"/>
            <a:ext cx="432730" cy="70439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5A7864-B45B-45FD-9555-9C5F005AC15C}"/>
              </a:ext>
            </a:extLst>
          </p:cNvPr>
          <p:cNvSpPr txBox="1"/>
          <p:nvPr/>
        </p:nvSpPr>
        <p:spPr>
          <a:xfrm>
            <a:off x="7319257" y="5796573"/>
            <a:ext cx="4163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탐색 범위 제한으로 인한 </a:t>
            </a:r>
            <a:r>
              <a:rPr lang="en-US" altLang="ko-KR" dirty="0">
                <a:solidFill>
                  <a:srgbClr val="FF0000"/>
                </a:solidFill>
              </a:rPr>
              <a:t>Local optimum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033287-1E3D-E65C-76F3-91B8CB7C9318}"/>
              </a:ext>
            </a:extLst>
          </p:cNvPr>
          <p:cNvSpPr txBox="1"/>
          <p:nvPr/>
        </p:nvSpPr>
        <p:spPr>
          <a:xfrm>
            <a:off x="7319257" y="6165905"/>
            <a:ext cx="403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좁은 탐색 범위로 인한 </a:t>
            </a:r>
            <a:r>
              <a:rPr lang="en-US" altLang="ko-KR" dirty="0">
                <a:solidFill>
                  <a:srgbClr val="FF0000"/>
                </a:solidFill>
              </a:rPr>
              <a:t>no improvement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76692A-FA12-7A5C-1DD0-556A7EFD687C}"/>
              </a:ext>
            </a:extLst>
          </p:cNvPr>
          <p:cNvSpPr txBox="1"/>
          <p:nvPr/>
        </p:nvSpPr>
        <p:spPr>
          <a:xfrm>
            <a:off x="7170655" y="5401626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이론 파트</a:t>
            </a: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CB6AF541-D1EF-C820-6FA8-E8C3DE314D60}"/>
              </a:ext>
            </a:extLst>
          </p:cNvPr>
          <p:cNvSpPr/>
          <p:nvPr/>
        </p:nvSpPr>
        <p:spPr>
          <a:xfrm>
            <a:off x="6820999" y="3743909"/>
            <a:ext cx="4608095" cy="1564105"/>
          </a:xfrm>
          <a:custGeom>
            <a:avLst/>
            <a:gdLst>
              <a:gd name="connsiteX0" fmla="*/ 156411 w 4608095"/>
              <a:gd name="connsiteY0" fmla="*/ 1443790 h 1564105"/>
              <a:gd name="connsiteX1" fmla="*/ 0 w 4608095"/>
              <a:gd name="connsiteY1" fmla="*/ 782053 h 1564105"/>
              <a:gd name="connsiteX2" fmla="*/ 48127 w 4608095"/>
              <a:gd name="connsiteY2" fmla="*/ 673769 h 1564105"/>
              <a:gd name="connsiteX3" fmla="*/ 84221 w 4608095"/>
              <a:gd name="connsiteY3" fmla="*/ 649705 h 1564105"/>
              <a:gd name="connsiteX4" fmla="*/ 168443 w 4608095"/>
              <a:gd name="connsiteY4" fmla="*/ 601579 h 1564105"/>
              <a:gd name="connsiteX5" fmla="*/ 336885 w 4608095"/>
              <a:gd name="connsiteY5" fmla="*/ 565484 h 1564105"/>
              <a:gd name="connsiteX6" fmla="*/ 541421 w 4608095"/>
              <a:gd name="connsiteY6" fmla="*/ 625642 h 1564105"/>
              <a:gd name="connsiteX7" fmla="*/ 649706 w 4608095"/>
              <a:gd name="connsiteY7" fmla="*/ 830179 h 1564105"/>
              <a:gd name="connsiteX8" fmla="*/ 721895 w 4608095"/>
              <a:gd name="connsiteY8" fmla="*/ 1094874 h 1564105"/>
              <a:gd name="connsiteX9" fmla="*/ 842211 w 4608095"/>
              <a:gd name="connsiteY9" fmla="*/ 1251284 h 1564105"/>
              <a:gd name="connsiteX10" fmla="*/ 914400 w 4608095"/>
              <a:gd name="connsiteY10" fmla="*/ 1263316 h 1564105"/>
              <a:gd name="connsiteX11" fmla="*/ 1203158 w 4608095"/>
              <a:gd name="connsiteY11" fmla="*/ 1155032 h 1564105"/>
              <a:gd name="connsiteX12" fmla="*/ 1227221 w 4608095"/>
              <a:gd name="connsiteY12" fmla="*/ 1070811 h 1564105"/>
              <a:gd name="connsiteX13" fmla="*/ 1251285 w 4608095"/>
              <a:gd name="connsiteY13" fmla="*/ 661737 h 1564105"/>
              <a:gd name="connsiteX14" fmla="*/ 1299411 w 4608095"/>
              <a:gd name="connsiteY14" fmla="*/ 505326 h 1564105"/>
              <a:gd name="connsiteX15" fmla="*/ 1371600 w 4608095"/>
              <a:gd name="connsiteY15" fmla="*/ 457200 h 1564105"/>
              <a:gd name="connsiteX16" fmla="*/ 1672390 w 4608095"/>
              <a:gd name="connsiteY16" fmla="*/ 493295 h 1564105"/>
              <a:gd name="connsiteX17" fmla="*/ 1925053 w 4608095"/>
              <a:gd name="connsiteY17" fmla="*/ 745958 h 1564105"/>
              <a:gd name="connsiteX18" fmla="*/ 1961148 w 4608095"/>
              <a:gd name="connsiteY18" fmla="*/ 914400 h 1564105"/>
              <a:gd name="connsiteX19" fmla="*/ 1997243 w 4608095"/>
              <a:gd name="connsiteY19" fmla="*/ 1143000 h 1564105"/>
              <a:gd name="connsiteX20" fmla="*/ 2093495 w 4608095"/>
              <a:gd name="connsiteY20" fmla="*/ 1347537 h 1564105"/>
              <a:gd name="connsiteX21" fmla="*/ 2273969 w 4608095"/>
              <a:gd name="connsiteY21" fmla="*/ 1383632 h 1564105"/>
              <a:gd name="connsiteX22" fmla="*/ 2490537 w 4608095"/>
              <a:gd name="connsiteY22" fmla="*/ 1323474 h 1564105"/>
              <a:gd name="connsiteX23" fmla="*/ 2671011 w 4608095"/>
              <a:gd name="connsiteY23" fmla="*/ 1022684 h 1564105"/>
              <a:gd name="connsiteX24" fmla="*/ 2743200 w 4608095"/>
              <a:gd name="connsiteY24" fmla="*/ 842211 h 1564105"/>
              <a:gd name="connsiteX25" fmla="*/ 2803358 w 4608095"/>
              <a:gd name="connsiteY25" fmla="*/ 565484 h 1564105"/>
              <a:gd name="connsiteX26" fmla="*/ 2887579 w 4608095"/>
              <a:gd name="connsiteY26" fmla="*/ 409074 h 1564105"/>
              <a:gd name="connsiteX27" fmla="*/ 2983832 w 4608095"/>
              <a:gd name="connsiteY27" fmla="*/ 264695 h 1564105"/>
              <a:gd name="connsiteX28" fmla="*/ 3068053 w 4608095"/>
              <a:gd name="connsiteY28" fmla="*/ 192505 h 1564105"/>
              <a:gd name="connsiteX29" fmla="*/ 3248527 w 4608095"/>
              <a:gd name="connsiteY29" fmla="*/ 24063 h 1564105"/>
              <a:gd name="connsiteX30" fmla="*/ 3380874 w 4608095"/>
              <a:gd name="connsiteY30" fmla="*/ 0 h 1564105"/>
              <a:gd name="connsiteX31" fmla="*/ 3789948 w 4608095"/>
              <a:gd name="connsiteY31" fmla="*/ 300790 h 1564105"/>
              <a:gd name="connsiteX32" fmla="*/ 4114800 w 4608095"/>
              <a:gd name="connsiteY32" fmla="*/ 902369 h 1564105"/>
              <a:gd name="connsiteX33" fmla="*/ 4174958 w 4608095"/>
              <a:gd name="connsiteY33" fmla="*/ 1191126 h 1564105"/>
              <a:gd name="connsiteX34" fmla="*/ 4235116 w 4608095"/>
              <a:gd name="connsiteY34" fmla="*/ 1395663 h 1564105"/>
              <a:gd name="connsiteX35" fmla="*/ 4295274 w 4608095"/>
              <a:gd name="connsiteY35" fmla="*/ 1552074 h 1564105"/>
              <a:gd name="connsiteX36" fmla="*/ 4343400 w 4608095"/>
              <a:gd name="connsiteY36" fmla="*/ 1564105 h 1564105"/>
              <a:gd name="connsiteX37" fmla="*/ 4572000 w 4608095"/>
              <a:gd name="connsiteY37" fmla="*/ 1455821 h 1564105"/>
              <a:gd name="connsiteX38" fmla="*/ 4596064 w 4608095"/>
              <a:gd name="connsiteY38" fmla="*/ 1359569 h 1564105"/>
              <a:gd name="connsiteX39" fmla="*/ 4608095 w 4608095"/>
              <a:gd name="connsiteY39" fmla="*/ 1347537 h 1564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4608095" h="1564105">
                <a:moveTo>
                  <a:pt x="156411" y="1443790"/>
                </a:moveTo>
                <a:cubicBezTo>
                  <a:pt x="-13026" y="997090"/>
                  <a:pt x="33605" y="1218899"/>
                  <a:pt x="0" y="782053"/>
                </a:cubicBezTo>
                <a:cubicBezTo>
                  <a:pt x="16042" y="745958"/>
                  <a:pt x="26921" y="707093"/>
                  <a:pt x="48127" y="673769"/>
                </a:cubicBezTo>
                <a:cubicBezTo>
                  <a:pt x="55890" y="661570"/>
                  <a:pt x="71822" y="657145"/>
                  <a:pt x="84221" y="649705"/>
                </a:cubicBezTo>
                <a:cubicBezTo>
                  <a:pt x="111947" y="633069"/>
                  <a:pt x="138723" y="614316"/>
                  <a:pt x="168443" y="601579"/>
                </a:cubicBezTo>
                <a:cubicBezTo>
                  <a:pt x="224187" y="577689"/>
                  <a:pt x="277905" y="573910"/>
                  <a:pt x="336885" y="565484"/>
                </a:cubicBezTo>
                <a:cubicBezTo>
                  <a:pt x="377805" y="571780"/>
                  <a:pt x="502531" y="565812"/>
                  <a:pt x="541421" y="625642"/>
                </a:cubicBezTo>
                <a:cubicBezTo>
                  <a:pt x="583464" y="690323"/>
                  <a:pt x="649706" y="830179"/>
                  <a:pt x="649706" y="830179"/>
                </a:cubicBezTo>
                <a:cubicBezTo>
                  <a:pt x="669929" y="921185"/>
                  <a:pt x="686017" y="1007173"/>
                  <a:pt x="721895" y="1094874"/>
                </a:cubicBezTo>
                <a:cubicBezTo>
                  <a:pt x="745210" y="1151867"/>
                  <a:pt x="780480" y="1223224"/>
                  <a:pt x="842211" y="1251284"/>
                </a:cubicBezTo>
                <a:cubicBezTo>
                  <a:pt x="864419" y="1261379"/>
                  <a:pt x="890337" y="1259305"/>
                  <a:pt x="914400" y="1263316"/>
                </a:cubicBezTo>
                <a:cubicBezTo>
                  <a:pt x="1050303" y="1240665"/>
                  <a:pt x="1132336" y="1270118"/>
                  <a:pt x="1203158" y="1155032"/>
                </a:cubicBezTo>
                <a:cubicBezTo>
                  <a:pt x="1218460" y="1130166"/>
                  <a:pt x="1219200" y="1098885"/>
                  <a:pt x="1227221" y="1070811"/>
                </a:cubicBezTo>
                <a:cubicBezTo>
                  <a:pt x="1229277" y="1023521"/>
                  <a:pt x="1236603" y="754723"/>
                  <a:pt x="1251285" y="661737"/>
                </a:cubicBezTo>
                <a:cubicBezTo>
                  <a:pt x="1252766" y="652356"/>
                  <a:pt x="1281233" y="525776"/>
                  <a:pt x="1299411" y="505326"/>
                </a:cubicBezTo>
                <a:cubicBezTo>
                  <a:pt x="1318624" y="483711"/>
                  <a:pt x="1347537" y="473242"/>
                  <a:pt x="1371600" y="457200"/>
                </a:cubicBezTo>
                <a:cubicBezTo>
                  <a:pt x="1471863" y="469232"/>
                  <a:pt x="1576311" y="462210"/>
                  <a:pt x="1672390" y="493295"/>
                </a:cubicBezTo>
                <a:cubicBezTo>
                  <a:pt x="1713671" y="506651"/>
                  <a:pt x="1924274" y="745114"/>
                  <a:pt x="1925053" y="745958"/>
                </a:cubicBezTo>
                <a:cubicBezTo>
                  <a:pt x="1937085" y="802105"/>
                  <a:pt x="1950876" y="857904"/>
                  <a:pt x="1961148" y="914400"/>
                </a:cubicBezTo>
                <a:cubicBezTo>
                  <a:pt x="1974948" y="990300"/>
                  <a:pt x="1979714" y="1067874"/>
                  <a:pt x="1997243" y="1143000"/>
                </a:cubicBezTo>
                <a:cubicBezTo>
                  <a:pt x="1999473" y="1152555"/>
                  <a:pt x="2053695" y="1328684"/>
                  <a:pt x="2093495" y="1347537"/>
                </a:cubicBezTo>
                <a:cubicBezTo>
                  <a:pt x="2148939" y="1373800"/>
                  <a:pt x="2213811" y="1371600"/>
                  <a:pt x="2273969" y="1383632"/>
                </a:cubicBezTo>
                <a:cubicBezTo>
                  <a:pt x="2346158" y="1363579"/>
                  <a:pt x="2426880" y="1362986"/>
                  <a:pt x="2490537" y="1323474"/>
                </a:cubicBezTo>
                <a:cubicBezTo>
                  <a:pt x="2624639" y="1240238"/>
                  <a:pt x="2624325" y="1148737"/>
                  <a:pt x="2671011" y="1022684"/>
                </a:cubicBezTo>
                <a:cubicBezTo>
                  <a:pt x="2693514" y="961926"/>
                  <a:pt x="2725184" y="904448"/>
                  <a:pt x="2743200" y="842211"/>
                </a:cubicBezTo>
                <a:cubicBezTo>
                  <a:pt x="2769448" y="751537"/>
                  <a:pt x="2761142" y="649915"/>
                  <a:pt x="2803358" y="565484"/>
                </a:cubicBezTo>
                <a:cubicBezTo>
                  <a:pt x="2839622" y="492958"/>
                  <a:pt x="2847581" y="470889"/>
                  <a:pt x="2887579" y="409074"/>
                </a:cubicBezTo>
                <a:cubicBezTo>
                  <a:pt x="2919001" y="360513"/>
                  <a:pt x="2939916" y="302337"/>
                  <a:pt x="2983832" y="264695"/>
                </a:cubicBezTo>
                <a:cubicBezTo>
                  <a:pt x="3011906" y="240632"/>
                  <a:pt x="3040958" y="217665"/>
                  <a:pt x="3068053" y="192505"/>
                </a:cubicBezTo>
                <a:cubicBezTo>
                  <a:pt x="3096750" y="165858"/>
                  <a:pt x="3214388" y="40234"/>
                  <a:pt x="3248527" y="24063"/>
                </a:cubicBezTo>
                <a:cubicBezTo>
                  <a:pt x="3289050" y="4868"/>
                  <a:pt x="3336758" y="8021"/>
                  <a:pt x="3380874" y="0"/>
                </a:cubicBezTo>
                <a:cubicBezTo>
                  <a:pt x="3645923" y="49697"/>
                  <a:pt x="3601017" y="-1500"/>
                  <a:pt x="3789948" y="300790"/>
                </a:cubicBezTo>
                <a:cubicBezTo>
                  <a:pt x="3910732" y="494045"/>
                  <a:pt x="4114800" y="902369"/>
                  <a:pt x="4114800" y="902369"/>
                </a:cubicBezTo>
                <a:cubicBezTo>
                  <a:pt x="4134853" y="998621"/>
                  <a:pt x="4151661" y="1095607"/>
                  <a:pt x="4174958" y="1191126"/>
                </a:cubicBezTo>
                <a:cubicBezTo>
                  <a:pt x="4191798" y="1260169"/>
                  <a:pt x="4218531" y="1326559"/>
                  <a:pt x="4235116" y="1395663"/>
                </a:cubicBezTo>
                <a:cubicBezTo>
                  <a:pt x="4254815" y="1477744"/>
                  <a:pt x="4223389" y="1498161"/>
                  <a:pt x="4295274" y="1552074"/>
                </a:cubicBezTo>
                <a:cubicBezTo>
                  <a:pt x="4308503" y="1561995"/>
                  <a:pt x="4327358" y="1560095"/>
                  <a:pt x="4343400" y="1564105"/>
                </a:cubicBezTo>
                <a:cubicBezTo>
                  <a:pt x="4379676" y="1549595"/>
                  <a:pt x="4542941" y="1490163"/>
                  <a:pt x="4572000" y="1455821"/>
                </a:cubicBezTo>
                <a:cubicBezTo>
                  <a:pt x="4593362" y="1430575"/>
                  <a:pt x="4585606" y="1390943"/>
                  <a:pt x="4596064" y="1359569"/>
                </a:cubicBezTo>
                <a:cubicBezTo>
                  <a:pt x="4597858" y="1354188"/>
                  <a:pt x="4604085" y="1351548"/>
                  <a:pt x="4608095" y="134753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B04CC9C-3925-D9ED-39DF-4E672EF201F1}"/>
              </a:ext>
            </a:extLst>
          </p:cNvPr>
          <p:cNvCxnSpPr/>
          <p:nvPr/>
        </p:nvCxnSpPr>
        <p:spPr>
          <a:xfrm>
            <a:off x="7859059" y="4646278"/>
            <a:ext cx="12720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AACDDB0E-9274-CA47-AB29-12CB2BD95E50}"/>
              </a:ext>
            </a:extLst>
          </p:cNvPr>
          <p:cNvSpPr/>
          <p:nvPr/>
        </p:nvSpPr>
        <p:spPr>
          <a:xfrm rot="5400000">
            <a:off x="8291213" y="3779246"/>
            <a:ext cx="233501" cy="36469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D965DB-3F3F-2F4B-2592-F3AB1BE42FB0}"/>
              </a:ext>
            </a:extLst>
          </p:cNvPr>
          <p:cNvSpPr txBox="1"/>
          <p:nvPr/>
        </p:nvSpPr>
        <p:spPr>
          <a:xfrm>
            <a:off x="7683781" y="3388703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Local optimum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EAD775-5699-7688-E420-5CF1022D503F}"/>
              </a:ext>
            </a:extLst>
          </p:cNvPr>
          <p:cNvSpPr txBox="1"/>
          <p:nvPr/>
        </p:nvSpPr>
        <p:spPr>
          <a:xfrm>
            <a:off x="8407963" y="2708792"/>
            <a:ext cx="2837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Local optimum </a:t>
            </a:r>
            <a:r>
              <a:rPr lang="ko-KR" altLang="en-US" sz="1200" dirty="0">
                <a:solidFill>
                  <a:srgbClr val="FF0000"/>
                </a:solidFill>
              </a:rPr>
              <a:t>제약 회피를 위해서는 </a:t>
            </a:r>
            <a:r>
              <a:rPr lang="en-US" altLang="ko-KR" sz="1200" dirty="0">
                <a:solidFill>
                  <a:srgbClr val="FF0000"/>
                </a:solidFill>
              </a:rPr>
              <a:t>…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탐색 과정 중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sampling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잘 해야 함</a:t>
            </a:r>
            <a:endParaRPr lang="en-US" altLang="ko-KR" sz="12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 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학습 중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안정성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”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을 일부 포기해야 함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63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4FA2E1B-E1B3-C21F-4CBB-7566F9FAD4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1"/>
                <a:ext cx="5189620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 정의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Markov Decision Process</a:t>
                </a:r>
              </a:p>
              <a:p>
                <a:pPr lvl="2"/>
                <a:r>
                  <a:rPr lang="pt-BR" altLang="ko-KR" dirty="0"/>
                  <a:t>(S, A, P, r, ρ</a:t>
                </a:r>
                <a:r>
                  <a:rPr lang="pt-BR" altLang="ko-KR" baseline="-25000" dirty="0"/>
                  <a:t>0</a:t>
                </a:r>
                <a:r>
                  <a:rPr lang="pt-BR" altLang="ko-KR" dirty="0"/>
                  <a:t>, γ)</a:t>
                </a:r>
              </a:p>
              <a:p>
                <a:pPr lvl="3"/>
                <a:r>
                  <a:rPr lang="pt-BR" altLang="ko-KR" dirty="0"/>
                  <a:t>S: </a:t>
                </a:r>
                <a:r>
                  <a:rPr lang="en-US" altLang="ko-KR" dirty="0"/>
                  <a:t>state</a:t>
                </a:r>
                <a:r>
                  <a:rPr lang="ko-KR" altLang="en-US" dirty="0"/>
                  <a:t>의 유한 집합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A: action</a:t>
                </a:r>
                <a:r>
                  <a:rPr lang="ko-KR" altLang="en-US" dirty="0"/>
                  <a:t>의 유한 집합</a:t>
                </a:r>
                <a:endParaRPr lang="en-US" altLang="ko-KR" dirty="0"/>
              </a:p>
              <a:p>
                <a:pPr lvl="3"/>
                <a:r>
                  <a:rPr lang="en-US" altLang="ko-KR" dirty="0"/>
                  <a:t>P: S x A x S </a:t>
                </a:r>
                <a:r>
                  <a:rPr lang="en-US" altLang="ko-KR" dirty="0">
                    <a:sym typeface="Wingdings" panose="05000000000000000000" pitchFamily="2" charset="2"/>
                  </a:rPr>
                  <a:t> ℝ : </a:t>
                </a:r>
                <a:r>
                  <a:rPr lang="ko-KR" altLang="en-US" dirty="0">
                    <a:sym typeface="Wingdings" panose="05000000000000000000" pitchFamily="2" charset="2"/>
                  </a:rPr>
                  <a:t>전이</a:t>
                </a:r>
                <a:r>
                  <a:rPr lang="en-US" altLang="ko-KR" dirty="0">
                    <a:sym typeface="Wingdings" panose="05000000000000000000" pitchFamily="2" charset="2"/>
                  </a:rPr>
                  <a:t> 		probability distribution</a:t>
                </a:r>
              </a:p>
              <a:p>
                <a:pPr lvl="3"/>
                <a:r>
                  <a:rPr lang="en-US" altLang="ko-KR" dirty="0">
                    <a:sym typeface="Wingdings" panose="05000000000000000000" pitchFamily="2" charset="2"/>
                  </a:rPr>
                  <a:t>r: S  ℝ : reward function</a:t>
                </a:r>
              </a:p>
              <a:p>
                <a:pPr lvl="3"/>
                <a:r>
                  <a:rPr lang="pt-BR" altLang="ko-KR" dirty="0"/>
                  <a:t>ρ</a:t>
                </a:r>
                <a:r>
                  <a:rPr lang="pt-BR" altLang="ko-KR" baseline="-25000" dirty="0"/>
                  <a:t>0</a:t>
                </a:r>
                <a:r>
                  <a:rPr lang="pt-BR" altLang="ko-KR" baseline="30000" dirty="0"/>
                  <a:t> </a:t>
                </a:r>
                <a:r>
                  <a:rPr lang="en-US" altLang="ko-KR" dirty="0">
                    <a:sym typeface="Wingdings" panose="05000000000000000000" pitchFamily="2" charset="2"/>
                  </a:rPr>
                  <a:t>: S -&gt; ℝ : </a:t>
                </a:r>
                <a:r>
                  <a:rPr lang="ko-KR" altLang="en-US" dirty="0">
                    <a:sym typeface="Wingdings" panose="05000000000000000000" pitchFamily="2" charset="2"/>
                  </a:rPr>
                  <a:t>초기 </a:t>
                </a:r>
                <a:r>
                  <a:rPr lang="en-US" altLang="ko-KR" dirty="0">
                    <a:sym typeface="Wingdings" panose="05000000000000000000" pitchFamily="2" charset="2"/>
                  </a:rPr>
                  <a:t>state s</a:t>
                </a:r>
                <a:r>
                  <a:rPr lang="en-US" altLang="ko-KR" baseline="-25000" dirty="0">
                    <a:sym typeface="Wingdings" panose="05000000000000000000" pitchFamily="2" charset="2"/>
                  </a:rPr>
                  <a:t>0</a:t>
                </a:r>
                <a:r>
                  <a:rPr lang="en-US" altLang="ko-KR" dirty="0"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sym typeface="Wingdings" panose="05000000000000000000" pitchFamily="2" charset="2"/>
                  </a:rPr>
                  <a:t>의 </a:t>
                </a:r>
                <a:r>
                  <a:rPr lang="en-US" altLang="ko-KR" dirty="0">
                    <a:sym typeface="Wingdings" panose="05000000000000000000" pitchFamily="2" charset="2"/>
                  </a:rPr>
                  <a:t>distribution</a:t>
                </a:r>
              </a:p>
              <a:p>
                <a:pPr lvl="3"/>
                <a:r>
                  <a:rPr lang="pt-BR" altLang="ko-KR" dirty="0"/>
                  <a:t>γ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dirty="0"/>
                  <a:t> : discount factor</a:t>
                </a:r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4FA2E1B-E1B3-C21F-4CBB-7566F9FAD4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1"/>
                <a:ext cx="5189620" cy="4525963"/>
              </a:xfrm>
              <a:blipFill>
                <a:blip r:embed="rId2"/>
                <a:stretch>
                  <a:fillRect l="-1528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F6878C1B-05EC-27D0-4BB3-BE87D739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141EE6AB-A95D-74FE-1FDA-2CE404E9EE4F}"/>
              </a:ext>
            </a:extLst>
          </p:cNvPr>
          <p:cNvSpPr txBox="1">
            <a:spLocks/>
          </p:cNvSpPr>
          <p:nvPr/>
        </p:nvSpPr>
        <p:spPr bwMode="gray">
          <a:xfrm>
            <a:off x="5987718" y="1600201"/>
            <a:ext cx="518962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q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70000"/>
              <a:buFont typeface="Wingdings 2" pitchFamily="18" charset="2"/>
              <a:buChar char="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 2" pitchFamily="18" charset="2"/>
              <a:buChar char="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 2" pitchFamily="18" charset="2"/>
              <a:buChar char="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 pitchFamily="18" charset="2"/>
              <a:buChar char="¡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endParaRPr lang="pt-BR" altLang="ko-KR" dirty="0"/>
          </a:p>
          <a:p>
            <a:pPr lvl="2"/>
            <a:endParaRPr lang="pt-BR" altLang="ko-KR" dirty="0"/>
          </a:p>
          <a:p>
            <a:pPr lvl="2"/>
            <a:r>
              <a:rPr lang="en-US" altLang="ko-KR" dirty="0"/>
              <a:t>“Expected discounted reward” : </a:t>
            </a:r>
            <a:r>
              <a:rPr lang="el-GR" altLang="ko-KR" dirty="0"/>
              <a:t>η(π)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658DB7-3C4F-B674-6CFF-7631ADB9F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3380874"/>
            <a:ext cx="4324954" cy="108600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50C4D5-0BBA-EA17-6FC9-84079D1940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0" y="4647084"/>
            <a:ext cx="415348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05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0EE31-AEE9-D751-AAE1-C40A21A71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547A002-DA26-8E2A-B3B9-47342E38B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1"/>
                <a:ext cx="6597314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정의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두 정책의 차이 </a:t>
                </a:r>
                <a:r>
                  <a:rPr lang="en-US" altLang="ko-KR" dirty="0"/>
                  <a:t>== </a:t>
                </a:r>
                <a:r>
                  <a:rPr lang="ko-KR" altLang="en-US" dirty="0"/>
                  <a:t>보상의 합 차이</a:t>
                </a:r>
                <a:endParaRPr lang="en-US" altLang="ko-KR" dirty="0"/>
              </a:p>
              <a:p>
                <a:pPr lvl="2"/>
                <a14:m>
                  <m:oMath xmlns:m="http://schemas.openxmlformats.org/officeDocument/2006/math">
                    <m:r>
                      <a:rPr lang="ko-KR" altLang="en-US" b="0" i="1" dirty="0">
                        <a:latin typeface="Cambria Math" panose="02040503050406030204" pitchFamily="18" charset="0"/>
                      </a:rPr>
                      <m:t>목적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직접 계산하고 싶지 않다</a:t>
                </a:r>
                <a:r>
                  <a:rPr lang="en-US" altLang="ko-KR" dirty="0"/>
                  <a:t>. </a:t>
                </a:r>
              </a:p>
              <a:p>
                <a:pPr lvl="2"/>
                <a:endParaRPr lang="en-US" altLang="ko-KR" dirty="0"/>
              </a:p>
              <a:p>
                <a:pPr lvl="2"/>
                <a:r>
                  <a:rPr lang="ko-KR" altLang="en-US" dirty="0"/>
                  <a:t>가정 </a:t>
                </a:r>
                <a:r>
                  <a:rPr lang="en-US" altLang="ko-KR" dirty="0"/>
                  <a:t>#1: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알고 있다</a:t>
                </a:r>
                <a:r>
                  <a:rPr lang="en-US" altLang="ko-KR" dirty="0"/>
                  <a:t>. </a:t>
                </a:r>
              </a:p>
              <a:p>
                <a:pPr lvl="2"/>
                <a:r>
                  <a:rPr lang="ko-KR" altLang="en-US" dirty="0"/>
                  <a:t>가정 </a:t>
                </a:r>
                <a:r>
                  <a:rPr lang="en-US" altLang="ko-KR" dirty="0"/>
                  <a:t>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계산할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9547A002-DA26-8E2A-B3B9-47342E38B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1"/>
                <a:ext cx="6597314" cy="4525963"/>
              </a:xfrm>
              <a:blipFill>
                <a:blip r:embed="rId2"/>
                <a:stretch>
                  <a:fillRect l="-1201" t="-2156" r="-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3AE16DA7-623E-3560-78BE-9E393159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C3239F-A235-9C56-A0AC-D3D0E8DDE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659620"/>
            <a:ext cx="4544059" cy="790685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1902681-837A-E958-4AD4-54F6A5928A1D}"/>
              </a:ext>
            </a:extLst>
          </p:cNvPr>
          <p:cNvCxnSpPr/>
          <p:nvPr/>
        </p:nvCxnSpPr>
        <p:spPr>
          <a:xfrm>
            <a:off x="1983271" y="5450305"/>
            <a:ext cx="258277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9D47F-2CE2-4D88-F0F7-0F463264E9F6}"/>
                  </a:ext>
                </a:extLst>
              </p:cNvPr>
              <p:cNvSpPr txBox="1"/>
              <p:nvPr/>
            </p:nvSpPr>
            <p:spPr>
              <a:xfrm>
                <a:off x="2259998" y="5582652"/>
                <a:ext cx="289366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FF0000"/>
                    </a:solidFill>
                  </a:rPr>
                  <a:t>새로운 정책 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ko-KR" altLang="en-US" sz="1100" dirty="0">
                    <a:solidFill>
                      <a:srgbClr val="FF0000"/>
                    </a:solidFill>
                  </a:rPr>
                  <a:t> 에 따라서 주어진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11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1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100" dirty="0">
                    <a:solidFill>
                      <a:srgbClr val="FF0000"/>
                    </a:solidFill>
                  </a:rPr>
                  <a:t> 에서 행동의 추가적인 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advantage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의</a:t>
                </a:r>
                <a:r>
                  <a:rPr lang="en-US" altLang="ko-KR" sz="11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100" dirty="0">
                    <a:solidFill>
                      <a:srgbClr val="FF0000"/>
                    </a:solidFill>
                  </a:rPr>
                  <a:t>합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D9D47F-2CE2-4D88-F0F7-0F463264E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998" y="5582652"/>
                <a:ext cx="2893662" cy="430887"/>
              </a:xfrm>
              <a:prstGeom prst="rect">
                <a:avLst/>
              </a:prstGeom>
              <a:blipFill>
                <a:blip r:embed="rId4"/>
                <a:stretch>
                  <a:fillRect t="-1429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350A8D27-7472-FB02-301E-80AF7752F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866" y="4660187"/>
            <a:ext cx="5695145" cy="18729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049820-BB8E-D0A0-A544-B543C7DEA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1438" y="2957040"/>
            <a:ext cx="3109412" cy="139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7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2F1B1-A199-C166-4490-FE79692B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C9DE37C-23CC-9AAD-C916-05402DD492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직접 계산하고 싶지 않아서 식을 변경 했는데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그럼에도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모두 추출해서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불가능한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계산을 해야 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정의</a:t>
                </a:r>
                <a:r>
                  <a:rPr lang="en-US" altLang="ko-KR" dirty="0"/>
                  <a:t>) (unnormalized) discounted visitation frequencies</a:t>
                </a:r>
              </a:p>
              <a:p>
                <a:pPr lvl="1"/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0C9DE37C-23CC-9AAD-C916-05402DD492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760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D3ADB1C9-0B3E-937C-3D32-BA182EFCF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CA31D1-DDA3-563F-1D7A-DA400146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54" y="5020865"/>
            <a:ext cx="4387103" cy="16054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7E57D2-7B0E-580E-75EC-7195C180B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3689244"/>
            <a:ext cx="4620270" cy="45726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32348-FF9A-634F-25FA-4D4A1024A7A4}"/>
                  </a:ext>
                </a:extLst>
              </p:cNvPr>
              <p:cNvSpPr txBox="1"/>
              <p:nvPr/>
            </p:nvSpPr>
            <p:spPr>
              <a:xfrm>
                <a:off x="6190247" y="3819912"/>
                <a:ext cx="18846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832348-FF9A-634F-25FA-4D4A1024A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247" y="3819912"/>
                <a:ext cx="1884618" cy="276999"/>
              </a:xfrm>
              <a:prstGeom prst="rect">
                <a:avLst/>
              </a:prstGeom>
              <a:blipFill>
                <a:blip r:embed="rId5"/>
                <a:stretch>
                  <a:fillRect l="-968" t="-4444" r="-3871" b="-3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6C5D11B-9074-D4B4-3E42-A517244AD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54" y="4257491"/>
            <a:ext cx="4387103" cy="763374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339F550-EBC3-703B-6DF0-003C9AD8EDC1}"/>
              </a:ext>
            </a:extLst>
          </p:cNvPr>
          <p:cNvCxnSpPr>
            <a:cxnSpLocks/>
          </p:cNvCxnSpPr>
          <p:nvPr/>
        </p:nvCxnSpPr>
        <p:spPr>
          <a:xfrm>
            <a:off x="3763945" y="6536114"/>
            <a:ext cx="386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A017E9-77E7-075A-02D7-0BA9BAB71417}"/>
              </a:ext>
            </a:extLst>
          </p:cNvPr>
          <p:cNvSpPr txBox="1"/>
          <p:nvPr/>
        </p:nvSpPr>
        <p:spPr>
          <a:xfrm>
            <a:off x="3763945" y="6542188"/>
            <a:ext cx="103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불가능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95ACF64-7EED-4259-80D8-67F1D2E61658}"/>
              </a:ext>
            </a:extLst>
          </p:cNvPr>
          <p:cNvCxnSpPr>
            <a:cxnSpLocks/>
          </p:cNvCxnSpPr>
          <p:nvPr/>
        </p:nvCxnSpPr>
        <p:spPr>
          <a:xfrm>
            <a:off x="4557713" y="6536114"/>
            <a:ext cx="452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B8AF71D-1EFE-9F99-956D-59D85AC93C0B}"/>
              </a:ext>
            </a:extLst>
          </p:cNvPr>
          <p:cNvSpPr txBox="1"/>
          <p:nvPr/>
        </p:nvSpPr>
        <p:spPr>
          <a:xfrm>
            <a:off x="4708424" y="6542188"/>
            <a:ext cx="2955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불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가능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매개변수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네트워크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767B6-3182-99F4-39D1-1D851B2A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39936E1-B0B4-0A30-40E3-CAD68C2EFD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직접 계산하고 싶지 않아서 식을 변경 했는데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그럼에도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acc>
                      <m:accPr>
                        <m:chr m:val="̃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를 모두 추출해서 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불가능한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계산을 해야 함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그러면 어떤 가정을 하면 계산을 가능하게 할 수 있을까</a:t>
                </a:r>
                <a:r>
                  <a:rPr lang="en-US" altLang="ko-KR" dirty="0"/>
                  <a:t>???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B39936E1-B0B4-0A30-40E3-CAD68C2EFD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760" t="-21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53322CCC-D4C0-7B56-DA85-B56461AF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B67BAA-5F56-D9AC-E8EF-82A92992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59" y="3652342"/>
            <a:ext cx="4387103" cy="160545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C72FEDC-0099-D052-2BFE-658BD36CEC80}"/>
              </a:ext>
            </a:extLst>
          </p:cNvPr>
          <p:cNvCxnSpPr>
            <a:cxnSpLocks/>
          </p:cNvCxnSpPr>
          <p:nvPr/>
        </p:nvCxnSpPr>
        <p:spPr>
          <a:xfrm>
            <a:off x="3042050" y="5167591"/>
            <a:ext cx="386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12EABEA-F011-F892-AF10-DC3FBF76BE4D}"/>
              </a:ext>
            </a:extLst>
          </p:cNvPr>
          <p:cNvSpPr txBox="1"/>
          <p:nvPr/>
        </p:nvSpPr>
        <p:spPr>
          <a:xfrm>
            <a:off x="3042050" y="5173665"/>
            <a:ext cx="103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불가능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BE9A844-7B58-0445-6984-645132C5322F}"/>
              </a:ext>
            </a:extLst>
          </p:cNvPr>
          <p:cNvCxnSpPr>
            <a:cxnSpLocks/>
          </p:cNvCxnSpPr>
          <p:nvPr/>
        </p:nvCxnSpPr>
        <p:spPr>
          <a:xfrm>
            <a:off x="3835818" y="5167591"/>
            <a:ext cx="452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B07C77F-2C68-B445-88E4-614B17775ADE}"/>
              </a:ext>
            </a:extLst>
          </p:cNvPr>
          <p:cNvSpPr txBox="1"/>
          <p:nvPr/>
        </p:nvSpPr>
        <p:spPr>
          <a:xfrm>
            <a:off x="3986529" y="5173665"/>
            <a:ext cx="2955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불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가능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매개변수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네트워크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6775F-C441-9D48-84EA-3EBF3B15F02E}"/>
                  </a:ext>
                </a:extLst>
              </p:cNvPr>
              <p:cNvSpPr txBox="1"/>
              <p:nvPr/>
            </p:nvSpPr>
            <p:spPr>
              <a:xfrm>
                <a:off x="2145716" y="5472393"/>
                <a:ext cx="1628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36775F-C441-9D48-84EA-3EBF3B15F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16" y="5472393"/>
                <a:ext cx="162839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39BB00CB-FC97-51CD-9A15-5EBE8BBE5FF6}"/>
              </a:ext>
            </a:extLst>
          </p:cNvPr>
          <p:cNvSpPr/>
          <p:nvPr/>
        </p:nvSpPr>
        <p:spPr>
          <a:xfrm>
            <a:off x="1672389" y="5472393"/>
            <a:ext cx="312822" cy="312822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0F74F76-8F5D-841A-CE89-15D83A7E1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389" y="6005945"/>
            <a:ext cx="4620270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078F1-B937-3B18-9558-7CA983876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3B3E728-D3EE-5D15-24BB-AC8D1FE9E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ko-KR" altLang="en-US" dirty="0"/>
                  <a:t>문제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인식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/>
                  <a:t>이 가정을 실제로 동작하게 하려면 또 어떤 가정을 해야 할까</a:t>
                </a:r>
                <a:r>
                  <a:rPr lang="en-US" altLang="ko-KR" dirty="0"/>
                  <a:t>?</a:t>
                </a:r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2"/>
                <a:r>
                  <a:rPr lang="ko-KR" altLang="en-US" dirty="0"/>
                  <a:t>정책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매개변수로 정의된 </a:t>
                </a:r>
                <a:r>
                  <a:rPr lang="ko-KR" altLang="en-US" dirty="0" err="1"/>
                  <a:t>네트워크니까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로 표시해 보자</a:t>
                </a:r>
                <a:r>
                  <a:rPr lang="en-US" altLang="ko-KR" dirty="0"/>
                  <a:t>. </a:t>
                </a:r>
              </a:p>
              <a:p>
                <a:pPr lvl="2"/>
                <a:endParaRPr lang="en-US" altLang="ko-KR" dirty="0"/>
              </a:p>
              <a:p>
                <a:pPr lvl="2"/>
                <a:endParaRPr lang="en-US" altLang="ko-KR" dirty="0"/>
              </a:p>
              <a:p>
                <a:pPr lvl="3"/>
                <a:r>
                  <a:rPr lang="ko-KR" altLang="en-US" dirty="0"/>
                  <a:t>매개 변수를 조금만 변화시키면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변화값도</a:t>
                </a:r>
                <a:r>
                  <a:rPr lang="ko-KR" altLang="en-US" dirty="0"/>
                  <a:t> 조금이니까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이러한 가정으로 인한 에러가 최소화 될 수 있지 않을까</a:t>
                </a:r>
                <a:r>
                  <a:rPr lang="en-US" altLang="ko-KR" dirty="0"/>
                  <a:t>…?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E3B3E728-D3EE-5D15-24BB-AC8D1FE9E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600201"/>
                <a:ext cx="10429409" cy="4525963"/>
              </a:xfrm>
              <a:blipFill>
                <a:blip r:embed="rId2"/>
                <a:stretch>
                  <a:fillRect l="-643" t="-2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제목 2">
            <a:extLst>
              <a:ext uri="{FF2B5EF4-FFF2-40B4-BE49-F238E27FC236}">
                <a16:creationId xmlns:a16="http://schemas.microsoft.com/office/drawing/2014/main" id="{32D3E255-21EE-E4D1-FA9E-B4B59B33F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D792FB6-909B-D27E-AC70-30C1DBA8C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559" y="2503845"/>
            <a:ext cx="4387103" cy="1605457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F9592AA-0FBA-1127-53E2-DEECFF3708D7}"/>
              </a:ext>
            </a:extLst>
          </p:cNvPr>
          <p:cNvCxnSpPr>
            <a:cxnSpLocks/>
          </p:cNvCxnSpPr>
          <p:nvPr/>
        </p:nvCxnSpPr>
        <p:spPr>
          <a:xfrm>
            <a:off x="3042050" y="4019094"/>
            <a:ext cx="3869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33998F8-6B4F-8648-BC78-6B224F73C63D}"/>
              </a:ext>
            </a:extLst>
          </p:cNvPr>
          <p:cNvSpPr txBox="1"/>
          <p:nvPr/>
        </p:nvSpPr>
        <p:spPr>
          <a:xfrm>
            <a:off x="3042050" y="4025168"/>
            <a:ext cx="10366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불가능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87E4A7D-A861-FEC8-5F87-DB2B0D716CD1}"/>
              </a:ext>
            </a:extLst>
          </p:cNvPr>
          <p:cNvCxnSpPr>
            <a:cxnSpLocks/>
          </p:cNvCxnSpPr>
          <p:nvPr/>
        </p:nvCxnSpPr>
        <p:spPr>
          <a:xfrm>
            <a:off x="3835818" y="4019094"/>
            <a:ext cx="45243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B992DA-D071-F97C-C680-B28875422708}"/>
              </a:ext>
            </a:extLst>
          </p:cNvPr>
          <p:cNvSpPr txBox="1"/>
          <p:nvPr/>
        </p:nvSpPr>
        <p:spPr>
          <a:xfrm>
            <a:off x="3986529" y="4025168"/>
            <a:ext cx="29556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계산 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불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r>
              <a:rPr lang="ko-KR" altLang="en-US" sz="1100" dirty="0">
                <a:solidFill>
                  <a:srgbClr val="FF0000"/>
                </a:solidFill>
              </a:rPr>
              <a:t>가능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매개변수 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네트워크</a:t>
            </a:r>
            <a:r>
              <a:rPr lang="en-US" altLang="ko-KR" sz="11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1100" dirty="0">
                <a:solidFill>
                  <a:srgbClr val="FF0000"/>
                </a:solidFill>
                <a:sym typeface="Wingdings" panose="05000000000000000000" pitchFamily="2" charset="2"/>
              </a:rPr>
              <a:t>화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0D893-08CD-44A7-8CC4-9FF393D53751}"/>
                  </a:ext>
                </a:extLst>
              </p:cNvPr>
              <p:cNvSpPr txBox="1"/>
              <p:nvPr/>
            </p:nvSpPr>
            <p:spPr>
              <a:xfrm>
                <a:off x="7547895" y="2503845"/>
                <a:ext cx="1628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acc>
                            <m:accPr>
                              <m:chr m:val="̃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70D893-08CD-44A7-8CC4-9FF393D53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7895" y="2503845"/>
                <a:ext cx="162839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별: 꼭짓점 5개 6">
            <a:extLst>
              <a:ext uri="{FF2B5EF4-FFF2-40B4-BE49-F238E27FC236}">
                <a16:creationId xmlns:a16="http://schemas.microsoft.com/office/drawing/2014/main" id="{54D664FB-26D9-3E11-DB72-E6B4277C9F84}"/>
              </a:ext>
            </a:extLst>
          </p:cNvPr>
          <p:cNvSpPr/>
          <p:nvPr/>
        </p:nvSpPr>
        <p:spPr>
          <a:xfrm>
            <a:off x="7074568" y="2503845"/>
            <a:ext cx="312822" cy="312822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41669EB-49F0-0DEE-49DD-47C1D232B2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620" y="2924383"/>
            <a:ext cx="4620270" cy="6001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0423FB-5537-F2BA-8EC2-BC1BAC6D26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656" y="4591579"/>
            <a:ext cx="2962688" cy="752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F035D4-5DB9-296D-903F-1C30F7DFBF34}"/>
              </a:ext>
            </a:extLst>
          </p:cNvPr>
          <p:cNvSpPr txBox="1"/>
          <p:nvPr/>
        </p:nvSpPr>
        <p:spPr>
          <a:xfrm>
            <a:off x="2355292" y="5937903"/>
            <a:ext cx="750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얼마나 변해야 적당한 값일지는 잘 모르겠으니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이 부분에 대해서 또 다른 근거를 마련해서 가정을 세워보자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728B7-E979-48BC-1DB4-C1BE2F6CC6DF}"/>
              </a:ext>
            </a:extLst>
          </p:cNvPr>
          <p:cNvSpPr txBox="1"/>
          <p:nvPr/>
        </p:nvSpPr>
        <p:spPr>
          <a:xfrm>
            <a:off x="2355292" y="6191941"/>
            <a:ext cx="6835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에러가 최소화 되었다고 가정하면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, L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값을 최대화 하면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, policy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monotonically improve </a:t>
            </a:r>
            <a:r>
              <a:rPr lang="ko-KR" altLang="en-US" sz="1200" dirty="0">
                <a:solidFill>
                  <a:srgbClr val="FF0000"/>
                </a:solidFill>
                <a:sym typeface="Wingdings" panose="05000000000000000000" pitchFamily="2" charset="2"/>
              </a:rPr>
              <a:t>될 수 있음</a:t>
            </a:r>
            <a:r>
              <a:rPr lang="en-US" altLang="ko-KR" sz="1200" dirty="0">
                <a:solidFill>
                  <a:srgbClr val="FF0000"/>
                </a:solidFill>
                <a:sym typeface="Wingdings" panose="05000000000000000000" pitchFamily="2" charset="2"/>
              </a:rPr>
              <a:t>!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20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CFCC4-8ED7-3A2F-3797-CA4E47E0F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F5F9A7F-9C36-BCEC-EFCD-E09A4AB3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600201"/>
            <a:ext cx="10429409" cy="4525963"/>
          </a:xfrm>
        </p:spPr>
        <p:txBody>
          <a:bodyPr>
            <a:normAutofit/>
          </a:bodyPr>
          <a:lstStyle/>
          <a:p>
            <a:r>
              <a:rPr lang="ko-KR" altLang="en-US" dirty="0"/>
              <a:t>문제</a:t>
            </a:r>
            <a:r>
              <a:rPr lang="en-US" altLang="ko-KR" dirty="0"/>
              <a:t> </a:t>
            </a:r>
            <a:r>
              <a:rPr lang="ko-KR" altLang="en-US" dirty="0"/>
              <a:t>인식</a:t>
            </a:r>
            <a:endParaRPr lang="en-US" altLang="ko-KR" b="0" i="1" dirty="0">
              <a:latin typeface="Cambria Math" panose="02040503050406030204" pitchFamily="18" charset="0"/>
            </a:endParaRPr>
          </a:p>
          <a:p>
            <a:pPr lvl="1"/>
            <a:r>
              <a:rPr lang="ko-KR" altLang="en-US" dirty="0"/>
              <a:t>근거 </a:t>
            </a:r>
            <a:r>
              <a:rPr lang="en-US" altLang="ko-KR" dirty="0"/>
              <a:t>#1) </a:t>
            </a:r>
            <a:r>
              <a:rPr lang="ko-KR" altLang="en-US" dirty="0"/>
              <a:t>매개 변수로 인한 </a:t>
            </a:r>
            <a:r>
              <a:rPr lang="en-US" altLang="ko-KR" dirty="0"/>
              <a:t>policy </a:t>
            </a:r>
            <a:r>
              <a:rPr lang="ko-KR" altLang="en-US" dirty="0"/>
              <a:t>변화를 선형 합성 방법으로 제한</a:t>
            </a:r>
            <a:endParaRPr lang="en-US" altLang="ko-KR" dirty="0"/>
          </a:p>
          <a:p>
            <a:pPr lvl="2"/>
            <a:r>
              <a:rPr lang="en-US" altLang="ko-KR" dirty="0"/>
              <a:t>“mixture policy” 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적용해 보면</a:t>
            </a:r>
            <a:r>
              <a:rPr lang="en-US" altLang="ko-KR" dirty="0"/>
              <a:t>, </a:t>
            </a:r>
            <a:r>
              <a:rPr lang="ko-KR" altLang="en-US" dirty="0"/>
              <a:t>가정으로 인한 </a:t>
            </a:r>
            <a:r>
              <a:rPr lang="en-US" altLang="ko-KR" dirty="0"/>
              <a:t>lower bound</a:t>
            </a:r>
            <a:r>
              <a:rPr lang="ko-KR" altLang="en-US" dirty="0"/>
              <a:t>를 제한할 수 있음</a:t>
            </a:r>
            <a:r>
              <a:rPr lang="en-US" altLang="ko-KR" dirty="0"/>
              <a:t>!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D9DB680-6D23-E64D-4993-C93341FE2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Preliminaries (NPG)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F936D3-99A4-1BC3-ABB3-F79D5FC17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13" y="4047401"/>
            <a:ext cx="4401164" cy="43821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47E454-BE7D-579A-197A-782407E9D5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336" y="4142663"/>
            <a:ext cx="2152950" cy="24768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843A9D2-1C0A-ECB4-4122-E84CFD057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713" y="4782952"/>
            <a:ext cx="494416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407270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TM02892315[[fn=줄기]]</Template>
  <TotalTime>103</TotalTime>
  <Words>800</Words>
  <Application>Microsoft Office PowerPoint</Application>
  <PresentationFormat>와이드스크린</PresentationFormat>
  <Paragraphs>129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Corbel</vt:lpstr>
      <vt:lpstr>Wingdings</vt:lpstr>
      <vt:lpstr>Wingdings 2</vt:lpstr>
      <vt:lpstr>HDOfficeLightV0</vt:lpstr>
      <vt:lpstr>New_Education03</vt:lpstr>
      <vt:lpstr>Trust Region Policy Optimization (+ PPO) 참고자료: https://hiddenbeginner.github.io/Deep-Reinforcement-Learnings/book/Chapter2/9-trpo.html </vt:lpstr>
      <vt:lpstr>Abstract</vt:lpstr>
      <vt:lpstr>사설</vt:lpstr>
      <vt:lpstr>Preliminaries (NPG)</vt:lpstr>
      <vt:lpstr>Preliminaries (NPG)</vt:lpstr>
      <vt:lpstr>Preliminaries (NPG)</vt:lpstr>
      <vt:lpstr>Preliminaries (NPG)</vt:lpstr>
      <vt:lpstr>Preliminaries (NPG)</vt:lpstr>
      <vt:lpstr>Preliminaries (NPG)</vt:lpstr>
      <vt:lpstr>Contribution (TRPO)</vt:lpstr>
      <vt:lpstr>Contribution (TRPO)</vt:lpstr>
      <vt:lpstr>Contribution (TRPO)</vt:lpstr>
      <vt:lpstr>Contribution (TRPO)</vt:lpstr>
      <vt:lpstr>+ PPO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Chanwoo Park</dc:creator>
  <cp:lastModifiedBy>Chanwoo Park</cp:lastModifiedBy>
  <cp:revision>17</cp:revision>
  <dcterms:created xsi:type="dcterms:W3CDTF">2024-10-20T06:11:58Z</dcterms:created>
  <dcterms:modified xsi:type="dcterms:W3CDTF">2024-10-20T07:55:16Z</dcterms:modified>
</cp:coreProperties>
</file>