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71" r:id="rId6"/>
    <p:sldId id="272" r:id="rId7"/>
    <p:sldId id="273" r:id="rId8"/>
    <p:sldId id="274" r:id="rId9"/>
    <p:sldId id="275" r:id="rId10"/>
    <p:sldId id="277" r:id="rId11"/>
    <p:sldId id="276" r:id="rId12"/>
    <p:sldId id="278" r:id="rId13"/>
  </p:sldIdLst>
  <p:sldSz cx="18288000" cy="10287000"/>
  <p:notesSz cx="6858000" cy="9144000"/>
  <p:embeddedFontLst>
    <p:embeddedFont>
      <p:font typeface="Nanum Gothic Bold" panose="020D0804000000000000"/>
      <p:regular r:id="rId17"/>
    </p:embeddedFont>
    <p:embeddedFont>
      <p:font typeface="Arial" panose="020B0502020202020204"/>
      <p:regular r:id="rId18"/>
    </p:embeddedFont>
    <p:embeddedFont>
      <p:font typeface="Arial Bold" panose="020B08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99073"/>
            <a:ext cx="1524666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4815" y="1378268"/>
            <a:ext cx="16361093" cy="448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Main Loop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command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base state &amp; joint state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kinematics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stance / swing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contact forces with MPC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joint torques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24815" y="1378268"/>
            <a:ext cx="16361093" cy="4483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Main Loop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command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base state &amp; joint state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kinematics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MPC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stance / swing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contact forces with MPC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45515" lvl="2" indent="-24447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joint torques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8315" lvl="1" indent="-24447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Velocity Command &amp; Get States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스크린샷, 2025-01-04 21-30-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638300"/>
            <a:ext cx="4335780" cy="734695"/>
          </a:xfrm>
          <a:prstGeom prst="rect">
            <a:avLst/>
          </a:prstGeom>
        </p:spPr>
      </p:pic>
      <p:pic>
        <p:nvPicPr>
          <p:cNvPr id="7" name="Picture 6" descr="스크린샷, 2025-01-04 21-31-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57500"/>
            <a:ext cx="9996170" cy="1289050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228600" y="4533583"/>
            <a:ext cx="17688455" cy="2988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acquire_actor_root_state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position, rotation, linear velocity, angular velocity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acquire_dof_state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position, velocity</a:t>
            </a:r>
            <a:endParaRPr lang="en-US" sz="27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endParaRPr lang="en-US" sz="27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Kinematics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1333183"/>
            <a:ext cx="17688455" cy="199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Forward Kinematics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: joint position, base position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: feet position, jacobian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endParaRPr lang="en-US" sz="270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스크린샷, 2025-01-04 21-48-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1485900"/>
            <a:ext cx="4110990" cy="723265"/>
          </a:xfrm>
          <a:prstGeom prst="rect">
            <a:avLst/>
          </a:prstGeom>
        </p:spPr>
      </p:pic>
      <p:pic>
        <p:nvPicPr>
          <p:cNvPr id="9" name="Picture 8" descr="스크린샷, 2025-01-04 21-48-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47900"/>
            <a:ext cx="1931035" cy="768350"/>
          </a:xfrm>
          <a:prstGeom prst="rect">
            <a:avLst/>
          </a:prstGeom>
        </p:spPr>
      </p:pic>
      <p:pic>
        <p:nvPicPr>
          <p:cNvPr id="10" name="Picture 9" descr="스크린샷, 2025-01-04 21-49-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3467100"/>
            <a:ext cx="7391400" cy="4791075"/>
          </a:xfrm>
          <a:prstGeom prst="rect">
            <a:avLst/>
          </a:prstGeom>
        </p:spPr>
      </p:pic>
      <p:pic>
        <p:nvPicPr>
          <p:cNvPr id="11" name="Picture 10" descr="스크린샷, 2025-01-04 21-58-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457575"/>
            <a:ext cx="834263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553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Dynamics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3219133"/>
            <a:ext cx="17688455" cy="6476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Update gait schedular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which leg is the stance (ground contact for power)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which leg is the swing (in the air, moving to the next landing point)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Prepare for MPC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 the current robot states into the MPC internal state (x).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base_pos, base_quat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lin_vel, ang_vel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q, q_dot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Run QP solver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foot forces by solving a Quadratic Program (QP) at regular intervals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Whether the leg can exert force or not is configured as a constraint through the gait table.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스크린샷, 2025-01-04 22-06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57300"/>
            <a:ext cx="8074025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Dynamics : </a:t>
            </a:r>
            <a:r>
              <a:rPr lang="en-US" sz="36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gait schedular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3219133"/>
            <a:ext cx="17688455" cy="348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swing_states = gait.get_swing_state()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Decide each leg is in swing or stance return.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in swing, calculate torque using the force output by the PD controller, if in stance, use the MPC.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gait_table = gait.get_gait_table()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MPC predicts for a certain horizon ahead, it returns whether the leg is in stance or swing at each point in time.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 descr="스크린샷, 2025-01-04 22-06-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57300"/>
            <a:ext cx="8074025" cy="1819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Dynamics : </a:t>
            </a:r>
            <a:r>
              <a:rPr lang="en-US" sz="36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MPC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1333183"/>
            <a:ext cx="17688455" cy="4982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predictive_controller.update_mpc()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reference trajectory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dynamics model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discretize dynamics model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QP constraints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65" lvl="1" indent="0" algn="l">
              <a:lnSpc>
                <a:spcPts val="3885"/>
              </a:lnSpc>
              <a:buFont typeface="Arial"/>
              <a:buNone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generate dynamics model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linear dynamics between robot base states (roll/pitch/yaw, pos, vel).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B: Reflects how the foot force (u) accelerates/rotates the robot base.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스크린샷, 2025-01-04 22-37-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34800" y="1257300"/>
            <a:ext cx="1829435" cy="3881755"/>
          </a:xfrm>
          <a:prstGeom prst="rect">
            <a:avLst/>
          </a:prstGeom>
        </p:spPr>
      </p:pic>
      <p:pic>
        <p:nvPicPr>
          <p:cNvPr id="9" name="Picture 8" descr="스크린샷, 2025-01-04 22-37-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0" y="2857500"/>
            <a:ext cx="3636645" cy="561340"/>
          </a:xfrm>
          <a:prstGeom prst="rect">
            <a:avLst/>
          </a:prstGeom>
        </p:spPr>
      </p:pic>
      <p:pic>
        <p:nvPicPr>
          <p:cNvPr id="11" name="Picture 10" descr="스크린샷, 2025-01-04 23-50-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0" y="5372100"/>
            <a:ext cx="5132705" cy="544195"/>
          </a:xfrm>
          <a:prstGeom prst="rect">
            <a:avLst/>
          </a:prstGeom>
        </p:spPr>
      </p:pic>
      <p:pic>
        <p:nvPicPr>
          <p:cNvPr id="12" name="Picture 11" descr="스크린샷, 2025-01-05 00-37-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353300"/>
            <a:ext cx="5089525" cy="1831340"/>
          </a:xfrm>
          <a:prstGeom prst="rect">
            <a:avLst/>
          </a:prstGeom>
        </p:spPr>
      </p:pic>
      <p:pic>
        <p:nvPicPr>
          <p:cNvPr id="13" name="Picture 12" descr="스크린샷, 2025-01-05 00-37-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800" y="7353300"/>
            <a:ext cx="6824345" cy="1907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Dynamics : </a:t>
            </a:r>
            <a:r>
              <a:rPr lang="en-US" sz="36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MPC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1333183"/>
            <a:ext cx="17688455" cy="3487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QP constraints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friction cone constraints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gait constraints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in the swing position, the strength of the foot should be zero.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in the stance position, the foot force should be placed within the friction cone.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40130" lvl="2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 descr="스크린샷, 2025-01-05 00-37-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4305300"/>
            <a:ext cx="6492240" cy="1814830"/>
          </a:xfrm>
          <a:prstGeom prst="rect">
            <a:avLst/>
          </a:prstGeom>
        </p:spPr>
      </p:pic>
      <p:pic>
        <p:nvPicPr>
          <p:cNvPr id="6" name="Picture 5" descr="스크린샷, 2025-01-05 00-38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362700"/>
            <a:ext cx="5238750" cy="1555750"/>
          </a:xfrm>
          <a:prstGeom prst="rect">
            <a:avLst/>
          </a:prstGeom>
        </p:spPr>
      </p:pic>
      <p:pic>
        <p:nvPicPr>
          <p:cNvPr id="13" name="Picture 12" descr="스크린샷, 2025-01-05 00-45-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848100"/>
            <a:ext cx="6769100" cy="12179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077200" y="4991100"/>
            <a:ext cx="822071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x_k : robot state</a:t>
            </a:r>
            <a:endParaRPr lang="en-US"/>
          </a:p>
          <a:p>
            <a:pPr algn="l"/>
            <a:r>
              <a:rPr lang="en-US"/>
              <a:t>x_k_ref : desired state</a:t>
            </a:r>
            <a:endParaRPr lang="en-US"/>
          </a:p>
          <a:p>
            <a:pPr algn="l"/>
            <a:r>
              <a:rPr lang="en-US"/>
              <a:t>Q : error weight</a:t>
            </a:r>
            <a:endParaRPr lang="en-US"/>
          </a:p>
          <a:p>
            <a:pPr algn="l"/>
            <a:r>
              <a:rPr lang="en-US"/>
              <a:t>R : foot force weight</a:t>
            </a:r>
            <a:endParaRPr lang="en-US"/>
          </a:p>
          <a:p>
            <a:pPr algn="l"/>
            <a:r>
              <a:rPr lang="en-US"/>
              <a:t>H, q : summary of the error, and u size as the second/first term.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=&gt; 로봇이 레퍼런스와 멀어질수록 비용이 커짐, 발힘이 과도해도 비용이 커짐.</a:t>
            </a:r>
            <a:endParaRPr lang="en-US"/>
          </a:p>
        </p:txBody>
      </p:sp>
      <p:pic>
        <p:nvPicPr>
          <p:cNvPr id="15" name="Picture 14" descr="스크린샷, 2025-01-05 00-46-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7353300"/>
            <a:ext cx="4121785" cy="1017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Dynamics : </a:t>
            </a:r>
            <a:r>
              <a:rPr lang="en-US" sz="36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MPC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스크린샷, 2025-01-05 00-57-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485900"/>
            <a:ext cx="6560185" cy="51714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1065848"/>
            <a:ext cx="18300382" cy="41148"/>
            <a:chOff x="0" y="0"/>
            <a:chExt cx="24400510" cy="54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400511" cy="54864"/>
            </a:xfrm>
            <a:custGeom>
              <a:avLst/>
              <a:gdLst/>
              <a:ahLst/>
              <a:cxnLst/>
              <a:rect l="l" t="t" r="r" b="b"/>
              <a:pathLst>
                <a:path w="24400511" h="54864">
                  <a:moveTo>
                    <a:pt x="0" y="0"/>
                  </a:moveTo>
                  <a:lnTo>
                    <a:pt x="24400511" y="0"/>
                  </a:lnTo>
                  <a:lnTo>
                    <a:pt x="24400511" y="54864"/>
                  </a:lnTo>
                  <a:lnTo>
                    <a:pt x="0" y="54864"/>
                  </a:lnTo>
                  <a:close/>
                </a:path>
              </a:pathLst>
            </a:custGeom>
            <a:solidFill>
              <a:srgbClr val="0536E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24815" y="180023"/>
            <a:ext cx="15246668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joint torques</a:t>
            </a:r>
            <a:endParaRPr lang="en-US" sz="36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9720" y="1333183"/>
            <a:ext cx="17688455" cy="597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set_foot_placement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final position of the foot at the end of the swing.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compute_traj_swingfoot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foot trajectory with cubic hermite interpolation (x, x_dot).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65" lvl="1" indent="0" algn="l">
              <a:lnSpc>
                <a:spcPts val="3885"/>
              </a:lnSpc>
              <a:buFont typeface="Arial"/>
              <a:buNone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>
              <a:lnSpc>
                <a:spcPts val="3885"/>
              </a:lnSpc>
            </a:pPr>
            <a:r>
              <a:rPr lang="en-US" sz="2700" b="1">
                <a:solidFill>
                  <a:srgbClr val="0536EF"/>
                </a:solidFill>
                <a:latin typeface="Arial Bold"/>
                <a:ea typeface="Arial Bold"/>
                <a:cs typeface="Arial Bold"/>
                <a:sym typeface="Arial Bold"/>
              </a:rPr>
              <a:t>pos_targets_swingfeet</a:t>
            </a:r>
            <a:endParaRPr lang="en-US" sz="2700" b="1">
              <a:solidFill>
                <a:srgbClr val="0536EF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joint torque with PD controller when swing state.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82930" lvl="1" indent="-291465" algn="l">
              <a:lnSpc>
                <a:spcPts val="3885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joint torque with MPC when stance state</a:t>
            </a: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1465" lvl="1" indent="0" algn="l">
              <a:lnSpc>
                <a:spcPts val="3885"/>
              </a:lnSpc>
              <a:buFont typeface="Arial"/>
              <a:buNone/>
            </a:pPr>
            <a:endParaRPr lang="en-US" sz="2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 descr="스크린샷, 2025-01-05 01-05-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2476500"/>
            <a:ext cx="12828270" cy="7353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2502</Words>
  <Application>WPS Presentation</Application>
  <PresentationFormat>On-screen Show (4:3)</PresentationFormat>
  <Paragraphs>120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Nimbus Roman No9 L</vt:lpstr>
      <vt:lpstr>Nanum Gothic Bold</vt:lpstr>
      <vt:lpstr>Gubbi</vt:lpstr>
      <vt:lpstr>Arial</vt:lpstr>
      <vt:lpstr>Arial Bold</vt:lpstr>
      <vt:lpstr>Calibri</vt:lpstr>
      <vt:lpstr>DejaVu Sans</vt:lpstr>
      <vt:lpstr>BatangChe</vt:lpstr>
      <vt:lpstr>D2Coding</vt:lpstr>
      <vt:lpstr>Microsoft YaHei</vt:lpstr>
      <vt:lpstr>Droid Sans Fallback</vt:lpstr>
      <vt:lpstr>Arial Unicode MS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240618_research_plan.pptx</dc:title>
  <dc:creator/>
  <cp:lastModifiedBy>bridge</cp:lastModifiedBy>
  <cp:revision>2</cp:revision>
  <dcterms:created xsi:type="dcterms:W3CDTF">2025-01-04T16:06:42Z</dcterms:created>
  <dcterms:modified xsi:type="dcterms:W3CDTF">2025-01-04T16:06:42Z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</Properties>
</file>