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20" r:id="rId2"/>
    <p:sldId id="580" r:id="rId3"/>
    <p:sldId id="581" r:id="rId4"/>
    <p:sldId id="501"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9" r:id="rId18"/>
    <p:sldId id="568" r:id="rId19"/>
    <p:sldId id="582" r:id="rId20"/>
    <p:sldId id="571" r:id="rId21"/>
    <p:sldId id="572" r:id="rId22"/>
    <p:sldId id="573" r:id="rId23"/>
    <p:sldId id="588" r:id="rId24"/>
    <p:sldId id="574" r:id="rId25"/>
    <p:sldId id="575" r:id="rId26"/>
    <p:sldId id="589" r:id="rId27"/>
    <p:sldId id="576" r:id="rId28"/>
    <p:sldId id="577" r:id="rId29"/>
    <p:sldId id="578" r:id="rId30"/>
    <p:sldId id="579" r:id="rId31"/>
    <p:sldId id="590" r:id="rId32"/>
    <p:sldId id="586" r:id="rId33"/>
    <p:sldId id="587" r:id="rId34"/>
    <p:sldId id="583" r:id="rId35"/>
    <p:sldId id="584" r:id="rId36"/>
    <p:sldId id="585" r:id="rId37"/>
    <p:sldId id="552" r:id="rId38"/>
    <p:sldId id="52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165"/>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74" autoAdjust="0"/>
    <p:restoredTop sz="94086" autoAdjust="0"/>
  </p:normalViewPr>
  <p:slideViewPr>
    <p:cSldViewPr>
      <p:cViewPr>
        <p:scale>
          <a:sx n="62" d="100"/>
          <a:sy n="62" d="100"/>
        </p:scale>
        <p:origin x="-1530" y="-138"/>
      </p:cViewPr>
      <p:guideLst>
        <p:guide orient="horz" pos="2160"/>
        <p:guide pos="2880"/>
      </p:guideLst>
    </p:cSldViewPr>
  </p:slideViewPr>
  <p:outlineViewPr>
    <p:cViewPr>
      <p:scale>
        <a:sx n="33" d="100"/>
        <a:sy n="33" d="100"/>
      </p:scale>
      <p:origin x="0" y="532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C7A8D-FDF0-40FD-B1E1-DCC3B5812C8C}"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7BC65-0B57-4BB6-9F02-8029A99F03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F7BC65-0B57-4BB6-9F02-8029A99F03A0}"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F7BC65-0B57-4BB6-9F02-8029A99F03A0}"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7594C-BAF2-4F91-BBA9-3314378F7758}"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4E62E-886D-4444-893B-1FC080CC4103}"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6F9AB-EF02-4968-AE54-0FAFAC1DD07E}"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C31AF-3A3C-4428-B14F-4890B820F973}"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DEE1A-2015-4098-9787-E1344771D688}"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B4201-B28E-4FBB-92B2-06DDA38430E5}"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754C6-7D54-459F-90E0-DE031747B701}" type="datetime1">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293EDE-BD44-439A-A04F-D261111527F5}" type="datetime1">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126F8-B189-46A3-B98B-E62E2908BEC9}" type="datetime1">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C5885-9D31-46B9-B088-CC63DA2B3DA4}"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65255-9FC3-478E-843D-FF43495F9D05}"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FC965-1B32-4FE1-B620-8F375CBDC704}" type="datetime1">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duotone>
              <a:prstClr val="black"/>
              <a:schemeClr val="accent1">
                <a:tint val="45000"/>
                <a:satMod val="400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38200"/>
            <a:ext cx="8686800" cy="16764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Autofit/>
          </a:bodyPr>
          <a:lstStyle/>
          <a:p>
            <a:r>
              <a:rPr lang="en-US" sz="3600" b="1" i="1" dirty="0" smtClean="0">
                <a:solidFill>
                  <a:schemeClr val="bg1"/>
                </a:solidFill>
              </a:rPr>
              <a:t>Energy, cost and carbon efficiency in clouds: </a:t>
            </a:r>
            <a:r>
              <a:rPr lang="en-US" sz="3200" b="1" i="1" dirty="0" smtClean="0">
                <a:solidFill>
                  <a:schemeClr val="bg1"/>
                </a:solidFill>
              </a:rPr>
              <a:t>From resource allocation to cloud architecture </a:t>
            </a:r>
            <a:endParaRPr lang="en-US" sz="3600" b="1" i="1" dirty="0" smtClean="0">
              <a:solidFill>
                <a:schemeClr val="bg1"/>
              </a:solidFill>
            </a:endParaRPr>
          </a:p>
        </p:txBody>
      </p:sp>
      <p:sp>
        <p:nvSpPr>
          <p:cNvPr id="10" name="Title 1"/>
          <p:cNvSpPr txBox="1">
            <a:spLocks/>
          </p:cNvSpPr>
          <p:nvPr/>
        </p:nvSpPr>
        <p:spPr>
          <a:xfrm>
            <a:off x="3581400" y="3048000"/>
            <a:ext cx="2590800" cy="1066800"/>
          </a:xfrm>
          <a:prstGeom prst="rect">
            <a:avLst/>
          </a:prstGeom>
          <a:no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vert="horz" lIns="91440" tIns="45720" rIns="91440" bIns="45720" rtlCol="0" anchor="ctr">
            <a:normAutofit fontScale="8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mj-lt"/>
                <a:ea typeface="+mj-ea"/>
                <a:cs typeface="+mj-cs"/>
              </a:rPr>
              <a:t>         By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err="1" smtClean="0">
                <a:ln>
                  <a:noFill/>
                </a:ln>
                <a:effectLst/>
                <a:uLnTx/>
                <a:uFillTx/>
                <a:latin typeface="+mj-lt"/>
                <a:ea typeface="+mj-ea"/>
                <a:cs typeface="+mj-cs"/>
              </a:rPr>
              <a:t>Ehsan</a:t>
            </a:r>
            <a:r>
              <a:rPr kumimoji="0" lang="en-US" sz="2800" b="1" i="0" u="none" strike="noStrike" kern="1200" cap="none" spc="0" normalizeH="0" baseline="0" noProof="0" dirty="0" smtClean="0">
                <a:ln>
                  <a:noFill/>
                </a:ln>
                <a:effectLst/>
                <a:uLnTx/>
                <a:uFillTx/>
                <a:latin typeface="+mj-lt"/>
                <a:ea typeface="+mj-ea"/>
                <a:cs typeface="+mj-cs"/>
              </a:rPr>
              <a:t> AHVAR</a:t>
            </a:r>
          </a:p>
        </p:txBody>
      </p:sp>
      <p:sp>
        <p:nvSpPr>
          <p:cNvPr id="8" name="Title 1"/>
          <p:cNvSpPr txBox="1">
            <a:spLocks/>
          </p:cNvSpPr>
          <p:nvPr/>
        </p:nvSpPr>
        <p:spPr>
          <a:xfrm>
            <a:off x="2895600" y="4572000"/>
            <a:ext cx="3276600" cy="609600"/>
          </a:xfrm>
          <a:prstGeom prst="rect">
            <a:avLst/>
          </a:prstGeom>
          <a:no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vert="horz" lIns="91440" tIns="45720" rIns="91440" bIns="45720" rtlCol="0" anchor="ctr">
            <a:normAutofit fontScale="7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smtClean="0">
                <a:latin typeface="+mj-lt"/>
                <a:ea typeface="+mj-ea"/>
                <a:cs typeface="+mj-cs"/>
              </a:rPr>
              <a:t>       Post-Doc researcher</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mj-lt"/>
                <a:ea typeface="+mj-ea"/>
                <a:cs typeface="+mj-cs"/>
              </a:rPr>
              <a:t>INRIA\IRISA,</a:t>
            </a:r>
            <a:r>
              <a:rPr kumimoji="0" lang="en-US" sz="2800" b="1" i="0" u="none" strike="noStrike" kern="1200" cap="none" spc="0" normalizeH="0" noProof="0" dirty="0" smtClean="0">
                <a:ln>
                  <a:noFill/>
                </a:ln>
                <a:effectLst/>
                <a:uLnTx/>
                <a:uFillTx/>
                <a:latin typeface="+mj-lt"/>
                <a:ea typeface="+mj-ea"/>
                <a:cs typeface="+mj-cs"/>
              </a:rPr>
              <a:t> MYRIADS Team</a:t>
            </a:r>
            <a:endParaRPr kumimoji="0" lang="en-US" sz="2800" b="1" i="0" u="none" strike="noStrike" kern="1200" cap="none" spc="0" normalizeH="0" baseline="0" noProof="0" dirty="0" smtClean="0">
              <a:ln>
                <a:noFill/>
              </a:ln>
              <a:effectLst/>
              <a:uLnTx/>
              <a:uFillTx/>
              <a:latin typeface="+mj-lt"/>
              <a:ea typeface="+mj-ea"/>
              <a:cs typeface="+mj-cs"/>
            </a:endParaRPr>
          </a:p>
        </p:txBody>
      </p:sp>
      <p:sp>
        <p:nvSpPr>
          <p:cNvPr id="13" name="Espace réservé du numéro de diapositive 1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Smart Homes and </a:t>
            </a:r>
            <a:r>
              <a:rPr lang="en-US" sz="3200" b="1" dirty="0" err="1" smtClean="0">
                <a:solidFill>
                  <a:schemeClr val="bg1"/>
                </a:solidFill>
              </a:rPr>
              <a:t>IoT</a:t>
            </a:r>
            <a:endParaRPr lang="en-US" sz="3200" b="1" dirty="0">
              <a:solidFill>
                <a:schemeClr val="bg1"/>
              </a:solidFill>
            </a:endParaRPr>
          </a:p>
        </p:txBody>
      </p:sp>
      <p:sp>
        <p:nvSpPr>
          <p:cNvPr id="5" name="Title 1"/>
          <p:cNvSpPr txBox="1">
            <a:spLocks/>
          </p:cNvSpPr>
          <p:nvPr/>
        </p:nvSpPr>
        <p:spPr>
          <a:xfrm>
            <a:off x="304800" y="4876800"/>
            <a:ext cx="8686800" cy="1676400"/>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lgn="just">
              <a:buFont typeface="+mj-lt"/>
              <a:buAutoNum type="arabicPeriod"/>
            </a:pPr>
            <a:r>
              <a:rPr lang="en-US" sz="1600" dirty="0" err="1" smtClean="0"/>
              <a:t>Ehsan</a:t>
            </a:r>
            <a:r>
              <a:rPr lang="en-US" sz="1600" dirty="0" smtClean="0"/>
              <a:t> </a:t>
            </a:r>
            <a:r>
              <a:rPr lang="en-US" sz="1600" dirty="0" err="1" smtClean="0"/>
              <a:t>Ahvar</a:t>
            </a:r>
            <a:r>
              <a:rPr lang="en-US" sz="1600" dirty="0" smtClean="0"/>
              <a:t> et  al. “On Analyzing User Location Discovery Methods in Smart Homes: A Taxonomy and Survey,” </a:t>
            </a:r>
            <a:r>
              <a:rPr lang="en-US" sz="1600" i="1" dirty="0" smtClean="0"/>
              <a:t>Journal of Network and Computer Applications (JNCA), Elsevier, 2016.</a:t>
            </a:r>
          </a:p>
          <a:p>
            <a:pPr algn="just">
              <a:buFont typeface="+mj-lt"/>
              <a:buAutoNum type="arabicPeriod"/>
            </a:pPr>
            <a:r>
              <a:rPr lang="en-US" sz="1600" dirty="0" err="1" smtClean="0"/>
              <a:t>Ehsan</a:t>
            </a:r>
            <a:r>
              <a:rPr lang="en-US" sz="1600" dirty="0" smtClean="0"/>
              <a:t> </a:t>
            </a:r>
            <a:r>
              <a:rPr lang="en-US" sz="1600" dirty="0" err="1" smtClean="0"/>
              <a:t>Ahvar</a:t>
            </a:r>
            <a:r>
              <a:rPr lang="en-US" sz="1600" dirty="0" smtClean="0"/>
              <a:t> et al. “Sensor Network-Based and User-Friendly User Location Discovery for Future Smart Homes”, Sensors, Vol. 16, No. 7, 2016.</a:t>
            </a:r>
          </a:p>
          <a:p>
            <a:pPr marL="342900" indent="-342900" algn="just"/>
            <a:endParaRPr lang="en-US" sz="1600" b="1" i="1" dirty="0" smtClean="0">
              <a:solidFill>
                <a:prstClr val="black"/>
              </a:solidFill>
            </a:endParaRPr>
          </a:p>
        </p:txBody>
      </p:sp>
      <p:sp>
        <p:nvSpPr>
          <p:cNvPr id="6" name="Title 1"/>
          <p:cNvSpPr txBox="1">
            <a:spLocks/>
          </p:cNvSpPr>
          <p:nvPr/>
        </p:nvSpPr>
        <p:spPr>
          <a:xfrm>
            <a:off x="304800" y="4581524"/>
            <a:ext cx="8686800" cy="295276"/>
          </a:xfrm>
          <a:prstGeom prst="rect">
            <a:avLst/>
          </a:prstGeom>
          <a:solidFill>
            <a:schemeClr val="tx2">
              <a:lumMod val="75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lvl="0">
              <a:spcBef>
                <a:spcPct val="0"/>
              </a:spcBef>
            </a:pPr>
            <a:r>
              <a:rPr lang="en-US" sz="2400" b="1" dirty="0" smtClean="0">
                <a:solidFill>
                  <a:schemeClr val="bg1"/>
                </a:solidFill>
              </a:rPr>
              <a:t>Publication</a:t>
            </a:r>
            <a:endParaRPr kumimoji="0" lang="en-US" sz="2400" b="1" i="0" u="none" strike="noStrike" kern="1200" cap="none" spc="0" normalizeH="0" noProof="0" dirty="0">
              <a:ln>
                <a:noFill/>
              </a:ln>
              <a:solidFill>
                <a:schemeClr val="bg1"/>
              </a:solidFill>
              <a:effectLst/>
              <a:uLnTx/>
              <a:uFillTx/>
              <a:latin typeface="+mj-lt"/>
              <a:ea typeface="+mj-ea"/>
              <a:cs typeface="+mj-cs"/>
            </a:endParaRPr>
          </a:p>
        </p:txBody>
      </p:sp>
      <p:sp>
        <p:nvSpPr>
          <p:cNvPr id="14" name="Espace réservé du numéro de diapositive 13"/>
          <p:cNvSpPr>
            <a:spLocks noGrp="1"/>
          </p:cNvSpPr>
          <p:nvPr>
            <p:ph type="sldNum" sz="quarter" idx="12"/>
          </p:nvPr>
        </p:nvSpPr>
        <p:spPr>
          <a:xfrm>
            <a:off x="6781800" y="6553200"/>
            <a:ext cx="2133600" cy="365125"/>
          </a:xfrm>
        </p:spPr>
        <p:txBody>
          <a:bodyPr/>
          <a:lstStyle/>
          <a:p>
            <a:fld id="{B6F15528-21DE-4FAA-801E-634DDDAF4B2B}" type="slidenum">
              <a:rPr lang="en-US" smtClean="0"/>
              <a:pPr/>
              <a:t>10</a:t>
            </a:fld>
            <a:endParaRPr lang="en-US" dirty="0"/>
          </a:p>
        </p:txBody>
      </p:sp>
      <p:sp>
        <p:nvSpPr>
          <p:cNvPr id="9" name="Content Placeholder 5"/>
          <p:cNvSpPr>
            <a:spLocks noGrp="1"/>
          </p:cNvSpPr>
          <p:nvPr>
            <p:ph idx="1"/>
          </p:nvPr>
        </p:nvSpPr>
        <p:spPr>
          <a:xfrm>
            <a:off x="381000" y="1066800"/>
            <a:ext cx="8229600" cy="1295400"/>
          </a:xfrm>
          <a:solidFill>
            <a:schemeClr val="tx2">
              <a:lumMod val="20000"/>
              <a:lumOff val="80000"/>
            </a:schemeClr>
          </a:solidFill>
          <a:ln w="3175">
            <a:solidFill>
              <a:schemeClr val="tx1"/>
            </a:solidFill>
          </a:ln>
        </p:spPr>
        <p:txBody>
          <a:bodyPr>
            <a:noAutofit/>
          </a:bodyPr>
          <a:lstStyle/>
          <a:p>
            <a:pPr>
              <a:buBlip>
                <a:blip r:embed="rId2"/>
              </a:buBlip>
            </a:pPr>
            <a:r>
              <a:rPr lang="en-US" sz="2400" dirty="0" smtClean="0"/>
              <a:t>Context-aware systems</a:t>
            </a:r>
          </a:p>
          <a:p>
            <a:pPr>
              <a:buBlip>
                <a:blip r:embed="rId2"/>
              </a:buBlip>
            </a:pPr>
            <a:r>
              <a:rPr lang="en-US" sz="2400" dirty="0" smtClean="0"/>
              <a:t>User Localization in smart homes</a:t>
            </a:r>
          </a:p>
          <a:p>
            <a:pPr>
              <a:buBlip>
                <a:blip r:embed="rId2"/>
              </a:buBlip>
            </a:pPr>
            <a:r>
              <a:rPr lang="en-US" sz="2400" dirty="0" err="1" smtClean="0"/>
              <a:t>IoT</a:t>
            </a:r>
            <a:r>
              <a:rPr lang="en-US" sz="2400" dirty="0" smtClean="0"/>
              <a:t> for user location discovery in smart homes</a:t>
            </a:r>
          </a:p>
          <a:p>
            <a:pPr algn="just">
              <a:buBlip>
                <a:blip r:embed="rId2"/>
              </a:buBlip>
            </a:pPr>
            <a:endParaRPr lang="en-US" sz="2400" dirty="0" smtClean="0"/>
          </a:p>
          <a:p>
            <a:pPr algn="just">
              <a:buFont typeface="+mj-lt"/>
              <a:buAutoNum type="arabicPeriod"/>
            </a:pPr>
            <a:endParaRPr lang="en-US" sz="2400" dirty="0" smtClean="0"/>
          </a:p>
          <a:p>
            <a:pPr algn="just">
              <a:buBlip>
                <a:blip r:embed="rId2"/>
              </a:buBlip>
            </a:pPr>
            <a:endParaRPr lang="en-US" sz="2400" dirty="0" smtClean="0"/>
          </a:p>
          <a:p>
            <a:pPr algn="just">
              <a:buBlip>
                <a:blip r:embed="rId2"/>
              </a:buBlip>
            </a:pPr>
            <a:endParaRPr lang="en-US" sz="2400" dirty="0" smtClean="0"/>
          </a:p>
          <a:p>
            <a:pPr algn="just">
              <a:buBlip>
                <a:blip r:embed="rId2"/>
              </a:buBlip>
            </a:pPr>
            <a:endParaRPr lang="en-US" sz="2400" dirty="0"/>
          </a:p>
        </p:txBody>
      </p:sp>
      <p:sp>
        <p:nvSpPr>
          <p:cNvPr id="7" name="Content Placeholder 5"/>
          <p:cNvSpPr txBox="1">
            <a:spLocks/>
          </p:cNvSpPr>
          <p:nvPr/>
        </p:nvSpPr>
        <p:spPr>
          <a:xfrm>
            <a:off x="228600" y="2852736"/>
            <a:ext cx="8763000" cy="1643064"/>
          </a:xfrm>
          <a:prstGeom prst="rect">
            <a:avLst/>
          </a:prstGeom>
          <a:solidFill>
            <a:schemeClr val="accent3">
              <a:lumMod val="60000"/>
              <a:lumOff val="40000"/>
            </a:schemeClr>
          </a:solidFill>
        </p:spPr>
        <p:txBody>
          <a:bodyPr vert="horz" lIns="91440" tIns="45720" rIns="91440" bIns="45720" rtlCol="0">
            <a:noAutofit/>
          </a:bodyPr>
          <a:lstStyle/>
          <a:p>
            <a:pPr>
              <a:buFont typeface="Wingdings" pitchFamily="2" charset="2"/>
              <a:buChar char="Ø"/>
            </a:pPr>
            <a:r>
              <a:rPr lang="en-US" sz="1500" dirty="0" smtClean="0"/>
              <a:t> </a:t>
            </a:r>
            <a:r>
              <a:rPr lang="fr-FR" sz="1500" i="1" dirty="0" err="1" smtClean="0"/>
              <a:t>Users</a:t>
            </a:r>
            <a:r>
              <a:rPr lang="fr-FR" sz="1500" i="1" dirty="0" smtClean="0"/>
              <a:t>’ </a:t>
            </a:r>
            <a:r>
              <a:rPr lang="fr-FR" sz="1500" i="1" dirty="0" err="1" smtClean="0"/>
              <a:t>privacy</a:t>
            </a:r>
            <a:r>
              <a:rPr lang="fr-FR" sz="1500" i="1" dirty="0" smtClean="0"/>
              <a:t>  and </a:t>
            </a:r>
            <a:r>
              <a:rPr lang="fr-FR" sz="1500" i="1" dirty="0" err="1" smtClean="0"/>
              <a:t>comfort</a:t>
            </a:r>
            <a:endParaRPr lang="fr-FR" sz="1500" i="1" dirty="0" smtClean="0"/>
          </a:p>
          <a:p>
            <a:pPr lvl="1">
              <a:buFont typeface="Wingdings" pitchFamily="2" charset="2"/>
              <a:buChar char="Ø"/>
            </a:pPr>
            <a:r>
              <a:rPr lang="fr-FR" sz="1400" dirty="0" smtClean="0"/>
              <a:t>The </a:t>
            </a:r>
            <a:r>
              <a:rPr lang="fr-FR" sz="1400" dirty="0" err="1" smtClean="0"/>
              <a:t>IoT</a:t>
            </a:r>
            <a:r>
              <a:rPr lang="fr-FR" sz="1400" dirty="0" smtClean="0"/>
              <a:t> </a:t>
            </a:r>
            <a:r>
              <a:rPr lang="fr-FR" sz="1400" dirty="0" err="1" smtClean="0"/>
              <a:t>will</a:t>
            </a:r>
            <a:r>
              <a:rPr lang="fr-FR" sz="1400" dirty="0" smtClean="0"/>
              <a:t> </a:t>
            </a:r>
            <a:r>
              <a:rPr lang="fr-FR" sz="1400" dirty="0" err="1" smtClean="0"/>
              <a:t>introduce</a:t>
            </a:r>
            <a:r>
              <a:rPr lang="fr-FR" sz="1400" dirty="0" smtClean="0"/>
              <a:t> </a:t>
            </a:r>
            <a:r>
              <a:rPr lang="en-US" sz="1400" dirty="0" smtClean="0"/>
              <a:t>more and more sensors into future smart homes (various sensor options)</a:t>
            </a:r>
          </a:p>
          <a:p>
            <a:pPr>
              <a:buFont typeface="Wingdings" pitchFamily="2" charset="2"/>
              <a:buChar char="Ø"/>
            </a:pPr>
            <a:r>
              <a:rPr lang="en-US" sz="1500" dirty="0" smtClean="0"/>
              <a:t> Cost</a:t>
            </a:r>
          </a:p>
          <a:p>
            <a:pPr lvl="1">
              <a:buFont typeface="Wingdings" pitchFamily="2" charset="2"/>
              <a:buChar char="ü"/>
            </a:pPr>
            <a:r>
              <a:rPr lang="en-US" sz="1400" dirty="0" smtClean="0"/>
              <a:t>Advent of low-cost and low-power sensors </a:t>
            </a:r>
          </a:p>
          <a:p>
            <a:pPr lvl="1">
              <a:buFont typeface="Wingdings" pitchFamily="2" charset="2"/>
              <a:buChar char="ü"/>
            </a:pPr>
            <a:r>
              <a:rPr lang="en-US" sz="1400" dirty="0" smtClean="0"/>
              <a:t>Saving cost and space by designing a ULD platform that utilizes already available sensors in future homes</a:t>
            </a:r>
          </a:p>
          <a:p>
            <a:pPr lvl="1">
              <a:buFont typeface="Wingdings" pitchFamily="2" charset="2"/>
              <a:buChar char="ü"/>
            </a:pPr>
            <a:r>
              <a:rPr lang="en-US" sz="1400" dirty="0" smtClean="0"/>
              <a:t> </a:t>
            </a:r>
            <a:r>
              <a:rPr lang="en-US" sz="1400" dirty="0" smtClean="0"/>
              <a:t>Concept </a:t>
            </a:r>
            <a:r>
              <a:rPr lang="en-US" sz="1400" dirty="0" smtClean="0"/>
              <a:t>of sensor virtualization  gives opportunity of using already exist sensor for other applications</a:t>
            </a:r>
          </a:p>
          <a:p>
            <a:pPr>
              <a:buFont typeface="Wingdings" pitchFamily="2" charset="2"/>
              <a:buChar char="Ø"/>
            </a:pPr>
            <a:r>
              <a:rPr lang="en-US" sz="1500" dirty="0" smtClean="0"/>
              <a:t> Using several heterogeneous sensors can increase detection accuracy and fault tolerance</a:t>
            </a: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15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itle 1"/>
          <p:cNvSpPr txBox="1">
            <a:spLocks/>
          </p:cNvSpPr>
          <p:nvPr/>
        </p:nvSpPr>
        <p:spPr>
          <a:xfrm>
            <a:off x="228600" y="2514600"/>
            <a:ext cx="8763000" cy="304800"/>
          </a:xfrm>
          <a:prstGeom prst="rect">
            <a:avLst/>
          </a:prstGeom>
          <a:solidFill>
            <a:srgbClr val="1A701A"/>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dirty="0" smtClean="0">
                <a:solidFill>
                  <a:schemeClr val="bg1"/>
                </a:solidFill>
              </a:rPr>
              <a:t>Why  </a:t>
            </a:r>
            <a:r>
              <a:rPr lang="en-US" sz="2000" b="1" dirty="0" err="1" smtClean="0">
                <a:solidFill>
                  <a:schemeClr val="bg1"/>
                </a:solidFill>
              </a:rPr>
              <a:t>IoT</a:t>
            </a:r>
            <a:r>
              <a:rPr lang="en-US" sz="2000" b="1" dirty="0" smtClean="0">
                <a:solidFill>
                  <a:schemeClr val="bg1"/>
                </a:solidFill>
              </a:rPr>
              <a:t>-based localization in future smart homes? </a:t>
            </a:r>
            <a:endParaRPr lang="en-US" sz="2000" b="1" i="1" dirty="0" smtClean="0">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algn="ctr">
              <a:spcBef>
                <a:spcPct val="0"/>
              </a:spcBef>
            </a:pPr>
            <a:r>
              <a:rPr lang="en-US" sz="2400" b="1" dirty="0" smtClean="0">
                <a:solidFill>
                  <a:schemeClr val="bg1"/>
                </a:solidFill>
                <a:latin typeface="URWPalladioL-Roma"/>
              </a:rPr>
              <a:t>ULD Application: User Direction\Motion Detection</a:t>
            </a:r>
            <a:endParaRPr lang="en-US" sz="2400" b="1" dirty="0">
              <a:solidFill>
                <a:schemeClr val="bg1"/>
              </a:solidFill>
            </a:endParaRPr>
          </a:p>
        </p:txBody>
      </p:sp>
      <p:graphicFrame>
        <p:nvGraphicFramePr>
          <p:cNvPr id="5" name="Tableau 4"/>
          <p:cNvGraphicFramePr>
            <a:graphicFrameLocks noGrp="1"/>
          </p:cNvGraphicFramePr>
          <p:nvPr/>
        </p:nvGraphicFramePr>
        <p:xfrm>
          <a:off x="228600" y="3443860"/>
          <a:ext cx="2209800" cy="3261740"/>
        </p:xfrm>
        <a:graphic>
          <a:graphicData uri="http://schemas.openxmlformats.org/drawingml/2006/table">
            <a:tbl>
              <a:tblPr firstRow="1" bandRow="1">
                <a:tableStyleId>{3C2FFA5D-87B4-456A-9821-1D502468CF0F}</a:tableStyleId>
              </a:tblPr>
              <a:tblGrid>
                <a:gridCol w="2209800"/>
              </a:tblGrid>
              <a:tr h="3303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t>Maxfor</a:t>
                      </a:r>
                      <a:r>
                        <a:rPr lang="en-US" sz="1600" dirty="0" smtClean="0"/>
                        <a:t> CM5000/</a:t>
                      </a:r>
                      <a:r>
                        <a:rPr lang="en-US" sz="1600" dirty="0" err="1" smtClean="0"/>
                        <a:t>TelosB</a:t>
                      </a:r>
                      <a:endParaRPr lang="en-US" sz="1600" b="1" dirty="0" smtClean="0"/>
                    </a:p>
                  </a:txBody>
                  <a:tcPr/>
                </a:tc>
              </a:tr>
              <a:tr h="242324">
                <a:tc>
                  <a:txBody>
                    <a:bodyPr/>
                    <a:lstStyle/>
                    <a:p>
                      <a:pPr algn="ctr" rtl="0" fontAlgn="b"/>
                      <a:r>
                        <a:rPr lang="en-US" sz="1200" u="none" strike="noStrike" dirty="0" smtClean="0"/>
                        <a:t>Microcontroller: </a:t>
                      </a:r>
                    </a:p>
                    <a:p>
                      <a:pPr algn="ctr" rtl="0" fontAlgn="b"/>
                      <a:r>
                        <a:rPr lang="en-US" sz="1200" u="none" strike="noStrike" dirty="0" smtClean="0"/>
                        <a:t>16 bit, TI </a:t>
                      </a:r>
                      <a:r>
                        <a:rPr lang="en-US" sz="1200" u="none" strike="noStrike" dirty="0"/>
                        <a:t>MSP430F1611 </a:t>
                      </a:r>
                      <a:endParaRPr lang="en-US" sz="1200" b="0" i="0" u="none" strike="noStrike" dirty="0">
                        <a:solidFill>
                          <a:srgbClr val="000000"/>
                        </a:solidFill>
                        <a:latin typeface="Calibri"/>
                      </a:endParaRPr>
                    </a:p>
                  </a:txBody>
                  <a:tcPr marL="9525" marR="9525" marT="9525" marB="0" anchor="b"/>
                </a:tc>
              </a:tr>
              <a:tr h="242324">
                <a:tc>
                  <a:txBody>
                    <a:bodyPr/>
                    <a:lstStyle/>
                    <a:p>
                      <a:pPr algn="ctr" rtl="0" fontAlgn="b"/>
                      <a:r>
                        <a:rPr lang="en-US" sz="1200" u="none" strike="noStrike" dirty="0" smtClean="0"/>
                        <a:t>Memory: </a:t>
                      </a:r>
                    </a:p>
                    <a:p>
                      <a:pPr algn="ctr" rtl="0" fontAlgn="b"/>
                      <a:r>
                        <a:rPr lang="en-US" sz="1200" u="none" strike="noStrike" dirty="0" smtClean="0"/>
                        <a:t>Flash - 48KB, RAM - 10KB</a:t>
                      </a:r>
                      <a:endParaRPr lang="en-US" sz="1200" b="0" i="0" u="none" strike="noStrike" dirty="0">
                        <a:solidFill>
                          <a:srgbClr val="000000"/>
                        </a:solidFill>
                        <a:latin typeface="Calibri"/>
                      </a:endParaRPr>
                    </a:p>
                  </a:txBody>
                  <a:tcPr marL="9525" marR="9525" marT="9525" marB="0" anchor="b"/>
                </a:tc>
              </a:tr>
              <a:tr h="242324">
                <a:tc>
                  <a:txBody>
                    <a:bodyPr/>
                    <a:lstStyle/>
                    <a:p>
                      <a:pPr algn="ctr" rtl="0" fontAlgn="b"/>
                      <a:r>
                        <a:rPr lang="it-IT" sz="1200" u="none" strike="noStrike" dirty="0"/>
                        <a:t>Radio Chip: </a:t>
                      </a:r>
                      <a:endParaRPr lang="it-IT" sz="1200" u="none" strike="noStrike" dirty="0" smtClean="0"/>
                    </a:p>
                    <a:p>
                      <a:pPr algn="ctr" rtl="0" fontAlgn="b"/>
                      <a:r>
                        <a:rPr lang="it-IT" sz="1200" u="none" strike="noStrike" dirty="0" smtClean="0"/>
                        <a:t>TI CC2420 (IEEE 802.15.4) </a:t>
                      </a:r>
                      <a:endParaRPr lang="it-IT" sz="1200" b="0" i="0" u="none" strike="noStrike" dirty="0">
                        <a:solidFill>
                          <a:srgbClr val="000000"/>
                        </a:solidFill>
                        <a:latin typeface="Calibri"/>
                      </a:endParaRPr>
                    </a:p>
                  </a:txBody>
                  <a:tcPr marL="9525" marR="9525" marT="9525" marB="0" anchor="b"/>
                </a:tc>
              </a:tr>
              <a:tr h="242324">
                <a:tc>
                  <a:txBody>
                    <a:bodyPr/>
                    <a:lstStyle/>
                    <a:p>
                      <a:pPr algn="ctr" rtl="0" fontAlgn="b"/>
                      <a:r>
                        <a:rPr lang="en-US" sz="1200" u="none" strike="noStrike" dirty="0" smtClean="0"/>
                        <a:t>Sensors: </a:t>
                      </a:r>
                    </a:p>
                    <a:p>
                      <a:pPr algn="ctr" rtl="0" fontAlgn="b"/>
                      <a:r>
                        <a:rPr lang="en-US" sz="1200" u="none" strike="noStrike" dirty="0" smtClean="0"/>
                        <a:t>temperature, humidity, light </a:t>
                      </a:r>
                      <a:endParaRPr lang="en-US" sz="1200" b="0" i="0" u="none" strike="noStrike" dirty="0">
                        <a:solidFill>
                          <a:srgbClr val="000000"/>
                        </a:solidFill>
                        <a:latin typeface="Calibri"/>
                      </a:endParaRPr>
                    </a:p>
                  </a:txBody>
                  <a:tcPr marL="9525" marR="9525" marT="9525" marB="0" anchor="b"/>
                </a:tc>
              </a:tr>
              <a:tr h="28506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smtClean="0"/>
                        <a:t>16 pins GPIO: UART, SPI, I2C</a:t>
                      </a:r>
                      <a:endParaRPr lang="en-US" sz="1200" b="0" i="0" u="none" strike="noStrike" dirty="0" smtClean="0">
                        <a:solidFill>
                          <a:srgbClr val="000000"/>
                        </a:solidFill>
                        <a:latin typeface="+mn-lt"/>
                      </a:endParaRPr>
                    </a:p>
                  </a:txBody>
                  <a:tcPr marL="9525" marR="9525" marT="9525" marB="0" anchor="b"/>
                </a:tc>
              </a:tr>
              <a:tr h="285064">
                <a:tc>
                  <a:txBody>
                    <a:bodyPr/>
                    <a:lstStyle/>
                    <a:p>
                      <a:pPr algn="ctr" rtl="0" fontAlgn="b"/>
                      <a:r>
                        <a:rPr lang="en-US" sz="1200" u="none" strike="noStrike" dirty="0" smtClean="0"/>
                        <a:t>User </a:t>
                      </a:r>
                      <a:r>
                        <a:rPr lang="en-US" sz="1200" u="none" strike="noStrike" dirty="0"/>
                        <a:t>&amp; Reset Buttons</a:t>
                      </a:r>
                      <a:endParaRPr lang="en-US" sz="1200" b="0" i="0" u="none" strike="noStrike" dirty="0">
                        <a:solidFill>
                          <a:srgbClr val="000000"/>
                        </a:solidFill>
                        <a:latin typeface="Calibri"/>
                      </a:endParaRPr>
                    </a:p>
                  </a:txBody>
                  <a:tcPr marL="9525" marR="9525" marT="9525" marB="0" anchor="b"/>
                </a:tc>
              </a:tr>
              <a:tr h="285064">
                <a:tc>
                  <a:txBody>
                    <a:bodyPr/>
                    <a:lstStyle/>
                    <a:p>
                      <a:pPr algn="ctr" rtl="0" fontAlgn="b"/>
                      <a:r>
                        <a:rPr lang="en-US" sz="1200" u="none" strike="noStrike" dirty="0"/>
                        <a:t>3xLeds</a:t>
                      </a:r>
                      <a:endParaRPr lang="en-US" sz="1200" b="0" i="0" u="none" strike="noStrike" dirty="0">
                        <a:solidFill>
                          <a:srgbClr val="000000"/>
                        </a:solidFill>
                        <a:latin typeface="Calibri"/>
                      </a:endParaRPr>
                    </a:p>
                  </a:txBody>
                  <a:tcPr marL="9525" marR="9525" marT="9525" marB="0" anchor="b"/>
                </a:tc>
              </a:tr>
              <a:tr h="285064">
                <a:tc>
                  <a:txBody>
                    <a:bodyPr/>
                    <a:lstStyle/>
                    <a:p>
                      <a:pPr algn="ctr" rtl="0" fontAlgn="b"/>
                      <a:r>
                        <a:rPr lang="en-US" sz="1200" u="none" strike="noStrike" dirty="0"/>
                        <a:t>USB </a:t>
                      </a:r>
                      <a:r>
                        <a:rPr lang="en-US" sz="1200" u="none" strike="noStrike" dirty="0" smtClean="0"/>
                        <a:t>Interface</a:t>
                      </a:r>
                      <a:endParaRPr lang="en-US" sz="1200" b="0" i="0" u="none" strike="noStrike" dirty="0">
                        <a:solidFill>
                          <a:srgbClr val="000000"/>
                        </a:solidFill>
                        <a:latin typeface="Calibri"/>
                      </a:endParaRPr>
                    </a:p>
                  </a:txBody>
                  <a:tcPr marL="9525" marR="9525" marT="9525" marB="0" anchor="b"/>
                </a:tc>
              </a:tr>
              <a:tr h="28506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smtClean="0"/>
                        <a:t>2xAA Batteries</a:t>
                      </a:r>
                      <a:endParaRPr lang="en-US" sz="1200" b="0" i="0" u="none" strike="noStrike" dirty="0" smtClean="0">
                        <a:solidFill>
                          <a:srgbClr val="000000"/>
                        </a:solidFill>
                        <a:latin typeface="+mn-lt"/>
                      </a:endParaRPr>
                    </a:p>
                  </a:txBody>
                  <a:tcPr marL="9525" marR="9525" marT="9525" marB="0" anchor="b"/>
                </a:tc>
              </a:tr>
            </a:tbl>
          </a:graphicData>
        </a:graphic>
      </p:graphicFrame>
      <p:pic>
        <p:nvPicPr>
          <p:cNvPr id="8" name="Picture 2" descr="http://1.bp.blogspot.com/-xCC1o2gELOs/U0_zDY9JFfI/AAAAAAAAAzc/fxw3TzT62DI/s1600/Screenshot+2014-04-17+17.17.13.png"/>
          <p:cNvPicPr>
            <a:picLocks noChangeAspect="1" noChangeArrowheads="1"/>
          </p:cNvPicPr>
          <p:nvPr/>
        </p:nvPicPr>
        <p:blipFill>
          <a:blip r:embed="rId2" cstate="print"/>
          <a:srcRect/>
          <a:stretch>
            <a:fillRect/>
          </a:stretch>
        </p:blipFill>
        <p:spPr bwMode="auto">
          <a:xfrm>
            <a:off x="4343400" y="5257800"/>
            <a:ext cx="2286000" cy="1371600"/>
          </a:xfrm>
          <a:prstGeom prst="rect">
            <a:avLst/>
          </a:prstGeom>
          <a:noFill/>
        </p:spPr>
      </p:pic>
      <p:pic>
        <p:nvPicPr>
          <p:cNvPr id="9" name="Picture 3" descr="E:\_projects\IoT Testbed Equipment Purchase\presentation\IMG_20140523_135829.jpg"/>
          <p:cNvPicPr>
            <a:picLocks noChangeAspect="1" noChangeArrowheads="1"/>
          </p:cNvPicPr>
          <p:nvPr/>
        </p:nvPicPr>
        <p:blipFill>
          <a:blip r:embed="rId3" cstate="print"/>
          <a:srcRect/>
          <a:stretch>
            <a:fillRect/>
          </a:stretch>
        </p:blipFill>
        <p:spPr bwMode="auto">
          <a:xfrm>
            <a:off x="5181600" y="1143000"/>
            <a:ext cx="3124200" cy="4038600"/>
          </a:xfrm>
          <a:prstGeom prst="rect">
            <a:avLst/>
          </a:prstGeom>
          <a:noFill/>
        </p:spPr>
      </p:pic>
      <p:pic>
        <p:nvPicPr>
          <p:cNvPr id="10" name="Picture 5" descr="http://4.bp.blogspot.com/-UwnpnLNKZPo/U0_zE7TOsOI/AAAAAAAAAzk/fiqW5bGFYdw/s1600/Screenshot+2014-04-17+17.17.30.png"/>
          <p:cNvPicPr>
            <a:picLocks noChangeAspect="1" noChangeArrowheads="1"/>
          </p:cNvPicPr>
          <p:nvPr/>
        </p:nvPicPr>
        <p:blipFill>
          <a:blip r:embed="rId4" cstate="print"/>
          <a:srcRect/>
          <a:stretch>
            <a:fillRect/>
          </a:stretch>
        </p:blipFill>
        <p:spPr bwMode="auto">
          <a:xfrm>
            <a:off x="6781800" y="5257800"/>
            <a:ext cx="2286000" cy="1371600"/>
          </a:xfrm>
          <a:prstGeom prst="rect">
            <a:avLst/>
          </a:prstGeom>
          <a:noFill/>
        </p:spPr>
      </p:pic>
      <p:pic>
        <p:nvPicPr>
          <p:cNvPr id="7" name="Picture 5" descr="E:\_projects\IoT Testbed Equipment Purchase\presentation\IMG_20140523_135746.jpg"/>
          <p:cNvPicPr>
            <a:picLocks noChangeAspect="1" noChangeArrowheads="1"/>
          </p:cNvPicPr>
          <p:nvPr/>
        </p:nvPicPr>
        <p:blipFill>
          <a:blip r:embed="rId5" cstate="print"/>
          <a:srcRect/>
          <a:stretch>
            <a:fillRect/>
          </a:stretch>
        </p:blipFill>
        <p:spPr bwMode="auto">
          <a:xfrm>
            <a:off x="2667000" y="3429000"/>
            <a:ext cx="2286000" cy="1524000"/>
          </a:xfrm>
          <a:prstGeom prst="rect">
            <a:avLst/>
          </a:prstGeom>
          <a:noFill/>
        </p:spPr>
      </p:pic>
      <p:cxnSp>
        <p:nvCxnSpPr>
          <p:cNvPr id="13" name="Connecteur droit avec flèche 12"/>
          <p:cNvCxnSpPr/>
          <p:nvPr/>
        </p:nvCxnSpPr>
        <p:spPr>
          <a:xfrm flipH="1">
            <a:off x="7239000" y="3200400"/>
            <a:ext cx="228600" cy="3048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7239000" y="3733800"/>
            <a:ext cx="304800" cy="228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28600" y="1383268"/>
            <a:ext cx="3064172" cy="338554"/>
          </a:xfrm>
          <a:prstGeom prst="rect">
            <a:avLst/>
          </a:prstGeom>
          <a:noFill/>
        </p:spPr>
        <p:txBody>
          <a:bodyPr wrap="none" rtlCol="0">
            <a:spAutoFit/>
          </a:bodyPr>
          <a:lstStyle/>
          <a:p>
            <a:r>
              <a:rPr lang="en-US" sz="1600" dirty="0" smtClean="0"/>
              <a:t>Mote 1: Sink (connect to Gateway)</a:t>
            </a:r>
            <a:endParaRPr lang="fr-FR" sz="1600" dirty="0"/>
          </a:p>
        </p:txBody>
      </p:sp>
      <p:sp>
        <p:nvSpPr>
          <p:cNvPr id="18" name="ZoneTexte 17"/>
          <p:cNvSpPr txBox="1"/>
          <p:nvPr/>
        </p:nvSpPr>
        <p:spPr>
          <a:xfrm>
            <a:off x="228600" y="1154668"/>
            <a:ext cx="2182329" cy="338554"/>
          </a:xfrm>
          <a:prstGeom prst="rect">
            <a:avLst/>
          </a:prstGeom>
          <a:noFill/>
        </p:spPr>
        <p:txBody>
          <a:bodyPr wrap="none" rtlCol="0">
            <a:spAutoFit/>
          </a:bodyPr>
          <a:lstStyle/>
          <a:p>
            <a:r>
              <a:rPr lang="en-US" sz="1600" dirty="0" smtClean="0"/>
              <a:t>Laptop: Home Gateway </a:t>
            </a:r>
            <a:endParaRPr lang="fr-FR" sz="1600" dirty="0"/>
          </a:p>
        </p:txBody>
      </p:sp>
      <p:sp>
        <p:nvSpPr>
          <p:cNvPr id="19" name="ZoneTexte 18"/>
          <p:cNvSpPr txBox="1"/>
          <p:nvPr/>
        </p:nvSpPr>
        <p:spPr>
          <a:xfrm>
            <a:off x="228600" y="1611868"/>
            <a:ext cx="2041649" cy="338554"/>
          </a:xfrm>
          <a:prstGeom prst="rect">
            <a:avLst/>
          </a:prstGeom>
          <a:noFill/>
        </p:spPr>
        <p:txBody>
          <a:bodyPr wrap="none" rtlCol="0">
            <a:spAutoFit/>
          </a:bodyPr>
          <a:lstStyle/>
          <a:p>
            <a:r>
              <a:rPr lang="en-US" sz="1600" dirty="0" smtClean="0"/>
              <a:t>Mote 2: Light sensor 1</a:t>
            </a:r>
            <a:endParaRPr lang="fr-FR" sz="1600" dirty="0"/>
          </a:p>
        </p:txBody>
      </p:sp>
      <p:sp>
        <p:nvSpPr>
          <p:cNvPr id="20" name="ZoneTexte 19"/>
          <p:cNvSpPr txBox="1"/>
          <p:nvPr/>
        </p:nvSpPr>
        <p:spPr>
          <a:xfrm>
            <a:off x="228600" y="1840468"/>
            <a:ext cx="2041649" cy="338554"/>
          </a:xfrm>
          <a:prstGeom prst="rect">
            <a:avLst/>
          </a:prstGeom>
          <a:noFill/>
        </p:spPr>
        <p:txBody>
          <a:bodyPr wrap="none" rtlCol="0">
            <a:spAutoFit/>
          </a:bodyPr>
          <a:lstStyle/>
          <a:p>
            <a:r>
              <a:rPr lang="en-US" sz="1600" dirty="0" smtClean="0"/>
              <a:t>Mote 3: Light sensor 2</a:t>
            </a:r>
            <a:endParaRPr lang="fr-FR" sz="1600" dirty="0"/>
          </a:p>
        </p:txBody>
      </p:sp>
      <p:sp>
        <p:nvSpPr>
          <p:cNvPr id="21" name="Title 1"/>
          <p:cNvSpPr txBox="1">
            <a:spLocks/>
          </p:cNvSpPr>
          <p:nvPr/>
        </p:nvSpPr>
        <p:spPr>
          <a:xfrm>
            <a:off x="304800" y="990600"/>
            <a:ext cx="3200400" cy="228600"/>
          </a:xfrm>
          <a:prstGeom prst="rect">
            <a:avLst/>
          </a:prstGeom>
          <a:solidFill>
            <a:schemeClr val="accent1"/>
          </a:solidFill>
        </p:spPr>
        <p:txBody>
          <a:bodyPr vert="horz" lIns="91440" tIns="45720" rIns="91440" bIns="45720" rtlCol="0" anchor="ctr">
            <a:noAutofit/>
          </a:bodyPr>
          <a:lstStyle/>
          <a:p>
            <a:pPr algn="ctr">
              <a:spcBef>
                <a:spcPct val="0"/>
              </a:spcBef>
            </a:pPr>
            <a:r>
              <a:rPr lang="en-US" b="1" dirty="0" smtClean="0">
                <a:solidFill>
                  <a:schemeClr val="bg1"/>
                </a:solidFill>
                <a:latin typeface="URWPalladioL-Roma"/>
              </a:rPr>
              <a:t>Equipment</a:t>
            </a:r>
            <a:endParaRPr lang="en-US" b="1" dirty="0">
              <a:solidFill>
                <a:schemeClr val="bg1"/>
              </a:solidFill>
            </a:endParaRPr>
          </a:p>
        </p:txBody>
      </p:sp>
      <p:sp>
        <p:nvSpPr>
          <p:cNvPr id="22" name="Rectangle 21"/>
          <p:cNvSpPr/>
          <p:nvPr/>
        </p:nvSpPr>
        <p:spPr>
          <a:xfrm>
            <a:off x="304800" y="1219200"/>
            <a:ext cx="3200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itle 1"/>
          <p:cNvSpPr txBox="1">
            <a:spLocks/>
          </p:cNvSpPr>
          <p:nvPr/>
        </p:nvSpPr>
        <p:spPr>
          <a:xfrm>
            <a:off x="304800" y="2209800"/>
            <a:ext cx="3200400" cy="228600"/>
          </a:xfrm>
          <a:prstGeom prst="rect">
            <a:avLst/>
          </a:prstGeom>
          <a:solidFill>
            <a:schemeClr val="accent1"/>
          </a:solidFill>
        </p:spPr>
        <p:txBody>
          <a:bodyPr vert="horz" lIns="91440" tIns="45720" rIns="91440" bIns="45720" rtlCol="0" anchor="ctr">
            <a:noAutofit/>
          </a:bodyPr>
          <a:lstStyle/>
          <a:p>
            <a:pPr algn="ctr">
              <a:spcBef>
                <a:spcPct val="0"/>
              </a:spcBef>
            </a:pPr>
            <a:r>
              <a:rPr lang="en-US" b="1" dirty="0" smtClean="0">
                <a:solidFill>
                  <a:schemeClr val="bg1"/>
                </a:solidFill>
                <a:latin typeface="URWPalladioL-Roma"/>
              </a:rPr>
              <a:t>Scenario</a:t>
            </a:r>
            <a:endParaRPr lang="en-US" b="1" dirty="0">
              <a:solidFill>
                <a:schemeClr val="bg1"/>
              </a:solidFill>
            </a:endParaRPr>
          </a:p>
        </p:txBody>
      </p:sp>
      <p:sp>
        <p:nvSpPr>
          <p:cNvPr id="24" name="Rectangle 23"/>
          <p:cNvSpPr/>
          <p:nvPr/>
        </p:nvSpPr>
        <p:spPr>
          <a:xfrm>
            <a:off x="304800" y="2438400"/>
            <a:ext cx="3200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304801" y="2514600"/>
            <a:ext cx="3200400" cy="830997"/>
          </a:xfrm>
          <a:prstGeom prst="rect">
            <a:avLst/>
          </a:prstGeom>
          <a:noFill/>
        </p:spPr>
        <p:txBody>
          <a:bodyPr wrap="square" rtlCol="0">
            <a:spAutoFit/>
          </a:bodyPr>
          <a:lstStyle/>
          <a:p>
            <a:r>
              <a:rPr lang="en-US" sz="1600" dirty="0" smtClean="0"/>
              <a:t>When a light sensor detects a light change (above threshold), it sends a signal to the Sink</a:t>
            </a:r>
            <a:endParaRPr lang="fr-FR" sz="1600" dirty="0"/>
          </a:p>
        </p:txBody>
      </p:sp>
      <p:sp>
        <p:nvSpPr>
          <p:cNvPr id="26" name="ZoneTexte 25"/>
          <p:cNvSpPr txBox="1"/>
          <p:nvPr/>
        </p:nvSpPr>
        <p:spPr>
          <a:xfrm>
            <a:off x="5780098" y="838200"/>
            <a:ext cx="1916102" cy="369332"/>
          </a:xfrm>
          <a:prstGeom prst="rect">
            <a:avLst/>
          </a:prstGeom>
          <a:noFill/>
        </p:spPr>
        <p:txBody>
          <a:bodyPr wrap="none" rtlCol="0">
            <a:spAutoFit/>
          </a:bodyPr>
          <a:lstStyle/>
          <a:p>
            <a:r>
              <a:rPr lang="en-US" dirty="0" smtClean="0">
                <a:solidFill>
                  <a:srgbClr val="FF0000"/>
                </a:solidFill>
              </a:rPr>
              <a:t>ITEA ICARE Project</a:t>
            </a:r>
            <a:endParaRPr lang="fr-FR"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uage 4"/>
          <p:cNvSpPr/>
          <p:nvPr/>
        </p:nvSpPr>
        <p:spPr>
          <a:xfrm rot="405038">
            <a:off x="457200" y="838200"/>
            <a:ext cx="8305800" cy="4572000"/>
          </a:xfrm>
          <a:prstGeom prst="cloud">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533400" y="2514600"/>
            <a:ext cx="8229600" cy="1143000"/>
          </a:xfrm>
        </p:spPr>
        <p:txBody>
          <a:bodyPr>
            <a:normAutofit fontScale="90000"/>
          </a:bodyPr>
          <a:lstStyle/>
          <a:p>
            <a:r>
              <a:rPr lang="en-US" dirty="0" smtClean="0">
                <a:solidFill>
                  <a:schemeClr val="tx1">
                    <a:lumMod val="95000"/>
                    <a:lumOff val="5000"/>
                  </a:schemeClr>
                </a:solidFill>
              </a:rPr>
              <a:t>Possibility of reusing already installed sensors for a new application?</a:t>
            </a:r>
            <a:endParaRPr lang="fr-FR" dirty="0">
              <a:solidFill>
                <a:schemeClr val="tx1">
                  <a:lumMod val="95000"/>
                  <a:lumOff val="5000"/>
                </a:schemeClr>
              </a:solidFill>
            </a:endParaRPr>
          </a:p>
        </p:txBody>
      </p:sp>
      <p:sp>
        <p:nvSpPr>
          <p:cNvPr id="4" name="Espace réservé du numéro de diapositive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algn="ctr">
              <a:spcBef>
                <a:spcPct val="0"/>
              </a:spcBef>
            </a:pPr>
            <a:r>
              <a:rPr lang="en-US" sz="2400" b="1" dirty="0" smtClean="0">
                <a:solidFill>
                  <a:schemeClr val="bg1"/>
                </a:solidFill>
                <a:latin typeface="URWPalladioL-Roma"/>
              </a:rPr>
              <a:t>Sensor Virtualization: one sensor for two or more applications</a:t>
            </a:r>
            <a:endParaRPr lang="en-US" sz="2400"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81000" y="3124199"/>
            <a:ext cx="4114800" cy="3048001"/>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724400" y="3124199"/>
            <a:ext cx="4038600" cy="3048000"/>
          </a:xfrm>
          <a:prstGeom prst="rect">
            <a:avLst/>
          </a:prstGeom>
          <a:noFill/>
          <a:ln w="9525">
            <a:noFill/>
            <a:miter lim="800000"/>
            <a:headEnd/>
            <a:tailEnd/>
          </a:ln>
        </p:spPr>
      </p:pic>
      <p:sp>
        <p:nvSpPr>
          <p:cNvPr id="7" name="Title 1"/>
          <p:cNvSpPr txBox="1">
            <a:spLocks/>
          </p:cNvSpPr>
          <p:nvPr/>
        </p:nvSpPr>
        <p:spPr>
          <a:xfrm>
            <a:off x="381000" y="2023645"/>
            <a:ext cx="8305799"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Autofit/>
          </a:bodyPr>
          <a:lstStyle/>
          <a:p>
            <a:pPr algn="ctr">
              <a:spcBef>
                <a:spcPct val="0"/>
              </a:spcBef>
            </a:pPr>
            <a:r>
              <a:rPr lang="en-US" b="1" dirty="0" smtClean="0">
                <a:solidFill>
                  <a:schemeClr val="bg1"/>
                </a:solidFill>
                <a:latin typeface="URWPalladioL-Roma"/>
              </a:rPr>
              <a:t>Equipment</a:t>
            </a:r>
            <a:endParaRPr lang="en-US" b="1" dirty="0">
              <a:solidFill>
                <a:schemeClr val="bg1"/>
              </a:solidFill>
            </a:endParaRPr>
          </a:p>
        </p:txBody>
      </p:sp>
      <p:sp>
        <p:nvSpPr>
          <p:cNvPr id="8" name="Rectangle 7"/>
          <p:cNvSpPr/>
          <p:nvPr/>
        </p:nvSpPr>
        <p:spPr>
          <a:xfrm>
            <a:off x="381000" y="2252245"/>
            <a:ext cx="8305799" cy="719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81001" y="2328445"/>
            <a:ext cx="8305799" cy="584775"/>
          </a:xfrm>
          <a:prstGeom prst="rect">
            <a:avLst/>
          </a:prstGeom>
          <a:noFill/>
        </p:spPr>
        <p:txBody>
          <a:bodyPr wrap="square" rtlCol="0">
            <a:spAutoFit/>
          </a:bodyPr>
          <a:lstStyle/>
          <a:p>
            <a:r>
              <a:rPr lang="en-US" sz="1600" dirty="0" smtClean="0"/>
              <a:t>Two CM5000 </a:t>
            </a:r>
            <a:r>
              <a:rPr lang="en-US" sz="1600" dirty="0" err="1" smtClean="0"/>
              <a:t>TelosB</a:t>
            </a:r>
            <a:r>
              <a:rPr lang="en-US" sz="1600" dirty="0" smtClean="0"/>
              <a:t> motes and a Laptop. Mote 1 as a light sensor . Mote 2 as our Sink connected to USB port of the laptop.</a:t>
            </a:r>
            <a:endParaRPr lang="fr-FR" sz="1600" dirty="0"/>
          </a:p>
        </p:txBody>
      </p:sp>
      <p:sp>
        <p:nvSpPr>
          <p:cNvPr id="10" name="Rectangle à coins arrondis 9"/>
          <p:cNvSpPr/>
          <p:nvPr/>
        </p:nvSpPr>
        <p:spPr>
          <a:xfrm>
            <a:off x="304800" y="1219200"/>
            <a:ext cx="84582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Bef>
                <a:spcPct val="0"/>
              </a:spcBef>
            </a:pPr>
            <a:r>
              <a:rPr lang="en-US" b="1" dirty="0" smtClean="0">
                <a:solidFill>
                  <a:schemeClr val="bg1"/>
                </a:solidFill>
                <a:latin typeface="URWPalladioL-Roma"/>
              </a:rPr>
              <a:t>Using a light sensor for two applications (with two different sensing rates)</a:t>
            </a:r>
            <a:endParaRPr lang="en-US" sz="2000" b="1" dirty="0">
              <a:solidFill>
                <a:schemeClr val="bg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Network Functions Virtualization (NFV)</a:t>
            </a:r>
          </a:p>
        </p:txBody>
      </p:sp>
      <p:sp>
        <p:nvSpPr>
          <p:cNvPr id="4" name="Ellipse 3"/>
          <p:cNvSpPr/>
          <p:nvPr/>
        </p:nvSpPr>
        <p:spPr>
          <a:xfrm>
            <a:off x="2209800" y="609600"/>
            <a:ext cx="4953000" cy="9906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Study field (3)</a:t>
            </a:r>
            <a:endParaRPr lang="fr-FR" sz="3200" dirty="0"/>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Network Functions Virtualization (NFV)</a:t>
            </a:r>
            <a:endParaRPr lang="en-US" sz="3200" b="1" dirty="0">
              <a:solidFill>
                <a:schemeClr val="bg1"/>
              </a:solidFill>
            </a:endParaRPr>
          </a:p>
        </p:txBody>
      </p:sp>
      <p:sp>
        <p:nvSpPr>
          <p:cNvPr id="7" name="Title 1"/>
          <p:cNvSpPr txBox="1">
            <a:spLocks/>
          </p:cNvSpPr>
          <p:nvPr/>
        </p:nvSpPr>
        <p:spPr>
          <a:xfrm>
            <a:off x="304800" y="4724401"/>
            <a:ext cx="8686800" cy="1752599"/>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342900" indent="-342900" algn="just">
              <a:buFont typeface="+mj-lt"/>
              <a:buAutoNum type="arabicPeriod"/>
            </a:pPr>
            <a:r>
              <a:rPr lang="fr-FR" sz="1600" dirty="0" smtClean="0"/>
              <a:t>S. </a:t>
            </a:r>
            <a:r>
              <a:rPr lang="fr-FR" sz="1600" dirty="0" err="1" smtClean="0"/>
              <a:t>Ahvar</a:t>
            </a:r>
            <a:r>
              <a:rPr lang="fr-FR" sz="1600" dirty="0" smtClean="0"/>
              <a:t>, H. </a:t>
            </a:r>
            <a:r>
              <a:rPr lang="fr-FR" sz="1600" dirty="0" err="1" smtClean="0"/>
              <a:t>Pann</a:t>
            </a:r>
            <a:r>
              <a:rPr lang="fr-FR" sz="1600" dirty="0" smtClean="0"/>
              <a:t> </a:t>
            </a:r>
            <a:r>
              <a:rPr lang="fr-FR" sz="1600" dirty="0" err="1" smtClean="0"/>
              <a:t>Phyu</a:t>
            </a:r>
            <a:r>
              <a:rPr lang="fr-FR" sz="1600" dirty="0" smtClean="0"/>
              <a:t>, E. </a:t>
            </a:r>
            <a:r>
              <a:rPr lang="fr-FR" sz="1600" dirty="0" err="1" smtClean="0"/>
              <a:t>Ahvar</a:t>
            </a:r>
            <a:r>
              <a:rPr lang="fr-FR" sz="1600" dirty="0" smtClean="0"/>
              <a:t>, N. Crespi, R. </a:t>
            </a:r>
            <a:r>
              <a:rPr lang="fr-FR" sz="1600" dirty="0" err="1" smtClean="0"/>
              <a:t>Glitho</a:t>
            </a:r>
            <a:r>
              <a:rPr lang="fr-FR" sz="1600" dirty="0" smtClean="0"/>
              <a:t>, </a:t>
            </a:r>
            <a:r>
              <a:rPr lang="en-US" sz="1600" dirty="0" smtClean="0"/>
              <a:t>“</a:t>
            </a:r>
            <a:r>
              <a:rPr lang="fr-FR" sz="1600" dirty="0" smtClean="0"/>
              <a:t>CCVP: </a:t>
            </a:r>
            <a:r>
              <a:rPr lang="fr-FR" sz="1600" dirty="0" err="1" smtClean="0"/>
              <a:t>Cost</a:t>
            </a:r>
            <a:r>
              <a:rPr lang="fr-FR" sz="1600" dirty="0" smtClean="0"/>
              <a:t>-efficient </a:t>
            </a:r>
            <a:r>
              <a:rPr lang="en-US" sz="1600" dirty="0" smtClean="0"/>
              <a:t>Centrality-based VNF Placement and Chaining algorithm for network service provisioning", IEEE </a:t>
            </a:r>
            <a:r>
              <a:rPr lang="en-US" sz="1600" dirty="0" err="1" smtClean="0"/>
              <a:t>NetSoft</a:t>
            </a:r>
            <a:r>
              <a:rPr lang="en-US" sz="1600" dirty="0" smtClean="0"/>
              <a:t>, Italy, 2017.</a:t>
            </a:r>
          </a:p>
          <a:p>
            <a:pPr marL="342900" indent="-342900" algn="just">
              <a:buFont typeface="+mj-lt"/>
              <a:buAutoNum type="arabicPeriod"/>
            </a:pPr>
            <a:r>
              <a:rPr lang="en-US" sz="1600" dirty="0" smtClean="0"/>
              <a:t>S. </a:t>
            </a:r>
            <a:r>
              <a:rPr lang="en-US" sz="1600" dirty="0" err="1" smtClean="0"/>
              <a:t>Ahvar</a:t>
            </a:r>
            <a:r>
              <a:rPr lang="en-US" sz="1600" dirty="0" smtClean="0"/>
              <a:t>, J. </a:t>
            </a:r>
            <a:r>
              <a:rPr lang="en-US" sz="1600" dirty="0" err="1" smtClean="0"/>
              <a:t>Sahoo</a:t>
            </a:r>
            <a:r>
              <a:rPr lang="en-US" sz="1600" dirty="0" smtClean="0"/>
              <a:t>, E. </a:t>
            </a:r>
            <a:r>
              <a:rPr lang="en-US" sz="1600" dirty="0" err="1" smtClean="0"/>
              <a:t>Ahvar</a:t>
            </a:r>
            <a:r>
              <a:rPr lang="en-US" sz="1600" dirty="0" smtClean="0"/>
              <a:t>, M. </a:t>
            </a:r>
            <a:r>
              <a:rPr lang="en-US" sz="1600" dirty="0" err="1" smtClean="0"/>
              <a:t>Salahuddin</a:t>
            </a:r>
            <a:r>
              <a:rPr lang="en-US" sz="1600" dirty="0" smtClean="0"/>
              <a:t>, R. </a:t>
            </a:r>
            <a:r>
              <a:rPr lang="en-US" sz="1600" dirty="0" err="1" smtClean="0"/>
              <a:t>Glitho</a:t>
            </a:r>
            <a:r>
              <a:rPr lang="en-US" sz="1600" dirty="0" smtClean="0"/>
              <a:t>, H. </a:t>
            </a:r>
            <a:r>
              <a:rPr lang="en-US" sz="1600" dirty="0" err="1" smtClean="0"/>
              <a:t>Elbiaze</a:t>
            </a:r>
            <a:r>
              <a:rPr lang="en-US" sz="1600" dirty="0" smtClean="0"/>
              <a:t>, N. </a:t>
            </a:r>
            <a:r>
              <a:rPr lang="en-US" sz="1600" dirty="0" err="1" smtClean="0"/>
              <a:t>Crespi</a:t>
            </a:r>
            <a:r>
              <a:rPr lang="en-US" sz="1600" dirty="0" smtClean="0"/>
              <a:t>, “Proactive VNF placement for Value Added Services in Content Delivery Networks", Submitted to IEEE Transactions on Network and Service Management.</a:t>
            </a:r>
          </a:p>
        </p:txBody>
      </p:sp>
      <p:sp>
        <p:nvSpPr>
          <p:cNvPr id="8" name="Title 1"/>
          <p:cNvSpPr txBox="1">
            <a:spLocks/>
          </p:cNvSpPr>
          <p:nvPr/>
        </p:nvSpPr>
        <p:spPr>
          <a:xfrm>
            <a:off x="304800" y="4419601"/>
            <a:ext cx="8686800" cy="295276"/>
          </a:xfrm>
          <a:prstGeom prst="rect">
            <a:avLst/>
          </a:prstGeom>
          <a:solidFill>
            <a:schemeClr val="tx2">
              <a:lumMod val="75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lvl="0">
              <a:spcBef>
                <a:spcPct val="0"/>
              </a:spcBef>
            </a:pPr>
            <a:r>
              <a:rPr kumimoji="0" lang="en-US" sz="2400" b="1" i="0" u="none" strike="noStrike" kern="1200" cap="none" spc="0" normalizeH="0" dirty="0" smtClean="0">
                <a:ln>
                  <a:noFill/>
                </a:ln>
                <a:solidFill>
                  <a:schemeClr val="bg1"/>
                </a:solidFill>
                <a:effectLst/>
                <a:uLnTx/>
                <a:uFillTx/>
                <a:latin typeface="+mj-lt"/>
                <a:ea typeface="+mj-ea"/>
                <a:cs typeface="+mj-cs"/>
              </a:rPr>
              <a:t>Publications</a:t>
            </a:r>
            <a:endParaRPr kumimoji="0" lang="en-US" sz="2400" b="1" i="0" u="none" strike="noStrike" kern="1200" cap="none" spc="0" normalizeH="0" noProof="0" dirty="0">
              <a:ln>
                <a:noFill/>
              </a:ln>
              <a:solidFill>
                <a:schemeClr val="bg1"/>
              </a:solidFill>
              <a:effectLst/>
              <a:uLnTx/>
              <a:uFillTx/>
              <a:latin typeface="+mj-lt"/>
              <a:ea typeface="+mj-ea"/>
              <a:cs typeface="+mj-cs"/>
            </a:endParaRPr>
          </a:p>
        </p:txBody>
      </p:sp>
      <p:sp>
        <p:nvSpPr>
          <p:cNvPr id="14" name="Espace réservé du numéro de diapositive 13"/>
          <p:cNvSpPr>
            <a:spLocks noGrp="1"/>
          </p:cNvSpPr>
          <p:nvPr>
            <p:ph type="sldNum" sz="quarter" idx="12"/>
          </p:nvPr>
        </p:nvSpPr>
        <p:spPr>
          <a:xfrm>
            <a:off x="6781800" y="6569075"/>
            <a:ext cx="2133600" cy="365125"/>
          </a:xfrm>
        </p:spPr>
        <p:txBody>
          <a:bodyPr/>
          <a:lstStyle/>
          <a:p>
            <a:fld id="{B6F15528-21DE-4FAA-801E-634DDDAF4B2B}" type="slidenum">
              <a:rPr lang="en-US" smtClean="0"/>
              <a:pPr/>
              <a:t>15</a:t>
            </a:fld>
            <a:endParaRPr lang="en-US" dirty="0"/>
          </a:p>
        </p:txBody>
      </p:sp>
      <p:sp>
        <p:nvSpPr>
          <p:cNvPr id="6" name="Title 1"/>
          <p:cNvSpPr txBox="1">
            <a:spLocks/>
          </p:cNvSpPr>
          <p:nvPr/>
        </p:nvSpPr>
        <p:spPr>
          <a:xfrm>
            <a:off x="304800" y="2971800"/>
            <a:ext cx="8686800" cy="1142999"/>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342900" indent="-342900" algn="just"/>
            <a:r>
              <a:rPr lang="fr-FR" sz="1600" dirty="0" err="1" smtClean="0"/>
              <a:t>Designing</a:t>
            </a:r>
            <a:r>
              <a:rPr lang="fr-FR" sz="1600" dirty="0" smtClean="0"/>
              <a:t> </a:t>
            </a:r>
            <a:r>
              <a:rPr lang="fr-FR" sz="1600" dirty="0" err="1" smtClean="0"/>
              <a:t>algorithms</a:t>
            </a:r>
            <a:r>
              <a:rPr lang="fr-FR" sz="1600" dirty="0" smtClean="0"/>
              <a:t> for </a:t>
            </a:r>
            <a:r>
              <a:rPr lang="fr-FR" sz="1600" dirty="0" err="1" smtClean="0"/>
              <a:t>placing</a:t>
            </a:r>
            <a:r>
              <a:rPr lang="fr-FR" sz="1600" dirty="0" smtClean="0"/>
              <a:t> </a:t>
            </a:r>
            <a:r>
              <a:rPr lang="fr-FR" sz="1600" dirty="0" err="1" smtClean="0"/>
              <a:t>VNFs</a:t>
            </a:r>
            <a:r>
              <a:rPr lang="fr-FR" sz="1600" dirty="0" smtClean="0"/>
              <a:t> or </a:t>
            </a:r>
            <a:r>
              <a:rPr lang="fr-FR" sz="1600" dirty="0" err="1" smtClean="0"/>
              <a:t>chains</a:t>
            </a:r>
            <a:r>
              <a:rPr lang="fr-FR" sz="1600" dirty="0" smtClean="0"/>
              <a:t> in the network</a:t>
            </a:r>
          </a:p>
          <a:p>
            <a:pPr marL="342900" indent="-342900" algn="just">
              <a:buFont typeface="Wingdings" pitchFamily="2" charset="2"/>
              <a:buChar char="Ø"/>
            </a:pPr>
            <a:r>
              <a:rPr lang="fr-FR" sz="1600" dirty="0" err="1" smtClean="0"/>
              <a:t>Cost</a:t>
            </a:r>
            <a:r>
              <a:rPr lang="fr-FR" sz="1600" dirty="0" smtClean="0"/>
              <a:t> (Optimal </a:t>
            </a:r>
            <a:r>
              <a:rPr lang="fr-FR" sz="1600" dirty="0" err="1" smtClean="0"/>
              <a:t>number</a:t>
            </a:r>
            <a:r>
              <a:rPr lang="fr-FR" sz="1600" dirty="0" smtClean="0"/>
              <a:t> of  </a:t>
            </a:r>
            <a:r>
              <a:rPr lang="fr-FR" sz="1600" dirty="0" err="1" smtClean="0"/>
              <a:t>VNFs</a:t>
            </a:r>
            <a:r>
              <a:rPr lang="fr-FR" sz="1600" dirty="0" smtClean="0"/>
              <a:t>, </a:t>
            </a:r>
            <a:r>
              <a:rPr lang="fr-FR" sz="1600" dirty="0" err="1" smtClean="0"/>
              <a:t>VNFs</a:t>
            </a:r>
            <a:r>
              <a:rPr lang="fr-FR" sz="1600" dirty="0" smtClean="0"/>
              <a:t> location, </a:t>
            </a:r>
            <a:r>
              <a:rPr lang="fr-FR" sz="1600" dirty="0" err="1" smtClean="0"/>
              <a:t>etc</a:t>
            </a:r>
            <a:r>
              <a:rPr lang="fr-FR" sz="1600" dirty="0" smtClean="0"/>
              <a:t>)</a:t>
            </a:r>
            <a:endParaRPr lang="en-US" sz="1600" dirty="0" smtClean="0"/>
          </a:p>
        </p:txBody>
      </p:sp>
      <p:sp>
        <p:nvSpPr>
          <p:cNvPr id="9" name="Title 1"/>
          <p:cNvSpPr txBox="1">
            <a:spLocks/>
          </p:cNvSpPr>
          <p:nvPr/>
        </p:nvSpPr>
        <p:spPr>
          <a:xfrm>
            <a:off x="304800" y="2676523"/>
            <a:ext cx="8686800" cy="295276"/>
          </a:xfrm>
          <a:prstGeom prst="rect">
            <a:avLst/>
          </a:prstGeom>
          <a:solidFill>
            <a:schemeClr val="tx2">
              <a:lumMod val="75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lvl="0">
              <a:spcBef>
                <a:spcPct val="0"/>
              </a:spcBef>
            </a:pPr>
            <a:r>
              <a:rPr kumimoji="0" lang="en-US" sz="2400" b="1" i="0" u="none" strike="noStrike" kern="1200" cap="none" spc="0" normalizeH="0" dirty="0" smtClean="0">
                <a:ln>
                  <a:noFill/>
                </a:ln>
                <a:solidFill>
                  <a:schemeClr val="bg1"/>
                </a:solidFill>
                <a:effectLst/>
                <a:uLnTx/>
                <a:uFillTx/>
                <a:latin typeface="+mj-lt"/>
                <a:ea typeface="+mj-ea"/>
                <a:cs typeface="+mj-cs"/>
              </a:rPr>
              <a:t>Our work</a:t>
            </a:r>
            <a:endParaRPr kumimoji="0" lang="en-US" sz="2400" b="1" i="0" u="none" strike="noStrike" kern="1200" cap="none" spc="0" normalizeH="0" noProof="0" dirty="0">
              <a:ln>
                <a:noFill/>
              </a:ln>
              <a:solidFill>
                <a:schemeClr val="bg1"/>
              </a:solidFill>
              <a:effectLst/>
              <a:uLnTx/>
              <a:uFillTx/>
              <a:latin typeface="+mj-lt"/>
              <a:ea typeface="+mj-ea"/>
              <a:cs typeface="+mj-cs"/>
            </a:endParaRPr>
          </a:p>
        </p:txBody>
      </p:sp>
      <p:sp>
        <p:nvSpPr>
          <p:cNvPr id="10" name="Title 1"/>
          <p:cNvSpPr txBox="1">
            <a:spLocks/>
          </p:cNvSpPr>
          <p:nvPr/>
        </p:nvSpPr>
        <p:spPr>
          <a:xfrm>
            <a:off x="304800" y="1295400"/>
            <a:ext cx="8686800" cy="1142999"/>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342900" indent="-342900" algn="just"/>
            <a:r>
              <a:rPr lang="fr-FR" sz="1600" dirty="0" smtClean="0"/>
              <a:t>NFV </a:t>
            </a:r>
            <a:r>
              <a:rPr lang="fr-FR" sz="1600" dirty="0" err="1" smtClean="0"/>
              <a:t>is</a:t>
            </a:r>
            <a:r>
              <a:rPr lang="fr-FR" sz="1600" dirty="0" smtClean="0"/>
              <a:t> a </a:t>
            </a:r>
            <a:r>
              <a:rPr lang="fr-FR" sz="1600" dirty="0" err="1" smtClean="0"/>
              <a:t>promissing</a:t>
            </a:r>
            <a:r>
              <a:rPr lang="fr-FR" sz="1600" dirty="0" smtClean="0"/>
              <a:t>  solution to </a:t>
            </a:r>
            <a:r>
              <a:rPr lang="fr-FR" sz="1600" dirty="0" err="1" smtClean="0"/>
              <a:t>offer</a:t>
            </a:r>
            <a:r>
              <a:rPr lang="fr-FR" sz="1600" dirty="0" smtClean="0"/>
              <a:t> </a:t>
            </a:r>
            <a:r>
              <a:rPr lang="fr-FR" sz="1600" dirty="0" err="1" smtClean="0"/>
              <a:t>cost</a:t>
            </a:r>
            <a:r>
              <a:rPr lang="fr-FR" sz="1600" dirty="0" smtClean="0"/>
              <a:t>-efficient, </a:t>
            </a:r>
            <a:r>
              <a:rPr lang="fr-FR" sz="1600" dirty="0" err="1" smtClean="0"/>
              <a:t>scalable</a:t>
            </a:r>
            <a:r>
              <a:rPr lang="fr-FR" sz="1600" dirty="0" smtClean="0"/>
              <a:t> and more </a:t>
            </a:r>
            <a:r>
              <a:rPr lang="fr-FR" sz="1600" dirty="0" err="1" smtClean="0"/>
              <a:t>rapid</a:t>
            </a:r>
            <a:r>
              <a:rPr lang="fr-FR" sz="1600" dirty="0" smtClean="0"/>
              <a:t> </a:t>
            </a:r>
            <a:r>
              <a:rPr lang="fr-FR" sz="1600" dirty="0" err="1" smtClean="0"/>
              <a:t>deployement</a:t>
            </a:r>
            <a:r>
              <a:rPr lang="fr-FR" sz="1600" dirty="0" smtClean="0"/>
              <a:t> of network services.</a:t>
            </a:r>
            <a:endParaRPr lang="en-US" sz="16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Already Presented in</a:t>
            </a:r>
            <a:br>
              <a:rPr lang="en-US" sz="3600" b="1" dirty="0" smtClean="0">
                <a:solidFill>
                  <a:schemeClr val="bg1"/>
                </a:solidFill>
              </a:rPr>
            </a:br>
            <a:r>
              <a:rPr lang="en-US" sz="3600" b="1" dirty="0" smtClean="0">
                <a:solidFill>
                  <a:schemeClr val="bg1"/>
                </a:solidFill>
              </a:rPr>
              <a:t>Placement WG of DISCOVERY</a:t>
            </a: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16</a:t>
            </a:fld>
            <a:endParaRPr lang="en-US"/>
          </a:p>
        </p:txBody>
      </p:sp>
      <p:sp>
        <p:nvSpPr>
          <p:cNvPr id="5" name="Ellipse 3"/>
          <p:cNvSpPr/>
          <p:nvPr/>
        </p:nvSpPr>
        <p:spPr>
          <a:xfrm>
            <a:off x="2209800" y="381000"/>
            <a:ext cx="4953000" cy="9906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Study field (4)</a:t>
            </a:r>
            <a:endParaRPr lang="fr-FR" sz="3200" dirty="0"/>
          </a:p>
        </p:txBody>
      </p:sp>
      <p:sp>
        <p:nvSpPr>
          <p:cNvPr id="7" name="Title 1"/>
          <p:cNvSpPr txBox="1">
            <a:spLocks/>
          </p:cNvSpPr>
          <p:nvPr/>
        </p:nvSpPr>
        <p:spPr>
          <a:xfrm>
            <a:off x="609600" y="2209800"/>
            <a:ext cx="7924800" cy="1066800"/>
          </a:xfrm>
          <a:prstGeom prst="rect">
            <a:avLst/>
          </a:prstGeo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bg1"/>
                </a:solidFill>
                <a:effectLst/>
                <a:uLnTx/>
                <a:uFillTx/>
                <a:latin typeface="+mj-lt"/>
                <a:ea typeface="+mj-ea"/>
                <a:cs typeface="+mj-cs"/>
              </a:rPr>
              <a:t>Cloud Computing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04800" y="5638800"/>
            <a:ext cx="8382000" cy="914400"/>
          </a:xfrm>
          <a:prstGeom prst="rect">
            <a:avLst/>
          </a:prstGeom>
          <a:solidFill>
            <a:schemeClr val="accent6">
              <a:lumMod val="40000"/>
              <a:lumOff val="60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just">
              <a:spcBef>
                <a:spcPct val="0"/>
              </a:spcBef>
            </a:pPr>
            <a:endParaRPr lang="en-US" sz="2400" b="1" dirty="0" smtClean="0">
              <a:solidFill>
                <a:schemeClr val="bg1"/>
              </a:solidFill>
            </a:endParaRPr>
          </a:p>
          <a:p>
            <a:pPr lvl="0" algn="just">
              <a:spcBef>
                <a:spcPct val="0"/>
              </a:spcBef>
            </a:pPr>
            <a:r>
              <a:rPr lang="en-US" sz="2400" dirty="0" smtClean="0"/>
              <a:t>Finalist of Nokia Bell Labs France thesis pitch competition, 2016</a:t>
            </a:r>
          </a:p>
          <a:p>
            <a:pPr marL="342900" lvl="0" indent="-342900" algn="just"/>
            <a:endParaRPr lang="en-US" sz="2400" b="1" i="1" dirty="0" smtClean="0">
              <a:solidFill>
                <a:schemeClr val="bg1"/>
              </a:solidFill>
            </a:endParaRPr>
          </a:p>
        </p:txBody>
      </p:sp>
      <p:sp>
        <p:nvSpPr>
          <p:cNvPr id="4" name="Title 1"/>
          <p:cNvSpPr txBox="1">
            <a:spLocks/>
          </p:cNvSpPr>
          <p:nvPr/>
        </p:nvSpPr>
        <p:spPr>
          <a:xfrm>
            <a:off x="0" y="0"/>
            <a:ext cx="9144000" cy="6096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err="1" smtClean="0">
                <a:solidFill>
                  <a:schemeClr val="bg1"/>
                </a:solidFill>
              </a:rPr>
              <a:t>Phd</a:t>
            </a:r>
            <a:r>
              <a:rPr lang="en-US" sz="3200" b="1" dirty="0" smtClean="0">
                <a:solidFill>
                  <a:schemeClr val="bg1"/>
                </a:solidFill>
              </a:rPr>
              <a:t> Thesis</a:t>
            </a:r>
            <a:endParaRPr lang="en-US" sz="3200" b="1" dirty="0">
              <a:solidFill>
                <a:schemeClr val="bg1"/>
              </a:solidFill>
            </a:endParaRPr>
          </a:p>
        </p:txBody>
      </p:sp>
      <p:sp>
        <p:nvSpPr>
          <p:cNvPr id="21" name="Content Placeholder 5"/>
          <p:cNvSpPr txBox="1">
            <a:spLocks/>
          </p:cNvSpPr>
          <p:nvPr/>
        </p:nvSpPr>
        <p:spPr>
          <a:xfrm>
            <a:off x="304800" y="4114800"/>
            <a:ext cx="8382000" cy="838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2"/>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Autofit/>
          </a:bodyPr>
          <a:lstStyle/>
          <a:p>
            <a:pPr marR="0" lvl="0" algn="just" defTabSz="914400" rtl="0" eaLnBrk="1" fontAlgn="auto" latinLnBrk="0" hangingPunct="1">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Designing</a:t>
            </a:r>
            <a:r>
              <a:rPr kumimoji="0" lang="en-US" sz="2400" b="0" i="0" u="none" strike="noStrike" kern="1200" cap="none" spc="0" normalizeH="0" noProof="0" dirty="0" smtClean="0">
                <a:ln>
                  <a:noFill/>
                </a:ln>
                <a:solidFill>
                  <a:schemeClr val="tx1"/>
                </a:solidFill>
                <a:effectLst/>
                <a:uLnTx/>
                <a:uFillTx/>
                <a:latin typeface="+mn-lt"/>
                <a:ea typeface="+mn-ea"/>
                <a:cs typeface="+mn-cs"/>
              </a:rPr>
              <a:t> cost and carbon emission-efficient VM placement  algorithms for distributed clouds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Title 1"/>
          <p:cNvSpPr txBox="1">
            <a:spLocks/>
          </p:cNvSpPr>
          <p:nvPr/>
        </p:nvSpPr>
        <p:spPr>
          <a:xfrm>
            <a:off x="304800" y="2590800"/>
            <a:ext cx="8382000" cy="914400"/>
          </a:xfrm>
          <a:prstGeom prst="rect">
            <a:avLst/>
          </a:prstGeo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just">
              <a:spcBef>
                <a:spcPct val="0"/>
              </a:spcBef>
            </a:pPr>
            <a:endParaRPr lang="en-US" sz="2400" b="1" dirty="0" smtClean="0">
              <a:solidFill>
                <a:schemeClr val="bg1"/>
              </a:solidFill>
            </a:endParaRPr>
          </a:p>
          <a:p>
            <a:pPr lvl="0" algn="just">
              <a:spcBef>
                <a:spcPct val="0"/>
              </a:spcBef>
            </a:pPr>
            <a:r>
              <a:rPr lang="en-US" sz="2400" dirty="0" smtClean="0"/>
              <a:t>Improving energy cost and carbon emission in distributed clouds</a:t>
            </a:r>
          </a:p>
          <a:p>
            <a:pPr marL="342900" lvl="0" indent="-342900" algn="just"/>
            <a:endParaRPr lang="en-US" sz="2400" b="1" i="1" dirty="0" smtClean="0">
              <a:solidFill>
                <a:schemeClr val="bg1"/>
              </a:solidFill>
            </a:endParaRPr>
          </a:p>
        </p:txBody>
      </p:sp>
      <p:sp>
        <p:nvSpPr>
          <p:cNvPr id="8" name="Espace réservé du numéro de diapositive 7"/>
          <p:cNvSpPr>
            <a:spLocks noGrp="1"/>
          </p:cNvSpPr>
          <p:nvPr>
            <p:ph type="sldNum" sz="quarter" idx="12"/>
          </p:nvPr>
        </p:nvSpPr>
        <p:spPr>
          <a:xfrm>
            <a:off x="6858000" y="6203950"/>
            <a:ext cx="2133600" cy="365125"/>
          </a:xfrm>
        </p:spPr>
        <p:txBody>
          <a:bodyPr/>
          <a:lstStyle/>
          <a:p>
            <a:fld id="{B6F15528-21DE-4FAA-801E-634DDDAF4B2B}" type="slidenum">
              <a:rPr lang="en-US" smtClean="0"/>
              <a:pPr/>
              <a:t>17</a:t>
            </a:fld>
            <a:endParaRPr lang="en-US" dirty="0"/>
          </a:p>
        </p:txBody>
      </p:sp>
      <p:sp>
        <p:nvSpPr>
          <p:cNvPr id="6" name="Rectangle à coins arrondis 5"/>
          <p:cNvSpPr/>
          <p:nvPr/>
        </p:nvSpPr>
        <p:spPr>
          <a:xfrm>
            <a:off x="304800" y="2209800"/>
            <a:ext cx="8382000" cy="3810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Objective</a:t>
            </a:r>
            <a:endParaRPr lang="fr-FR" sz="2400" b="1" dirty="0"/>
          </a:p>
        </p:txBody>
      </p:sp>
      <p:sp>
        <p:nvSpPr>
          <p:cNvPr id="7" name="Rectangle à coins arrondis 6"/>
          <p:cNvSpPr/>
          <p:nvPr/>
        </p:nvSpPr>
        <p:spPr>
          <a:xfrm>
            <a:off x="304800" y="3733800"/>
            <a:ext cx="8382000" cy="3810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Contribution</a:t>
            </a:r>
            <a:endParaRPr lang="fr-FR" sz="2400" b="1" dirty="0"/>
          </a:p>
        </p:txBody>
      </p:sp>
      <p:sp>
        <p:nvSpPr>
          <p:cNvPr id="9" name="Title 1"/>
          <p:cNvSpPr txBox="1">
            <a:spLocks/>
          </p:cNvSpPr>
          <p:nvPr/>
        </p:nvSpPr>
        <p:spPr>
          <a:xfrm>
            <a:off x="533400" y="685800"/>
            <a:ext cx="7924800" cy="1295400"/>
          </a:xfrm>
          <a:prstGeom prst="rect">
            <a:avLst/>
          </a:prstGeo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bg1"/>
                </a:solidFill>
                <a:effectLst/>
                <a:uLnTx/>
                <a:uFillTx/>
                <a:latin typeface="+mj-lt"/>
                <a:ea typeface="+mj-ea"/>
                <a:cs typeface="+mj-cs"/>
              </a:rPr>
              <a:t/>
            </a:r>
            <a:br>
              <a:rPr kumimoji="0" lang="en-US" sz="3600" b="1" i="0" u="none" strike="noStrike" kern="1200" cap="none" spc="0" normalizeH="0" baseline="0" noProof="0" dirty="0" smtClean="0">
                <a:ln>
                  <a:noFill/>
                </a:ln>
                <a:solidFill>
                  <a:schemeClr val="bg1"/>
                </a:solidFill>
                <a:effectLst/>
                <a:uLnTx/>
                <a:uFillTx/>
                <a:latin typeface="+mj-lt"/>
                <a:ea typeface="+mj-ea"/>
                <a:cs typeface="+mj-cs"/>
              </a:rPr>
            </a:br>
            <a:r>
              <a:rPr kumimoji="0" lang="en-US" sz="3600" b="1" i="0" u="none" strike="noStrike" kern="1200" cap="none" spc="0" normalizeH="0" baseline="0" noProof="0" dirty="0" smtClean="0">
                <a:ln>
                  <a:noFill/>
                </a:ln>
                <a:solidFill>
                  <a:schemeClr val="bg1"/>
                </a:solidFill>
                <a:effectLst/>
                <a:uLnTx/>
                <a:uFillTx/>
                <a:latin typeface="+mj-lt"/>
                <a:ea typeface="+mj-ea"/>
                <a:cs typeface="+mj-cs"/>
              </a:rPr>
              <a:t>Cost Efficient Resource Allocation for Green Distributed Clouds </a:t>
            </a:r>
          </a:p>
        </p:txBody>
      </p:sp>
      <p:sp>
        <p:nvSpPr>
          <p:cNvPr id="11" name="Rectangle à coins arrondis 5"/>
          <p:cNvSpPr/>
          <p:nvPr/>
        </p:nvSpPr>
        <p:spPr>
          <a:xfrm>
            <a:off x="304800" y="5257800"/>
            <a:ext cx="8382000" cy="3810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Reward</a:t>
            </a:r>
            <a:endParaRPr lang="fr-FR"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6200" y="1219200"/>
            <a:ext cx="9067800" cy="5181600"/>
          </a:xfrm>
          <a:prstGeom prst="rect">
            <a:avLst/>
          </a:prstGeom>
          <a:solidFill>
            <a:schemeClr val="accent2">
              <a:lumMod val="20000"/>
              <a:lumOff val="80000"/>
            </a:schemeClr>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0"/>
            <a:ext cx="9144000" cy="7620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Research Activities in Cloud Domain </a:t>
            </a:r>
          </a:p>
        </p:txBody>
      </p:sp>
      <p:sp>
        <p:nvSpPr>
          <p:cNvPr id="8" name="Title 1"/>
          <p:cNvSpPr txBox="1">
            <a:spLocks/>
          </p:cNvSpPr>
          <p:nvPr/>
        </p:nvSpPr>
        <p:spPr>
          <a:xfrm>
            <a:off x="228601" y="2514600"/>
            <a:ext cx="2819400" cy="685800"/>
          </a:xfrm>
          <a:prstGeom prst="rect">
            <a:avLst/>
          </a:prstGeom>
          <a:solidFill>
            <a:srgbClr val="92D05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vert="horz" lIns="91440" tIns="45720" rIns="91440" bIns="45720" rtlCol="0" anchor="ctr">
            <a:noAutofit/>
          </a:bodyPr>
          <a:lstStyle/>
          <a:p>
            <a:pPr algn="ctr"/>
            <a:r>
              <a:rPr lang="en-US" sz="2400" b="1" dirty="0" smtClean="0">
                <a:solidFill>
                  <a:schemeClr val="bg1"/>
                </a:solidFill>
              </a:rPr>
              <a:t>NACER</a:t>
            </a:r>
          </a:p>
          <a:p>
            <a:pPr algn="ctr"/>
            <a:r>
              <a:rPr lang="en-US" sz="1600" b="1" dirty="0" smtClean="0">
                <a:solidFill>
                  <a:schemeClr val="tx1">
                    <a:lumMod val="95000"/>
                    <a:lumOff val="5000"/>
                  </a:schemeClr>
                </a:solidFill>
              </a:rPr>
              <a:t>Inter-DC  communication cost</a:t>
            </a:r>
          </a:p>
        </p:txBody>
      </p:sp>
      <p:sp>
        <p:nvSpPr>
          <p:cNvPr id="11" name="Title 1"/>
          <p:cNvSpPr txBox="1">
            <a:spLocks/>
          </p:cNvSpPr>
          <p:nvPr/>
        </p:nvSpPr>
        <p:spPr>
          <a:xfrm>
            <a:off x="228600" y="3200400"/>
            <a:ext cx="4724400" cy="762000"/>
          </a:xfrm>
          <a:prstGeom prst="rect">
            <a:avLst/>
          </a:pr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vert="horz" lIns="91440" tIns="45720" rIns="91440" bIns="45720" rtlCol="0" anchor="ctr">
            <a:noAutofit/>
          </a:bodyPr>
          <a:lstStyle/>
          <a:p>
            <a:pPr algn="ctr"/>
            <a:r>
              <a:rPr lang="en-US" sz="2400" b="1" dirty="0" smtClean="0">
                <a:solidFill>
                  <a:schemeClr val="bg1"/>
                </a:solidFill>
              </a:rPr>
              <a:t>NACEV</a:t>
            </a:r>
          </a:p>
          <a:p>
            <a:pPr algn="ctr"/>
            <a:r>
              <a:rPr lang="en-US" sz="1600" b="1" dirty="0" smtClean="0">
                <a:solidFill>
                  <a:schemeClr val="tx1">
                    <a:lumMod val="95000"/>
                    <a:lumOff val="5000"/>
                  </a:schemeClr>
                </a:solidFill>
              </a:rPr>
              <a:t>Inter/intra-DC  communication cost + computing cost </a:t>
            </a:r>
          </a:p>
        </p:txBody>
      </p:sp>
      <p:sp>
        <p:nvSpPr>
          <p:cNvPr id="14" name="Title 1"/>
          <p:cNvSpPr txBox="1">
            <a:spLocks/>
          </p:cNvSpPr>
          <p:nvPr/>
        </p:nvSpPr>
        <p:spPr>
          <a:xfrm>
            <a:off x="228601" y="3962400"/>
            <a:ext cx="6400800" cy="685800"/>
          </a:xfrm>
          <a:prstGeom prst="rect">
            <a:avLst/>
          </a:prstGeom>
          <a:solidFill>
            <a:schemeClr val="accent5">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vert="horz" lIns="91440" tIns="45720" rIns="91440" bIns="45720" rtlCol="0" anchor="ctr">
            <a:noAutofit/>
          </a:bodyPr>
          <a:lstStyle/>
          <a:p>
            <a:pPr algn="ctr"/>
            <a:r>
              <a:rPr lang="en-US" sz="2400" b="1" dirty="0" smtClean="0">
                <a:solidFill>
                  <a:schemeClr val="bg1"/>
                </a:solidFill>
              </a:rPr>
              <a:t>CACEV</a:t>
            </a:r>
          </a:p>
          <a:p>
            <a:pPr algn="ctr"/>
            <a:r>
              <a:rPr lang="en-US" sz="1600" b="1" dirty="0" smtClean="0">
                <a:solidFill>
                  <a:schemeClr val="tx1">
                    <a:lumMod val="95000"/>
                    <a:lumOff val="5000"/>
                  </a:schemeClr>
                </a:solidFill>
              </a:rPr>
              <a:t>Inter/intra-DC  communication cost + computing cost + carbon efficiency </a:t>
            </a:r>
          </a:p>
        </p:txBody>
      </p:sp>
      <p:sp>
        <p:nvSpPr>
          <p:cNvPr id="15" name="Title 1"/>
          <p:cNvSpPr txBox="1">
            <a:spLocks/>
          </p:cNvSpPr>
          <p:nvPr/>
        </p:nvSpPr>
        <p:spPr>
          <a:xfrm>
            <a:off x="228601" y="4648200"/>
            <a:ext cx="7696200" cy="685800"/>
          </a:xfrm>
          <a:prstGeom prst="rect">
            <a:avLst/>
          </a:prstGeom>
          <a:solidFill>
            <a:schemeClr val="accent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vert="horz" lIns="91440" tIns="45720" rIns="91440" bIns="45720" rtlCol="0" anchor="ctr">
            <a:noAutofit/>
          </a:bodyPr>
          <a:lstStyle/>
          <a:p>
            <a:pPr algn="ctr"/>
            <a:r>
              <a:rPr lang="en-US" sz="2400" b="1" dirty="0" smtClean="0">
                <a:solidFill>
                  <a:schemeClr val="bg1"/>
                </a:solidFill>
              </a:rPr>
              <a:t>D-CACEV</a:t>
            </a:r>
          </a:p>
          <a:p>
            <a:pPr algn="ctr"/>
            <a:r>
              <a:rPr lang="en-US" sz="1600" b="1" dirty="0" smtClean="0">
                <a:solidFill>
                  <a:schemeClr val="tx1">
                    <a:lumMod val="95000"/>
                    <a:lumOff val="5000"/>
                  </a:schemeClr>
                </a:solidFill>
              </a:rPr>
              <a:t>Inter/intra-DC  communication cost + computing cost + carbon efficiency + VM migration </a:t>
            </a:r>
          </a:p>
        </p:txBody>
      </p:sp>
      <p:sp>
        <p:nvSpPr>
          <p:cNvPr id="16" name="Down Arrow 15"/>
          <p:cNvSpPr/>
          <p:nvPr/>
        </p:nvSpPr>
        <p:spPr>
          <a:xfrm>
            <a:off x="8229600" y="1295399"/>
            <a:ext cx="685799" cy="3200400"/>
          </a:xfrm>
          <a:prstGeom prst="downArrow">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3429000" y="1981200"/>
            <a:ext cx="990599" cy="461508"/>
          </a:xfrm>
          <a:prstGeom prst="rect">
            <a:avLst/>
          </a:prstGeom>
          <a:solidFill>
            <a:schemeClr val="accent6">
              <a:lumMod val="40000"/>
              <a:lumOff val="60000"/>
            </a:schemeClr>
          </a:solidFill>
          <a:ln>
            <a:solidFill>
              <a:srgbClr val="FFC000"/>
            </a:solidFill>
          </a:ln>
          <a:scene3d>
            <a:camera prst="orthographicFront"/>
            <a:lightRig rig="threePt" dir="t"/>
          </a:scene3d>
          <a:sp3d>
            <a:bevelT/>
          </a:sp3d>
        </p:spPr>
        <p:txBody>
          <a:bodyPr vert="horz" lIns="91440" tIns="45720" rIns="91440" bIns="45720" rtlCol="0" anchor="ctr">
            <a:noAutofit/>
          </a:bodyPr>
          <a:lstStyle/>
          <a:p>
            <a:r>
              <a:rPr lang="en-US" sz="1400" b="1" dirty="0" smtClean="0">
                <a:solidFill>
                  <a:srgbClr val="1A701A"/>
                </a:solidFill>
              </a:rPr>
              <a:t>EU Patent</a:t>
            </a:r>
          </a:p>
        </p:txBody>
      </p:sp>
      <p:sp>
        <p:nvSpPr>
          <p:cNvPr id="22" name="Title 1"/>
          <p:cNvSpPr txBox="1">
            <a:spLocks/>
          </p:cNvSpPr>
          <p:nvPr/>
        </p:nvSpPr>
        <p:spPr>
          <a:xfrm rot="5400000">
            <a:off x="6991350" y="2495550"/>
            <a:ext cx="3238500" cy="609600"/>
          </a:xfrm>
          <a:prstGeom prst="rect">
            <a:avLst/>
          </a:prstGeom>
          <a:noFill/>
          <a:ln>
            <a:noFill/>
          </a:ln>
          <a:scene3d>
            <a:camera prst="orthographicFront"/>
            <a:lightRig rig="threePt" dir="t"/>
          </a:scene3d>
          <a:sp3d>
            <a:bevelT/>
          </a:sp3d>
        </p:spPr>
        <p:txBody>
          <a:bodyPr vert="horz" lIns="91440" tIns="45720" rIns="91440" bIns="45720" rtlCol="0" anchor="ctr">
            <a:noAutofit/>
          </a:bodyPr>
          <a:lstStyle/>
          <a:p>
            <a:pPr algn="ctr"/>
            <a:r>
              <a:rPr lang="en-US" sz="2000" b="1" dirty="0" smtClean="0">
                <a:solidFill>
                  <a:srgbClr val="1A701A"/>
                </a:solidFill>
              </a:rPr>
              <a:t>Step-by-Step Improvement</a:t>
            </a:r>
          </a:p>
        </p:txBody>
      </p:sp>
      <p:sp>
        <p:nvSpPr>
          <p:cNvPr id="21" name="Espace réservé du numéro de diapositive 20"/>
          <p:cNvSpPr>
            <a:spLocks noGrp="1"/>
          </p:cNvSpPr>
          <p:nvPr>
            <p:ph type="sldNum" sz="quarter" idx="12"/>
          </p:nvPr>
        </p:nvSpPr>
        <p:spPr/>
        <p:txBody>
          <a:bodyPr/>
          <a:lstStyle/>
          <a:p>
            <a:fld id="{B6F15528-21DE-4FAA-801E-634DDDAF4B2B}" type="slidenum">
              <a:rPr lang="en-US" smtClean="0"/>
              <a:pPr/>
              <a:t>18</a:t>
            </a:fld>
            <a:endParaRPr lang="en-US" dirty="0"/>
          </a:p>
        </p:txBody>
      </p:sp>
      <p:sp>
        <p:nvSpPr>
          <p:cNvPr id="13" name="Title 1"/>
          <p:cNvSpPr txBox="1">
            <a:spLocks/>
          </p:cNvSpPr>
          <p:nvPr/>
        </p:nvSpPr>
        <p:spPr>
          <a:xfrm>
            <a:off x="228601" y="1905000"/>
            <a:ext cx="2819400" cy="609600"/>
          </a:xfrm>
          <a:prstGeom prst="rect">
            <a:avLst/>
          </a:prstGeom>
          <a:solidFill>
            <a:srgbClr val="92D05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vert="horz" lIns="91440" tIns="45720" rIns="91440" bIns="45720" rtlCol="0" anchor="ctr">
            <a:noAutofit/>
          </a:bodyPr>
          <a:lstStyle/>
          <a:p>
            <a:pPr algn="ctr"/>
            <a:r>
              <a:rPr lang="en-US" sz="2400" b="1" dirty="0" smtClean="0">
                <a:solidFill>
                  <a:schemeClr val="bg1"/>
                </a:solidFill>
              </a:rPr>
              <a:t>NARA  </a:t>
            </a:r>
          </a:p>
          <a:p>
            <a:pPr algn="ctr"/>
            <a:r>
              <a:rPr lang="en-US" sz="1600" b="1" dirty="0" smtClean="0">
                <a:solidFill>
                  <a:schemeClr val="tx1">
                    <a:lumMod val="95000"/>
                    <a:lumOff val="5000"/>
                  </a:schemeClr>
                </a:solidFill>
              </a:rPr>
              <a:t>Inter-DC  communication cost</a:t>
            </a:r>
          </a:p>
        </p:txBody>
      </p:sp>
      <p:sp>
        <p:nvSpPr>
          <p:cNvPr id="18" name="Title 1"/>
          <p:cNvSpPr txBox="1">
            <a:spLocks/>
          </p:cNvSpPr>
          <p:nvPr/>
        </p:nvSpPr>
        <p:spPr>
          <a:xfrm>
            <a:off x="3429000" y="2586492"/>
            <a:ext cx="990599" cy="461508"/>
          </a:xfrm>
          <a:prstGeom prst="rect">
            <a:avLst/>
          </a:prstGeom>
          <a:solidFill>
            <a:schemeClr val="accent6">
              <a:lumMod val="40000"/>
              <a:lumOff val="60000"/>
            </a:schemeClr>
          </a:solidFill>
          <a:ln>
            <a:solidFill>
              <a:srgbClr val="FFC000"/>
            </a:solidFill>
          </a:ln>
          <a:scene3d>
            <a:camera prst="orthographicFront"/>
            <a:lightRig rig="threePt" dir="t"/>
          </a:scene3d>
          <a:sp3d>
            <a:bevelT/>
          </a:sp3d>
        </p:spPr>
        <p:txBody>
          <a:bodyPr vert="horz" lIns="91440" tIns="45720" rIns="91440" bIns="45720" rtlCol="0" anchor="ctr">
            <a:noAutofit/>
          </a:bodyPr>
          <a:lstStyle/>
          <a:p>
            <a:r>
              <a:rPr lang="en-US" sz="1400" b="1" dirty="0" smtClean="0">
                <a:solidFill>
                  <a:srgbClr val="1A701A"/>
                </a:solidFill>
              </a:rPr>
              <a:t>IEEE NCA</a:t>
            </a:r>
          </a:p>
        </p:txBody>
      </p:sp>
      <p:sp>
        <p:nvSpPr>
          <p:cNvPr id="19" name="Title 1"/>
          <p:cNvSpPr txBox="1">
            <a:spLocks/>
          </p:cNvSpPr>
          <p:nvPr/>
        </p:nvSpPr>
        <p:spPr>
          <a:xfrm>
            <a:off x="6781800" y="4038600"/>
            <a:ext cx="990599" cy="461508"/>
          </a:xfrm>
          <a:prstGeom prst="rect">
            <a:avLst/>
          </a:prstGeom>
          <a:solidFill>
            <a:schemeClr val="accent6">
              <a:lumMod val="40000"/>
              <a:lumOff val="60000"/>
            </a:schemeClr>
          </a:solidFill>
          <a:ln>
            <a:solidFill>
              <a:srgbClr val="FFC000"/>
            </a:solidFill>
          </a:ln>
          <a:scene3d>
            <a:camera prst="orthographicFront"/>
            <a:lightRig rig="threePt" dir="t"/>
          </a:scene3d>
          <a:sp3d>
            <a:bevelT/>
          </a:sp3d>
        </p:spPr>
        <p:txBody>
          <a:bodyPr vert="horz" lIns="91440" tIns="45720" rIns="91440" bIns="45720" rtlCol="0" anchor="ctr">
            <a:noAutofit/>
          </a:bodyPr>
          <a:lstStyle/>
          <a:p>
            <a:r>
              <a:rPr lang="en-US" sz="1400" b="1" dirty="0" smtClean="0">
                <a:solidFill>
                  <a:srgbClr val="1A701A"/>
                </a:solidFill>
              </a:rPr>
              <a:t>IEEE SCC</a:t>
            </a:r>
          </a:p>
        </p:txBody>
      </p:sp>
      <p:sp>
        <p:nvSpPr>
          <p:cNvPr id="20" name="Title 1"/>
          <p:cNvSpPr txBox="1">
            <a:spLocks/>
          </p:cNvSpPr>
          <p:nvPr/>
        </p:nvSpPr>
        <p:spPr>
          <a:xfrm>
            <a:off x="8077200" y="4720092"/>
            <a:ext cx="1017627" cy="461508"/>
          </a:xfrm>
          <a:prstGeom prst="rect">
            <a:avLst/>
          </a:prstGeom>
          <a:solidFill>
            <a:schemeClr val="accent6">
              <a:lumMod val="40000"/>
              <a:lumOff val="60000"/>
            </a:schemeClr>
          </a:solidFill>
          <a:ln>
            <a:solidFill>
              <a:srgbClr val="FFC000"/>
            </a:solidFill>
          </a:ln>
          <a:scene3d>
            <a:camera prst="orthographicFront"/>
            <a:lightRig rig="threePt" dir="t"/>
          </a:scene3d>
          <a:sp3d>
            <a:bevelT/>
          </a:sp3d>
        </p:spPr>
        <p:txBody>
          <a:bodyPr vert="horz" lIns="91440" tIns="45720" rIns="91440" bIns="45720" rtlCol="0" anchor="ctr">
            <a:noAutofit/>
          </a:bodyPr>
          <a:lstStyle/>
          <a:p>
            <a:r>
              <a:rPr lang="en-US" sz="1400" b="1" dirty="0" smtClean="0">
                <a:solidFill>
                  <a:srgbClr val="1A701A"/>
                </a:solidFill>
              </a:rPr>
              <a:t>Submitted to TSC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Part 2: DISCOVERY project contribution</a:t>
            </a: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Outline</a:t>
            </a:r>
            <a:endParaRPr lang="en-US" sz="3200" b="1" dirty="0">
              <a:solidFill>
                <a:schemeClr val="bg1"/>
              </a:solidFill>
            </a:endParaRPr>
          </a:p>
        </p:txBody>
      </p:sp>
      <p:sp>
        <p:nvSpPr>
          <p:cNvPr id="9" name="Espace réservé du numéro de diapositive 8"/>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Content Placeholder 5"/>
          <p:cNvSpPr>
            <a:spLocks noGrp="1"/>
          </p:cNvSpPr>
          <p:nvPr>
            <p:ph idx="1"/>
          </p:nvPr>
        </p:nvSpPr>
        <p:spPr>
          <a:xfrm>
            <a:off x="381000" y="1447800"/>
            <a:ext cx="8458200" cy="4419600"/>
          </a:xfrm>
          <a:solidFill>
            <a:schemeClr val="tx2">
              <a:lumMod val="20000"/>
              <a:lumOff val="80000"/>
            </a:schemeClr>
          </a:solidFill>
          <a:ln w="3175">
            <a:solidFill>
              <a:schemeClr val="tx1"/>
            </a:solidFill>
          </a:ln>
        </p:spPr>
        <p:txBody>
          <a:bodyPr>
            <a:noAutofit/>
          </a:bodyPr>
          <a:lstStyle/>
          <a:p>
            <a:pPr>
              <a:buBlip>
                <a:blip r:embed="rId2"/>
              </a:buBlip>
            </a:pPr>
            <a:r>
              <a:rPr lang="en-US" sz="2400" dirty="0" smtClean="0"/>
              <a:t>Part one: personal presentation</a:t>
            </a:r>
          </a:p>
          <a:p>
            <a:pPr lvl="1">
              <a:buFont typeface="Wingdings" pitchFamily="2" charset="2"/>
              <a:buChar char="Ø"/>
            </a:pPr>
            <a:r>
              <a:rPr lang="en-US" sz="2000" dirty="0" smtClean="0"/>
              <a:t>Education</a:t>
            </a:r>
          </a:p>
          <a:p>
            <a:pPr lvl="1">
              <a:buFont typeface="Wingdings" pitchFamily="2" charset="2"/>
              <a:buChar char="Ø"/>
            </a:pPr>
            <a:r>
              <a:rPr lang="en-US" sz="2000" dirty="0" smtClean="0"/>
              <a:t>Working experience</a:t>
            </a:r>
          </a:p>
          <a:p>
            <a:pPr lvl="1">
              <a:buFont typeface="Wingdings" pitchFamily="2" charset="2"/>
              <a:buChar char="Ø"/>
            </a:pPr>
            <a:r>
              <a:rPr lang="en-US" sz="2000" dirty="0" smtClean="0"/>
              <a:t>Study </a:t>
            </a:r>
            <a:r>
              <a:rPr lang="en-US" sz="2000" dirty="0" smtClean="0"/>
              <a:t>activities </a:t>
            </a:r>
            <a:r>
              <a:rPr lang="en-US" sz="2000" dirty="0" smtClean="0"/>
              <a:t>during my </a:t>
            </a:r>
            <a:r>
              <a:rPr lang="en-US" sz="2000" dirty="0" err="1" smtClean="0"/>
              <a:t>Phd</a:t>
            </a:r>
            <a:endParaRPr lang="en-US" sz="2000" dirty="0" smtClean="0"/>
          </a:p>
          <a:p>
            <a:pPr lvl="2">
              <a:buFont typeface="Wingdings" pitchFamily="2" charset="2"/>
              <a:buChar char="Ø"/>
            </a:pPr>
            <a:r>
              <a:rPr lang="en-US" sz="1600" dirty="0" smtClean="0"/>
              <a:t>Sensor network</a:t>
            </a:r>
          </a:p>
          <a:p>
            <a:pPr lvl="2">
              <a:buFont typeface="Wingdings" pitchFamily="2" charset="2"/>
              <a:buChar char="Ø"/>
            </a:pPr>
            <a:r>
              <a:rPr lang="en-US" sz="1600" dirty="0" err="1" smtClean="0"/>
              <a:t>IoT</a:t>
            </a:r>
            <a:r>
              <a:rPr lang="en-US" sz="1600" dirty="0" smtClean="0"/>
              <a:t> and smart home</a:t>
            </a:r>
          </a:p>
          <a:p>
            <a:pPr lvl="2">
              <a:buFont typeface="Wingdings" pitchFamily="2" charset="2"/>
              <a:buChar char="Ø"/>
            </a:pPr>
            <a:r>
              <a:rPr lang="en-US" sz="1600" dirty="0" smtClean="0"/>
              <a:t>NFV</a:t>
            </a:r>
          </a:p>
          <a:p>
            <a:pPr lvl="2">
              <a:buFont typeface="Wingdings" pitchFamily="2" charset="2"/>
              <a:buChar char="Ø"/>
            </a:pPr>
            <a:r>
              <a:rPr lang="en-US" sz="1600" dirty="0" smtClean="0"/>
              <a:t>Cloud computing</a:t>
            </a:r>
          </a:p>
          <a:p>
            <a:pPr>
              <a:buBlip>
                <a:blip r:embed="rId2"/>
              </a:buBlip>
            </a:pPr>
            <a:r>
              <a:rPr lang="en-US" sz="2400" dirty="0" smtClean="0"/>
              <a:t>Part </a:t>
            </a:r>
            <a:r>
              <a:rPr lang="en-US" sz="2400" dirty="0" smtClean="0"/>
              <a:t>two: DISCOVERY project contribution</a:t>
            </a:r>
          </a:p>
          <a:p>
            <a:pPr lvl="1">
              <a:buFont typeface="Wingdings" pitchFamily="2" charset="2"/>
              <a:buChar char="Ø"/>
            </a:pPr>
            <a:r>
              <a:rPr lang="en-US" sz="2000" dirty="0" smtClean="0"/>
              <a:t>Analyzing Energy Consumption of Cloud Computing from Centralized to Distributed clouds </a:t>
            </a:r>
          </a:p>
          <a:p>
            <a:pPr lvl="1">
              <a:buFont typeface="Wingdings" pitchFamily="2" charset="2"/>
              <a:buChar char="Ø"/>
            </a:pPr>
            <a:r>
              <a:rPr lang="en-US" sz="2000" dirty="0" smtClean="0"/>
              <a:t>Let’s discuss </a:t>
            </a:r>
            <a:r>
              <a:rPr lang="en-US" sz="2000" dirty="0" smtClean="0"/>
              <a:t>(discuss about future work)</a:t>
            </a:r>
            <a:endParaRPr lang="en-US" sz="2400" dirty="0" smtClean="0"/>
          </a:p>
          <a:p>
            <a:pPr algn="just">
              <a:buBlip>
                <a:blip r:embed="rId2"/>
              </a:buBlip>
            </a:pPr>
            <a:endParaRPr lang="en-US" sz="2400" dirty="0" smtClean="0"/>
          </a:p>
          <a:p>
            <a:pPr algn="just">
              <a:buBlip>
                <a:blip r:embed="rId2"/>
              </a:buBlip>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43000"/>
          </a:xfrm>
          <a:prstGeom prst="rect">
            <a:avLst/>
          </a:prstGeom>
          <a:solidFill>
            <a:schemeClr val="accent1"/>
          </a:solidFill>
        </p:spPr>
        <p:txBody>
          <a:bodyPr vert="horz" lIns="91440" tIns="45720" rIns="91440" bIns="45720" rtlCol="0" anchor="ctr">
            <a:noAutofit/>
          </a:bodyPr>
          <a:lstStyle/>
          <a:p>
            <a:pPr algn="ctr">
              <a:spcBef>
                <a:spcPct val="0"/>
              </a:spcBef>
            </a:pPr>
            <a:r>
              <a:rPr lang="en-US" sz="2800" b="1" dirty="0" smtClean="0">
                <a:solidFill>
                  <a:schemeClr val="bg1"/>
                </a:solidFill>
              </a:rPr>
              <a:t>Analyzing Energy Consumption of Cloud Computing</a:t>
            </a:r>
          </a:p>
          <a:p>
            <a:pPr algn="ctr">
              <a:spcBef>
                <a:spcPct val="0"/>
              </a:spcBef>
            </a:pPr>
            <a:r>
              <a:rPr lang="en-US" sz="2800" b="1" dirty="0" smtClean="0">
                <a:solidFill>
                  <a:schemeClr val="bg1"/>
                </a:solidFill>
              </a:rPr>
              <a:t>from Centralized to Distributed clouds </a:t>
            </a:r>
            <a:endParaRPr lang="en-US" sz="2800" b="1" dirty="0">
              <a:solidFill>
                <a:schemeClr val="bg1"/>
              </a:solidFill>
            </a:endParaRPr>
          </a:p>
        </p:txBody>
      </p:sp>
      <p:sp>
        <p:nvSpPr>
          <p:cNvPr id="5" name="Title 1"/>
          <p:cNvSpPr txBox="1">
            <a:spLocks/>
          </p:cNvSpPr>
          <p:nvPr/>
        </p:nvSpPr>
        <p:spPr>
          <a:xfrm>
            <a:off x="304800" y="2209800"/>
            <a:ext cx="8534400" cy="36576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buFont typeface="+mj-lt"/>
              <a:buAutoNum type="arabicPeriod"/>
              <a:defRPr/>
            </a:pPr>
            <a:r>
              <a:rPr lang="en-US" sz="2400" dirty="0" smtClean="0">
                <a:solidFill>
                  <a:prstClr val="black"/>
                </a:solidFill>
              </a:rPr>
              <a:t>To simplify the analysis, </a:t>
            </a:r>
            <a:r>
              <a:rPr lang="en-US" sz="2400" dirty="0" smtClean="0"/>
              <a:t>cloud architectures can be categorized</a:t>
            </a:r>
          </a:p>
          <a:p>
            <a:pPr marL="914400" lvl="1" indent="-457200" algn="just">
              <a:spcBef>
                <a:spcPct val="20000"/>
              </a:spcBef>
              <a:buFont typeface="Wingdings" pitchFamily="2" charset="2"/>
              <a:buChar char="Ø"/>
              <a:defRPr/>
            </a:pPr>
            <a:r>
              <a:rPr lang="en-US" sz="2400" dirty="0" smtClean="0"/>
              <a:t>Proposed a taxonomy</a:t>
            </a:r>
          </a:p>
          <a:p>
            <a:pPr marL="457200" indent="-457200" algn="just">
              <a:spcBef>
                <a:spcPct val="20000"/>
              </a:spcBef>
              <a:buFont typeface="+mj-lt"/>
              <a:buAutoNum type="arabicPeriod"/>
              <a:defRPr/>
            </a:pPr>
            <a:r>
              <a:rPr lang="en-US" sz="2400" dirty="0" smtClean="0">
                <a:solidFill>
                  <a:prstClr val="black"/>
                </a:solidFill>
              </a:rPr>
              <a:t>Proposed an energy model </a:t>
            </a:r>
          </a:p>
          <a:p>
            <a:pPr marL="914400" lvl="1" indent="-457200" algn="just">
              <a:spcBef>
                <a:spcPct val="20000"/>
              </a:spcBef>
              <a:buFont typeface="Wingdings" pitchFamily="2" charset="2"/>
              <a:buChar char="Ø"/>
              <a:defRPr/>
            </a:pPr>
            <a:r>
              <a:rPr lang="en-US" sz="2400" dirty="0" smtClean="0">
                <a:solidFill>
                  <a:prstClr val="black"/>
                </a:solidFill>
              </a:rPr>
              <a:t>can be used for all cloud categories</a:t>
            </a:r>
          </a:p>
          <a:p>
            <a:pPr marL="457200" indent="-457200" algn="just">
              <a:spcBef>
                <a:spcPct val="20000"/>
              </a:spcBef>
              <a:buFont typeface="+mj-lt"/>
              <a:buAutoNum type="arabicPeriod"/>
              <a:defRPr/>
            </a:pPr>
            <a:r>
              <a:rPr lang="en-US" sz="2400" dirty="0" smtClean="0">
                <a:solidFill>
                  <a:prstClr val="black"/>
                </a:solidFill>
              </a:rPr>
              <a:t>Designing an interactive environment </a:t>
            </a:r>
          </a:p>
          <a:p>
            <a:pPr marL="914400" lvl="1" indent="-457200" algn="just">
              <a:spcBef>
                <a:spcPct val="20000"/>
              </a:spcBef>
              <a:buFont typeface="Wingdings" pitchFamily="2" charset="2"/>
              <a:buChar char="Ø"/>
              <a:defRPr/>
            </a:pPr>
            <a:r>
              <a:rPr lang="en-US" sz="2400" dirty="0" smtClean="0">
                <a:solidFill>
                  <a:prstClr val="black"/>
                </a:solidFill>
              </a:rPr>
              <a:t>To compute energy consumption of each cloud architecture based on proposed model</a:t>
            </a:r>
          </a:p>
          <a:p>
            <a:pPr marL="914400" lvl="1" indent="-457200" algn="just">
              <a:spcBef>
                <a:spcPct val="20000"/>
              </a:spcBef>
              <a:buFont typeface="+mj-lt"/>
              <a:buAutoNum type="arabicPeriod"/>
              <a:defRPr/>
            </a:pPr>
            <a:endParaRPr lang="en-US" sz="2400" dirty="0" smtClean="0">
              <a:solidFill>
                <a:prstClr val="black"/>
              </a:solidFill>
            </a:endParaRPr>
          </a:p>
        </p:txBody>
      </p:sp>
      <p:sp>
        <p:nvSpPr>
          <p:cNvPr id="10" name="Espace réservé du numéro de diapositive 9"/>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304800" y="1752600"/>
            <a:ext cx="8534400" cy="457200"/>
          </a:xfrm>
          <a:prstGeom prst="rect">
            <a:avLst/>
          </a:prstGeom>
          <a:solidFill>
            <a:schemeClr val="accent3">
              <a:lumMod val="75000"/>
            </a:schemeClr>
          </a:solidFill>
          <a:ln w="28575" cap="rnd">
            <a:solidFill>
              <a:schemeClr val="bg1">
                <a:lumMod val="50000"/>
              </a:schemeClr>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2800" b="1" dirty="0" smtClean="0">
                <a:solidFill>
                  <a:schemeClr val="bg1"/>
                </a:solidFill>
              </a:rPr>
              <a:t>Three main steps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5334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Step 1: Cloud </a:t>
            </a:r>
            <a:r>
              <a:rPr lang="en-US" sz="3200" b="1" dirty="0" smtClean="0">
                <a:solidFill>
                  <a:schemeClr val="bg1"/>
                </a:solidFill>
              </a:rPr>
              <a:t>Taxonomy (</a:t>
            </a:r>
            <a:r>
              <a:rPr lang="en-US" sz="3200" b="1" dirty="0" smtClean="0">
                <a:solidFill>
                  <a:schemeClr val="bg1"/>
                </a:solidFill>
              </a:rPr>
              <a:t>1/3)</a:t>
            </a:r>
            <a:endParaRPr lang="en-US" sz="3200" b="1" dirty="0">
              <a:solidFill>
                <a:schemeClr val="bg1"/>
              </a:solidFill>
            </a:endParaRPr>
          </a:p>
        </p:txBody>
      </p:sp>
      <p:sp>
        <p:nvSpPr>
          <p:cNvPr id="18" name="Rectangle 17"/>
          <p:cNvSpPr/>
          <p:nvPr/>
        </p:nvSpPr>
        <p:spPr>
          <a:xfrm>
            <a:off x="8839200" y="609600"/>
            <a:ext cx="228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839200" y="3962400"/>
            <a:ext cx="228600" cy="2590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8839200" y="2133600"/>
            <a:ext cx="228600" cy="2286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981200" y="4419599"/>
            <a:ext cx="5562600" cy="1295400"/>
          </a:xfrm>
          <a:prstGeom prst="roundRect">
            <a:avLst/>
          </a:prstGeom>
          <a:solidFill>
            <a:schemeClr val="tx2">
              <a:lumMod val="60000"/>
              <a:lumOff val="40000"/>
              <a:alpha val="9000"/>
            </a:schemeClr>
          </a:solidFill>
          <a:ln w="2222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ounded Rectangle 23"/>
          <p:cNvSpPr/>
          <p:nvPr/>
        </p:nvSpPr>
        <p:spPr>
          <a:xfrm>
            <a:off x="1981200" y="609600"/>
            <a:ext cx="5562600" cy="1219200"/>
          </a:xfrm>
          <a:prstGeom prst="roundRect">
            <a:avLst/>
          </a:prstGeom>
          <a:solidFill>
            <a:schemeClr val="tx2">
              <a:lumMod val="60000"/>
              <a:lumOff val="40000"/>
              <a:alpha val="9000"/>
            </a:schemeClr>
          </a:solidFill>
          <a:ln w="2222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Rectangle 24"/>
          <p:cNvSpPr/>
          <p:nvPr/>
        </p:nvSpPr>
        <p:spPr>
          <a:xfrm>
            <a:off x="2527915" y="685800"/>
            <a:ext cx="4648200" cy="457200"/>
          </a:xfrm>
          <a:prstGeom prst="rect">
            <a:avLst/>
          </a:prstGeom>
          <a:solidFill>
            <a:schemeClr val="accent2">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6" name="Rounded Rectangle 25"/>
          <p:cNvSpPr/>
          <p:nvPr/>
        </p:nvSpPr>
        <p:spPr>
          <a:xfrm>
            <a:off x="3213715" y="762000"/>
            <a:ext cx="1828800" cy="304800"/>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rot="16200000">
            <a:off x="-464720" y="1135480"/>
            <a:ext cx="1371600" cy="319840"/>
          </a:xfrm>
          <a:prstGeom prst="ellipse">
            <a:avLst/>
          </a:prstGeom>
          <a:solidFill>
            <a:schemeClr val="tx2">
              <a:lumMod val="20000"/>
              <a:lumOff val="8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endParaRPr>
          </a:p>
        </p:txBody>
      </p:sp>
      <p:sp>
        <p:nvSpPr>
          <p:cNvPr id="28" name="Down Arrow 27"/>
          <p:cNvSpPr/>
          <p:nvPr/>
        </p:nvSpPr>
        <p:spPr>
          <a:xfrm>
            <a:off x="8305801" y="838200"/>
            <a:ext cx="533400" cy="4267200"/>
          </a:xfrm>
          <a:prstGeom prst="downArrow">
            <a:avLst/>
          </a:prstGeom>
          <a:gradFill flip="none" rotWithShape="1">
            <a:gsLst>
              <a:gs pos="0">
                <a:schemeClr val="tx2">
                  <a:lumMod val="60000"/>
                  <a:lumOff val="4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Oval 28"/>
          <p:cNvSpPr/>
          <p:nvPr/>
        </p:nvSpPr>
        <p:spPr>
          <a:xfrm>
            <a:off x="2756515" y="1371601"/>
            <a:ext cx="4038600" cy="152400"/>
          </a:xfrm>
          <a:prstGeom prst="ellipse">
            <a:avLst/>
          </a:prstGeom>
          <a:solidFill>
            <a:schemeClr val="accent3">
              <a:lumMod val="60000"/>
              <a:lumOff val="40000"/>
            </a:schemeClr>
          </a:solidFill>
          <a:ln w="12700">
            <a:solidFill>
              <a:schemeClr val="accent3">
                <a:lumMod val="75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TextBox 29"/>
          <p:cNvSpPr txBox="1"/>
          <p:nvPr/>
        </p:nvSpPr>
        <p:spPr>
          <a:xfrm>
            <a:off x="2604115" y="655024"/>
            <a:ext cx="533400" cy="400110"/>
          </a:xfrm>
          <a:prstGeom prst="rect">
            <a:avLst/>
          </a:prstGeom>
          <a:noFill/>
        </p:spPr>
        <p:txBody>
          <a:bodyPr wrap="square" rtlCol="0">
            <a:spAutoFit/>
          </a:bodyPr>
          <a:lstStyle/>
          <a:p>
            <a:r>
              <a:rPr lang="en-US" sz="2000" b="1" dirty="0" smtClean="0"/>
              <a:t>CC</a:t>
            </a:r>
            <a:endParaRPr lang="en-US" sz="1400" b="1" dirty="0"/>
          </a:p>
        </p:txBody>
      </p:sp>
      <p:sp>
        <p:nvSpPr>
          <p:cNvPr id="31" name="TextBox 30"/>
          <p:cNvSpPr txBox="1"/>
          <p:nvPr/>
        </p:nvSpPr>
        <p:spPr>
          <a:xfrm>
            <a:off x="4451934" y="1295400"/>
            <a:ext cx="971581" cy="307777"/>
          </a:xfrm>
          <a:prstGeom prst="rect">
            <a:avLst/>
          </a:prstGeom>
          <a:noFill/>
          <a:ln w="12700">
            <a:noFill/>
          </a:ln>
        </p:spPr>
        <p:txBody>
          <a:bodyPr wrap="square" rtlCol="0">
            <a:spAutoFit/>
          </a:bodyPr>
          <a:lstStyle/>
          <a:p>
            <a:r>
              <a:rPr lang="en-US" sz="1400" dirty="0" smtClean="0"/>
              <a:t>Network</a:t>
            </a:r>
            <a:endParaRPr lang="en-US" sz="1200" dirty="0"/>
          </a:p>
        </p:txBody>
      </p:sp>
      <p:sp>
        <p:nvSpPr>
          <p:cNvPr id="32" name="TextBox 31"/>
          <p:cNvSpPr txBox="1"/>
          <p:nvPr/>
        </p:nvSpPr>
        <p:spPr>
          <a:xfrm>
            <a:off x="2286000" y="1597223"/>
            <a:ext cx="965329" cy="307777"/>
          </a:xfrm>
          <a:prstGeom prst="rect">
            <a:avLst/>
          </a:prstGeom>
          <a:noFill/>
        </p:spPr>
        <p:txBody>
          <a:bodyPr wrap="none" rtlCol="0">
            <a:spAutoFit/>
          </a:bodyPr>
          <a:lstStyle/>
          <a:p>
            <a:r>
              <a:rPr lang="en-US" sz="1400" dirty="0" smtClean="0"/>
              <a:t>End-user 1</a:t>
            </a:r>
            <a:endParaRPr lang="en-US" sz="1400" dirty="0"/>
          </a:p>
        </p:txBody>
      </p:sp>
      <p:sp>
        <p:nvSpPr>
          <p:cNvPr id="33" name="TextBox 32"/>
          <p:cNvSpPr txBox="1"/>
          <p:nvPr/>
        </p:nvSpPr>
        <p:spPr>
          <a:xfrm>
            <a:off x="3162786" y="1597223"/>
            <a:ext cx="965329" cy="307777"/>
          </a:xfrm>
          <a:prstGeom prst="rect">
            <a:avLst/>
          </a:prstGeom>
          <a:noFill/>
        </p:spPr>
        <p:txBody>
          <a:bodyPr wrap="none" rtlCol="0">
            <a:spAutoFit/>
          </a:bodyPr>
          <a:lstStyle/>
          <a:p>
            <a:r>
              <a:rPr lang="en-US" sz="1400" dirty="0" smtClean="0"/>
              <a:t>End-user 2</a:t>
            </a:r>
            <a:endParaRPr lang="en-US" sz="1400" dirty="0"/>
          </a:p>
        </p:txBody>
      </p:sp>
      <p:sp>
        <p:nvSpPr>
          <p:cNvPr id="34" name="TextBox 33"/>
          <p:cNvSpPr txBox="1"/>
          <p:nvPr/>
        </p:nvSpPr>
        <p:spPr>
          <a:xfrm>
            <a:off x="6453463" y="1597223"/>
            <a:ext cx="955711" cy="307777"/>
          </a:xfrm>
          <a:prstGeom prst="rect">
            <a:avLst/>
          </a:prstGeom>
          <a:noFill/>
        </p:spPr>
        <p:txBody>
          <a:bodyPr wrap="none" rtlCol="0">
            <a:spAutoFit/>
          </a:bodyPr>
          <a:lstStyle/>
          <a:p>
            <a:r>
              <a:rPr lang="en-US" sz="1400" dirty="0" smtClean="0"/>
              <a:t>End-user k</a:t>
            </a:r>
            <a:endParaRPr lang="en-US" sz="1400" dirty="0"/>
          </a:p>
        </p:txBody>
      </p:sp>
      <p:sp>
        <p:nvSpPr>
          <p:cNvPr id="35" name="TextBox 34"/>
          <p:cNvSpPr txBox="1"/>
          <p:nvPr/>
        </p:nvSpPr>
        <p:spPr>
          <a:xfrm>
            <a:off x="4437374" y="1524000"/>
            <a:ext cx="399468" cy="307777"/>
          </a:xfrm>
          <a:prstGeom prst="rect">
            <a:avLst/>
          </a:prstGeom>
          <a:noFill/>
        </p:spPr>
        <p:txBody>
          <a:bodyPr wrap="none" rtlCol="0">
            <a:spAutoFit/>
          </a:bodyPr>
          <a:lstStyle/>
          <a:p>
            <a:r>
              <a:rPr lang="en-US" sz="1400" dirty="0" smtClean="0"/>
              <a:t>. . .</a:t>
            </a:r>
            <a:endParaRPr lang="en-US" sz="1400" dirty="0"/>
          </a:p>
        </p:txBody>
      </p:sp>
      <p:cxnSp>
        <p:nvCxnSpPr>
          <p:cNvPr id="36" name="Straight Arrow Connector 35"/>
          <p:cNvCxnSpPr/>
          <p:nvPr/>
        </p:nvCxnSpPr>
        <p:spPr>
          <a:xfrm rot="10800000" flipV="1">
            <a:off x="2756515" y="1447800"/>
            <a:ext cx="152400" cy="1523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13715" y="762000"/>
            <a:ext cx="1981200" cy="307777"/>
          </a:xfrm>
          <a:prstGeom prst="rect">
            <a:avLst/>
          </a:prstGeom>
          <a:noFill/>
          <a:ln w="12700">
            <a:noFill/>
          </a:ln>
        </p:spPr>
        <p:txBody>
          <a:bodyPr wrap="square" rtlCol="0">
            <a:spAutoFit/>
          </a:bodyPr>
          <a:lstStyle/>
          <a:p>
            <a:r>
              <a:rPr lang="en-US" sz="1400" dirty="0" smtClean="0"/>
              <a:t>                CNs</a:t>
            </a:r>
          </a:p>
        </p:txBody>
      </p:sp>
      <p:sp>
        <p:nvSpPr>
          <p:cNvPr id="38" name="TextBox 37"/>
          <p:cNvSpPr txBox="1"/>
          <p:nvPr/>
        </p:nvSpPr>
        <p:spPr>
          <a:xfrm>
            <a:off x="323054" y="914400"/>
            <a:ext cx="1658146" cy="338554"/>
          </a:xfrm>
          <a:prstGeom prst="rect">
            <a:avLst/>
          </a:prstGeom>
          <a:noFill/>
        </p:spPr>
        <p:txBody>
          <a:bodyPr wrap="none" rtlCol="0">
            <a:spAutoFit/>
          </a:bodyPr>
          <a:lstStyle/>
          <a:p>
            <a:r>
              <a:rPr lang="en-US" sz="1600" b="1" dirty="0" smtClean="0">
                <a:solidFill>
                  <a:schemeClr val="tx1">
                    <a:lumMod val="95000"/>
                    <a:lumOff val="5000"/>
                  </a:schemeClr>
                </a:solidFill>
              </a:rPr>
              <a:t>Architecture  ( 1 )</a:t>
            </a:r>
            <a:endParaRPr lang="en-US" sz="1600" b="1" dirty="0">
              <a:solidFill>
                <a:schemeClr val="tx1">
                  <a:lumMod val="95000"/>
                  <a:lumOff val="5000"/>
                </a:schemeClr>
              </a:solidFill>
            </a:endParaRPr>
          </a:p>
        </p:txBody>
      </p:sp>
      <p:sp>
        <p:nvSpPr>
          <p:cNvPr id="39" name="TextBox 38"/>
          <p:cNvSpPr txBox="1"/>
          <p:nvPr/>
        </p:nvSpPr>
        <p:spPr>
          <a:xfrm>
            <a:off x="390150" y="2544360"/>
            <a:ext cx="1286250" cy="830997"/>
          </a:xfrm>
          <a:prstGeom prst="rect">
            <a:avLst/>
          </a:prstGeom>
          <a:noFill/>
        </p:spPr>
        <p:txBody>
          <a:bodyPr wrap="none" rtlCol="0">
            <a:spAutoFit/>
          </a:bodyPr>
          <a:lstStyle/>
          <a:p>
            <a:r>
              <a:rPr lang="en-US" sz="1600" b="1" dirty="0" smtClean="0">
                <a:solidFill>
                  <a:schemeClr val="tx1">
                    <a:lumMod val="95000"/>
                    <a:lumOff val="5000"/>
                  </a:schemeClr>
                </a:solidFill>
              </a:rPr>
              <a:t>A  Partly </a:t>
            </a:r>
          </a:p>
          <a:p>
            <a:r>
              <a:rPr lang="en-US" sz="1600" b="1" dirty="0" smtClean="0">
                <a:solidFill>
                  <a:schemeClr val="tx1">
                    <a:lumMod val="95000"/>
                    <a:lumOff val="5000"/>
                  </a:schemeClr>
                </a:solidFill>
              </a:rPr>
              <a:t>Distributed </a:t>
            </a:r>
          </a:p>
          <a:p>
            <a:r>
              <a:rPr lang="en-US" sz="1600" b="1" dirty="0" smtClean="0">
                <a:solidFill>
                  <a:schemeClr val="tx1">
                    <a:lumMod val="95000"/>
                    <a:lumOff val="5000"/>
                  </a:schemeClr>
                </a:solidFill>
              </a:rPr>
              <a:t>Architecture </a:t>
            </a:r>
            <a:endParaRPr lang="en-US" sz="1600" b="1" dirty="0">
              <a:solidFill>
                <a:schemeClr val="tx1">
                  <a:lumMod val="95000"/>
                  <a:lumOff val="5000"/>
                </a:schemeClr>
              </a:solidFill>
            </a:endParaRPr>
          </a:p>
        </p:txBody>
      </p:sp>
      <p:sp>
        <p:nvSpPr>
          <p:cNvPr id="40" name="TextBox 39"/>
          <p:cNvSpPr txBox="1"/>
          <p:nvPr/>
        </p:nvSpPr>
        <p:spPr>
          <a:xfrm>
            <a:off x="287044" y="4614446"/>
            <a:ext cx="1770356" cy="338554"/>
          </a:xfrm>
          <a:prstGeom prst="rect">
            <a:avLst/>
          </a:prstGeom>
          <a:noFill/>
        </p:spPr>
        <p:txBody>
          <a:bodyPr wrap="none" rtlCol="0">
            <a:spAutoFit/>
          </a:bodyPr>
          <a:lstStyle/>
          <a:p>
            <a:r>
              <a:rPr lang="en-US" sz="1600" b="1" dirty="0" smtClean="0">
                <a:solidFill>
                  <a:schemeClr val="tx1">
                    <a:lumMod val="95000"/>
                    <a:lumOff val="5000"/>
                  </a:schemeClr>
                </a:solidFill>
              </a:rPr>
              <a:t>Architecture  ( i-1 )</a:t>
            </a:r>
            <a:endParaRPr lang="en-US" sz="1600" b="1" dirty="0">
              <a:solidFill>
                <a:schemeClr val="tx1">
                  <a:lumMod val="95000"/>
                  <a:lumOff val="5000"/>
                </a:schemeClr>
              </a:solidFill>
            </a:endParaRPr>
          </a:p>
        </p:txBody>
      </p:sp>
      <p:sp>
        <p:nvSpPr>
          <p:cNvPr id="41" name="TextBox 40"/>
          <p:cNvSpPr txBox="1"/>
          <p:nvPr/>
        </p:nvSpPr>
        <p:spPr>
          <a:xfrm>
            <a:off x="323054" y="5986046"/>
            <a:ext cx="1658146" cy="338554"/>
          </a:xfrm>
          <a:prstGeom prst="rect">
            <a:avLst/>
          </a:prstGeom>
          <a:noFill/>
        </p:spPr>
        <p:txBody>
          <a:bodyPr wrap="none" rtlCol="0">
            <a:spAutoFit/>
          </a:bodyPr>
          <a:lstStyle/>
          <a:p>
            <a:r>
              <a:rPr lang="en-US" sz="1600" b="1" dirty="0" smtClean="0"/>
              <a:t>Architecture  ( </a:t>
            </a:r>
            <a:r>
              <a:rPr lang="en-US" sz="1600" b="1" dirty="0" err="1" smtClean="0"/>
              <a:t>i</a:t>
            </a:r>
            <a:r>
              <a:rPr lang="en-US" sz="1600" b="1" dirty="0" smtClean="0"/>
              <a:t> )</a:t>
            </a:r>
            <a:endParaRPr lang="en-US" sz="1600" b="1" dirty="0"/>
          </a:p>
        </p:txBody>
      </p:sp>
      <p:sp>
        <p:nvSpPr>
          <p:cNvPr id="42" name="TextBox 41"/>
          <p:cNvSpPr txBox="1"/>
          <p:nvPr/>
        </p:nvSpPr>
        <p:spPr>
          <a:xfrm>
            <a:off x="8305801" y="468868"/>
            <a:ext cx="568489" cy="369332"/>
          </a:xfrm>
          <a:prstGeom prst="rect">
            <a:avLst/>
          </a:prstGeom>
          <a:noFill/>
        </p:spPr>
        <p:txBody>
          <a:bodyPr wrap="none" rtlCol="0">
            <a:spAutoFit/>
          </a:bodyPr>
          <a:lstStyle/>
          <a:p>
            <a:r>
              <a:rPr lang="en-US" dirty="0" smtClean="0"/>
              <a:t>Low</a:t>
            </a:r>
            <a:endParaRPr lang="en-US" sz="1600" dirty="0"/>
          </a:p>
        </p:txBody>
      </p:sp>
      <p:sp>
        <p:nvSpPr>
          <p:cNvPr id="43" name="TextBox 42"/>
          <p:cNvSpPr txBox="1"/>
          <p:nvPr/>
        </p:nvSpPr>
        <p:spPr>
          <a:xfrm>
            <a:off x="8229600" y="5117068"/>
            <a:ext cx="612668" cy="369332"/>
          </a:xfrm>
          <a:prstGeom prst="rect">
            <a:avLst/>
          </a:prstGeom>
          <a:noFill/>
        </p:spPr>
        <p:txBody>
          <a:bodyPr wrap="none" rtlCol="0">
            <a:spAutoFit/>
          </a:bodyPr>
          <a:lstStyle/>
          <a:p>
            <a:r>
              <a:rPr lang="en-US" dirty="0" smtClean="0"/>
              <a:t>High</a:t>
            </a:r>
            <a:endParaRPr lang="en-US" dirty="0"/>
          </a:p>
        </p:txBody>
      </p:sp>
      <p:sp>
        <p:nvSpPr>
          <p:cNvPr id="44" name="TextBox 43"/>
          <p:cNvSpPr txBox="1"/>
          <p:nvPr/>
        </p:nvSpPr>
        <p:spPr>
          <a:xfrm>
            <a:off x="7620000" y="468868"/>
            <a:ext cx="692562" cy="369332"/>
          </a:xfrm>
          <a:prstGeom prst="rect">
            <a:avLst/>
          </a:prstGeom>
          <a:noFill/>
        </p:spPr>
        <p:txBody>
          <a:bodyPr wrap="none" rtlCol="0">
            <a:spAutoFit/>
          </a:bodyPr>
          <a:lstStyle/>
          <a:p>
            <a:r>
              <a:rPr lang="en-US" dirty="0" smtClean="0"/>
              <a:t>Large</a:t>
            </a:r>
            <a:endParaRPr lang="en-US" sz="1600" dirty="0"/>
          </a:p>
        </p:txBody>
      </p:sp>
      <p:sp>
        <p:nvSpPr>
          <p:cNvPr id="45" name="TextBox 44"/>
          <p:cNvSpPr txBox="1"/>
          <p:nvPr/>
        </p:nvSpPr>
        <p:spPr>
          <a:xfrm>
            <a:off x="7620000" y="5117068"/>
            <a:ext cx="691215" cy="369332"/>
          </a:xfrm>
          <a:prstGeom prst="rect">
            <a:avLst/>
          </a:prstGeom>
          <a:noFill/>
        </p:spPr>
        <p:txBody>
          <a:bodyPr wrap="none" rtlCol="0">
            <a:spAutoFit/>
          </a:bodyPr>
          <a:lstStyle/>
          <a:p>
            <a:r>
              <a:rPr lang="en-US" dirty="0" smtClean="0"/>
              <a:t>Small</a:t>
            </a:r>
            <a:endParaRPr lang="en-US" dirty="0"/>
          </a:p>
        </p:txBody>
      </p:sp>
      <p:sp>
        <p:nvSpPr>
          <p:cNvPr id="46" name="Down Arrow 45"/>
          <p:cNvSpPr/>
          <p:nvPr/>
        </p:nvSpPr>
        <p:spPr>
          <a:xfrm rot="10800000">
            <a:off x="7696201" y="838200"/>
            <a:ext cx="533400" cy="4267200"/>
          </a:xfrm>
          <a:prstGeom prst="downArrow">
            <a:avLst/>
          </a:prstGeom>
          <a:gradFill flip="none" rotWithShape="1">
            <a:gsLst>
              <a:gs pos="0">
                <a:schemeClr val="tx2">
                  <a:lumMod val="60000"/>
                  <a:lumOff val="4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TextBox 46"/>
          <p:cNvSpPr txBox="1"/>
          <p:nvPr/>
        </p:nvSpPr>
        <p:spPr>
          <a:xfrm rot="16200000">
            <a:off x="7489884" y="2549405"/>
            <a:ext cx="926920" cy="400110"/>
          </a:xfrm>
          <a:prstGeom prst="rect">
            <a:avLst/>
          </a:prstGeom>
          <a:noFill/>
        </p:spPr>
        <p:txBody>
          <a:bodyPr wrap="none" rtlCol="0">
            <a:spAutoFit/>
          </a:bodyPr>
          <a:lstStyle/>
          <a:p>
            <a:r>
              <a:rPr lang="en-US" sz="2000" b="1" dirty="0" smtClean="0">
                <a:solidFill>
                  <a:schemeClr val="tx2"/>
                </a:solidFill>
              </a:rPr>
              <a:t>CC Size</a:t>
            </a:r>
            <a:endParaRPr lang="en-US" sz="2000" b="1" dirty="0">
              <a:solidFill>
                <a:schemeClr val="tx2"/>
              </a:solidFill>
            </a:endParaRPr>
          </a:p>
        </p:txBody>
      </p:sp>
      <p:sp>
        <p:nvSpPr>
          <p:cNvPr id="48" name="TextBox 47"/>
          <p:cNvSpPr txBox="1"/>
          <p:nvPr/>
        </p:nvSpPr>
        <p:spPr>
          <a:xfrm rot="16200000">
            <a:off x="7868685" y="2627806"/>
            <a:ext cx="1388522" cy="400110"/>
          </a:xfrm>
          <a:prstGeom prst="rect">
            <a:avLst/>
          </a:prstGeom>
          <a:noFill/>
        </p:spPr>
        <p:txBody>
          <a:bodyPr wrap="none" rtlCol="0">
            <a:spAutoFit/>
          </a:bodyPr>
          <a:lstStyle/>
          <a:p>
            <a:r>
              <a:rPr lang="en-US" sz="2000" b="1" dirty="0" smtClean="0">
                <a:solidFill>
                  <a:schemeClr val="tx2"/>
                </a:solidFill>
              </a:rPr>
              <a:t>CC Number</a:t>
            </a:r>
            <a:endParaRPr lang="en-US" sz="2000" b="1" dirty="0">
              <a:solidFill>
                <a:schemeClr val="tx2"/>
              </a:solidFill>
            </a:endParaRPr>
          </a:p>
        </p:txBody>
      </p:sp>
      <p:sp>
        <p:nvSpPr>
          <p:cNvPr id="49" name="TextBox 48"/>
          <p:cNvSpPr txBox="1"/>
          <p:nvPr/>
        </p:nvSpPr>
        <p:spPr>
          <a:xfrm rot="16200000">
            <a:off x="-122504" y="1132306"/>
            <a:ext cx="668453" cy="338554"/>
          </a:xfrm>
          <a:prstGeom prst="rect">
            <a:avLst/>
          </a:prstGeom>
          <a:noFill/>
        </p:spPr>
        <p:txBody>
          <a:bodyPr wrap="none" rtlCol="0">
            <a:spAutoFit/>
          </a:bodyPr>
          <a:lstStyle/>
          <a:p>
            <a:r>
              <a:rPr lang="en-US" sz="1600" b="1" dirty="0" smtClean="0">
                <a:solidFill>
                  <a:schemeClr val="tx2"/>
                </a:solidFill>
              </a:rPr>
              <a:t>Cat. 1</a:t>
            </a:r>
            <a:endParaRPr lang="en-US" sz="1600" b="1" dirty="0">
              <a:solidFill>
                <a:schemeClr val="tx2"/>
              </a:solidFill>
            </a:endParaRPr>
          </a:p>
        </p:txBody>
      </p:sp>
      <p:sp>
        <p:nvSpPr>
          <p:cNvPr id="50" name="TextBox 49"/>
          <p:cNvSpPr txBox="1"/>
          <p:nvPr/>
        </p:nvSpPr>
        <p:spPr>
          <a:xfrm rot="5400000">
            <a:off x="4608847" y="3618247"/>
            <a:ext cx="622286" cy="523220"/>
          </a:xfrm>
          <a:prstGeom prst="rect">
            <a:avLst/>
          </a:prstGeom>
          <a:noFill/>
        </p:spPr>
        <p:txBody>
          <a:bodyPr wrap="none" rtlCol="0">
            <a:spAutoFit/>
          </a:bodyPr>
          <a:lstStyle/>
          <a:p>
            <a:r>
              <a:rPr lang="en-US" sz="2800" dirty="0" smtClean="0"/>
              <a:t>. . .</a:t>
            </a:r>
            <a:endParaRPr lang="en-US" sz="2800" dirty="0"/>
          </a:p>
        </p:txBody>
      </p:sp>
      <p:sp>
        <p:nvSpPr>
          <p:cNvPr id="51" name="TextBox 50"/>
          <p:cNvSpPr txBox="1"/>
          <p:nvPr/>
        </p:nvSpPr>
        <p:spPr>
          <a:xfrm rot="5400000">
            <a:off x="691869" y="3770647"/>
            <a:ext cx="622286" cy="523220"/>
          </a:xfrm>
          <a:prstGeom prst="rect">
            <a:avLst/>
          </a:prstGeom>
          <a:noFill/>
        </p:spPr>
        <p:txBody>
          <a:bodyPr wrap="none" rtlCol="0">
            <a:spAutoFit/>
          </a:bodyPr>
          <a:lstStyle/>
          <a:p>
            <a:r>
              <a:rPr lang="en-US" sz="2800" dirty="0" smtClean="0"/>
              <a:t>. . .</a:t>
            </a:r>
            <a:endParaRPr lang="en-US" sz="2800" dirty="0"/>
          </a:p>
        </p:txBody>
      </p:sp>
      <p:cxnSp>
        <p:nvCxnSpPr>
          <p:cNvPr id="52" name="Straight Arrow Connector 51"/>
          <p:cNvCxnSpPr/>
          <p:nvPr/>
        </p:nvCxnSpPr>
        <p:spPr>
          <a:xfrm rot="5400000">
            <a:off x="4547215" y="1257300"/>
            <a:ext cx="228600" cy="1588"/>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442315" y="1524000"/>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6200000" flipH="1">
            <a:off x="6566515" y="1447800"/>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5400000">
            <a:off x="4608847" y="1865647"/>
            <a:ext cx="622286" cy="523220"/>
          </a:xfrm>
          <a:prstGeom prst="rect">
            <a:avLst/>
          </a:prstGeom>
          <a:noFill/>
        </p:spPr>
        <p:txBody>
          <a:bodyPr wrap="none" rtlCol="0">
            <a:spAutoFit/>
          </a:bodyPr>
          <a:lstStyle/>
          <a:p>
            <a:r>
              <a:rPr lang="en-US" sz="2800" dirty="0" smtClean="0"/>
              <a:t>. . .</a:t>
            </a:r>
            <a:endParaRPr lang="en-US" sz="2800" dirty="0"/>
          </a:p>
        </p:txBody>
      </p:sp>
      <p:sp>
        <p:nvSpPr>
          <p:cNvPr id="56" name="TextBox 55"/>
          <p:cNvSpPr txBox="1"/>
          <p:nvPr/>
        </p:nvSpPr>
        <p:spPr>
          <a:xfrm rot="5400000">
            <a:off x="722647" y="1344933"/>
            <a:ext cx="622286" cy="523220"/>
          </a:xfrm>
          <a:prstGeom prst="rect">
            <a:avLst/>
          </a:prstGeom>
          <a:noFill/>
        </p:spPr>
        <p:txBody>
          <a:bodyPr wrap="none" rtlCol="0">
            <a:spAutoFit/>
          </a:bodyPr>
          <a:lstStyle/>
          <a:p>
            <a:r>
              <a:rPr lang="en-US" sz="2800" dirty="0" smtClean="0"/>
              <a:t>. . .</a:t>
            </a:r>
            <a:endParaRPr lang="en-US" sz="2800" dirty="0"/>
          </a:p>
        </p:txBody>
      </p:sp>
      <p:sp>
        <p:nvSpPr>
          <p:cNvPr id="57" name="Rounded Rectangle 56"/>
          <p:cNvSpPr/>
          <p:nvPr/>
        </p:nvSpPr>
        <p:spPr>
          <a:xfrm>
            <a:off x="1981200" y="2374338"/>
            <a:ext cx="5562600" cy="1219200"/>
          </a:xfrm>
          <a:prstGeom prst="roundRect">
            <a:avLst/>
          </a:prstGeom>
          <a:solidFill>
            <a:schemeClr val="tx2">
              <a:lumMod val="60000"/>
              <a:lumOff val="40000"/>
              <a:alpha val="9000"/>
            </a:schemeClr>
          </a:solidFill>
          <a:ln w="2222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Oval 57"/>
          <p:cNvSpPr/>
          <p:nvPr/>
        </p:nvSpPr>
        <p:spPr>
          <a:xfrm>
            <a:off x="2743200" y="3136339"/>
            <a:ext cx="4038600" cy="152400"/>
          </a:xfrm>
          <a:prstGeom prst="ellipse">
            <a:avLst/>
          </a:prstGeom>
          <a:solidFill>
            <a:schemeClr val="accent3">
              <a:lumMod val="60000"/>
              <a:lumOff val="40000"/>
            </a:schemeClr>
          </a:solidFill>
          <a:ln w="12700">
            <a:solidFill>
              <a:schemeClr val="accent3">
                <a:lumMod val="75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9" name="TextBox 58"/>
          <p:cNvSpPr txBox="1"/>
          <p:nvPr/>
        </p:nvSpPr>
        <p:spPr>
          <a:xfrm>
            <a:off x="4438619" y="3045023"/>
            <a:ext cx="971581" cy="307777"/>
          </a:xfrm>
          <a:prstGeom prst="rect">
            <a:avLst/>
          </a:prstGeom>
          <a:noFill/>
          <a:ln w="12700">
            <a:noFill/>
          </a:ln>
        </p:spPr>
        <p:txBody>
          <a:bodyPr wrap="square" rtlCol="0">
            <a:spAutoFit/>
          </a:bodyPr>
          <a:lstStyle/>
          <a:p>
            <a:r>
              <a:rPr lang="en-US" sz="1400" dirty="0" smtClean="0"/>
              <a:t>Network</a:t>
            </a:r>
            <a:endParaRPr lang="en-US" sz="1400" dirty="0"/>
          </a:p>
        </p:txBody>
      </p:sp>
      <p:sp>
        <p:nvSpPr>
          <p:cNvPr id="60" name="TextBox 59"/>
          <p:cNvSpPr txBox="1"/>
          <p:nvPr/>
        </p:nvSpPr>
        <p:spPr>
          <a:xfrm>
            <a:off x="2133600" y="3349823"/>
            <a:ext cx="965329" cy="307777"/>
          </a:xfrm>
          <a:prstGeom prst="rect">
            <a:avLst/>
          </a:prstGeom>
          <a:noFill/>
        </p:spPr>
        <p:txBody>
          <a:bodyPr wrap="none" rtlCol="0">
            <a:spAutoFit/>
          </a:bodyPr>
          <a:lstStyle/>
          <a:p>
            <a:r>
              <a:rPr lang="en-US" sz="1400" dirty="0" smtClean="0"/>
              <a:t>End-user 1</a:t>
            </a:r>
            <a:endParaRPr lang="en-US" sz="1400" dirty="0"/>
          </a:p>
        </p:txBody>
      </p:sp>
      <p:sp>
        <p:nvSpPr>
          <p:cNvPr id="61" name="TextBox 60"/>
          <p:cNvSpPr txBox="1"/>
          <p:nvPr/>
        </p:nvSpPr>
        <p:spPr>
          <a:xfrm>
            <a:off x="3052459" y="3349823"/>
            <a:ext cx="965329" cy="307777"/>
          </a:xfrm>
          <a:prstGeom prst="rect">
            <a:avLst/>
          </a:prstGeom>
          <a:noFill/>
        </p:spPr>
        <p:txBody>
          <a:bodyPr wrap="none" rtlCol="0">
            <a:spAutoFit/>
          </a:bodyPr>
          <a:lstStyle/>
          <a:p>
            <a:r>
              <a:rPr lang="en-US" sz="1400" dirty="0" smtClean="0"/>
              <a:t>End-user 2</a:t>
            </a:r>
            <a:endParaRPr lang="en-US" sz="1400" dirty="0"/>
          </a:p>
        </p:txBody>
      </p:sp>
      <p:sp>
        <p:nvSpPr>
          <p:cNvPr id="62" name="TextBox 61"/>
          <p:cNvSpPr txBox="1"/>
          <p:nvPr/>
        </p:nvSpPr>
        <p:spPr>
          <a:xfrm>
            <a:off x="6400800" y="3349823"/>
            <a:ext cx="955711" cy="307777"/>
          </a:xfrm>
          <a:prstGeom prst="rect">
            <a:avLst/>
          </a:prstGeom>
          <a:noFill/>
        </p:spPr>
        <p:txBody>
          <a:bodyPr wrap="none" rtlCol="0">
            <a:spAutoFit/>
          </a:bodyPr>
          <a:lstStyle/>
          <a:p>
            <a:r>
              <a:rPr lang="en-US" sz="1400" dirty="0" smtClean="0"/>
              <a:t>End-user k</a:t>
            </a:r>
            <a:endParaRPr lang="en-US" sz="1400" dirty="0"/>
          </a:p>
        </p:txBody>
      </p:sp>
      <p:sp>
        <p:nvSpPr>
          <p:cNvPr id="63" name="TextBox 62"/>
          <p:cNvSpPr txBox="1"/>
          <p:nvPr/>
        </p:nvSpPr>
        <p:spPr>
          <a:xfrm>
            <a:off x="4424059" y="3184737"/>
            <a:ext cx="463588" cy="369332"/>
          </a:xfrm>
          <a:prstGeom prst="rect">
            <a:avLst/>
          </a:prstGeom>
          <a:noFill/>
        </p:spPr>
        <p:txBody>
          <a:bodyPr wrap="none" rtlCol="0">
            <a:spAutoFit/>
          </a:bodyPr>
          <a:lstStyle/>
          <a:p>
            <a:r>
              <a:rPr lang="en-US" dirty="0" smtClean="0"/>
              <a:t>. . .</a:t>
            </a:r>
            <a:endParaRPr lang="en-US" dirty="0"/>
          </a:p>
        </p:txBody>
      </p:sp>
      <p:cxnSp>
        <p:nvCxnSpPr>
          <p:cNvPr id="64" name="Straight Arrow Connector 63"/>
          <p:cNvCxnSpPr/>
          <p:nvPr/>
        </p:nvCxnSpPr>
        <p:spPr>
          <a:xfrm rot="10800000" flipV="1">
            <a:off x="2743200" y="3288739"/>
            <a:ext cx="152400" cy="1523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743200" y="3032337"/>
            <a:ext cx="2286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3429000" y="3288738"/>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H="1">
            <a:off x="6629400" y="3273624"/>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380247" y="2346537"/>
            <a:ext cx="622286" cy="523220"/>
          </a:xfrm>
          <a:prstGeom prst="rect">
            <a:avLst/>
          </a:prstGeom>
          <a:noFill/>
        </p:spPr>
        <p:txBody>
          <a:bodyPr wrap="none" rtlCol="0">
            <a:spAutoFit/>
          </a:bodyPr>
          <a:lstStyle/>
          <a:p>
            <a:r>
              <a:rPr lang="en-US" sz="2800" dirty="0" smtClean="0"/>
              <a:t>. . .</a:t>
            </a:r>
            <a:endParaRPr lang="en-US" sz="2800" dirty="0"/>
          </a:p>
        </p:txBody>
      </p:sp>
      <p:sp>
        <p:nvSpPr>
          <p:cNvPr id="69" name="Rectangle 68"/>
          <p:cNvSpPr/>
          <p:nvPr/>
        </p:nvSpPr>
        <p:spPr>
          <a:xfrm>
            <a:off x="2209800" y="2422737"/>
            <a:ext cx="1828800" cy="609600"/>
          </a:xfrm>
          <a:prstGeom prst="rect">
            <a:avLst/>
          </a:prstGeom>
          <a:solidFill>
            <a:schemeClr val="accent2">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0" name="Rounded Rectangle 69"/>
          <p:cNvSpPr/>
          <p:nvPr/>
        </p:nvSpPr>
        <p:spPr>
          <a:xfrm>
            <a:off x="2667000" y="2755338"/>
            <a:ext cx="1295400" cy="249198"/>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TextBox 70"/>
          <p:cNvSpPr txBox="1"/>
          <p:nvPr/>
        </p:nvSpPr>
        <p:spPr>
          <a:xfrm>
            <a:off x="2362200" y="2727537"/>
            <a:ext cx="1676400" cy="307777"/>
          </a:xfrm>
          <a:prstGeom prst="rect">
            <a:avLst/>
          </a:prstGeom>
          <a:noFill/>
          <a:ln w="12700">
            <a:noFill/>
          </a:ln>
        </p:spPr>
        <p:txBody>
          <a:bodyPr wrap="square" rtlCol="0">
            <a:spAutoFit/>
          </a:bodyPr>
          <a:lstStyle/>
          <a:p>
            <a:r>
              <a:rPr lang="en-US" sz="1400" dirty="0" smtClean="0"/>
              <a:t>                    CNs</a:t>
            </a:r>
          </a:p>
        </p:txBody>
      </p:sp>
      <p:sp>
        <p:nvSpPr>
          <p:cNvPr id="72" name="TextBox 71"/>
          <p:cNvSpPr txBox="1"/>
          <p:nvPr/>
        </p:nvSpPr>
        <p:spPr>
          <a:xfrm>
            <a:off x="2133600" y="2422737"/>
            <a:ext cx="685800" cy="369332"/>
          </a:xfrm>
          <a:prstGeom prst="rect">
            <a:avLst/>
          </a:prstGeom>
          <a:noFill/>
        </p:spPr>
        <p:txBody>
          <a:bodyPr wrap="square" rtlCol="0">
            <a:spAutoFit/>
          </a:bodyPr>
          <a:lstStyle/>
          <a:p>
            <a:r>
              <a:rPr lang="en-US" b="1" dirty="0" smtClean="0"/>
              <a:t>CC</a:t>
            </a:r>
            <a:r>
              <a:rPr lang="en-US" b="1" baseline="-25000" dirty="0" smtClean="0"/>
              <a:t>1</a:t>
            </a:r>
            <a:endParaRPr lang="en-US" sz="1400" b="1" baseline="-25000" dirty="0"/>
          </a:p>
        </p:txBody>
      </p:sp>
      <p:sp>
        <p:nvSpPr>
          <p:cNvPr id="73" name="Oval 72"/>
          <p:cNvSpPr/>
          <p:nvPr/>
        </p:nvSpPr>
        <p:spPr>
          <a:xfrm>
            <a:off x="2895600" y="4904601"/>
            <a:ext cx="4038600" cy="152400"/>
          </a:xfrm>
          <a:prstGeom prst="ellipse">
            <a:avLst/>
          </a:prstGeom>
          <a:solidFill>
            <a:schemeClr val="accent3">
              <a:lumMod val="60000"/>
              <a:lumOff val="40000"/>
            </a:schemeClr>
          </a:solidFill>
          <a:ln w="12700">
            <a:solidFill>
              <a:schemeClr val="accent3">
                <a:lumMod val="75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4" name="TextBox 73"/>
          <p:cNvSpPr txBox="1"/>
          <p:nvPr/>
        </p:nvSpPr>
        <p:spPr>
          <a:xfrm>
            <a:off x="4591019" y="4856201"/>
            <a:ext cx="971581" cy="307777"/>
          </a:xfrm>
          <a:prstGeom prst="rect">
            <a:avLst/>
          </a:prstGeom>
          <a:noFill/>
          <a:ln w="12700">
            <a:noFill/>
          </a:ln>
        </p:spPr>
        <p:txBody>
          <a:bodyPr wrap="square" rtlCol="0">
            <a:spAutoFit/>
          </a:bodyPr>
          <a:lstStyle/>
          <a:p>
            <a:r>
              <a:rPr lang="en-US" sz="1400" dirty="0" smtClean="0"/>
              <a:t>Network</a:t>
            </a:r>
            <a:endParaRPr lang="en-US" sz="1400" dirty="0"/>
          </a:p>
        </p:txBody>
      </p:sp>
      <p:sp>
        <p:nvSpPr>
          <p:cNvPr id="75" name="TextBox 74"/>
          <p:cNvSpPr txBox="1"/>
          <p:nvPr/>
        </p:nvSpPr>
        <p:spPr>
          <a:xfrm>
            <a:off x="2362200" y="5410199"/>
            <a:ext cx="965329" cy="307777"/>
          </a:xfrm>
          <a:prstGeom prst="rect">
            <a:avLst/>
          </a:prstGeom>
          <a:noFill/>
        </p:spPr>
        <p:txBody>
          <a:bodyPr wrap="none" rtlCol="0">
            <a:spAutoFit/>
          </a:bodyPr>
          <a:lstStyle/>
          <a:p>
            <a:r>
              <a:rPr lang="en-US" sz="1400" dirty="0" smtClean="0"/>
              <a:t>End-user 1</a:t>
            </a:r>
            <a:endParaRPr lang="en-US" sz="1400" dirty="0"/>
          </a:p>
        </p:txBody>
      </p:sp>
      <p:sp>
        <p:nvSpPr>
          <p:cNvPr id="76" name="TextBox 75"/>
          <p:cNvSpPr txBox="1"/>
          <p:nvPr/>
        </p:nvSpPr>
        <p:spPr>
          <a:xfrm>
            <a:off x="3644285" y="5410199"/>
            <a:ext cx="965329" cy="307777"/>
          </a:xfrm>
          <a:prstGeom prst="rect">
            <a:avLst/>
          </a:prstGeom>
          <a:noFill/>
        </p:spPr>
        <p:txBody>
          <a:bodyPr wrap="none" rtlCol="0">
            <a:spAutoFit/>
          </a:bodyPr>
          <a:lstStyle/>
          <a:p>
            <a:r>
              <a:rPr lang="en-US" sz="1400" dirty="0" smtClean="0"/>
              <a:t>End-user 2</a:t>
            </a:r>
            <a:endParaRPr lang="en-US" sz="1400" dirty="0"/>
          </a:p>
        </p:txBody>
      </p:sp>
      <p:sp>
        <p:nvSpPr>
          <p:cNvPr id="77" name="TextBox 76"/>
          <p:cNvSpPr txBox="1"/>
          <p:nvPr/>
        </p:nvSpPr>
        <p:spPr>
          <a:xfrm>
            <a:off x="5175213" y="5193267"/>
            <a:ext cx="463588" cy="369332"/>
          </a:xfrm>
          <a:prstGeom prst="rect">
            <a:avLst/>
          </a:prstGeom>
          <a:noFill/>
        </p:spPr>
        <p:txBody>
          <a:bodyPr wrap="none" rtlCol="0">
            <a:spAutoFit/>
          </a:bodyPr>
          <a:lstStyle/>
          <a:p>
            <a:r>
              <a:rPr lang="en-US" dirty="0" smtClean="0"/>
              <a:t>. . .</a:t>
            </a:r>
            <a:endParaRPr lang="en-US" dirty="0"/>
          </a:p>
        </p:txBody>
      </p:sp>
      <p:cxnSp>
        <p:nvCxnSpPr>
          <p:cNvPr id="78" name="Straight Arrow Connector 77"/>
          <p:cNvCxnSpPr/>
          <p:nvPr/>
        </p:nvCxnSpPr>
        <p:spPr>
          <a:xfrm rot="10800000" flipV="1">
            <a:off x="2895600" y="5029199"/>
            <a:ext cx="152400" cy="1523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4800599"/>
            <a:ext cx="2286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733800" y="5057000"/>
            <a:ext cx="152400" cy="1245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6705600" y="5029200"/>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6781800" y="4800599"/>
            <a:ext cx="2286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495800" y="4338934"/>
            <a:ext cx="553357" cy="461665"/>
          </a:xfrm>
          <a:prstGeom prst="rect">
            <a:avLst/>
          </a:prstGeom>
          <a:noFill/>
        </p:spPr>
        <p:txBody>
          <a:bodyPr wrap="none" rtlCol="0">
            <a:spAutoFit/>
          </a:bodyPr>
          <a:lstStyle/>
          <a:p>
            <a:r>
              <a:rPr lang="en-US" sz="2400" dirty="0" smtClean="0"/>
              <a:t>. . .</a:t>
            </a:r>
            <a:endParaRPr lang="en-US" sz="2400" dirty="0"/>
          </a:p>
        </p:txBody>
      </p:sp>
      <p:sp>
        <p:nvSpPr>
          <p:cNvPr id="84" name="Rectangle 83"/>
          <p:cNvSpPr/>
          <p:nvPr/>
        </p:nvSpPr>
        <p:spPr>
          <a:xfrm>
            <a:off x="2286000" y="4495799"/>
            <a:ext cx="1219200" cy="304800"/>
          </a:xfrm>
          <a:prstGeom prst="rect">
            <a:avLst/>
          </a:prstGeom>
          <a:solidFill>
            <a:schemeClr val="accent2">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85" name="TextBox 84"/>
          <p:cNvSpPr txBox="1"/>
          <p:nvPr/>
        </p:nvSpPr>
        <p:spPr>
          <a:xfrm>
            <a:off x="2209800" y="4419599"/>
            <a:ext cx="685800" cy="369332"/>
          </a:xfrm>
          <a:prstGeom prst="rect">
            <a:avLst/>
          </a:prstGeom>
          <a:noFill/>
        </p:spPr>
        <p:txBody>
          <a:bodyPr wrap="square" rtlCol="0">
            <a:spAutoFit/>
          </a:bodyPr>
          <a:lstStyle/>
          <a:p>
            <a:r>
              <a:rPr lang="en-US" b="1" dirty="0" smtClean="0"/>
              <a:t>CC</a:t>
            </a:r>
            <a:r>
              <a:rPr lang="en-US" b="1" baseline="-25000" dirty="0" smtClean="0"/>
              <a:t>k+1</a:t>
            </a:r>
            <a:endParaRPr lang="en-US" sz="1400" b="1" baseline="-25000" dirty="0"/>
          </a:p>
        </p:txBody>
      </p:sp>
      <p:sp>
        <p:nvSpPr>
          <p:cNvPr id="86" name="Rectangle 85"/>
          <p:cNvSpPr/>
          <p:nvPr/>
        </p:nvSpPr>
        <p:spPr>
          <a:xfrm>
            <a:off x="2438401" y="5181599"/>
            <a:ext cx="990599"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87" name="TextBox 86"/>
          <p:cNvSpPr txBox="1"/>
          <p:nvPr/>
        </p:nvSpPr>
        <p:spPr>
          <a:xfrm>
            <a:off x="2438400" y="5117067"/>
            <a:ext cx="685800" cy="369332"/>
          </a:xfrm>
          <a:prstGeom prst="rect">
            <a:avLst/>
          </a:prstGeom>
          <a:noFill/>
        </p:spPr>
        <p:txBody>
          <a:bodyPr wrap="square" rtlCol="0">
            <a:spAutoFit/>
          </a:bodyPr>
          <a:lstStyle/>
          <a:p>
            <a:r>
              <a:rPr lang="en-US" b="1" dirty="0" smtClean="0"/>
              <a:t>CC</a:t>
            </a:r>
            <a:r>
              <a:rPr lang="en-US" b="1" baseline="-25000" dirty="0" smtClean="0"/>
              <a:t>1</a:t>
            </a:r>
            <a:endParaRPr lang="en-US" sz="1400" b="1" baseline="-25000" dirty="0"/>
          </a:p>
        </p:txBody>
      </p:sp>
      <p:sp>
        <p:nvSpPr>
          <p:cNvPr id="88" name="Rounded Rectangle 87"/>
          <p:cNvSpPr/>
          <p:nvPr/>
        </p:nvSpPr>
        <p:spPr>
          <a:xfrm>
            <a:off x="1981200" y="5867399"/>
            <a:ext cx="5562600" cy="914400"/>
          </a:xfrm>
          <a:prstGeom prst="roundRect">
            <a:avLst/>
          </a:prstGeom>
          <a:solidFill>
            <a:schemeClr val="tx2">
              <a:lumMod val="60000"/>
              <a:lumOff val="40000"/>
              <a:alpha val="9000"/>
            </a:schemeClr>
          </a:solidFill>
          <a:ln w="22225" cmpd="sng">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9" name="Oval 88"/>
          <p:cNvSpPr/>
          <p:nvPr/>
        </p:nvSpPr>
        <p:spPr>
          <a:xfrm>
            <a:off x="2667000" y="5971401"/>
            <a:ext cx="4038600" cy="152400"/>
          </a:xfrm>
          <a:prstGeom prst="ellipse">
            <a:avLst/>
          </a:prstGeom>
          <a:solidFill>
            <a:schemeClr val="accent3">
              <a:lumMod val="60000"/>
              <a:lumOff val="40000"/>
            </a:schemeClr>
          </a:solidFill>
          <a:ln w="12700">
            <a:solidFill>
              <a:schemeClr val="accent3">
                <a:lumMod val="75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0" name="TextBox 89"/>
          <p:cNvSpPr txBox="1"/>
          <p:nvPr/>
        </p:nvSpPr>
        <p:spPr>
          <a:xfrm>
            <a:off x="4362419" y="5867400"/>
            <a:ext cx="971581" cy="307777"/>
          </a:xfrm>
          <a:prstGeom prst="rect">
            <a:avLst/>
          </a:prstGeom>
          <a:noFill/>
          <a:ln w="12700">
            <a:noFill/>
          </a:ln>
        </p:spPr>
        <p:txBody>
          <a:bodyPr wrap="square" rtlCol="0">
            <a:spAutoFit/>
          </a:bodyPr>
          <a:lstStyle/>
          <a:p>
            <a:r>
              <a:rPr lang="en-US" sz="1400" dirty="0" smtClean="0"/>
              <a:t>Network</a:t>
            </a:r>
            <a:endParaRPr lang="en-US" sz="1400" dirty="0"/>
          </a:p>
        </p:txBody>
      </p:sp>
      <p:sp>
        <p:nvSpPr>
          <p:cNvPr id="91" name="TextBox 90"/>
          <p:cNvSpPr txBox="1"/>
          <p:nvPr/>
        </p:nvSpPr>
        <p:spPr>
          <a:xfrm>
            <a:off x="2348885" y="6504800"/>
            <a:ext cx="965329" cy="307777"/>
          </a:xfrm>
          <a:prstGeom prst="rect">
            <a:avLst/>
          </a:prstGeom>
          <a:noFill/>
        </p:spPr>
        <p:txBody>
          <a:bodyPr wrap="none" rtlCol="0">
            <a:spAutoFit/>
          </a:bodyPr>
          <a:lstStyle/>
          <a:p>
            <a:r>
              <a:rPr lang="en-US" sz="1400" dirty="0" smtClean="0"/>
              <a:t>End-user 1</a:t>
            </a:r>
            <a:endParaRPr lang="en-US" sz="1400" dirty="0"/>
          </a:p>
        </p:txBody>
      </p:sp>
      <p:sp>
        <p:nvSpPr>
          <p:cNvPr id="92" name="TextBox 91"/>
          <p:cNvSpPr txBox="1"/>
          <p:nvPr/>
        </p:nvSpPr>
        <p:spPr>
          <a:xfrm>
            <a:off x="3505200" y="6504800"/>
            <a:ext cx="965329" cy="307777"/>
          </a:xfrm>
          <a:prstGeom prst="rect">
            <a:avLst/>
          </a:prstGeom>
          <a:noFill/>
        </p:spPr>
        <p:txBody>
          <a:bodyPr wrap="none" rtlCol="0">
            <a:spAutoFit/>
          </a:bodyPr>
          <a:lstStyle/>
          <a:p>
            <a:r>
              <a:rPr lang="en-US" sz="1400" dirty="0" smtClean="0"/>
              <a:t>End-user 2</a:t>
            </a:r>
            <a:endParaRPr lang="en-US" sz="1400" dirty="0"/>
          </a:p>
        </p:txBody>
      </p:sp>
      <p:sp>
        <p:nvSpPr>
          <p:cNvPr id="93" name="TextBox 92"/>
          <p:cNvSpPr txBox="1"/>
          <p:nvPr/>
        </p:nvSpPr>
        <p:spPr>
          <a:xfrm>
            <a:off x="5943600" y="6504800"/>
            <a:ext cx="1540806" cy="307777"/>
          </a:xfrm>
          <a:prstGeom prst="rect">
            <a:avLst/>
          </a:prstGeom>
          <a:noFill/>
        </p:spPr>
        <p:txBody>
          <a:bodyPr wrap="none" rtlCol="0">
            <a:spAutoFit/>
          </a:bodyPr>
          <a:lstStyle/>
          <a:p>
            <a:r>
              <a:rPr lang="en-US" sz="1400" dirty="0" smtClean="0"/>
              <a:t>End-user k (k=|B|)</a:t>
            </a:r>
            <a:endParaRPr lang="en-US" sz="1400" dirty="0"/>
          </a:p>
        </p:txBody>
      </p:sp>
      <p:cxnSp>
        <p:nvCxnSpPr>
          <p:cNvPr id="94" name="Straight Arrow Connector 93"/>
          <p:cNvCxnSpPr/>
          <p:nvPr/>
        </p:nvCxnSpPr>
        <p:spPr>
          <a:xfrm rot="10800000" flipV="1">
            <a:off x="2667000" y="6095999"/>
            <a:ext cx="152400" cy="1523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505200" y="6123800"/>
            <a:ext cx="152400" cy="12459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flipH="1">
            <a:off x="6477000" y="6096000"/>
            <a:ext cx="1524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97" name="Left Brace 96"/>
          <p:cNvSpPr/>
          <p:nvPr/>
        </p:nvSpPr>
        <p:spPr>
          <a:xfrm>
            <a:off x="2209800" y="5105399"/>
            <a:ext cx="762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TextBox 97"/>
          <p:cNvSpPr txBox="1"/>
          <p:nvPr/>
        </p:nvSpPr>
        <p:spPr>
          <a:xfrm rot="16200000">
            <a:off x="1690301" y="5119300"/>
            <a:ext cx="914399" cy="276999"/>
          </a:xfrm>
          <a:prstGeom prst="rect">
            <a:avLst/>
          </a:prstGeom>
          <a:noFill/>
          <a:ln w="12700">
            <a:noFill/>
          </a:ln>
        </p:spPr>
        <p:txBody>
          <a:bodyPr wrap="square" rtlCol="0">
            <a:spAutoFit/>
          </a:bodyPr>
          <a:lstStyle/>
          <a:p>
            <a:r>
              <a:rPr lang="en-US" sz="1200" dirty="0" smtClean="0">
                <a:solidFill>
                  <a:schemeClr val="accent1">
                    <a:lumMod val="75000"/>
                  </a:schemeClr>
                </a:solidFill>
              </a:rPr>
              <a:t>User Side</a:t>
            </a:r>
          </a:p>
        </p:txBody>
      </p:sp>
      <p:sp>
        <p:nvSpPr>
          <p:cNvPr id="99" name="Left Brace 98"/>
          <p:cNvSpPr/>
          <p:nvPr/>
        </p:nvSpPr>
        <p:spPr>
          <a:xfrm>
            <a:off x="2209801" y="6172199"/>
            <a:ext cx="152399"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TextBox 99"/>
          <p:cNvSpPr txBox="1"/>
          <p:nvPr/>
        </p:nvSpPr>
        <p:spPr>
          <a:xfrm rot="16200000">
            <a:off x="1624400" y="6148000"/>
            <a:ext cx="990600" cy="276999"/>
          </a:xfrm>
          <a:prstGeom prst="rect">
            <a:avLst/>
          </a:prstGeom>
          <a:noFill/>
          <a:ln w="12700">
            <a:noFill/>
          </a:ln>
        </p:spPr>
        <p:txBody>
          <a:bodyPr wrap="square" rtlCol="0">
            <a:spAutoFit/>
          </a:bodyPr>
          <a:lstStyle/>
          <a:p>
            <a:r>
              <a:rPr lang="en-US" sz="1200" dirty="0" smtClean="0">
                <a:solidFill>
                  <a:schemeClr val="accent1">
                    <a:lumMod val="75000"/>
                  </a:schemeClr>
                </a:solidFill>
              </a:rPr>
              <a:t>User Side</a:t>
            </a:r>
          </a:p>
        </p:txBody>
      </p:sp>
      <p:sp>
        <p:nvSpPr>
          <p:cNvPr id="101" name="Rounded Rectangle 100"/>
          <p:cNvSpPr/>
          <p:nvPr/>
        </p:nvSpPr>
        <p:spPr>
          <a:xfrm>
            <a:off x="5194915" y="762000"/>
            <a:ext cx="1828800" cy="304800"/>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194915" y="762000"/>
            <a:ext cx="1981200" cy="307777"/>
          </a:xfrm>
          <a:prstGeom prst="rect">
            <a:avLst/>
          </a:prstGeom>
          <a:noFill/>
          <a:ln w="12700">
            <a:noFill/>
          </a:ln>
        </p:spPr>
        <p:txBody>
          <a:bodyPr wrap="square" rtlCol="0">
            <a:spAutoFit/>
          </a:bodyPr>
          <a:lstStyle/>
          <a:p>
            <a:r>
              <a:rPr lang="en-US" sz="1200" dirty="0" smtClean="0"/>
              <a:t>                </a:t>
            </a:r>
            <a:r>
              <a:rPr lang="en-US" sz="1400" dirty="0" smtClean="0"/>
              <a:t>SNs</a:t>
            </a:r>
            <a:endParaRPr lang="en-US" sz="1200" dirty="0" smtClean="0"/>
          </a:p>
        </p:txBody>
      </p:sp>
      <p:sp>
        <p:nvSpPr>
          <p:cNvPr id="103" name="Rounded Rectangle 102"/>
          <p:cNvSpPr/>
          <p:nvPr/>
        </p:nvSpPr>
        <p:spPr>
          <a:xfrm>
            <a:off x="2667000" y="2478339"/>
            <a:ext cx="1295400" cy="249198"/>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4" name="TextBox 103"/>
          <p:cNvSpPr txBox="1"/>
          <p:nvPr/>
        </p:nvSpPr>
        <p:spPr>
          <a:xfrm>
            <a:off x="2362200" y="2450538"/>
            <a:ext cx="1676400" cy="307777"/>
          </a:xfrm>
          <a:prstGeom prst="rect">
            <a:avLst/>
          </a:prstGeom>
          <a:noFill/>
          <a:ln w="12700">
            <a:noFill/>
          </a:ln>
        </p:spPr>
        <p:txBody>
          <a:bodyPr wrap="square" rtlCol="0">
            <a:spAutoFit/>
          </a:bodyPr>
          <a:lstStyle/>
          <a:p>
            <a:r>
              <a:rPr lang="en-US" sz="1400" dirty="0" smtClean="0"/>
              <a:t>                    SNs</a:t>
            </a:r>
          </a:p>
        </p:txBody>
      </p:sp>
      <p:cxnSp>
        <p:nvCxnSpPr>
          <p:cNvPr id="105" name="Straight Arrow Connector 104"/>
          <p:cNvCxnSpPr/>
          <p:nvPr/>
        </p:nvCxnSpPr>
        <p:spPr>
          <a:xfrm>
            <a:off x="6096000" y="3032337"/>
            <a:ext cx="228600" cy="15240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5486400" y="2422737"/>
            <a:ext cx="1905000" cy="609600"/>
          </a:xfrm>
          <a:prstGeom prst="rect">
            <a:avLst/>
          </a:prstGeom>
          <a:solidFill>
            <a:schemeClr val="accent2">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07" name="Rounded Rectangle 106"/>
          <p:cNvSpPr/>
          <p:nvPr/>
        </p:nvSpPr>
        <p:spPr>
          <a:xfrm>
            <a:off x="6019800" y="2755338"/>
            <a:ext cx="1295400" cy="249198"/>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715000" y="2727537"/>
            <a:ext cx="1676400" cy="307777"/>
          </a:xfrm>
          <a:prstGeom prst="rect">
            <a:avLst/>
          </a:prstGeom>
          <a:noFill/>
          <a:ln w="12700">
            <a:noFill/>
          </a:ln>
        </p:spPr>
        <p:txBody>
          <a:bodyPr wrap="square" rtlCol="0">
            <a:spAutoFit/>
          </a:bodyPr>
          <a:lstStyle/>
          <a:p>
            <a:r>
              <a:rPr lang="en-US" sz="1200" dirty="0" smtClean="0"/>
              <a:t>                    </a:t>
            </a:r>
            <a:r>
              <a:rPr lang="en-US" sz="1400" dirty="0" smtClean="0"/>
              <a:t>CNs</a:t>
            </a:r>
            <a:endParaRPr lang="en-US" sz="1200" dirty="0" smtClean="0"/>
          </a:p>
        </p:txBody>
      </p:sp>
      <p:sp>
        <p:nvSpPr>
          <p:cNvPr id="109" name="TextBox 108"/>
          <p:cNvSpPr txBox="1"/>
          <p:nvPr/>
        </p:nvSpPr>
        <p:spPr>
          <a:xfrm>
            <a:off x="5410200" y="2422737"/>
            <a:ext cx="685800" cy="369332"/>
          </a:xfrm>
          <a:prstGeom prst="rect">
            <a:avLst/>
          </a:prstGeom>
          <a:noFill/>
        </p:spPr>
        <p:txBody>
          <a:bodyPr wrap="square" rtlCol="0">
            <a:spAutoFit/>
          </a:bodyPr>
          <a:lstStyle/>
          <a:p>
            <a:r>
              <a:rPr lang="en-US" b="1" dirty="0" smtClean="0"/>
              <a:t>CC</a:t>
            </a:r>
            <a:r>
              <a:rPr lang="en-US" b="1" baseline="-25000" dirty="0" smtClean="0"/>
              <a:t>|B|</a:t>
            </a:r>
            <a:endParaRPr lang="en-US" sz="1400" b="1" baseline="-25000" dirty="0"/>
          </a:p>
        </p:txBody>
      </p:sp>
      <p:sp>
        <p:nvSpPr>
          <p:cNvPr id="110" name="Rounded Rectangle 109"/>
          <p:cNvSpPr/>
          <p:nvPr/>
        </p:nvSpPr>
        <p:spPr>
          <a:xfrm>
            <a:off x="6019800" y="2478339"/>
            <a:ext cx="1295400" cy="249198"/>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5715000" y="2450538"/>
            <a:ext cx="1676400" cy="307777"/>
          </a:xfrm>
          <a:prstGeom prst="rect">
            <a:avLst/>
          </a:prstGeom>
          <a:noFill/>
          <a:ln w="12700">
            <a:noFill/>
          </a:ln>
        </p:spPr>
        <p:txBody>
          <a:bodyPr wrap="square" rtlCol="0">
            <a:spAutoFit/>
          </a:bodyPr>
          <a:lstStyle/>
          <a:p>
            <a:r>
              <a:rPr lang="en-US" sz="1400" dirty="0" smtClean="0"/>
              <a:t>                    SNs</a:t>
            </a:r>
          </a:p>
        </p:txBody>
      </p:sp>
      <p:sp>
        <p:nvSpPr>
          <p:cNvPr id="112" name="Rounded Rectangle 111"/>
          <p:cNvSpPr/>
          <p:nvPr/>
        </p:nvSpPr>
        <p:spPr>
          <a:xfrm>
            <a:off x="2838419" y="4544198"/>
            <a:ext cx="609600" cy="200799"/>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762219" y="4495799"/>
            <a:ext cx="971581" cy="307777"/>
          </a:xfrm>
          <a:prstGeom prst="rect">
            <a:avLst/>
          </a:prstGeom>
          <a:noFill/>
          <a:ln w="12700">
            <a:noFill/>
          </a:ln>
        </p:spPr>
        <p:txBody>
          <a:bodyPr wrap="square" rtlCol="0">
            <a:spAutoFit/>
          </a:bodyPr>
          <a:lstStyle/>
          <a:p>
            <a:r>
              <a:rPr lang="en-US" sz="1200" dirty="0" smtClean="0"/>
              <a:t>   </a:t>
            </a:r>
            <a:r>
              <a:rPr lang="en-US" sz="1400" dirty="0" smtClean="0"/>
              <a:t>SNs</a:t>
            </a:r>
            <a:endParaRPr lang="en-US" sz="1200" dirty="0"/>
          </a:p>
        </p:txBody>
      </p:sp>
      <p:sp>
        <p:nvSpPr>
          <p:cNvPr id="114" name="Rounded Rectangle 113"/>
          <p:cNvSpPr/>
          <p:nvPr/>
        </p:nvSpPr>
        <p:spPr>
          <a:xfrm>
            <a:off x="2914619" y="5229998"/>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2838419" y="5181599"/>
            <a:ext cx="971581" cy="307777"/>
          </a:xfrm>
          <a:prstGeom prst="rect">
            <a:avLst/>
          </a:prstGeom>
          <a:noFill/>
          <a:ln w="12700">
            <a:noFill/>
          </a:ln>
        </p:spPr>
        <p:txBody>
          <a:bodyPr wrap="square" rtlCol="0">
            <a:spAutoFit/>
          </a:bodyPr>
          <a:lstStyle/>
          <a:p>
            <a:r>
              <a:rPr lang="en-US" sz="1200" dirty="0" smtClean="0"/>
              <a:t>   </a:t>
            </a:r>
            <a:r>
              <a:rPr lang="en-US" sz="1400" dirty="0" smtClean="0"/>
              <a:t>CN</a:t>
            </a:r>
            <a:endParaRPr lang="en-US" sz="1200" dirty="0"/>
          </a:p>
        </p:txBody>
      </p:sp>
      <p:sp>
        <p:nvSpPr>
          <p:cNvPr id="116" name="TextBox 115"/>
          <p:cNvSpPr txBox="1"/>
          <p:nvPr/>
        </p:nvSpPr>
        <p:spPr>
          <a:xfrm>
            <a:off x="6477000" y="5410199"/>
            <a:ext cx="955711" cy="307777"/>
          </a:xfrm>
          <a:prstGeom prst="rect">
            <a:avLst/>
          </a:prstGeom>
          <a:noFill/>
        </p:spPr>
        <p:txBody>
          <a:bodyPr wrap="none" rtlCol="0">
            <a:spAutoFit/>
          </a:bodyPr>
          <a:lstStyle/>
          <a:p>
            <a:r>
              <a:rPr lang="en-US" sz="1400" dirty="0" smtClean="0"/>
              <a:t>End-user k</a:t>
            </a:r>
            <a:endParaRPr lang="en-US" sz="1400" dirty="0"/>
          </a:p>
        </p:txBody>
      </p:sp>
      <p:sp>
        <p:nvSpPr>
          <p:cNvPr id="117" name="TextBox 116"/>
          <p:cNvSpPr txBox="1"/>
          <p:nvPr/>
        </p:nvSpPr>
        <p:spPr>
          <a:xfrm>
            <a:off x="4946613" y="6260067"/>
            <a:ext cx="463588" cy="369332"/>
          </a:xfrm>
          <a:prstGeom prst="rect">
            <a:avLst/>
          </a:prstGeom>
          <a:noFill/>
        </p:spPr>
        <p:txBody>
          <a:bodyPr wrap="none" rtlCol="0">
            <a:spAutoFit/>
          </a:bodyPr>
          <a:lstStyle/>
          <a:p>
            <a:r>
              <a:rPr lang="en-US" dirty="0" smtClean="0"/>
              <a:t>. . .</a:t>
            </a:r>
            <a:endParaRPr lang="en-US" dirty="0"/>
          </a:p>
        </p:txBody>
      </p:sp>
      <p:cxnSp>
        <p:nvCxnSpPr>
          <p:cNvPr id="118" name="Straight Connector 117"/>
          <p:cNvCxnSpPr/>
          <p:nvPr/>
        </p:nvCxnSpPr>
        <p:spPr>
          <a:xfrm rot="10800000">
            <a:off x="457200" y="5789612"/>
            <a:ext cx="8229600" cy="158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400800" y="6248399"/>
            <a:ext cx="1066800"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0" name="TextBox 119"/>
          <p:cNvSpPr txBox="1"/>
          <p:nvPr/>
        </p:nvSpPr>
        <p:spPr>
          <a:xfrm>
            <a:off x="6324600" y="6183867"/>
            <a:ext cx="685800" cy="369332"/>
          </a:xfrm>
          <a:prstGeom prst="rect">
            <a:avLst/>
          </a:prstGeom>
          <a:noFill/>
        </p:spPr>
        <p:txBody>
          <a:bodyPr wrap="square" rtlCol="0">
            <a:spAutoFit/>
          </a:bodyPr>
          <a:lstStyle/>
          <a:p>
            <a:r>
              <a:rPr lang="en-US" b="1" dirty="0" smtClean="0"/>
              <a:t>CC</a:t>
            </a:r>
            <a:r>
              <a:rPr lang="en-US" b="1" baseline="-25000" dirty="0" smtClean="0"/>
              <a:t>|B|</a:t>
            </a:r>
            <a:endParaRPr lang="en-US" sz="1400" b="1" baseline="-25000" dirty="0"/>
          </a:p>
        </p:txBody>
      </p:sp>
      <p:sp>
        <p:nvSpPr>
          <p:cNvPr id="121" name="Rounded Rectangle 120"/>
          <p:cNvSpPr/>
          <p:nvPr/>
        </p:nvSpPr>
        <p:spPr>
          <a:xfrm>
            <a:off x="6934200" y="6296798"/>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6781800" y="6248399"/>
            <a:ext cx="971581" cy="276999"/>
          </a:xfrm>
          <a:prstGeom prst="rect">
            <a:avLst/>
          </a:prstGeom>
          <a:noFill/>
          <a:ln w="12700">
            <a:noFill/>
          </a:ln>
        </p:spPr>
        <p:txBody>
          <a:bodyPr wrap="square" rtlCol="0">
            <a:spAutoFit/>
          </a:bodyPr>
          <a:lstStyle/>
          <a:p>
            <a:r>
              <a:rPr lang="en-US" sz="1200" dirty="0" smtClean="0"/>
              <a:t>   CN,SN</a:t>
            </a:r>
            <a:endParaRPr lang="en-US" sz="1200" dirty="0"/>
          </a:p>
        </p:txBody>
      </p:sp>
      <p:sp>
        <p:nvSpPr>
          <p:cNvPr id="123" name="Rectangle 122"/>
          <p:cNvSpPr/>
          <p:nvPr/>
        </p:nvSpPr>
        <p:spPr>
          <a:xfrm>
            <a:off x="3505200" y="6248399"/>
            <a:ext cx="914400"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4" name="TextBox 123"/>
          <p:cNvSpPr txBox="1"/>
          <p:nvPr/>
        </p:nvSpPr>
        <p:spPr>
          <a:xfrm>
            <a:off x="3448019" y="6183867"/>
            <a:ext cx="685800" cy="369332"/>
          </a:xfrm>
          <a:prstGeom prst="rect">
            <a:avLst/>
          </a:prstGeom>
          <a:noFill/>
        </p:spPr>
        <p:txBody>
          <a:bodyPr wrap="square" rtlCol="0">
            <a:spAutoFit/>
          </a:bodyPr>
          <a:lstStyle/>
          <a:p>
            <a:r>
              <a:rPr lang="en-US" b="1" dirty="0" smtClean="0"/>
              <a:t>CC</a:t>
            </a:r>
            <a:r>
              <a:rPr lang="en-US" b="1" baseline="-25000" dirty="0" smtClean="0"/>
              <a:t>2</a:t>
            </a:r>
            <a:endParaRPr lang="en-US" sz="1400" b="1" baseline="-25000" dirty="0"/>
          </a:p>
        </p:txBody>
      </p:sp>
      <p:sp>
        <p:nvSpPr>
          <p:cNvPr id="125" name="Rounded Rectangle 124"/>
          <p:cNvSpPr/>
          <p:nvPr/>
        </p:nvSpPr>
        <p:spPr>
          <a:xfrm>
            <a:off x="3905219" y="6296798"/>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3752819" y="6248399"/>
            <a:ext cx="971581" cy="276999"/>
          </a:xfrm>
          <a:prstGeom prst="rect">
            <a:avLst/>
          </a:prstGeom>
          <a:noFill/>
          <a:ln w="12700">
            <a:noFill/>
          </a:ln>
        </p:spPr>
        <p:txBody>
          <a:bodyPr wrap="square" rtlCol="0">
            <a:spAutoFit/>
          </a:bodyPr>
          <a:lstStyle/>
          <a:p>
            <a:r>
              <a:rPr lang="en-US" sz="1200" dirty="0" smtClean="0"/>
              <a:t>   CN,SN</a:t>
            </a:r>
            <a:endParaRPr lang="en-US" sz="1200" dirty="0"/>
          </a:p>
        </p:txBody>
      </p:sp>
      <p:sp>
        <p:nvSpPr>
          <p:cNvPr id="127" name="Rectangle 126"/>
          <p:cNvSpPr/>
          <p:nvPr/>
        </p:nvSpPr>
        <p:spPr>
          <a:xfrm>
            <a:off x="2419381" y="6248399"/>
            <a:ext cx="933419"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8" name="TextBox 127"/>
          <p:cNvSpPr txBox="1"/>
          <p:nvPr/>
        </p:nvSpPr>
        <p:spPr>
          <a:xfrm>
            <a:off x="2362200" y="6183867"/>
            <a:ext cx="685800" cy="369332"/>
          </a:xfrm>
          <a:prstGeom prst="rect">
            <a:avLst/>
          </a:prstGeom>
          <a:noFill/>
        </p:spPr>
        <p:txBody>
          <a:bodyPr wrap="square" rtlCol="0">
            <a:spAutoFit/>
          </a:bodyPr>
          <a:lstStyle/>
          <a:p>
            <a:r>
              <a:rPr lang="en-US" b="1" dirty="0" smtClean="0"/>
              <a:t>CC</a:t>
            </a:r>
            <a:r>
              <a:rPr lang="en-US" b="1" baseline="-25000" dirty="0" smtClean="0"/>
              <a:t>1</a:t>
            </a:r>
            <a:endParaRPr lang="en-US" sz="1400" b="1" baseline="-25000" dirty="0"/>
          </a:p>
        </p:txBody>
      </p:sp>
      <p:sp>
        <p:nvSpPr>
          <p:cNvPr id="129" name="Rounded Rectangle 128"/>
          <p:cNvSpPr/>
          <p:nvPr/>
        </p:nvSpPr>
        <p:spPr>
          <a:xfrm>
            <a:off x="2838419" y="6296798"/>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2686019" y="6248399"/>
            <a:ext cx="971581" cy="276999"/>
          </a:xfrm>
          <a:prstGeom prst="rect">
            <a:avLst/>
          </a:prstGeom>
          <a:noFill/>
          <a:ln w="12700">
            <a:noFill/>
          </a:ln>
        </p:spPr>
        <p:txBody>
          <a:bodyPr wrap="square" rtlCol="0">
            <a:spAutoFit/>
          </a:bodyPr>
          <a:lstStyle/>
          <a:p>
            <a:r>
              <a:rPr lang="en-US" sz="1200" dirty="0" smtClean="0"/>
              <a:t>   CN,SN</a:t>
            </a:r>
            <a:endParaRPr lang="en-US" sz="1200" dirty="0"/>
          </a:p>
        </p:txBody>
      </p:sp>
      <p:sp>
        <p:nvSpPr>
          <p:cNvPr id="131" name="Rectangle 130"/>
          <p:cNvSpPr/>
          <p:nvPr/>
        </p:nvSpPr>
        <p:spPr>
          <a:xfrm>
            <a:off x="6172200" y="4495799"/>
            <a:ext cx="1219200" cy="304800"/>
          </a:xfrm>
          <a:prstGeom prst="rect">
            <a:avLst/>
          </a:prstGeom>
          <a:solidFill>
            <a:schemeClr val="accent2">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32" name="TextBox 131"/>
          <p:cNvSpPr txBox="1"/>
          <p:nvPr/>
        </p:nvSpPr>
        <p:spPr>
          <a:xfrm>
            <a:off x="6096000" y="4419599"/>
            <a:ext cx="685800" cy="369332"/>
          </a:xfrm>
          <a:prstGeom prst="rect">
            <a:avLst/>
          </a:prstGeom>
          <a:noFill/>
        </p:spPr>
        <p:txBody>
          <a:bodyPr wrap="square" rtlCol="0">
            <a:spAutoFit/>
          </a:bodyPr>
          <a:lstStyle/>
          <a:p>
            <a:r>
              <a:rPr lang="en-US" b="1" dirty="0" smtClean="0"/>
              <a:t>CC</a:t>
            </a:r>
            <a:r>
              <a:rPr lang="en-US" b="1" baseline="-25000" dirty="0" smtClean="0"/>
              <a:t>|B|</a:t>
            </a:r>
            <a:endParaRPr lang="en-US" sz="1400" b="1" baseline="-25000" dirty="0"/>
          </a:p>
        </p:txBody>
      </p:sp>
      <p:sp>
        <p:nvSpPr>
          <p:cNvPr id="133" name="Rounded Rectangle 132"/>
          <p:cNvSpPr/>
          <p:nvPr/>
        </p:nvSpPr>
        <p:spPr>
          <a:xfrm>
            <a:off x="6724619" y="4544198"/>
            <a:ext cx="609600" cy="200799"/>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6648419" y="4495799"/>
            <a:ext cx="971581" cy="307777"/>
          </a:xfrm>
          <a:prstGeom prst="rect">
            <a:avLst/>
          </a:prstGeom>
          <a:noFill/>
          <a:ln w="12700">
            <a:noFill/>
          </a:ln>
        </p:spPr>
        <p:txBody>
          <a:bodyPr wrap="square" rtlCol="0">
            <a:spAutoFit/>
          </a:bodyPr>
          <a:lstStyle/>
          <a:p>
            <a:r>
              <a:rPr lang="en-US" sz="1200" dirty="0" smtClean="0"/>
              <a:t>   </a:t>
            </a:r>
            <a:r>
              <a:rPr lang="en-US" sz="1400" dirty="0" smtClean="0"/>
              <a:t>SNs</a:t>
            </a:r>
            <a:endParaRPr lang="en-US" sz="1200" dirty="0"/>
          </a:p>
        </p:txBody>
      </p:sp>
      <p:sp>
        <p:nvSpPr>
          <p:cNvPr id="135" name="Rectangle 134"/>
          <p:cNvSpPr/>
          <p:nvPr/>
        </p:nvSpPr>
        <p:spPr>
          <a:xfrm>
            <a:off x="3657601" y="5169931"/>
            <a:ext cx="990599"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36" name="TextBox 135"/>
          <p:cNvSpPr txBox="1"/>
          <p:nvPr/>
        </p:nvSpPr>
        <p:spPr>
          <a:xfrm>
            <a:off x="3657600" y="5105399"/>
            <a:ext cx="685800" cy="369332"/>
          </a:xfrm>
          <a:prstGeom prst="rect">
            <a:avLst/>
          </a:prstGeom>
          <a:noFill/>
        </p:spPr>
        <p:txBody>
          <a:bodyPr wrap="square" rtlCol="0">
            <a:spAutoFit/>
          </a:bodyPr>
          <a:lstStyle/>
          <a:p>
            <a:r>
              <a:rPr lang="en-US" b="1" dirty="0" smtClean="0"/>
              <a:t>CC</a:t>
            </a:r>
            <a:r>
              <a:rPr lang="en-US" b="1" baseline="-25000" dirty="0" smtClean="0"/>
              <a:t>2</a:t>
            </a:r>
            <a:endParaRPr lang="en-US" sz="1400" b="1" baseline="-25000" dirty="0"/>
          </a:p>
        </p:txBody>
      </p:sp>
      <p:sp>
        <p:nvSpPr>
          <p:cNvPr id="137" name="Rounded Rectangle 136"/>
          <p:cNvSpPr/>
          <p:nvPr/>
        </p:nvSpPr>
        <p:spPr>
          <a:xfrm>
            <a:off x="4133819" y="5218330"/>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4057619" y="5169931"/>
            <a:ext cx="971581" cy="307777"/>
          </a:xfrm>
          <a:prstGeom prst="rect">
            <a:avLst/>
          </a:prstGeom>
          <a:noFill/>
          <a:ln w="12700">
            <a:noFill/>
          </a:ln>
        </p:spPr>
        <p:txBody>
          <a:bodyPr wrap="square" rtlCol="0">
            <a:spAutoFit/>
          </a:bodyPr>
          <a:lstStyle/>
          <a:p>
            <a:r>
              <a:rPr lang="en-US" sz="1400" dirty="0" smtClean="0"/>
              <a:t>   CN</a:t>
            </a:r>
            <a:endParaRPr lang="en-US" sz="1400" dirty="0"/>
          </a:p>
        </p:txBody>
      </p:sp>
      <p:sp>
        <p:nvSpPr>
          <p:cNvPr id="139" name="Rectangle 138"/>
          <p:cNvSpPr/>
          <p:nvPr/>
        </p:nvSpPr>
        <p:spPr>
          <a:xfrm>
            <a:off x="6324601" y="5169931"/>
            <a:ext cx="990599" cy="304800"/>
          </a:xfrm>
          <a:prstGeom prst="rect">
            <a:avLst/>
          </a:prstGeom>
          <a:solidFill>
            <a:schemeClr val="accent1">
              <a:lumMod val="60000"/>
              <a:lumOff val="40000"/>
            </a:scheme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40" name="TextBox 139"/>
          <p:cNvSpPr txBox="1"/>
          <p:nvPr/>
        </p:nvSpPr>
        <p:spPr>
          <a:xfrm>
            <a:off x="6324600" y="5105399"/>
            <a:ext cx="685800" cy="369332"/>
          </a:xfrm>
          <a:prstGeom prst="rect">
            <a:avLst/>
          </a:prstGeom>
          <a:noFill/>
        </p:spPr>
        <p:txBody>
          <a:bodyPr wrap="square" rtlCol="0">
            <a:spAutoFit/>
          </a:bodyPr>
          <a:lstStyle/>
          <a:p>
            <a:r>
              <a:rPr lang="en-US" b="1" dirty="0" err="1" smtClean="0"/>
              <a:t>CC</a:t>
            </a:r>
            <a:r>
              <a:rPr lang="en-US" b="1" baseline="-25000" dirty="0" err="1" smtClean="0"/>
              <a:t>k</a:t>
            </a:r>
            <a:endParaRPr lang="en-US" sz="1400" b="1" baseline="-25000" dirty="0"/>
          </a:p>
        </p:txBody>
      </p:sp>
      <p:sp>
        <p:nvSpPr>
          <p:cNvPr id="141" name="Rounded Rectangle 140"/>
          <p:cNvSpPr/>
          <p:nvPr/>
        </p:nvSpPr>
        <p:spPr>
          <a:xfrm>
            <a:off x="6800819" y="5218330"/>
            <a:ext cx="438181" cy="180201"/>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6724619" y="5169931"/>
            <a:ext cx="971581" cy="307777"/>
          </a:xfrm>
          <a:prstGeom prst="rect">
            <a:avLst/>
          </a:prstGeom>
          <a:noFill/>
          <a:ln w="12700">
            <a:noFill/>
          </a:ln>
        </p:spPr>
        <p:txBody>
          <a:bodyPr wrap="square" rtlCol="0">
            <a:spAutoFit/>
          </a:bodyPr>
          <a:lstStyle/>
          <a:p>
            <a:r>
              <a:rPr lang="en-US" sz="1200" dirty="0" smtClean="0"/>
              <a:t>   </a:t>
            </a:r>
            <a:r>
              <a:rPr lang="en-US" sz="1400" dirty="0" smtClean="0"/>
              <a:t>CN</a:t>
            </a:r>
            <a:endParaRPr lang="en-US" sz="1200" dirty="0"/>
          </a:p>
        </p:txBody>
      </p:sp>
      <p:sp>
        <p:nvSpPr>
          <p:cNvPr id="143" name="TextBox 142"/>
          <p:cNvSpPr txBox="1"/>
          <p:nvPr/>
        </p:nvSpPr>
        <p:spPr>
          <a:xfrm rot="16200000">
            <a:off x="8443552" y="1128352"/>
            <a:ext cx="1031564" cy="369332"/>
          </a:xfrm>
          <a:prstGeom prst="rect">
            <a:avLst/>
          </a:prstGeom>
          <a:noFill/>
        </p:spPr>
        <p:txBody>
          <a:bodyPr wrap="none" rtlCol="0">
            <a:spAutoFit/>
          </a:bodyPr>
          <a:lstStyle/>
          <a:p>
            <a:r>
              <a:rPr lang="en-US" b="1" dirty="0" smtClean="0">
                <a:solidFill>
                  <a:schemeClr val="bg1"/>
                </a:solidFill>
              </a:rPr>
              <a:t>Mega DC</a:t>
            </a:r>
            <a:endParaRPr lang="en-US" b="1" dirty="0">
              <a:solidFill>
                <a:schemeClr val="bg1"/>
              </a:solidFill>
            </a:endParaRPr>
          </a:p>
        </p:txBody>
      </p:sp>
      <p:sp>
        <p:nvSpPr>
          <p:cNvPr id="144" name="TextBox 143"/>
          <p:cNvSpPr txBox="1"/>
          <p:nvPr/>
        </p:nvSpPr>
        <p:spPr>
          <a:xfrm rot="16200000">
            <a:off x="8416719" y="3246787"/>
            <a:ext cx="1061894" cy="369332"/>
          </a:xfrm>
          <a:prstGeom prst="rect">
            <a:avLst/>
          </a:prstGeom>
          <a:noFill/>
        </p:spPr>
        <p:txBody>
          <a:bodyPr wrap="none" rtlCol="0">
            <a:spAutoFit/>
          </a:bodyPr>
          <a:lstStyle/>
          <a:p>
            <a:r>
              <a:rPr lang="en-US" b="1" dirty="0" smtClean="0">
                <a:solidFill>
                  <a:schemeClr val="bg1"/>
                </a:solidFill>
              </a:rPr>
              <a:t>Micro DC</a:t>
            </a:r>
            <a:endParaRPr lang="en-US" b="1" dirty="0">
              <a:solidFill>
                <a:schemeClr val="bg1"/>
              </a:solidFill>
            </a:endParaRPr>
          </a:p>
        </p:txBody>
      </p:sp>
      <p:sp>
        <p:nvSpPr>
          <p:cNvPr id="145" name="TextBox 144"/>
          <p:cNvSpPr txBox="1"/>
          <p:nvPr/>
        </p:nvSpPr>
        <p:spPr>
          <a:xfrm rot="16200000">
            <a:off x="8438553" y="5243152"/>
            <a:ext cx="1018227" cy="369332"/>
          </a:xfrm>
          <a:prstGeom prst="rect">
            <a:avLst/>
          </a:prstGeom>
          <a:noFill/>
        </p:spPr>
        <p:txBody>
          <a:bodyPr wrap="none" rtlCol="0">
            <a:spAutoFit/>
          </a:bodyPr>
          <a:lstStyle/>
          <a:p>
            <a:r>
              <a:rPr lang="en-US" b="1" dirty="0" err="1" smtClean="0">
                <a:solidFill>
                  <a:schemeClr val="bg1"/>
                </a:solidFill>
              </a:rPr>
              <a:t>Nano</a:t>
            </a:r>
            <a:r>
              <a:rPr lang="en-US" b="1" dirty="0" smtClean="0">
                <a:solidFill>
                  <a:schemeClr val="bg1"/>
                </a:solidFill>
              </a:rPr>
              <a:t> DC</a:t>
            </a:r>
            <a:endParaRPr lang="en-US" b="1" dirty="0">
              <a:solidFill>
                <a:schemeClr val="bg1"/>
              </a:solidFill>
            </a:endParaRPr>
          </a:p>
        </p:txBody>
      </p:sp>
      <p:sp>
        <p:nvSpPr>
          <p:cNvPr id="146" name="TextBox 145"/>
          <p:cNvSpPr txBox="1"/>
          <p:nvPr/>
        </p:nvSpPr>
        <p:spPr>
          <a:xfrm>
            <a:off x="7525339" y="6276201"/>
            <a:ext cx="1236364" cy="276999"/>
          </a:xfrm>
          <a:prstGeom prst="rect">
            <a:avLst/>
          </a:prstGeom>
          <a:noFill/>
        </p:spPr>
        <p:txBody>
          <a:bodyPr wrap="none" rtlCol="0">
            <a:spAutoFit/>
          </a:bodyPr>
          <a:lstStyle/>
          <a:p>
            <a:r>
              <a:rPr lang="en-US" sz="1200" dirty="0" smtClean="0">
                <a:solidFill>
                  <a:srgbClr val="FF0000"/>
                </a:solidFill>
              </a:rPr>
              <a:t>CC: Cloud Center</a:t>
            </a:r>
            <a:endParaRPr lang="en-US" sz="1200" dirty="0">
              <a:solidFill>
                <a:srgbClr val="FF0000"/>
              </a:solidFill>
            </a:endParaRPr>
          </a:p>
        </p:txBody>
      </p:sp>
      <p:sp>
        <p:nvSpPr>
          <p:cNvPr id="147" name="TextBox 146"/>
          <p:cNvSpPr txBox="1"/>
          <p:nvPr/>
        </p:nvSpPr>
        <p:spPr>
          <a:xfrm>
            <a:off x="7525339" y="6428601"/>
            <a:ext cx="1390061" cy="276999"/>
          </a:xfrm>
          <a:prstGeom prst="rect">
            <a:avLst/>
          </a:prstGeom>
          <a:noFill/>
        </p:spPr>
        <p:txBody>
          <a:bodyPr wrap="none" rtlCol="0">
            <a:spAutoFit/>
          </a:bodyPr>
          <a:lstStyle/>
          <a:p>
            <a:r>
              <a:rPr lang="en-US" sz="1200" dirty="0" smtClean="0">
                <a:solidFill>
                  <a:srgbClr val="FF0000"/>
                </a:solidFill>
              </a:rPr>
              <a:t>CN: Compute Node</a:t>
            </a:r>
            <a:endParaRPr lang="en-US" sz="1200" dirty="0">
              <a:solidFill>
                <a:srgbClr val="FF0000"/>
              </a:solidFill>
            </a:endParaRPr>
          </a:p>
        </p:txBody>
      </p:sp>
      <p:sp>
        <p:nvSpPr>
          <p:cNvPr id="148" name="TextBox 147"/>
          <p:cNvSpPr txBox="1"/>
          <p:nvPr/>
        </p:nvSpPr>
        <p:spPr>
          <a:xfrm>
            <a:off x="7525339" y="6581001"/>
            <a:ext cx="1253677" cy="276999"/>
          </a:xfrm>
          <a:prstGeom prst="rect">
            <a:avLst/>
          </a:prstGeom>
          <a:noFill/>
        </p:spPr>
        <p:txBody>
          <a:bodyPr wrap="none" rtlCol="0">
            <a:spAutoFit/>
          </a:bodyPr>
          <a:lstStyle/>
          <a:p>
            <a:r>
              <a:rPr lang="en-US" sz="1200" dirty="0" smtClean="0">
                <a:solidFill>
                  <a:srgbClr val="FF0000"/>
                </a:solidFill>
              </a:rPr>
              <a:t>SN: Service Node</a:t>
            </a:r>
            <a:endParaRPr lang="en-US" sz="1200" dirty="0">
              <a:solidFill>
                <a:srgbClr val="FF0000"/>
              </a:solidFill>
            </a:endParaRPr>
          </a:p>
        </p:txBody>
      </p:sp>
      <p:sp>
        <p:nvSpPr>
          <p:cNvPr id="149" name="Oval 148"/>
          <p:cNvSpPr/>
          <p:nvPr/>
        </p:nvSpPr>
        <p:spPr>
          <a:xfrm rot="16200000">
            <a:off x="-921920" y="3040480"/>
            <a:ext cx="2286000" cy="319840"/>
          </a:xfrm>
          <a:prstGeom prst="ellipse">
            <a:avLst/>
          </a:prstGeom>
          <a:solidFill>
            <a:schemeClr val="tx2">
              <a:lumMod val="20000"/>
              <a:lumOff val="8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endParaRPr>
          </a:p>
        </p:txBody>
      </p:sp>
      <p:sp>
        <p:nvSpPr>
          <p:cNvPr id="150" name="TextBox 149"/>
          <p:cNvSpPr txBox="1"/>
          <p:nvPr/>
        </p:nvSpPr>
        <p:spPr>
          <a:xfrm rot="16200000">
            <a:off x="-122504" y="2732506"/>
            <a:ext cx="668453" cy="338554"/>
          </a:xfrm>
          <a:prstGeom prst="rect">
            <a:avLst/>
          </a:prstGeom>
          <a:noFill/>
        </p:spPr>
        <p:txBody>
          <a:bodyPr wrap="none" rtlCol="0">
            <a:spAutoFit/>
          </a:bodyPr>
          <a:lstStyle/>
          <a:p>
            <a:r>
              <a:rPr lang="en-US" sz="1600" b="1" dirty="0" smtClean="0">
                <a:solidFill>
                  <a:schemeClr val="tx2"/>
                </a:solidFill>
              </a:rPr>
              <a:t>Cat. 2</a:t>
            </a:r>
            <a:endParaRPr lang="en-US" sz="1600" b="1" dirty="0">
              <a:solidFill>
                <a:schemeClr val="tx2"/>
              </a:solidFill>
            </a:endParaRPr>
          </a:p>
        </p:txBody>
      </p:sp>
      <p:sp>
        <p:nvSpPr>
          <p:cNvPr id="151" name="Oval 150"/>
          <p:cNvSpPr/>
          <p:nvPr/>
        </p:nvSpPr>
        <p:spPr>
          <a:xfrm rot="16200000">
            <a:off x="-388520" y="4869280"/>
            <a:ext cx="1219200" cy="319840"/>
          </a:xfrm>
          <a:prstGeom prst="ellipse">
            <a:avLst/>
          </a:prstGeom>
          <a:solidFill>
            <a:schemeClr val="tx2">
              <a:lumMod val="20000"/>
              <a:lumOff val="8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endParaRPr>
          </a:p>
        </p:txBody>
      </p:sp>
      <p:sp>
        <p:nvSpPr>
          <p:cNvPr id="152" name="TextBox 151"/>
          <p:cNvSpPr txBox="1"/>
          <p:nvPr/>
        </p:nvSpPr>
        <p:spPr>
          <a:xfrm rot="16200000">
            <a:off x="-122504" y="4866106"/>
            <a:ext cx="668453" cy="338554"/>
          </a:xfrm>
          <a:prstGeom prst="rect">
            <a:avLst/>
          </a:prstGeom>
          <a:noFill/>
        </p:spPr>
        <p:txBody>
          <a:bodyPr wrap="none" rtlCol="0">
            <a:spAutoFit/>
          </a:bodyPr>
          <a:lstStyle/>
          <a:p>
            <a:r>
              <a:rPr lang="en-US" sz="1600" b="1" dirty="0" smtClean="0">
                <a:solidFill>
                  <a:schemeClr val="tx2"/>
                </a:solidFill>
              </a:rPr>
              <a:t>Cat. 3</a:t>
            </a:r>
            <a:endParaRPr lang="en-US" sz="1600" b="1" dirty="0">
              <a:solidFill>
                <a:schemeClr val="tx2"/>
              </a:solidFill>
            </a:endParaRPr>
          </a:p>
        </p:txBody>
      </p:sp>
      <p:sp>
        <p:nvSpPr>
          <p:cNvPr id="153" name="Oval 152"/>
          <p:cNvSpPr/>
          <p:nvPr/>
        </p:nvSpPr>
        <p:spPr>
          <a:xfrm rot="16200000">
            <a:off x="-312320" y="6164680"/>
            <a:ext cx="1066800" cy="319840"/>
          </a:xfrm>
          <a:prstGeom prst="ellipse">
            <a:avLst/>
          </a:prstGeom>
          <a:solidFill>
            <a:schemeClr val="tx2">
              <a:lumMod val="20000"/>
              <a:lumOff val="8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endParaRPr>
          </a:p>
        </p:txBody>
      </p:sp>
      <p:sp>
        <p:nvSpPr>
          <p:cNvPr id="154" name="TextBox 153"/>
          <p:cNvSpPr txBox="1"/>
          <p:nvPr/>
        </p:nvSpPr>
        <p:spPr>
          <a:xfrm rot="16200000">
            <a:off x="-175459" y="6009104"/>
            <a:ext cx="774364" cy="338554"/>
          </a:xfrm>
          <a:prstGeom prst="rect">
            <a:avLst/>
          </a:prstGeom>
          <a:noFill/>
        </p:spPr>
        <p:txBody>
          <a:bodyPr wrap="square" rtlCol="0">
            <a:spAutoFit/>
          </a:bodyPr>
          <a:lstStyle/>
          <a:p>
            <a:r>
              <a:rPr lang="en-US" sz="1600" b="1" dirty="0" smtClean="0">
                <a:solidFill>
                  <a:schemeClr val="tx2"/>
                </a:solidFill>
              </a:rPr>
              <a:t>Cat. 4</a:t>
            </a:r>
            <a:endParaRPr lang="en-US" sz="1600" b="1" dirty="0">
              <a:solidFill>
                <a:schemeClr val="tx2"/>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34200" y="6492875"/>
            <a:ext cx="2133600" cy="365125"/>
          </a:xfrm>
        </p:spPr>
        <p:txBody>
          <a:bodyPr/>
          <a:lstStyle/>
          <a:p>
            <a:fld id="{B6F15528-21DE-4FAA-801E-634DDDAF4B2B}" type="slidenum">
              <a:rPr lang="en-US" smtClean="0"/>
              <a:pPr/>
              <a:t>22</a:t>
            </a:fld>
            <a:endParaRPr lang="en-US" dirty="0"/>
          </a:p>
        </p:txBody>
      </p:sp>
      <p:pic>
        <p:nvPicPr>
          <p:cNvPr id="1026" name="Picture 2"/>
          <p:cNvPicPr>
            <a:picLocks noChangeAspect="1" noChangeArrowheads="1"/>
          </p:cNvPicPr>
          <p:nvPr/>
        </p:nvPicPr>
        <p:blipFill>
          <a:blip r:embed="rId2"/>
          <a:srcRect/>
          <a:stretch>
            <a:fillRect/>
          </a:stretch>
        </p:blipFill>
        <p:spPr bwMode="auto">
          <a:xfrm>
            <a:off x="1066800" y="838200"/>
            <a:ext cx="6705600" cy="2590800"/>
          </a:xfrm>
          <a:prstGeom prst="rect">
            <a:avLst/>
          </a:prstGeom>
          <a:noFill/>
          <a:ln w="9525">
            <a:noFill/>
            <a:miter lim="800000"/>
            <a:headEnd/>
            <a:tailEnd/>
          </a:ln>
          <a:effectLst/>
        </p:spPr>
      </p:pic>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Step 1: Cloud </a:t>
            </a:r>
            <a:r>
              <a:rPr lang="en-US" sz="3200" b="1" dirty="0" smtClean="0">
                <a:solidFill>
                  <a:schemeClr val="bg1"/>
                </a:solidFill>
              </a:rPr>
              <a:t>Taxonomy (</a:t>
            </a:r>
            <a:r>
              <a:rPr lang="en-US" sz="3200" b="1" dirty="0" smtClean="0">
                <a:solidFill>
                  <a:schemeClr val="bg1"/>
                </a:solidFill>
              </a:rPr>
              <a:t>2/3)</a:t>
            </a:r>
            <a:endParaRPr lang="en-US" sz="3200" b="1" dirty="0">
              <a:solidFill>
                <a:schemeClr val="bg1"/>
              </a:solidFill>
            </a:endParaRPr>
          </a:p>
        </p:txBody>
      </p:sp>
      <p:sp>
        <p:nvSpPr>
          <p:cNvPr id="7" name="Title 1"/>
          <p:cNvSpPr txBox="1">
            <a:spLocks/>
          </p:cNvSpPr>
          <p:nvPr/>
        </p:nvSpPr>
        <p:spPr>
          <a:xfrm>
            <a:off x="76200" y="3886200"/>
            <a:ext cx="8915400" cy="2590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 </a:t>
            </a:r>
            <a:r>
              <a:rPr lang="en-US" sz="1600" dirty="0" smtClean="0"/>
              <a:t> Based on </a:t>
            </a:r>
            <a:r>
              <a:rPr lang="en-US" sz="1600" dirty="0" smtClean="0"/>
              <a:t>cloud architecture characteristics, </a:t>
            </a:r>
            <a:r>
              <a:rPr lang="en-US" sz="1600" dirty="0" smtClean="0"/>
              <a:t>CCs can </a:t>
            </a:r>
            <a:r>
              <a:rPr lang="en-US" sz="1600" dirty="0" smtClean="0"/>
              <a:t>be physically considered as a mega (tens thousands PMs), micro (between 1000 to 4000 PMs) or even a </a:t>
            </a:r>
            <a:r>
              <a:rPr lang="en-US" sz="1600" dirty="0" err="1" smtClean="0"/>
              <a:t>nano</a:t>
            </a:r>
            <a:r>
              <a:rPr lang="en-US" sz="1600" dirty="0" smtClean="0"/>
              <a:t> (usually only one PM) data </a:t>
            </a:r>
            <a:r>
              <a:rPr lang="en-US" sz="1600" dirty="0" smtClean="0"/>
              <a:t>center.</a:t>
            </a:r>
          </a:p>
          <a:p>
            <a:pPr>
              <a:buFont typeface="Wingdings" pitchFamily="2" charset="2"/>
              <a:buChar char="q"/>
            </a:pPr>
            <a:r>
              <a:rPr lang="en-US" sz="1600" dirty="0" smtClean="0"/>
              <a:t>PMs generally </a:t>
            </a:r>
            <a:r>
              <a:rPr lang="en-US" sz="1600" dirty="0" smtClean="0"/>
              <a:t>can </a:t>
            </a:r>
            <a:r>
              <a:rPr lang="en-US" sz="1600" dirty="0" smtClean="0"/>
              <a:t>be divided </a:t>
            </a:r>
            <a:r>
              <a:rPr lang="en-US" sz="1600" dirty="0" smtClean="0"/>
              <a:t>into two main types. </a:t>
            </a:r>
            <a:endParaRPr lang="en-US" sz="1600" dirty="0" smtClean="0"/>
          </a:p>
          <a:p>
            <a:pPr lvl="1">
              <a:buFont typeface="Wingdings" pitchFamily="2" charset="2"/>
              <a:buChar char="q"/>
            </a:pPr>
            <a:r>
              <a:rPr lang="en-US" sz="1600" dirty="0" smtClean="0"/>
              <a:t>Type </a:t>
            </a:r>
            <a:r>
              <a:rPr lang="en-US" sz="1600" dirty="0" smtClean="0"/>
              <a:t>1 PMs are specialized </a:t>
            </a:r>
            <a:r>
              <a:rPr lang="en-US" sz="1600" dirty="0" smtClean="0"/>
              <a:t>for computing </a:t>
            </a:r>
            <a:r>
              <a:rPr lang="en-US" sz="1600" dirty="0" smtClean="0"/>
              <a:t>purposes (e.g</a:t>
            </a:r>
            <a:r>
              <a:rPr lang="en-US" sz="1600" dirty="0" smtClean="0"/>
              <a:t>., hosting </a:t>
            </a:r>
            <a:r>
              <a:rPr lang="en-US" sz="1600" dirty="0" smtClean="0"/>
              <a:t>VMs (CN), </a:t>
            </a:r>
            <a:r>
              <a:rPr lang="en-US" sz="1600" dirty="0" smtClean="0"/>
              <a:t>cloud management). </a:t>
            </a:r>
          </a:p>
          <a:p>
            <a:pPr lvl="1">
              <a:buFont typeface="Wingdings" pitchFamily="2" charset="2"/>
              <a:buChar char="q"/>
            </a:pPr>
            <a:r>
              <a:rPr lang="en-US" sz="1600" dirty="0" smtClean="0"/>
              <a:t>Type </a:t>
            </a:r>
            <a:r>
              <a:rPr lang="en-US" sz="1600" dirty="0" smtClean="0"/>
              <a:t>2 PMs have a large-size storage in </a:t>
            </a:r>
            <a:r>
              <a:rPr lang="en-US" sz="1600" dirty="0" smtClean="0"/>
              <a:t>order to </a:t>
            </a:r>
            <a:r>
              <a:rPr lang="en-US" sz="1600" dirty="0" smtClean="0"/>
              <a:t>save data (i.e., storage </a:t>
            </a:r>
            <a:r>
              <a:rPr lang="en-US" sz="1600" dirty="0" smtClean="0"/>
              <a:t>node</a:t>
            </a:r>
          </a:p>
          <a:p>
            <a:pPr>
              <a:buFont typeface="Wingdings" pitchFamily="2" charset="2"/>
              <a:buChar char="q"/>
            </a:pPr>
            <a:r>
              <a:rPr lang="en-US" sz="1600" dirty="0" smtClean="0"/>
              <a:t>A </a:t>
            </a:r>
            <a:r>
              <a:rPr lang="en-US" sz="1600" dirty="0" smtClean="0"/>
              <a:t>router or switch chassis </a:t>
            </a:r>
            <a:r>
              <a:rPr lang="en-US" sz="1600" dirty="0" smtClean="0"/>
              <a:t>generally include </a:t>
            </a:r>
            <a:r>
              <a:rPr lang="en-US" sz="1600" dirty="0" smtClean="0"/>
              <a:t>control plane, data plane and environment units. </a:t>
            </a:r>
            <a:endParaRPr lang="en-US" sz="1600" dirty="0" smtClean="0"/>
          </a:p>
          <a:p>
            <a:pPr lvl="1">
              <a:buFont typeface="Wingdings" pitchFamily="2" charset="2"/>
              <a:buChar char="q"/>
            </a:pPr>
            <a:r>
              <a:rPr lang="en-US" sz="1600" dirty="0" smtClean="0"/>
              <a:t>routing </a:t>
            </a:r>
            <a:r>
              <a:rPr lang="en-US" sz="1600" dirty="0" smtClean="0"/>
              <a:t>engine cards are control plane elements, </a:t>
            </a:r>
            <a:endParaRPr lang="en-US" sz="1600" dirty="0" smtClean="0"/>
          </a:p>
          <a:p>
            <a:pPr lvl="1">
              <a:buFont typeface="Wingdings" pitchFamily="2" charset="2"/>
              <a:buChar char="q"/>
            </a:pPr>
            <a:r>
              <a:rPr lang="en-US" sz="1600" dirty="0" smtClean="0"/>
              <a:t>Line cards and </a:t>
            </a:r>
            <a:r>
              <a:rPr lang="en-US" sz="1600" dirty="0" smtClean="0"/>
              <a:t>switch fabric cards are key elements of data plane, </a:t>
            </a:r>
          </a:p>
          <a:p>
            <a:pPr lvl="1">
              <a:buFont typeface="Wingdings" pitchFamily="2" charset="2"/>
              <a:buChar char="q"/>
            </a:pPr>
            <a:r>
              <a:rPr lang="en-US" sz="1600" dirty="0" smtClean="0"/>
              <a:t>the </a:t>
            </a:r>
            <a:r>
              <a:rPr lang="en-US" sz="1600" dirty="0" smtClean="0"/>
              <a:t>environment units includes the elements that do not </a:t>
            </a:r>
            <a:r>
              <a:rPr lang="en-US" sz="1600" dirty="0" smtClean="0"/>
              <a:t>play any </a:t>
            </a:r>
            <a:r>
              <a:rPr lang="en-US" sz="1600" dirty="0" smtClean="0"/>
              <a:t>role in data traffic handling (e.g., chassis power </a:t>
            </a:r>
            <a:r>
              <a:rPr lang="en-US" sz="1600" dirty="0" smtClean="0"/>
              <a:t>supply and </a:t>
            </a:r>
            <a:r>
              <a:rPr lang="en-US" sz="1600" dirty="0" smtClean="0"/>
              <a:t>fans</a:t>
            </a:r>
            <a:r>
              <a:rPr lang="en-US" sz="1600" dirty="0" smtClean="0"/>
              <a:t>)</a:t>
            </a:r>
            <a:endParaRPr lang="en-US" sz="1600" dirty="0" smtClean="0"/>
          </a:p>
        </p:txBody>
      </p:sp>
      <p:sp>
        <p:nvSpPr>
          <p:cNvPr id="8" name="Title 1"/>
          <p:cNvSpPr txBox="1">
            <a:spLocks/>
          </p:cNvSpPr>
          <p:nvPr/>
        </p:nvSpPr>
        <p:spPr>
          <a:xfrm>
            <a:off x="76200" y="3581400"/>
            <a:ext cx="8915400" cy="3048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dirty="0" smtClean="0">
                <a:solidFill>
                  <a:schemeClr val="bg1"/>
                </a:solidFill>
              </a:rPr>
              <a:t>CC structure</a:t>
            </a:r>
            <a:endParaRPr lang="en-US" sz="2000" b="1" i="1" dirty="0" smtClean="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34200" y="6492875"/>
            <a:ext cx="2133600" cy="365125"/>
          </a:xfrm>
        </p:spPr>
        <p:txBody>
          <a:bodyPr/>
          <a:lstStyle/>
          <a:p>
            <a:fld id="{B6F15528-21DE-4FAA-801E-634DDDAF4B2B}" type="slidenum">
              <a:rPr lang="en-US" smtClean="0"/>
              <a:pPr/>
              <a:t>23</a:t>
            </a:fld>
            <a:endParaRPr lang="en-US" dirty="0"/>
          </a:p>
        </p:txBody>
      </p:sp>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Step 1: Cloud </a:t>
            </a:r>
            <a:r>
              <a:rPr lang="en-US" sz="3200" b="1" dirty="0" smtClean="0">
                <a:solidFill>
                  <a:schemeClr val="bg1"/>
                </a:solidFill>
              </a:rPr>
              <a:t>Taxonomy </a:t>
            </a:r>
            <a:r>
              <a:rPr lang="en-US" sz="3200" b="1" dirty="0" smtClean="0">
                <a:solidFill>
                  <a:schemeClr val="bg1"/>
                </a:solidFill>
              </a:rPr>
              <a:t>(3/3)</a:t>
            </a:r>
            <a:endParaRPr lang="en-US" sz="3200" b="1" dirty="0">
              <a:solidFill>
                <a:schemeClr val="bg1"/>
              </a:solidFill>
            </a:endParaRPr>
          </a:p>
        </p:txBody>
      </p:sp>
      <p:sp>
        <p:nvSpPr>
          <p:cNvPr id="7" name="Title 1"/>
          <p:cNvSpPr txBox="1">
            <a:spLocks/>
          </p:cNvSpPr>
          <p:nvPr/>
        </p:nvSpPr>
        <p:spPr>
          <a:xfrm>
            <a:off x="76200" y="990600"/>
            <a:ext cx="8915400" cy="25146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 </a:t>
            </a:r>
            <a:r>
              <a:rPr lang="en-US" sz="1600" dirty="0" smtClean="0"/>
              <a:t> </a:t>
            </a:r>
            <a:r>
              <a:rPr lang="en-US" sz="1600" dirty="0" smtClean="0"/>
              <a:t>In </a:t>
            </a:r>
            <a:r>
              <a:rPr lang="en-US" sz="1600" dirty="0" smtClean="0"/>
              <a:t>order to find </a:t>
            </a:r>
            <a:r>
              <a:rPr lang="en-US" sz="1600" dirty="0" smtClean="0"/>
              <a:t>the number </a:t>
            </a:r>
            <a:r>
              <a:rPr lang="en-US" sz="1600" dirty="0" smtClean="0"/>
              <a:t>and type of network elements (and links) to </a:t>
            </a:r>
            <a:r>
              <a:rPr lang="en-US" sz="1600" dirty="0" smtClean="0"/>
              <a:t>connect PMs </a:t>
            </a:r>
            <a:r>
              <a:rPr lang="en-US" sz="1600" dirty="0" smtClean="0"/>
              <a:t>inside a data center, we need to consider a </a:t>
            </a:r>
            <a:r>
              <a:rPr lang="en-US" sz="1600" dirty="0" smtClean="0"/>
              <a:t>network topology.</a:t>
            </a:r>
          </a:p>
          <a:p>
            <a:pPr>
              <a:buFont typeface="Wingdings" pitchFamily="2" charset="2"/>
              <a:buChar char="q"/>
            </a:pPr>
            <a:r>
              <a:rPr lang="en-US" sz="1600" dirty="0" smtClean="0"/>
              <a:t> </a:t>
            </a:r>
            <a:r>
              <a:rPr lang="en-US" sz="1600" dirty="0" smtClean="0"/>
              <a:t>Since </a:t>
            </a:r>
            <a:r>
              <a:rPr lang="en-US" sz="1600" dirty="0" smtClean="0"/>
              <a:t>2008, more than thirty network topologies have </a:t>
            </a:r>
            <a:r>
              <a:rPr lang="en-US" sz="1600" dirty="0" smtClean="0"/>
              <a:t>been proposed </a:t>
            </a:r>
            <a:r>
              <a:rPr lang="en-US" sz="1600" dirty="0" smtClean="0"/>
              <a:t>for data centers </a:t>
            </a:r>
            <a:r>
              <a:rPr lang="en-US" sz="1600" dirty="0" smtClean="0"/>
              <a:t>. </a:t>
            </a:r>
          </a:p>
          <a:p>
            <a:pPr>
              <a:buFont typeface="Wingdings" pitchFamily="2" charset="2"/>
              <a:buChar char="q"/>
            </a:pPr>
            <a:r>
              <a:rPr lang="en-US" sz="1600" dirty="0" smtClean="0"/>
              <a:t>We </a:t>
            </a:r>
            <a:r>
              <a:rPr lang="en-US" sz="1600" dirty="0" smtClean="0"/>
              <a:t>consider a fat tree </a:t>
            </a:r>
            <a:r>
              <a:rPr lang="en-US" sz="1600" dirty="0" smtClean="0"/>
              <a:t>architecture </a:t>
            </a:r>
            <a:r>
              <a:rPr lang="en-US" sz="1600" dirty="0" smtClean="0"/>
              <a:t>(i.e., k-</a:t>
            </a:r>
            <a:r>
              <a:rPr lang="en-US" sz="1600" dirty="0" err="1" smtClean="0"/>
              <a:t>ary</a:t>
            </a:r>
            <a:r>
              <a:rPr lang="en-US" sz="1600" dirty="0" smtClean="0"/>
              <a:t> fat tree topology) for inside </a:t>
            </a:r>
            <a:r>
              <a:rPr lang="en-US" sz="1600" dirty="0" smtClean="0"/>
              <a:t>of the </a:t>
            </a:r>
            <a:r>
              <a:rPr lang="en-US" sz="1600" dirty="0" smtClean="0"/>
              <a:t>data centers. </a:t>
            </a:r>
            <a:endParaRPr lang="en-US" sz="1600" dirty="0" smtClean="0"/>
          </a:p>
          <a:p>
            <a:pPr lvl="1">
              <a:buFont typeface="Wingdings" pitchFamily="2" charset="2"/>
              <a:buChar char="q"/>
            </a:pPr>
            <a:r>
              <a:rPr lang="en-US" sz="1600" dirty="0" smtClean="0"/>
              <a:t> </a:t>
            </a:r>
            <a:r>
              <a:rPr lang="en-US" sz="1600" dirty="0" smtClean="0"/>
              <a:t>Many </a:t>
            </a:r>
            <a:r>
              <a:rPr lang="en-US" sz="1600" dirty="0" smtClean="0"/>
              <a:t>data centers have been designed </a:t>
            </a:r>
            <a:r>
              <a:rPr lang="en-US" sz="1600" dirty="0" smtClean="0"/>
              <a:t>based on </a:t>
            </a:r>
            <a:r>
              <a:rPr lang="en-US" sz="1600" dirty="0" smtClean="0"/>
              <a:t>the fat tree topology (e.g., the Massively Scalable </a:t>
            </a:r>
            <a:r>
              <a:rPr lang="en-US" sz="1600" dirty="0" smtClean="0"/>
              <a:t>Data Center </a:t>
            </a:r>
            <a:r>
              <a:rPr lang="en-US" sz="1600" dirty="0" smtClean="0"/>
              <a:t>(MSDC) of </a:t>
            </a:r>
            <a:r>
              <a:rPr lang="en-US" sz="1600" dirty="0" smtClean="0"/>
              <a:t>Cisco).</a:t>
            </a:r>
          </a:p>
          <a:p>
            <a:pPr lvl="1">
              <a:buFont typeface="Wingdings" pitchFamily="2" charset="2"/>
              <a:buChar char="q"/>
            </a:pPr>
            <a:r>
              <a:rPr lang="en-US" sz="1600" dirty="0" smtClean="0"/>
              <a:t>all switching </a:t>
            </a:r>
            <a:r>
              <a:rPr lang="en-US" sz="1600" dirty="0" smtClean="0"/>
              <a:t>elements are identical. This identically, in </a:t>
            </a:r>
            <a:r>
              <a:rPr lang="en-US" sz="1600" dirty="0" smtClean="0"/>
              <a:t>practical point </a:t>
            </a:r>
            <a:r>
              <a:rPr lang="en-US" sz="1600" dirty="0" smtClean="0"/>
              <a:t>of view, enables us to utilize cheap commodity parts </a:t>
            </a:r>
            <a:r>
              <a:rPr lang="en-US" sz="1600" dirty="0" smtClean="0"/>
              <a:t>for all </a:t>
            </a:r>
            <a:r>
              <a:rPr lang="en-US" sz="1600" dirty="0" smtClean="0"/>
              <a:t>of the switches in the communication architecture and, </a:t>
            </a:r>
            <a:r>
              <a:rPr lang="en-US" sz="1600" dirty="0" smtClean="0"/>
              <a:t>in modeling </a:t>
            </a:r>
            <a:r>
              <a:rPr lang="en-US" sz="1600" dirty="0" smtClean="0"/>
              <a:t>point of view, makes modeling and analyzing </a:t>
            </a:r>
            <a:r>
              <a:rPr lang="en-US" sz="1600" dirty="0" smtClean="0"/>
              <a:t>the system </a:t>
            </a:r>
            <a:r>
              <a:rPr lang="en-US" sz="1600" dirty="0" smtClean="0"/>
              <a:t>much simpler than the architectures with non </a:t>
            </a:r>
            <a:r>
              <a:rPr lang="en-US" sz="1600" dirty="0" smtClean="0"/>
              <a:t>identical switches</a:t>
            </a:r>
            <a:r>
              <a:rPr lang="en-US" sz="1600" dirty="0" smtClean="0"/>
              <a:t>.</a:t>
            </a:r>
          </a:p>
        </p:txBody>
      </p:sp>
      <p:sp>
        <p:nvSpPr>
          <p:cNvPr id="8" name="Title 1"/>
          <p:cNvSpPr txBox="1">
            <a:spLocks/>
          </p:cNvSpPr>
          <p:nvPr/>
        </p:nvSpPr>
        <p:spPr>
          <a:xfrm>
            <a:off x="76200" y="762000"/>
            <a:ext cx="8915400" cy="2286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b="1" dirty="0" smtClean="0">
                <a:solidFill>
                  <a:schemeClr val="bg1"/>
                </a:solidFill>
              </a:rPr>
              <a:t>Intra-data </a:t>
            </a:r>
            <a:r>
              <a:rPr lang="en-US" b="1" dirty="0" smtClean="0">
                <a:solidFill>
                  <a:schemeClr val="bg1"/>
                </a:solidFill>
              </a:rPr>
              <a:t>center(CC) </a:t>
            </a:r>
            <a:r>
              <a:rPr lang="en-US" b="1" dirty="0" smtClean="0">
                <a:solidFill>
                  <a:schemeClr val="bg1"/>
                </a:solidFill>
              </a:rPr>
              <a:t>network </a:t>
            </a:r>
            <a:r>
              <a:rPr lang="en-US" b="1" dirty="0" smtClean="0">
                <a:solidFill>
                  <a:schemeClr val="bg1"/>
                </a:solidFill>
              </a:rPr>
              <a:t>topology</a:t>
            </a:r>
            <a:endParaRPr lang="en-US" b="1" dirty="0" smtClean="0">
              <a:solidFill>
                <a:schemeClr val="bg1"/>
              </a:solidFill>
            </a:endParaRPr>
          </a:p>
        </p:txBody>
      </p:sp>
      <p:sp>
        <p:nvSpPr>
          <p:cNvPr id="9" name="Title 1"/>
          <p:cNvSpPr txBox="1">
            <a:spLocks/>
          </p:cNvSpPr>
          <p:nvPr/>
        </p:nvSpPr>
        <p:spPr>
          <a:xfrm>
            <a:off x="76200" y="3886200"/>
            <a:ext cx="8915400" cy="6096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 </a:t>
            </a:r>
            <a:r>
              <a:rPr lang="en-US" sz="1600" dirty="0" smtClean="0"/>
              <a:t> </a:t>
            </a:r>
            <a:r>
              <a:rPr lang="en-US" sz="1600" dirty="0" smtClean="0"/>
              <a:t> </a:t>
            </a:r>
            <a:r>
              <a:rPr lang="en-US" sz="1600" dirty="0" smtClean="0"/>
              <a:t>consider a three-layer hierarchical network </a:t>
            </a:r>
            <a:r>
              <a:rPr lang="en-US" sz="1600" dirty="0" smtClean="0"/>
              <a:t>model</a:t>
            </a:r>
          </a:p>
          <a:p>
            <a:pPr>
              <a:buFont typeface="Wingdings" pitchFamily="2" charset="2"/>
              <a:buChar char="q"/>
            </a:pPr>
            <a:r>
              <a:rPr lang="en-US" sz="1600" dirty="0" smtClean="0"/>
              <a:t> </a:t>
            </a:r>
            <a:r>
              <a:rPr lang="en-US" sz="1600" dirty="0" smtClean="0"/>
              <a:t>a </a:t>
            </a:r>
            <a:r>
              <a:rPr lang="en-US" sz="1600" dirty="0" smtClean="0"/>
              <a:t>real </a:t>
            </a:r>
            <a:r>
              <a:rPr lang="en-US" sz="1600" dirty="0" smtClean="0"/>
              <a:t>telecommunication network </a:t>
            </a:r>
            <a:r>
              <a:rPr lang="en-US" sz="1600" dirty="0" smtClean="0"/>
              <a:t>(i.e., a simplified version of a ISP</a:t>
            </a:r>
            <a:r>
              <a:rPr lang="en-US" sz="1600" dirty="0" smtClean="0"/>
              <a:t>)</a:t>
            </a:r>
            <a:endParaRPr lang="en-US" sz="1600" dirty="0" smtClean="0"/>
          </a:p>
        </p:txBody>
      </p:sp>
      <p:sp>
        <p:nvSpPr>
          <p:cNvPr id="10" name="Title 1"/>
          <p:cNvSpPr txBox="1">
            <a:spLocks/>
          </p:cNvSpPr>
          <p:nvPr/>
        </p:nvSpPr>
        <p:spPr>
          <a:xfrm>
            <a:off x="76200" y="3657600"/>
            <a:ext cx="8915400" cy="2286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b="1" dirty="0" smtClean="0">
                <a:solidFill>
                  <a:schemeClr val="bg1"/>
                </a:solidFill>
              </a:rPr>
              <a:t>Telecommunication network structure (inter-CCs network)</a:t>
            </a:r>
            <a:endParaRPr lang="en-US" b="1" dirty="0" smtClean="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2286000" y="4572000"/>
            <a:ext cx="3962400" cy="2219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Step 2: Proposed </a:t>
            </a:r>
            <a:r>
              <a:rPr lang="en-US" sz="3200" b="1" dirty="0" smtClean="0">
                <a:solidFill>
                  <a:schemeClr val="bg1"/>
                </a:solidFill>
              </a:rPr>
              <a:t>Energy Model</a:t>
            </a:r>
            <a:endParaRPr lang="en-US" sz="3200" b="1"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1295400" y="3352800"/>
            <a:ext cx="6629399" cy="3119438"/>
          </a:xfrm>
          <a:prstGeom prst="rect">
            <a:avLst/>
          </a:prstGeom>
          <a:noFill/>
          <a:ln w="9525">
            <a:noFill/>
            <a:miter lim="800000"/>
            <a:headEnd/>
            <a:tailEnd/>
          </a:ln>
          <a:effectLst/>
        </p:spPr>
      </p:pic>
      <p:sp>
        <p:nvSpPr>
          <p:cNvPr id="7" name="Title 1"/>
          <p:cNvSpPr txBox="1">
            <a:spLocks/>
          </p:cNvSpPr>
          <p:nvPr/>
        </p:nvSpPr>
        <p:spPr>
          <a:xfrm>
            <a:off x="152400" y="2362200"/>
            <a:ext cx="8763000" cy="7620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 Cloud infrastructure divided into two main parts: </a:t>
            </a:r>
          </a:p>
          <a:p>
            <a:pPr lvl="1">
              <a:buFont typeface="Wingdings" pitchFamily="2" charset="2"/>
              <a:buChar char="q"/>
            </a:pPr>
            <a:r>
              <a:rPr lang="en-US" sz="1600" dirty="0" smtClean="0"/>
              <a:t> (1) IT equipment of CCs (for a </a:t>
            </a:r>
            <a:r>
              <a:rPr lang="en-US" sz="1600" dirty="0" err="1" smtClean="0"/>
              <a:t>nano</a:t>
            </a:r>
            <a:r>
              <a:rPr lang="en-US" sz="1600" dirty="0" smtClean="0"/>
              <a:t> CC IT equipment is only a PM),</a:t>
            </a:r>
          </a:p>
          <a:p>
            <a:pPr lvl="1">
              <a:buFont typeface="Wingdings" pitchFamily="2" charset="2"/>
              <a:buChar char="q"/>
            </a:pPr>
            <a:r>
              <a:rPr lang="en-US" sz="1600" dirty="0" smtClean="0"/>
              <a:t> (2) telecommunication network.</a:t>
            </a:r>
          </a:p>
        </p:txBody>
      </p:sp>
      <p:sp>
        <p:nvSpPr>
          <p:cNvPr id="8" name="Title 1"/>
          <p:cNvSpPr txBox="1">
            <a:spLocks/>
          </p:cNvSpPr>
          <p:nvPr/>
        </p:nvSpPr>
        <p:spPr>
          <a:xfrm>
            <a:off x="152400" y="1295400"/>
            <a:ext cx="8763000" cy="8382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overall energy consumption of a mega or micro data center can be estimated based on energy consumption of its IT equipments and its PUE value. </a:t>
            </a:r>
          </a:p>
          <a:p>
            <a:pPr>
              <a:buFont typeface="Wingdings" pitchFamily="2" charset="2"/>
              <a:buChar char="q"/>
            </a:pPr>
            <a:r>
              <a:rPr lang="en-US" sz="1600" dirty="0" smtClean="0"/>
              <a:t> in order to simplify our work, we only analyze IT equipments of data centers.</a:t>
            </a:r>
          </a:p>
        </p:txBody>
      </p:sp>
      <p:sp>
        <p:nvSpPr>
          <p:cNvPr id="9" name="Title 1"/>
          <p:cNvSpPr txBox="1">
            <a:spLocks/>
          </p:cNvSpPr>
          <p:nvPr/>
        </p:nvSpPr>
        <p:spPr>
          <a:xfrm>
            <a:off x="152400" y="990600"/>
            <a:ext cx="8763000" cy="3048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dirty="0" smtClean="0">
                <a:solidFill>
                  <a:schemeClr val="bg1"/>
                </a:solidFill>
              </a:rPr>
              <a:t>In energy point of view:</a:t>
            </a:r>
            <a:endParaRPr lang="en-US" sz="2000" b="1" i="1" dirty="0" smtClean="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2400" y="1524000"/>
            <a:ext cx="4114800" cy="8382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4" name="Slide Number Placeholder 3"/>
          <p:cNvSpPr>
            <a:spLocks noGrp="1"/>
          </p:cNvSpPr>
          <p:nvPr>
            <p:ph type="sldNum" sz="quarter" idx="12"/>
          </p:nvPr>
        </p:nvSpPr>
        <p:spPr>
          <a:xfrm>
            <a:off x="6983894" y="6553200"/>
            <a:ext cx="1855304" cy="365125"/>
          </a:xfrm>
        </p:spPr>
        <p:txBody>
          <a:bodyPr/>
          <a:lstStyle/>
          <a:p>
            <a:fld id="{B6F15528-21DE-4FAA-801E-634DDDAF4B2B}" type="slidenum">
              <a:rPr lang="en-US" smtClean="0"/>
              <a:pPr/>
              <a:t>25</a:t>
            </a:fld>
            <a:endParaRPr lang="en-US"/>
          </a:p>
        </p:txBody>
      </p:sp>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Energy Model for Static Energy Consumption</a:t>
            </a:r>
            <a:endParaRPr lang="en-US" sz="3200" b="1"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228600" y="1752600"/>
            <a:ext cx="3590925" cy="5429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24400" y="1752600"/>
            <a:ext cx="3609975" cy="5715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28600" y="5181600"/>
            <a:ext cx="2552700" cy="552450"/>
          </a:xfrm>
          <a:prstGeom prst="rect">
            <a:avLst/>
          </a:prstGeom>
          <a:noFill/>
          <a:ln w="9525">
            <a:noFill/>
            <a:miter lim="800000"/>
            <a:headEnd/>
            <a:tailEnd/>
          </a:ln>
          <a:effectLst/>
        </p:spPr>
      </p:pic>
      <p:sp>
        <p:nvSpPr>
          <p:cNvPr id="13" name="Title 1"/>
          <p:cNvSpPr txBox="1">
            <a:spLocks/>
          </p:cNvSpPr>
          <p:nvPr/>
        </p:nvSpPr>
        <p:spPr>
          <a:xfrm>
            <a:off x="152400" y="1219201"/>
            <a:ext cx="4114800" cy="3048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i="1" dirty="0" smtClean="0">
                <a:solidFill>
                  <a:schemeClr val="bg1"/>
                </a:solidFill>
              </a:rPr>
              <a:t>CN-Based PM</a:t>
            </a:r>
          </a:p>
        </p:txBody>
      </p:sp>
      <p:sp>
        <p:nvSpPr>
          <p:cNvPr id="15" name="Title 1"/>
          <p:cNvSpPr txBox="1">
            <a:spLocks/>
          </p:cNvSpPr>
          <p:nvPr/>
        </p:nvSpPr>
        <p:spPr>
          <a:xfrm>
            <a:off x="4648200" y="1524000"/>
            <a:ext cx="4114800" cy="8382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17" name="Title 1"/>
          <p:cNvSpPr txBox="1">
            <a:spLocks/>
          </p:cNvSpPr>
          <p:nvPr/>
        </p:nvSpPr>
        <p:spPr>
          <a:xfrm>
            <a:off x="4648200" y="1219200"/>
            <a:ext cx="4114800" cy="261937"/>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i="1" dirty="0" smtClean="0">
                <a:solidFill>
                  <a:schemeClr val="bg1"/>
                </a:solidFill>
              </a:rPr>
              <a:t>SN-Based PM</a:t>
            </a:r>
          </a:p>
        </p:txBody>
      </p:sp>
      <p:sp>
        <p:nvSpPr>
          <p:cNvPr id="18" name="Title 1"/>
          <p:cNvSpPr txBox="1">
            <a:spLocks/>
          </p:cNvSpPr>
          <p:nvPr/>
        </p:nvSpPr>
        <p:spPr>
          <a:xfrm>
            <a:off x="76200" y="4953000"/>
            <a:ext cx="2743200" cy="9906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20" name="Title 1"/>
          <p:cNvSpPr txBox="1">
            <a:spLocks/>
          </p:cNvSpPr>
          <p:nvPr/>
        </p:nvSpPr>
        <p:spPr>
          <a:xfrm>
            <a:off x="76200" y="4648200"/>
            <a:ext cx="2743200" cy="261937"/>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i="1" dirty="0" smtClean="0">
                <a:solidFill>
                  <a:schemeClr val="bg1"/>
                </a:solidFill>
              </a:rPr>
              <a:t>Storage PM</a:t>
            </a:r>
          </a:p>
        </p:txBody>
      </p:sp>
      <p:pic>
        <p:nvPicPr>
          <p:cNvPr id="3082" name="Picture 10"/>
          <p:cNvPicPr>
            <a:picLocks noChangeAspect="1" noChangeArrowheads="1"/>
          </p:cNvPicPr>
          <p:nvPr/>
        </p:nvPicPr>
        <p:blipFill>
          <a:blip r:embed="rId5"/>
          <a:srcRect/>
          <a:stretch>
            <a:fillRect/>
          </a:stretch>
        </p:blipFill>
        <p:spPr bwMode="auto">
          <a:xfrm>
            <a:off x="3052937" y="4648200"/>
            <a:ext cx="6001927" cy="1794510"/>
          </a:xfrm>
          <a:prstGeom prst="rect">
            <a:avLst/>
          </a:prstGeom>
          <a:noFill/>
          <a:ln w="9525">
            <a:noFill/>
            <a:miter lim="800000"/>
            <a:headEnd/>
            <a:tailEnd/>
          </a:ln>
          <a:effectLst/>
        </p:spPr>
      </p:pic>
      <p:sp>
        <p:nvSpPr>
          <p:cNvPr id="28" name="Title 1"/>
          <p:cNvSpPr txBox="1">
            <a:spLocks/>
          </p:cNvSpPr>
          <p:nvPr/>
        </p:nvSpPr>
        <p:spPr>
          <a:xfrm>
            <a:off x="2971800" y="4648200"/>
            <a:ext cx="6096000" cy="18288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24" name="Title 1"/>
          <p:cNvSpPr txBox="1">
            <a:spLocks/>
          </p:cNvSpPr>
          <p:nvPr/>
        </p:nvSpPr>
        <p:spPr>
          <a:xfrm>
            <a:off x="1676400" y="762000"/>
            <a:ext cx="5791200" cy="304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r>
              <a:rPr lang="en-US" sz="1600" dirty="0" smtClean="0"/>
              <a:t>Static energy consumption simply means sleep mode or idle mode</a:t>
            </a:r>
            <a:endParaRPr lang="en-US" sz="1600" dirty="0" smtClean="0"/>
          </a:p>
        </p:txBody>
      </p:sp>
      <p:sp>
        <p:nvSpPr>
          <p:cNvPr id="26" name="Title 1"/>
          <p:cNvSpPr txBox="1">
            <a:spLocks/>
          </p:cNvSpPr>
          <p:nvPr/>
        </p:nvSpPr>
        <p:spPr>
          <a:xfrm>
            <a:off x="152400" y="2438400"/>
            <a:ext cx="8763000" cy="20574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Wingdings" pitchFamily="2" charset="2"/>
              <a:buChar char="q"/>
            </a:pPr>
            <a:r>
              <a:rPr lang="en-US" sz="1600" dirty="0" smtClean="0"/>
              <a:t>Storage </a:t>
            </a:r>
            <a:r>
              <a:rPr lang="en-US" sz="1600" dirty="0" smtClean="0"/>
              <a:t>PM </a:t>
            </a:r>
            <a:r>
              <a:rPr lang="en-US" sz="1600" dirty="0" smtClean="0"/>
              <a:t>type 2 </a:t>
            </a:r>
            <a:r>
              <a:rPr lang="en-US" sz="1600" dirty="0" smtClean="0"/>
              <a:t>is considered </a:t>
            </a:r>
            <a:r>
              <a:rPr lang="en-US" sz="1600" dirty="0" smtClean="0"/>
              <a:t>as an x-bay NAS (here, x means the number </a:t>
            </a:r>
            <a:r>
              <a:rPr lang="en-US" sz="1600" dirty="0" smtClean="0"/>
              <a:t>of hard </a:t>
            </a:r>
            <a:r>
              <a:rPr lang="en-US" sz="1600" dirty="0" smtClean="0"/>
              <a:t>disks</a:t>
            </a:r>
            <a:r>
              <a:rPr lang="en-US" sz="1600" dirty="0" smtClean="0"/>
              <a:t>).</a:t>
            </a:r>
          </a:p>
          <a:p>
            <a:pPr>
              <a:buFont typeface="Wingdings" pitchFamily="2" charset="2"/>
              <a:buChar char="q"/>
            </a:pPr>
            <a:r>
              <a:rPr lang="en-US" sz="1600" dirty="0" smtClean="0"/>
              <a:t>as </a:t>
            </a:r>
            <a:r>
              <a:rPr lang="en-US" sz="1600" dirty="0" smtClean="0"/>
              <a:t>usually all </a:t>
            </a:r>
            <a:r>
              <a:rPr lang="en-US" sz="1600" dirty="0" smtClean="0"/>
              <a:t>PMs type </a:t>
            </a:r>
            <a:r>
              <a:rPr lang="en-US" sz="1600" dirty="0" smtClean="0"/>
              <a:t>2 are kept active in the real world, we consider a </a:t>
            </a:r>
            <a:r>
              <a:rPr lang="en-US" sz="1600" dirty="0" smtClean="0"/>
              <a:t>constant (static</a:t>
            </a:r>
            <a:r>
              <a:rPr lang="en-US" sz="1600" dirty="0" smtClean="0"/>
              <a:t>) amount </a:t>
            </a:r>
            <a:r>
              <a:rPr lang="en-US" sz="1600" dirty="0" smtClean="0"/>
              <a:t>of energy </a:t>
            </a:r>
            <a:r>
              <a:rPr lang="en-US" sz="1600" dirty="0" smtClean="0"/>
              <a:t>for PMs type 2. </a:t>
            </a:r>
            <a:endParaRPr lang="en-US" sz="1600" dirty="0" smtClean="0"/>
          </a:p>
          <a:p>
            <a:pPr>
              <a:buFont typeface="Wingdings" pitchFamily="2" charset="2"/>
              <a:buChar char="q"/>
            </a:pPr>
            <a:r>
              <a:rPr lang="en-US" sz="1600" dirty="0" smtClean="0"/>
              <a:t>In </a:t>
            </a:r>
            <a:r>
              <a:rPr lang="en-US" sz="1600" dirty="0" smtClean="0"/>
              <a:t>a PM type 2, </a:t>
            </a:r>
            <a:r>
              <a:rPr lang="en-US" sz="1600" dirty="0" smtClean="0"/>
              <a:t>CPU and </a:t>
            </a:r>
            <a:r>
              <a:rPr lang="en-US" sz="1600" dirty="0" smtClean="0"/>
              <a:t>storage are two main parts of consuming energy. In </a:t>
            </a:r>
            <a:r>
              <a:rPr lang="en-US" sz="1600" dirty="0" smtClean="0"/>
              <a:t>order to </a:t>
            </a:r>
            <a:r>
              <a:rPr lang="en-US" sz="1600" dirty="0" smtClean="0"/>
              <a:t>make energy consumption of a PM type 2 constant, </a:t>
            </a:r>
            <a:r>
              <a:rPr lang="en-US" sz="1600" dirty="0" smtClean="0"/>
              <a:t>instead of </a:t>
            </a:r>
            <a:r>
              <a:rPr lang="en-US" sz="1600" dirty="0" smtClean="0"/>
              <a:t>considering three sleep, active and idle modes for </a:t>
            </a:r>
            <a:r>
              <a:rPr lang="en-US" sz="1600" dirty="0" smtClean="0"/>
              <a:t>storage (i.e</a:t>
            </a:r>
            <a:r>
              <a:rPr lang="en-US" sz="1600" dirty="0" smtClean="0"/>
              <a:t>., hard disks) of PM type 2, we consider a constant </a:t>
            </a:r>
            <a:r>
              <a:rPr lang="en-US" sz="1600" dirty="0" smtClean="0"/>
              <a:t>energy consumption </a:t>
            </a:r>
            <a:r>
              <a:rPr lang="en-US" sz="1600" dirty="0" smtClean="0"/>
              <a:t>for it (i.e., average </a:t>
            </a:r>
            <a:r>
              <a:rPr lang="en-US" sz="1600" dirty="0" smtClean="0"/>
              <a:t>energy consumption </a:t>
            </a:r>
            <a:r>
              <a:rPr lang="en-US" sz="1600" dirty="0" smtClean="0"/>
              <a:t>of </a:t>
            </a:r>
            <a:r>
              <a:rPr lang="en-US" sz="1600" dirty="0" smtClean="0"/>
              <a:t>active and </a:t>
            </a:r>
            <a:r>
              <a:rPr lang="en-US" sz="1600" dirty="0" smtClean="0"/>
              <a:t>idle modes). </a:t>
            </a:r>
          </a:p>
          <a:p>
            <a:pPr>
              <a:buFont typeface="Wingdings" pitchFamily="2" charset="2"/>
              <a:buChar char="q"/>
            </a:pPr>
            <a:r>
              <a:rPr lang="en-US" sz="1600" dirty="0" smtClean="0"/>
              <a:t>We </a:t>
            </a:r>
            <a:r>
              <a:rPr lang="en-US" sz="1600" dirty="0" smtClean="0"/>
              <a:t>also consider a constant amount of </a:t>
            </a:r>
            <a:r>
              <a:rPr lang="en-US" sz="1600" dirty="0" smtClean="0"/>
              <a:t>CPU energy </a:t>
            </a:r>
            <a:r>
              <a:rPr lang="en-US" sz="1600" dirty="0" smtClean="0"/>
              <a:t>consumption for each NAS (e.g., 15% CPU usage</a:t>
            </a:r>
            <a:r>
              <a:rPr lang="en-US" sz="1600" dirty="0" smtClean="0"/>
              <a:t>).</a:t>
            </a:r>
            <a:endParaRPr lang="en-US" sz="16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05600" y="6477000"/>
            <a:ext cx="2133600" cy="365125"/>
          </a:xfrm>
        </p:spPr>
        <p:txBody>
          <a:bodyPr/>
          <a:lstStyle/>
          <a:p>
            <a:fld id="{B6F15528-21DE-4FAA-801E-634DDDAF4B2B}" type="slidenum">
              <a:rPr lang="en-US" smtClean="0"/>
              <a:pPr/>
              <a:t>26</a:t>
            </a:fld>
            <a:endParaRPr lang="en-US"/>
          </a:p>
        </p:txBody>
      </p:sp>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Energy Model for Static Energy Consumption</a:t>
            </a:r>
            <a:endParaRPr lang="en-US" sz="3200" b="1" dirty="0">
              <a:solidFill>
                <a:schemeClr val="bg1"/>
              </a:solidFill>
            </a:endParaRPr>
          </a:p>
        </p:txBody>
      </p:sp>
      <p:pic>
        <p:nvPicPr>
          <p:cNvPr id="3077" name="Picture 5"/>
          <p:cNvPicPr>
            <a:picLocks noChangeAspect="1" noChangeArrowheads="1"/>
          </p:cNvPicPr>
          <p:nvPr/>
        </p:nvPicPr>
        <p:blipFill>
          <a:blip r:embed="rId3"/>
          <a:srcRect/>
          <a:stretch>
            <a:fillRect/>
          </a:stretch>
        </p:blipFill>
        <p:spPr bwMode="auto">
          <a:xfrm>
            <a:off x="4800599" y="2514600"/>
            <a:ext cx="3901017" cy="7620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304799" y="2514599"/>
            <a:ext cx="3901017" cy="690563"/>
          </a:xfrm>
          <a:prstGeom prst="rect">
            <a:avLst/>
          </a:prstGeom>
          <a:noFill/>
          <a:ln w="9525">
            <a:noFill/>
            <a:miter lim="800000"/>
            <a:headEnd/>
            <a:tailEnd/>
          </a:ln>
          <a:effectLst/>
        </p:spPr>
      </p:pic>
      <p:sp>
        <p:nvSpPr>
          <p:cNvPr id="22" name="Title 1"/>
          <p:cNvSpPr txBox="1">
            <a:spLocks/>
          </p:cNvSpPr>
          <p:nvPr/>
        </p:nvSpPr>
        <p:spPr>
          <a:xfrm>
            <a:off x="4648200" y="2362200"/>
            <a:ext cx="4343400" cy="11430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23" name="Title 1"/>
          <p:cNvSpPr txBox="1">
            <a:spLocks/>
          </p:cNvSpPr>
          <p:nvPr/>
        </p:nvSpPr>
        <p:spPr>
          <a:xfrm>
            <a:off x="4648200" y="2057400"/>
            <a:ext cx="4343400" cy="327421"/>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i="1" dirty="0" smtClean="0">
                <a:solidFill>
                  <a:schemeClr val="bg1"/>
                </a:solidFill>
              </a:rPr>
              <a:t>Inter-CCs Network Elements</a:t>
            </a:r>
          </a:p>
        </p:txBody>
      </p:sp>
      <p:sp>
        <p:nvSpPr>
          <p:cNvPr id="25" name="Title 1"/>
          <p:cNvSpPr txBox="1">
            <a:spLocks/>
          </p:cNvSpPr>
          <p:nvPr/>
        </p:nvSpPr>
        <p:spPr>
          <a:xfrm>
            <a:off x="152400" y="2362200"/>
            <a:ext cx="4343400" cy="11430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27" name="Title 1"/>
          <p:cNvSpPr txBox="1">
            <a:spLocks/>
          </p:cNvSpPr>
          <p:nvPr/>
        </p:nvSpPr>
        <p:spPr>
          <a:xfrm>
            <a:off x="152400" y="2057401"/>
            <a:ext cx="4343400" cy="381000"/>
          </a:xfrm>
          <a:prstGeom prst="rect">
            <a:avLst/>
          </a:prstGeom>
          <a:solidFill>
            <a:schemeClr val="accent6">
              <a:lumMod val="50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i="1" dirty="0" smtClean="0">
                <a:solidFill>
                  <a:schemeClr val="bg1"/>
                </a:solidFill>
              </a:rPr>
              <a:t>Intra-CCs Network Elements</a:t>
            </a:r>
          </a:p>
        </p:txBody>
      </p:sp>
      <p:pic>
        <p:nvPicPr>
          <p:cNvPr id="3083" name="Picture 11"/>
          <p:cNvPicPr>
            <a:picLocks noChangeAspect="1" noChangeArrowheads="1"/>
          </p:cNvPicPr>
          <p:nvPr/>
        </p:nvPicPr>
        <p:blipFill>
          <a:blip r:embed="rId5"/>
          <a:srcRect/>
          <a:stretch>
            <a:fillRect/>
          </a:stretch>
        </p:blipFill>
        <p:spPr bwMode="auto">
          <a:xfrm>
            <a:off x="1295400" y="4191000"/>
            <a:ext cx="6434800" cy="698500"/>
          </a:xfrm>
          <a:prstGeom prst="rect">
            <a:avLst/>
          </a:prstGeom>
          <a:noFill/>
          <a:ln w="9525">
            <a:noFill/>
            <a:miter lim="800000"/>
            <a:headEnd/>
            <a:tailEnd/>
          </a:ln>
          <a:effectLst/>
        </p:spPr>
      </p:pic>
      <p:pic>
        <p:nvPicPr>
          <p:cNvPr id="3085" name="Picture 13"/>
          <p:cNvPicPr>
            <a:picLocks noChangeAspect="1" noChangeArrowheads="1"/>
          </p:cNvPicPr>
          <p:nvPr/>
        </p:nvPicPr>
        <p:blipFill>
          <a:blip r:embed="rId6"/>
          <a:srcRect/>
          <a:stretch>
            <a:fillRect/>
          </a:stretch>
        </p:blipFill>
        <p:spPr bwMode="auto">
          <a:xfrm>
            <a:off x="1249825" y="4981576"/>
            <a:ext cx="6586718" cy="628650"/>
          </a:xfrm>
          <a:prstGeom prst="rect">
            <a:avLst/>
          </a:prstGeom>
          <a:noFill/>
          <a:ln w="9525">
            <a:noFill/>
            <a:miter lim="800000"/>
            <a:headEnd/>
            <a:tailEnd/>
          </a:ln>
          <a:effectLst/>
        </p:spPr>
      </p:pic>
      <p:sp>
        <p:nvSpPr>
          <p:cNvPr id="32" name="Title 1"/>
          <p:cNvSpPr txBox="1">
            <a:spLocks/>
          </p:cNvSpPr>
          <p:nvPr/>
        </p:nvSpPr>
        <p:spPr>
          <a:xfrm>
            <a:off x="1143000" y="4038600"/>
            <a:ext cx="6858000" cy="16764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400" i="0" u="none" strike="noStrike" kern="1200" cap="none" spc="0" normalizeH="0" noProof="0" dirty="0" smtClean="0">
              <a:ln>
                <a:noFill/>
              </a:ln>
              <a:solidFill>
                <a:srgbClr val="002060"/>
              </a:solidFill>
              <a:effectLst/>
              <a:uLnTx/>
              <a:uFillTx/>
              <a:ea typeface="+mj-ea"/>
              <a:cs typeface="+mj-cs"/>
            </a:endParaRPr>
          </a:p>
        </p:txBody>
      </p:sp>
      <p:sp>
        <p:nvSpPr>
          <p:cNvPr id="24" name="Title 1"/>
          <p:cNvSpPr txBox="1">
            <a:spLocks/>
          </p:cNvSpPr>
          <p:nvPr/>
        </p:nvSpPr>
        <p:spPr>
          <a:xfrm>
            <a:off x="1676400" y="914400"/>
            <a:ext cx="5791200" cy="304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r>
              <a:rPr lang="en-US" sz="1600" dirty="0" smtClean="0"/>
              <a:t>Static energy consumption simply means sleep mode or idle mode</a:t>
            </a:r>
            <a:endParaRPr lang="en-US" sz="1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04800" y="1724562"/>
            <a:ext cx="8686800" cy="584775"/>
          </a:xfrm>
          <a:prstGeom prst="rect">
            <a:avLst/>
          </a:prstGeom>
          <a:noFill/>
        </p:spPr>
        <p:txBody>
          <a:bodyPr wrap="square" rtlCol="0">
            <a:spAutoFit/>
          </a:bodyPr>
          <a:lstStyle/>
          <a:p>
            <a:pPr>
              <a:buFont typeface="Wingdings" pitchFamily="2" charset="2"/>
              <a:buChar char="q"/>
            </a:pPr>
            <a:r>
              <a:rPr lang="en-US" sz="1600" dirty="0" smtClean="0"/>
              <a:t> different multi-core CPU architectures (e.g., CPUs with heterogeneous cores or homogeneous cores) with various power management techniques (e.g., DVFS, asymmetric core and threat motion).</a:t>
            </a:r>
          </a:p>
        </p:txBody>
      </p:sp>
      <p:sp>
        <p:nvSpPr>
          <p:cNvPr id="4" name="Slide Number Placeholder 3"/>
          <p:cNvSpPr>
            <a:spLocks noGrp="1"/>
          </p:cNvSpPr>
          <p:nvPr>
            <p:ph type="sldNum" sz="quarter" idx="12"/>
          </p:nvPr>
        </p:nvSpPr>
        <p:spPr>
          <a:xfrm>
            <a:off x="6553200" y="6569075"/>
            <a:ext cx="2133600" cy="365125"/>
          </a:xfrm>
        </p:spPr>
        <p:txBody>
          <a:bodyPr/>
          <a:lstStyle/>
          <a:p>
            <a:fld id="{B6F15528-21DE-4FAA-801E-634DDDAF4B2B}" type="slidenum">
              <a:rPr lang="en-US" smtClean="0"/>
              <a:pPr/>
              <a:t>27</a:t>
            </a:fld>
            <a:endParaRPr lang="en-US" dirty="0"/>
          </a:p>
        </p:txBody>
      </p:sp>
      <p:sp>
        <p:nvSpPr>
          <p:cNvPr id="6" name="Title 1"/>
          <p:cNvSpPr txBox="1">
            <a:spLocks/>
          </p:cNvSpPr>
          <p:nvPr/>
        </p:nvSpPr>
        <p:spPr>
          <a:xfrm>
            <a:off x="0" y="0"/>
            <a:ext cx="9144000" cy="7620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Energy Model for Dynamic Energy Consumption</a:t>
            </a:r>
            <a:endParaRPr lang="en-US" sz="3200" b="1" dirty="0">
              <a:solidFill>
                <a:schemeClr val="bg1"/>
              </a:solidFill>
            </a:endParaRPr>
          </a:p>
        </p:txBody>
      </p:sp>
      <p:sp>
        <p:nvSpPr>
          <p:cNvPr id="14" name="Title 1"/>
          <p:cNvSpPr txBox="1">
            <a:spLocks/>
          </p:cNvSpPr>
          <p:nvPr/>
        </p:nvSpPr>
        <p:spPr>
          <a:xfrm>
            <a:off x="1371600" y="838200"/>
            <a:ext cx="6705600" cy="3810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1600" dirty="0" smtClean="0">
                <a:solidFill>
                  <a:prstClr val="black"/>
                </a:solidFill>
              </a:rPr>
              <a:t>Compute dynamic energy consumption of PMs  based on their CPU utilization</a:t>
            </a:r>
          </a:p>
        </p:txBody>
      </p:sp>
      <p:sp>
        <p:nvSpPr>
          <p:cNvPr id="15" name="Title 1"/>
          <p:cNvSpPr txBox="1">
            <a:spLocks/>
          </p:cNvSpPr>
          <p:nvPr/>
        </p:nvSpPr>
        <p:spPr>
          <a:xfrm>
            <a:off x="228600" y="1648360"/>
            <a:ext cx="8610600" cy="713841"/>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5410200" y="5791200"/>
            <a:ext cx="3085148" cy="533400"/>
          </a:xfrm>
          <a:prstGeom prst="rect">
            <a:avLst/>
          </a:prstGeom>
          <a:noFill/>
          <a:ln w="9525">
            <a:noFill/>
            <a:miter lim="800000"/>
            <a:headEnd/>
            <a:tailEnd/>
          </a:ln>
          <a:effectLst/>
        </p:spPr>
      </p:pic>
      <p:sp>
        <p:nvSpPr>
          <p:cNvPr id="17" name="TextBox 16"/>
          <p:cNvSpPr txBox="1"/>
          <p:nvPr/>
        </p:nvSpPr>
        <p:spPr>
          <a:xfrm>
            <a:off x="304800" y="2774752"/>
            <a:ext cx="8077200" cy="3293209"/>
          </a:xfrm>
          <a:prstGeom prst="rect">
            <a:avLst/>
          </a:prstGeom>
          <a:noFill/>
        </p:spPr>
        <p:txBody>
          <a:bodyPr wrap="square" rtlCol="0">
            <a:spAutoFit/>
          </a:bodyPr>
          <a:lstStyle/>
          <a:p>
            <a:pPr>
              <a:buFont typeface="Wingdings" pitchFamily="2" charset="2"/>
              <a:buChar char="q"/>
            </a:pPr>
            <a:r>
              <a:rPr lang="en-US" sz="1600" dirty="0" smtClean="0"/>
              <a:t>a formula based on extracted information (i.e., sampling technique) from a real environment.</a:t>
            </a:r>
          </a:p>
          <a:p>
            <a:pPr>
              <a:buFont typeface="Wingdings" pitchFamily="2" charset="2"/>
              <a:buChar char="q"/>
            </a:pPr>
            <a:r>
              <a:rPr lang="en-US" sz="1600" dirty="0" smtClean="0"/>
              <a:t> a simple core management policy (because of technical limitation)</a:t>
            </a:r>
          </a:p>
          <a:p>
            <a:pPr lvl="1">
              <a:buFont typeface="Wingdings" pitchFamily="2" charset="2"/>
              <a:buChar char="q"/>
            </a:pPr>
            <a:r>
              <a:rPr lang="en-US" sz="1600" dirty="0" smtClean="0"/>
              <a:t> for a n-core </a:t>
            </a:r>
            <a:r>
              <a:rPr lang="en-US" sz="1600" dirty="0" err="1" smtClean="0"/>
              <a:t>cpu</a:t>
            </a:r>
            <a:r>
              <a:rPr lang="en-US" sz="1600" dirty="0" smtClean="0"/>
              <a:t>. At each time, first  Alpha number of cores  are fully utilized (100%), (Alpha+ 1)</a:t>
            </a:r>
            <a:r>
              <a:rPr lang="en-US" sz="1600" dirty="0" err="1" smtClean="0"/>
              <a:t>th</a:t>
            </a:r>
            <a:r>
              <a:rPr lang="en-US" sz="1600" dirty="0" smtClean="0"/>
              <a:t> core (Beta =  Alpha+ 1) works between 0 and 100% and remaining cores (i.e., n- cores) are not active (0%).</a:t>
            </a:r>
          </a:p>
          <a:p>
            <a:pPr lvl="1">
              <a:buFont typeface="Wingdings" pitchFamily="2" charset="2"/>
              <a:buChar char="q"/>
            </a:pPr>
            <a:r>
              <a:rPr lang="en-US" sz="1600" dirty="0" smtClean="0"/>
              <a:t> the total n-core CPU resource was divided into n intervals and the number of cores was mapped on CPU utilization (i.e. 0 core = 0%, 1 core =(1/n)% and so on till n cores = 100% CPU utilization). </a:t>
            </a:r>
          </a:p>
          <a:p>
            <a:pPr lvl="1">
              <a:buFont typeface="Wingdings" pitchFamily="2" charset="2"/>
              <a:buChar char="q"/>
            </a:pPr>
            <a:r>
              <a:rPr lang="en-US" sz="1600" dirty="0" smtClean="0"/>
              <a:t> A sequence of number corresponding to the cores was created. </a:t>
            </a:r>
          </a:p>
          <a:p>
            <a:pPr lvl="1">
              <a:buFont typeface="Wingdings" pitchFamily="2" charset="2"/>
              <a:buChar char="q"/>
            </a:pPr>
            <a:r>
              <a:rPr lang="en-US" sz="1600" dirty="0" smtClean="0"/>
              <a:t> The current CPU utilization (i.e., u</a:t>
            </a:r>
            <a:r>
              <a:rPr lang="en-US" sz="700" dirty="0" smtClean="0"/>
              <a:t>n</a:t>
            </a:r>
            <a:r>
              <a:rPr lang="en-US" sz="1600" dirty="0" smtClean="0"/>
              <a:t>) is fallen into an interval of two consecutive numbers  Alpha and Beta. </a:t>
            </a:r>
          </a:p>
          <a:p>
            <a:pPr lvl="1">
              <a:buFont typeface="Wingdings" pitchFamily="2" charset="2"/>
              <a:buChar char="q"/>
            </a:pPr>
            <a:r>
              <a:rPr lang="en-US" sz="1600" dirty="0" smtClean="0"/>
              <a:t> The PM energy consumption is the difference between situation Alpha  energy consumption and situation Beta energy consumption.</a:t>
            </a:r>
          </a:p>
        </p:txBody>
      </p:sp>
      <p:sp>
        <p:nvSpPr>
          <p:cNvPr id="18" name="Title 1"/>
          <p:cNvSpPr txBox="1">
            <a:spLocks/>
          </p:cNvSpPr>
          <p:nvPr/>
        </p:nvSpPr>
        <p:spPr>
          <a:xfrm>
            <a:off x="228600" y="1371600"/>
            <a:ext cx="8610600" cy="276761"/>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2000" b="1" dirty="0" smtClean="0">
                <a:solidFill>
                  <a:schemeClr val="bg1"/>
                </a:solidFill>
              </a:rPr>
              <a:t>Challenge: defining a general formula</a:t>
            </a:r>
          </a:p>
        </p:txBody>
      </p:sp>
      <p:sp>
        <p:nvSpPr>
          <p:cNvPr id="19" name="Title 1"/>
          <p:cNvSpPr txBox="1">
            <a:spLocks/>
          </p:cNvSpPr>
          <p:nvPr/>
        </p:nvSpPr>
        <p:spPr>
          <a:xfrm>
            <a:off x="228600" y="2514600"/>
            <a:ext cx="8610600" cy="276761"/>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2000" b="1" dirty="0" smtClean="0">
                <a:solidFill>
                  <a:schemeClr val="bg1"/>
                </a:solidFill>
              </a:rPr>
              <a:t>Our method</a:t>
            </a:r>
          </a:p>
        </p:txBody>
      </p:sp>
      <p:sp>
        <p:nvSpPr>
          <p:cNvPr id="21" name="Title 1"/>
          <p:cNvSpPr txBox="1">
            <a:spLocks/>
          </p:cNvSpPr>
          <p:nvPr/>
        </p:nvSpPr>
        <p:spPr>
          <a:xfrm>
            <a:off x="228600" y="2839520"/>
            <a:ext cx="8610600" cy="363748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28600" y="3200400"/>
            <a:ext cx="8763000" cy="32004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Dynamic Energy Consumption of CN-based PMs</a:t>
            </a:r>
            <a:endParaRPr lang="en-US" sz="3200" b="1" dirty="0">
              <a:solidFill>
                <a:schemeClr val="bg1"/>
              </a:solidFill>
            </a:endParaRPr>
          </a:p>
        </p:txBody>
      </p:sp>
      <p:pic>
        <p:nvPicPr>
          <p:cNvPr id="3081" name="Picture 9"/>
          <p:cNvPicPr>
            <a:picLocks noChangeAspect="1" noChangeArrowheads="1"/>
          </p:cNvPicPr>
          <p:nvPr/>
        </p:nvPicPr>
        <p:blipFill>
          <a:blip r:embed="rId2"/>
          <a:srcRect/>
          <a:stretch>
            <a:fillRect/>
          </a:stretch>
        </p:blipFill>
        <p:spPr bwMode="auto">
          <a:xfrm>
            <a:off x="990600" y="3276600"/>
            <a:ext cx="6781800" cy="3048000"/>
          </a:xfrm>
          <a:prstGeom prst="rect">
            <a:avLst/>
          </a:prstGeom>
          <a:noFill/>
          <a:ln w="9525">
            <a:noFill/>
            <a:miter lim="800000"/>
            <a:headEnd/>
            <a:tailEnd/>
          </a:ln>
          <a:effectLst/>
        </p:spPr>
      </p:pic>
      <p:sp>
        <p:nvSpPr>
          <p:cNvPr id="11" name="TextBox 10"/>
          <p:cNvSpPr txBox="1"/>
          <p:nvPr/>
        </p:nvSpPr>
        <p:spPr>
          <a:xfrm>
            <a:off x="228600" y="1676400"/>
            <a:ext cx="8763000" cy="1077218"/>
          </a:xfrm>
          <a:prstGeom prst="rect">
            <a:avLst/>
          </a:prstGeom>
          <a:noFill/>
        </p:spPr>
        <p:txBody>
          <a:bodyPr wrap="square" rtlCol="0">
            <a:spAutoFit/>
          </a:bodyPr>
          <a:lstStyle/>
          <a:p>
            <a:pPr>
              <a:buFont typeface="Wingdings" pitchFamily="2" charset="2"/>
              <a:buChar char="q"/>
            </a:pPr>
            <a:r>
              <a:rPr lang="en-US" sz="1600" dirty="0" smtClean="0"/>
              <a:t>may lead to overestimation. </a:t>
            </a:r>
          </a:p>
          <a:p>
            <a:pPr lvl="1">
              <a:buFont typeface="Wingdings" pitchFamily="2" charset="2"/>
              <a:buChar char="q"/>
            </a:pPr>
            <a:r>
              <a:rPr lang="en-US" sz="1600" dirty="0" smtClean="0"/>
              <a:t> as almost all cloud providers are currently using over-commitment (overbooking) techniques, estimating energy consumption of a CN-based PM based on reserved resources of its VMs can lead to overestimation (i.e., estimating even more than maximum power consumption of the PM).</a:t>
            </a:r>
          </a:p>
        </p:txBody>
      </p:sp>
      <p:sp>
        <p:nvSpPr>
          <p:cNvPr id="17" name="Title 1"/>
          <p:cNvSpPr txBox="1">
            <a:spLocks/>
          </p:cNvSpPr>
          <p:nvPr/>
        </p:nvSpPr>
        <p:spPr>
          <a:xfrm>
            <a:off x="1676400" y="914400"/>
            <a:ext cx="5638800" cy="304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r>
              <a:rPr lang="en-US" sz="1600" dirty="0" smtClean="0"/>
              <a:t> depends on energy consumption of VMs running on it. </a:t>
            </a:r>
          </a:p>
        </p:txBody>
      </p:sp>
      <p:sp>
        <p:nvSpPr>
          <p:cNvPr id="18" name="Title 1"/>
          <p:cNvSpPr txBox="1">
            <a:spLocks/>
          </p:cNvSpPr>
          <p:nvPr/>
        </p:nvSpPr>
        <p:spPr>
          <a:xfrm>
            <a:off x="228600" y="1371600"/>
            <a:ext cx="8763000" cy="304800"/>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2000" b="1" dirty="0" smtClean="0">
                <a:solidFill>
                  <a:schemeClr val="bg1"/>
                </a:solidFill>
              </a:rPr>
              <a:t>Challenge </a:t>
            </a:r>
          </a:p>
        </p:txBody>
      </p:sp>
      <p:sp>
        <p:nvSpPr>
          <p:cNvPr id="19" name="Title 1"/>
          <p:cNvSpPr txBox="1">
            <a:spLocks/>
          </p:cNvSpPr>
          <p:nvPr/>
        </p:nvSpPr>
        <p:spPr>
          <a:xfrm>
            <a:off x="228600" y="1676400"/>
            <a:ext cx="8763000" cy="9906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20" name="Title 1"/>
          <p:cNvSpPr txBox="1">
            <a:spLocks/>
          </p:cNvSpPr>
          <p:nvPr/>
        </p:nvSpPr>
        <p:spPr>
          <a:xfrm>
            <a:off x="228600" y="2895600"/>
            <a:ext cx="8763000" cy="304800"/>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sz="2000" b="1" dirty="0" smtClean="0">
                <a:solidFill>
                  <a:schemeClr val="bg1"/>
                </a:solidFill>
              </a:rPr>
              <a:t>Proposed idea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28600" y="3124200"/>
            <a:ext cx="8763000" cy="35052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4" name="Slide Number Placeholder 3"/>
          <p:cNvSpPr>
            <a:spLocks noGrp="1"/>
          </p:cNvSpPr>
          <p:nvPr>
            <p:ph type="sldNum" sz="quarter" idx="12"/>
          </p:nvPr>
        </p:nvSpPr>
        <p:spPr>
          <a:xfrm>
            <a:off x="6553200" y="6127750"/>
            <a:ext cx="2133600" cy="365125"/>
          </a:xfrm>
        </p:spPr>
        <p:txBody>
          <a:bodyPr/>
          <a:lstStyle/>
          <a:p>
            <a:fld id="{B6F15528-21DE-4FAA-801E-634DDDAF4B2B}" type="slidenum">
              <a:rPr lang="en-US" smtClean="0"/>
              <a:pPr/>
              <a:t>29</a:t>
            </a:fld>
            <a:endParaRPr lang="en-US"/>
          </a:p>
        </p:txBody>
      </p:sp>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Network Dynamic Energy Consumption  (intra-CC)</a:t>
            </a:r>
            <a:endParaRPr lang="en-US" sz="3200" b="1" dirty="0">
              <a:solidFill>
                <a:schemeClr val="bg1"/>
              </a:solidFill>
            </a:endParaRPr>
          </a:p>
        </p:txBody>
      </p:sp>
      <p:sp>
        <p:nvSpPr>
          <p:cNvPr id="17" name="Title 1"/>
          <p:cNvSpPr txBox="1">
            <a:spLocks/>
          </p:cNvSpPr>
          <p:nvPr/>
        </p:nvSpPr>
        <p:spPr>
          <a:xfrm>
            <a:off x="533400" y="762000"/>
            <a:ext cx="7848600" cy="304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r>
              <a:rPr lang="en-US" sz="1600" dirty="0" smtClean="0"/>
              <a:t> load-dependent power consumption: packet processing and storing\forwarding the payload. </a:t>
            </a:r>
          </a:p>
        </p:txBody>
      </p:sp>
      <p:sp>
        <p:nvSpPr>
          <p:cNvPr id="19" name="Title 1"/>
          <p:cNvSpPr txBox="1">
            <a:spLocks/>
          </p:cNvSpPr>
          <p:nvPr/>
        </p:nvSpPr>
        <p:spPr>
          <a:xfrm>
            <a:off x="228600" y="1143000"/>
            <a:ext cx="8763000" cy="16002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20" name="Title 1"/>
          <p:cNvSpPr txBox="1">
            <a:spLocks/>
          </p:cNvSpPr>
          <p:nvPr/>
        </p:nvSpPr>
        <p:spPr>
          <a:xfrm>
            <a:off x="228600" y="2895600"/>
            <a:ext cx="8763000" cy="228600"/>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b="1" dirty="0" smtClean="0">
                <a:solidFill>
                  <a:schemeClr val="bg1"/>
                </a:solidFill>
              </a:rPr>
              <a:t>Estimating average traffic load of a switch (</a:t>
            </a:r>
            <a:r>
              <a:rPr lang="en-US" b="1" dirty="0" err="1" smtClean="0">
                <a:solidFill>
                  <a:schemeClr val="bg1"/>
                </a:solidFill>
              </a:rPr>
              <a:t>R</a:t>
            </a:r>
            <a:r>
              <a:rPr lang="en-US" b="1" baseline="-25000" dirty="0" err="1" smtClean="0">
                <a:solidFill>
                  <a:schemeClr val="bg1"/>
                </a:solidFill>
              </a:rPr>
              <a:t>pkt</a:t>
            </a:r>
            <a:r>
              <a:rPr lang="en-US" b="1" dirty="0" smtClean="0">
                <a:solidFill>
                  <a:schemeClr val="bg1"/>
                </a:solidFill>
              </a:rPr>
              <a:t>)</a:t>
            </a:r>
          </a:p>
        </p:txBody>
      </p:sp>
      <p:pic>
        <p:nvPicPr>
          <p:cNvPr id="5122" name="Picture 2"/>
          <p:cNvPicPr>
            <a:picLocks noChangeAspect="1" noChangeArrowheads="1"/>
          </p:cNvPicPr>
          <p:nvPr/>
        </p:nvPicPr>
        <p:blipFill>
          <a:blip r:embed="rId2"/>
          <a:srcRect/>
          <a:stretch>
            <a:fillRect/>
          </a:stretch>
        </p:blipFill>
        <p:spPr bwMode="auto">
          <a:xfrm>
            <a:off x="2743200" y="1209675"/>
            <a:ext cx="3581400" cy="5429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95275" y="1724025"/>
            <a:ext cx="6562725" cy="942975"/>
          </a:xfrm>
          <a:prstGeom prst="rect">
            <a:avLst/>
          </a:prstGeom>
          <a:noFill/>
          <a:ln w="9525">
            <a:noFill/>
            <a:miter lim="800000"/>
            <a:headEnd/>
            <a:tailEnd/>
          </a:ln>
          <a:effectLst/>
        </p:spPr>
      </p:pic>
      <p:sp>
        <p:nvSpPr>
          <p:cNvPr id="13" name="TextBox 12"/>
          <p:cNvSpPr txBox="1"/>
          <p:nvPr/>
        </p:nvSpPr>
        <p:spPr>
          <a:xfrm>
            <a:off x="304800" y="3124201"/>
            <a:ext cx="8763000" cy="3539430"/>
          </a:xfrm>
          <a:prstGeom prst="rect">
            <a:avLst/>
          </a:prstGeom>
          <a:noFill/>
        </p:spPr>
        <p:txBody>
          <a:bodyPr wrap="square" rtlCol="0">
            <a:spAutoFit/>
          </a:bodyPr>
          <a:lstStyle/>
          <a:p>
            <a:pPr>
              <a:buFont typeface="Wingdings" pitchFamily="2" charset="2"/>
              <a:buChar char="q"/>
            </a:pPr>
            <a:r>
              <a:rPr lang="en-US" sz="1600" dirty="0" smtClean="0"/>
              <a:t> the fat tree topology utilizes the similar switches</a:t>
            </a:r>
          </a:p>
          <a:p>
            <a:pPr lvl="1">
              <a:buFont typeface="Wingdings" pitchFamily="2" charset="2"/>
              <a:buChar char="q"/>
            </a:pPr>
            <a:r>
              <a:rPr lang="en-US" sz="1600" dirty="0" smtClean="0"/>
              <a:t> by estimating total internal traffic of a data center and dividing it to the number of switches, we can simply find </a:t>
            </a:r>
            <a:r>
              <a:rPr lang="en-US" sz="1600" dirty="0" err="1" smtClean="0"/>
              <a:t>Rpkt</a:t>
            </a:r>
            <a:r>
              <a:rPr lang="en-US" sz="1600" dirty="0" smtClean="0"/>
              <a:t> and then </a:t>
            </a:r>
            <a:r>
              <a:rPr lang="en-US" sz="1600" dirty="0" err="1" smtClean="0"/>
              <a:t>Rbyt</a:t>
            </a:r>
            <a:r>
              <a:rPr lang="en-US" sz="1600" dirty="0" smtClean="0"/>
              <a:t> of a switch.</a:t>
            </a:r>
          </a:p>
          <a:p>
            <a:pPr>
              <a:buFont typeface="Wingdings" pitchFamily="2" charset="2"/>
              <a:buChar char="q"/>
            </a:pPr>
            <a:r>
              <a:rPr lang="en-US" sz="1600" dirty="0" smtClean="0"/>
              <a:t> assume a packet from a PM goes to another PM that is located in the same data center with probability of P’ and it goes to outside of the data center with probability of 1-P’</a:t>
            </a:r>
          </a:p>
          <a:p>
            <a:pPr>
              <a:buFont typeface="Wingdings" pitchFamily="2" charset="2"/>
              <a:buChar char="q"/>
            </a:pPr>
            <a:r>
              <a:rPr lang="en-US" sz="1600" dirty="0" smtClean="0"/>
              <a:t> two types of inside-data center traffic:</a:t>
            </a:r>
          </a:p>
          <a:p>
            <a:pPr lvl="1">
              <a:buFont typeface="Wingdings" pitchFamily="2" charset="2"/>
              <a:buChar char="q"/>
            </a:pPr>
            <a:r>
              <a:rPr lang="en-US" sz="1600" dirty="0" smtClean="0"/>
              <a:t>traffic exchanged between PMs of the data center (Tin),</a:t>
            </a:r>
          </a:p>
          <a:p>
            <a:pPr lvl="1">
              <a:buFont typeface="Wingdings" pitchFamily="2" charset="2"/>
              <a:buChar char="q"/>
            </a:pPr>
            <a:r>
              <a:rPr lang="en-US" sz="1600" dirty="0" smtClean="0"/>
              <a:t>traffic between PMs of the data center and outside (</a:t>
            </a:r>
            <a:r>
              <a:rPr lang="en-US" sz="1600" dirty="0" err="1" smtClean="0"/>
              <a:t>Tet</a:t>
            </a:r>
            <a:r>
              <a:rPr lang="en-US" sz="1600" dirty="0" smtClean="0"/>
              <a:t>). </a:t>
            </a:r>
          </a:p>
          <a:p>
            <a:pPr>
              <a:buFont typeface="Wingdings" pitchFamily="2" charset="2"/>
              <a:buChar char="q"/>
            </a:pPr>
            <a:r>
              <a:rPr lang="en-US" sz="1600" dirty="0" smtClean="0"/>
              <a:t> </a:t>
            </a:r>
            <a:r>
              <a:rPr lang="en-US" sz="1600" dirty="0" err="1" smtClean="0"/>
              <a:t>Rpkt</a:t>
            </a:r>
            <a:r>
              <a:rPr lang="en-US" sz="1600" dirty="0" smtClean="0"/>
              <a:t>= (P’. T</a:t>
            </a:r>
            <a:r>
              <a:rPr lang="en-US" sz="1600" baseline="-25000" dirty="0" smtClean="0"/>
              <a:t>in </a:t>
            </a:r>
            <a:r>
              <a:rPr lang="en-US" sz="1600" dirty="0" smtClean="0"/>
              <a:t>+(1-P’). </a:t>
            </a:r>
            <a:r>
              <a:rPr lang="en-US" sz="1600" dirty="0" err="1" smtClean="0"/>
              <a:t>Tet</a:t>
            </a:r>
            <a:r>
              <a:rPr lang="en-US" sz="1600" dirty="0" smtClean="0"/>
              <a:t>)/S</a:t>
            </a:r>
          </a:p>
          <a:p>
            <a:pPr lvl="1">
              <a:buFont typeface="Wingdings" pitchFamily="2" charset="2"/>
              <a:buChar char="q"/>
            </a:pPr>
            <a:r>
              <a:rPr lang="en-US" sz="1600" dirty="0" smtClean="0"/>
              <a:t> T</a:t>
            </a:r>
            <a:r>
              <a:rPr lang="en-US" sz="1600" baseline="-25000" dirty="0" smtClean="0"/>
              <a:t>in </a:t>
            </a:r>
            <a:r>
              <a:rPr lang="en-US" sz="1600" dirty="0" smtClean="0"/>
              <a:t>=X.Y.B where X:PMs in a data center, B: average distance between two PMs inside a data center and each PM on average generates Y amount of traffic. total internal traffic of the data center can be estimated as X.</a:t>
            </a:r>
          </a:p>
          <a:p>
            <a:pPr lvl="1">
              <a:buFont typeface="Wingdings" pitchFamily="2" charset="2"/>
              <a:buChar char="q"/>
            </a:pPr>
            <a:r>
              <a:rPr lang="en-US" sz="1600" dirty="0" smtClean="0"/>
              <a:t> </a:t>
            </a:r>
            <a:r>
              <a:rPr lang="en-US" sz="1600" dirty="0" err="1" smtClean="0"/>
              <a:t>T</a:t>
            </a:r>
            <a:r>
              <a:rPr lang="en-US" sz="1600" baseline="-25000" dirty="0" err="1" smtClean="0"/>
              <a:t>et</a:t>
            </a:r>
            <a:r>
              <a:rPr lang="en-US" sz="1600" baseline="-25000" dirty="0" smtClean="0"/>
              <a:t> </a:t>
            </a:r>
            <a:r>
              <a:rPr lang="en-US" sz="1600" dirty="0" smtClean="0"/>
              <a:t>=X.Y.3. a packet should pass through three switches (i.e., the shortest path which includes 1 access, 1 aggregation and 1 core switches) from a PM to go to outside of the data center.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Part 1: Personal Presentation</a:t>
            </a: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28600" y="3124200"/>
            <a:ext cx="8763000" cy="35052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4" name="Slide Number Placeholder 3"/>
          <p:cNvSpPr>
            <a:spLocks noGrp="1"/>
          </p:cNvSpPr>
          <p:nvPr>
            <p:ph type="sldNum" sz="quarter" idx="12"/>
          </p:nvPr>
        </p:nvSpPr>
        <p:spPr>
          <a:xfrm>
            <a:off x="6553200" y="6127750"/>
            <a:ext cx="2133600" cy="365125"/>
          </a:xfrm>
        </p:spPr>
        <p:txBody>
          <a:bodyPr/>
          <a:lstStyle/>
          <a:p>
            <a:fld id="{B6F15528-21DE-4FAA-801E-634DDDAF4B2B}" type="slidenum">
              <a:rPr lang="en-US" smtClean="0"/>
              <a:pPr/>
              <a:t>30</a:t>
            </a:fld>
            <a:endParaRPr lang="en-US"/>
          </a:p>
        </p:txBody>
      </p:sp>
      <p:sp>
        <p:nvSpPr>
          <p:cNvPr id="6" name="Title 1"/>
          <p:cNvSpPr txBox="1">
            <a:spLocks/>
          </p:cNvSpPr>
          <p:nvPr/>
        </p:nvSpPr>
        <p:spPr>
          <a:xfrm>
            <a:off x="0" y="0"/>
            <a:ext cx="9144000" cy="6858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Telecom Network Dynamic Energy (inter-CC)</a:t>
            </a:r>
            <a:endParaRPr lang="en-US" sz="3200" b="1" dirty="0">
              <a:solidFill>
                <a:schemeClr val="bg1"/>
              </a:solidFill>
            </a:endParaRPr>
          </a:p>
        </p:txBody>
      </p:sp>
      <p:sp>
        <p:nvSpPr>
          <p:cNvPr id="17" name="Title 1"/>
          <p:cNvSpPr txBox="1">
            <a:spLocks/>
          </p:cNvSpPr>
          <p:nvPr/>
        </p:nvSpPr>
        <p:spPr>
          <a:xfrm>
            <a:off x="533400" y="762000"/>
            <a:ext cx="7848600" cy="304800"/>
          </a:xfrm>
          <a:prstGeom prst="rect">
            <a:avLst/>
          </a:prstGeom>
          <a:solidFill>
            <a:schemeClr val="accent3">
              <a:lumMod val="40000"/>
              <a:lumOff val="6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r>
              <a:rPr lang="en-US" sz="1600" dirty="0" smtClean="0"/>
              <a:t> load-dependent power consumption: packet processing and storing\forwarding the payload. </a:t>
            </a:r>
          </a:p>
        </p:txBody>
      </p:sp>
      <p:sp>
        <p:nvSpPr>
          <p:cNvPr id="19" name="Title 1"/>
          <p:cNvSpPr txBox="1">
            <a:spLocks/>
          </p:cNvSpPr>
          <p:nvPr/>
        </p:nvSpPr>
        <p:spPr>
          <a:xfrm>
            <a:off x="228600" y="1143000"/>
            <a:ext cx="8763000" cy="1447800"/>
          </a:xfrm>
          <a:prstGeom prst="rect">
            <a:avLst/>
          </a:prstGeom>
          <a:no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lvl="0" algn="just">
              <a:spcBef>
                <a:spcPct val="0"/>
              </a:spcBef>
            </a:pPr>
            <a:endParaRPr kumimoji="0" lang="en-US" sz="1600" i="0" u="none" strike="noStrike" kern="1200" cap="none" spc="0" normalizeH="0" noProof="0" dirty="0" smtClean="0">
              <a:ln>
                <a:noFill/>
              </a:ln>
              <a:solidFill>
                <a:srgbClr val="002060"/>
              </a:solidFill>
              <a:effectLst/>
              <a:uLnTx/>
              <a:uFillTx/>
              <a:ea typeface="+mj-ea"/>
              <a:cs typeface="+mj-cs"/>
            </a:endParaRPr>
          </a:p>
        </p:txBody>
      </p:sp>
      <p:sp>
        <p:nvSpPr>
          <p:cNvPr id="20" name="Title 1"/>
          <p:cNvSpPr txBox="1">
            <a:spLocks/>
          </p:cNvSpPr>
          <p:nvPr/>
        </p:nvSpPr>
        <p:spPr>
          <a:xfrm>
            <a:off x="228600" y="2895600"/>
            <a:ext cx="8763000" cy="228600"/>
          </a:xfrm>
          <a:prstGeom prst="rect">
            <a:avLst/>
          </a:prstGeom>
          <a:solidFill>
            <a:schemeClr val="accent2">
              <a:lumMod val="75000"/>
            </a:schemeClr>
          </a:solidFill>
          <a:ln w="28575" cap="rnd">
            <a:solidFill>
              <a:srgbClr val="C00000"/>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r>
              <a:rPr lang="en-US" b="1" dirty="0" smtClean="0">
                <a:solidFill>
                  <a:schemeClr val="bg1"/>
                </a:solidFill>
              </a:rPr>
              <a:t>Estimating average traffic load of a router (</a:t>
            </a:r>
            <a:r>
              <a:rPr lang="en-US" b="1" dirty="0" err="1" smtClean="0">
                <a:solidFill>
                  <a:schemeClr val="bg1"/>
                </a:solidFill>
              </a:rPr>
              <a:t>R</a:t>
            </a:r>
            <a:r>
              <a:rPr lang="en-US" b="1" baseline="-25000" dirty="0" err="1" smtClean="0">
                <a:solidFill>
                  <a:schemeClr val="bg1"/>
                </a:solidFill>
              </a:rPr>
              <a:t>pkt</a:t>
            </a:r>
            <a:r>
              <a:rPr lang="en-US" b="1" dirty="0" smtClean="0">
                <a:solidFill>
                  <a:schemeClr val="bg1"/>
                </a:solidFill>
              </a:rPr>
              <a:t>)</a:t>
            </a:r>
          </a:p>
        </p:txBody>
      </p:sp>
      <p:sp>
        <p:nvSpPr>
          <p:cNvPr id="13" name="TextBox 12"/>
          <p:cNvSpPr txBox="1"/>
          <p:nvPr/>
        </p:nvSpPr>
        <p:spPr>
          <a:xfrm>
            <a:off x="304800" y="3124201"/>
            <a:ext cx="8763000" cy="3293209"/>
          </a:xfrm>
          <a:prstGeom prst="rect">
            <a:avLst/>
          </a:prstGeom>
          <a:noFill/>
        </p:spPr>
        <p:txBody>
          <a:bodyPr wrap="square" rtlCol="0">
            <a:spAutoFit/>
          </a:bodyPr>
          <a:lstStyle/>
          <a:p>
            <a:pPr>
              <a:buFont typeface="Wingdings" pitchFamily="2" charset="2"/>
              <a:buChar char="q"/>
            </a:pPr>
            <a:r>
              <a:rPr lang="en-US" sz="1600" dirty="0" smtClean="0"/>
              <a:t> We consider an average traffic load for each type of routers (feeder, metro, backbone, core)</a:t>
            </a:r>
          </a:p>
          <a:p>
            <a:pPr>
              <a:buFont typeface="Wingdings" pitchFamily="2" charset="2"/>
              <a:buChar char="q"/>
            </a:pPr>
            <a:r>
              <a:rPr lang="en-US" sz="1600" dirty="0" smtClean="0"/>
              <a:t> A three-step method to estimate traffic load</a:t>
            </a:r>
          </a:p>
          <a:p>
            <a:pPr marL="800100" lvl="1" indent="-342900">
              <a:buFont typeface="+mj-lt"/>
              <a:buAutoNum type="arabicPeriod"/>
            </a:pPr>
            <a:r>
              <a:rPr lang="en-US" sz="1600" dirty="0" smtClean="0"/>
              <a:t> estimate the total traffic of telecommunication network (</a:t>
            </a:r>
            <a:r>
              <a:rPr lang="en-US" sz="1600" dirty="0" err="1" smtClean="0"/>
              <a:t>Ttot</a:t>
            </a:r>
            <a:r>
              <a:rPr lang="en-US" sz="1600" dirty="0" smtClean="0"/>
              <a:t>) by adding the total exchanged (in/out) traffic of cloud data centers together including (1) the traffic exchanged between data centers and end users (</a:t>
            </a:r>
            <a:r>
              <a:rPr lang="en-US" sz="1600" dirty="0" err="1" smtClean="0"/>
              <a:t>Teu</a:t>
            </a:r>
            <a:r>
              <a:rPr lang="en-US" sz="1600" dirty="0" smtClean="0"/>
              <a:t>), (2) inter-data centers traffic (</a:t>
            </a:r>
            <a:r>
              <a:rPr lang="en-US" sz="1600" dirty="0" err="1" smtClean="0"/>
              <a:t>Tdc</a:t>
            </a:r>
            <a:r>
              <a:rPr lang="en-US" sz="1600" dirty="0" smtClean="0"/>
              <a:t>).</a:t>
            </a:r>
          </a:p>
          <a:p>
            <a:pPr marL="800100" lvl="1" indent="-342900">
              <a:buFont typeface="+mj-lt"/>
              <a:buAutoNum type="arabicPeriod"/>
            </a:pPr>
            <a:r>
              <a:rPr lang="en-US" sz="1600" dirty="0" smtClean="0"/>
              <a:t> we find the possible paths between end users and data centers and for each path we consider a variable that shows probability of using that path. We do the same method for possible data center-to-data center paths.</a:t>
            </a:r>
          </a:p>
          <a:p>
            <a:pPr marL="800100" lvl="1" indent="-342900">
              <a:buFont typeface="+mj-lt"/>
              <a:buAutoNum type="arabicPeriod"/>
            </a:pPr>
            <a:r>
              <a:rPr lang="en-US" sz="1600" dirty="0" smtClean="0"/>
              <a:t> having the possible paths between end users and data centers and their probabilities, we can compute how much traffic passes through each type of router. Considering the number utilized routers for each type of router and </a:t>
            </a:r>
            <a:r>
              <a:rPr lang="en-US" sz="1600" dirty="0" err="1" smtClean="0"/>
              <a:t>Teu</a:t>
            </a:r>
            <a:r>
              <a:rPr lang="en-US" sz="1600" dirty="0" smtClean="0"/>
              <a:t>, we can estimate average traffic (rate) passing through each router type for end user to data center communication. We do the same method for data center to data center communication</a:t>
            </a:r>
          </a:p>
        </p:txBody>
      </p:sp>
      <p:pic>
        <p:nvPicPr>
          <p:cNvPr id="6146" name="Picture 2"/>
          <p:cNvPicPr>
            <a:picLocks noChangeAspect="1" noChangeArrowheads="1"/>
          </p:cNvPicPr>
          <p:nvPr/>
        </p:nvPicPr>
        <p:blipFill>
          <a:blip r:embed="rId2"/>
          <a:srcRect/>
          <a:stretch>
            <a:fillRect/>
          </a:stretch>
        </p:blipFill>
        <p:spPr bwMode="auto">
          <a:xfrm>
            <a:off x="3209925" y="1200150"/>
            <a:ext cx="2724150" cy="5524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04800" y="1752600"/>
            <a:ext cx="6600825" cy="7810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ounded Rectangle 4"/>
          <p:cNvSpPr/>
          <p:nvPr/>
        </p:nvSpPr>
        <p:spPr>
          <a:xfrm>
            <a:off x="381000" y="1524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a:t>
            </a:r>
          </a:p>
          <a:p>
            <a:pPr algn="ctr"/>
            <a:r>
              <a:rPr lang="en-US" dirty="0" smtClean="0"/>
              <a:t>(data center)</a:t>
            </a:r>
            <a:endParaRPr lang="en-US" dirty="0"/>
          </a:p>
        </p:txBody>
      </p:sp>
      <p:sp>
        <p:nvSpPr>
          <p:cNvPr id="7" name="Isosceles Triangle 6"/>
          <p:cNvSpPr/>
          <p:nvPr/>
        </p:nvSpPr>
        <p:spPr>
          <a:xfrm>
            <a:off x="1752600" y="990600"/>
            <a:ext cx="12954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Core1</a:t>
            </a:r>
            <a:endParaRPr lang="en-US" dirty="0"/>
          </a:p>
        </p:txBody>
      </p:sp>
      <p:sp>
        <p:nvSpPr>
          <p:cNvPr id="8" name="Isosceles Triangle 7"/>
          <p:cNvSpPr/>
          <p:nvPr/>
        </p:nvSpPr>
        <p:spPr>
          <a:xfrm>
            <a:off x="838200" y="2133600"/>
            <a:ext cx="14478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Backbone</a:t>
            </a:r>
            <a:endParaRPr lang="en-US" dirty="0"/>
          </a:p>
        </p:txBody>
      </p:sp>
      <p:sp>
        <p:nvSpPr>
          <p:cNvPr id="9" name="Isosceles Triangle 8"/>
          <p:cNvSpPr/>
          <p:nvPr/>
        </p:nvSpPr>
        <p:spPr>
          <a:xfrm>
            <a:off x="533400" y="3276600"/>
            <a:ext cx="1524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metro</a:t>
            </a:r>
            <a:endParaRPr lang="en-US" dirty="0"/>
          </a:p>
        </p:txBody>
      </p:sp>
      <p:sp>
        <p:nvSpPr>
          <p:cNvPr id="10" name="Isosceles Triangle 9"/>
          <p:cNvSpPr/>
          <p:nvPr/>
        </p:nvSpPr>
        <p:spPr>
          <a:xfrm>
            <a:off x="228600" y="4419600"/>
            <a:ext cx="16002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feeder</a:t>
            </a:r>
            <a:endParaRPr lang="en-US" dirty="0"/>
          </a:p>
        </p:txBody>
      </p:sp>
      <p:sp>
        <p:nvSpPr>
          <p:cNvPr id="11" name="Oval 10"/>
          <p:cNvSpPr/>
          <p:nvPr/>
        </p:nvSpPr>
        <p:spPr>
          <a:xfrm>
            <a:off x="609600" y="5562600"/>
            <a:ext cx="1676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a:t>
            </a:r>
            <a:endParaRPr lang="en-US" dirty="0"/>
          </a:p>
        </p:txBody>
      </p:sp>
      <p:sp>
        <p:nvSpPr>
          <p:cNvPr id="12" name="Isosceles Triangle 11"/>
          <p:cNvSpPr/>
          <p:nvPr/>
        </p:nvSpPr>
        <p:spPr>
          <a:xfrm>
            <a:off x="5867400" y="1447800"/>
            <a:ext cx="12954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 2</a:t>
            </a:r>
            <a:endParaRPr lang="en-US" dirty="0"/>
          </a:p>
        </p:txBody>
      </p:sp>
      <p:sp>
        <p:nvSpPr>
          <p:cNvPr id="13" name="Isosceles Triangle 12"/>
          <p:cNvSpPr/>
          <p:nvPr/>
        </p:nvSpPr>
        <p:spPr>
          <a:xfrm>
            <a:off x="7086600" y="2209800"/>
            <a:ext cx="14478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Backbone</a:t>
            </a:r>
            <a:endParaRPr lang="en-US" dirty="0"/>
          </a:p>
        </p:txBody>
      </p:sp>
      <p:sp>
        <p:nvSpPr>
          <p:cNvPr id="14" name="Isosceles Triangle 13"/>
          <p:cNvSpPr/>
          <p:nvPr/>
        </p:nvSpPr>
        <p:spPr>
          <a:xfrm>
            <a:off x="7239000" y="3429000"/>
            <a:ext cx="1524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metro</a:t>
            </a:r>
            <a:endParaRPr lang="en-US" dirty="0"/>
          </a:p>
        </p:txBody>
      </p:sp>
      <p:sp>
        <p:nvSpPr>
          <p:cNvPr id="15" name="Isosceles Triangle 14"/>
          <p:cNvSpPr/>
          <p:nvPr/>
        </p:nvSpPr>
        <p:spPr>
          <a:xfrm>
            <a:off x="7391400" y="4572000"/>
            <a:ext cx="16002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feeder</a:t>
            </a:r>
            <a:endParaRPr lang="en-US" dirty="0"/>
          </a:p>
        </p:txBody>
      </p:sp>
      <p:sp>
        <p:nvSpPr>
          <p:cNvPr id="16" name="Oval 15"/>
          <p:cNvSpPr/>
          <p:nvPr/>
        </p:nvSpPr>
        <p:spPr>
          <a:xfrm>
            <a:off x="6400800" y="5715000"/>
            <a:ext cx="1981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a:t>
            </a:r>
            <a:endParaRPr lang="en-US" dirty="0"/>
          </a:p>
        </p:txBody>
      </p:sp>
      <p:cxnSp>
        <p:nvCxnSpPr>
          <p:cNvPr id="18" name="Straight Connector 17"/>
          <p:cNvCxnSpPr>
            <a:stCxn id="10" idx="3"/>
            <a:endCxn id="11" idx="0"/>
          </p:cNvCxnSpPr>
          <p:nvPr/>
        </p:nvCxnSpPr>
        <p:spPr>
          <a:xfrm rot="16200000" flipH="1">
            <a:off x="1162050" y="5276850"/>
            <a:ext cx="1524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0"/>
            <a:endCxn id="9" idx="3"/>
          </p:cNvCxnSpPr>
          <p:nvPr/>
        </p:nvCxnSpPr>
        <p:spPr>
          <a:xfrm rot="5400000" flipH="1" flipV="1">
            <a:off x="1085850" y="4210050"/>
            <a:ext cx="1524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0"/>
            <a:endCxn id="8" idx="3"/>
          </p:cNvCxnSpPr>
          <p:nvPr/>
        </p:nvCxnSpPr>
        <p:spPr>
          <a:xfrm rot="5400000" flipH="1" flipV="1">
            <a:off x="1352550" y="3067050"/>
            <a:ext cx="1524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7" idx="3"/>
          </p:cNvCxnSpPr>
          <p:nvPr/>
        </p:nvCxnSpPr>
        <p:spPr>
          <a:xfrm rot="5400000" flipH="1" flipV="1">
            <a:off x="1905000" y="1638300"/>
            <a:ext cx="152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a:endCxn id="5" idx="2"/>
          </p:cNvCxnSpPr>
          <p:nvPr/>
        </p:nvCxnSpPr>
        <p:spPr>
          <a:xfrm rot="16200000" flipV="1">
            <a:off x="1714500" y="304800"/>
            <a:ext cx="1524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1"/>
            <a:endCxn id="7" idx="5"/>
          </p:cNvCxnSpPr>
          <p:nvPr/>
        </p:nvCxnSpPr>
        <p:spPr>
          <a:xfrm rot="10800000">
            <a:off x="2724150" y="1485900"/>
            <a:ext cx="34671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1"/>
            <a:endCxn id="12" idx="3"/>
          </p:cNvCxnSpPr>
          <p:nvPr/>
        </p:nvCxnSpPr>
        <p:spPr>
          <a:xfrm rot="10800000">
            <a:off x="6515100" y="2438400"/>
            <a:ext cx="93345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4" idx="0"/>
            <a:endCxn id="13" idx="3"/>
          </p:cNvCxnSpPr>
          <p:nvPr/>
        </p:nvCxnSpPr>
        <p:spPr>
          <a:xfrm rot="16200000" flipV="1">
            <a:off x="7791450" y="3219450"/>
            <a:ext cx="228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3"/>
          </p:cNvCxnSpPr>
          <p:nvPr/>
        </p:nvCxnSpPr>
        <p:spPr>
          <a:xfrm rot="16200000" flipV="1">
            <a:off x="8020050" y="440055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0"/>
            <a:endCxn id="15" idx="3"/>
          </p:cNvCxnSpPr>
          <p:nvPr/>
        </p:nvCxnSpPr>
        <p:spPr>
          <a:xfrm rot="5400000" flipH="1" flipV="1">
            <a:off x="7715250" y="5238750"/>
            <a:ext cx="1524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660400" y="472440"/>
            <a:ext cx="1874520" cy="5181600"/>
          </a:xfrm>
          <a:custGeom>
            <a:avLst/>
            <a:gdLst>
              <a:gd name="connsiteX0" fmla="*/ 970280 w 1874520"/>
              <a:gd name="connsiteY0" fmla="*/ 5181600 h 5181600"/>
              <a:gd name="connsiteX1" fmla="*/ 116840 w 1874520"/>
              <a:gd name="connsiteY1" fmla="*/ 4434840 h 5181600"/>
              <a:gd name="connsiteX2" fmla="*/ 1671320 w 1874520"/>
              <a:gd name="connsiteY2" fmla="*/ 914400 h 5181600"/>
              <a:gd name="connsiteX3" fmla="*/ 1336040 w 1874520"/>
              <a:gd name="connsiteY3" fmla="*/ 121920 h 5181600"/>
              <a:gd name="connsiteX4" fmla="*/ 1336040 w 1874520"/>
              <a:gd name="connsiteY4" fmla="*/ 18288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0" h="5181600">
                <a:moveTo>
                  <a:pt x="970280" y="5181600"/>
                </a:moveTo>
                <a:cubicBezTo>
                  <a:pt x="485140" y="5163820"/>
                  <a:pt x="0" y="5146040"/>
                  <a:pt x="116840" y="4434840"/>
                </a:cubicBezTo>
                <a:cubicBezTo>
                  <a:pt x="233680" y="3723640"/>
                  <a:pt x="1468120" y="1633220"/>
                  <a:pt x="1671320" y="914400"/>
                </a:cubicBezTo>
                <a:cubicBezTo>
                  <a:pt x="1874520" y="195580"/>
                  <a:pt x="1391920" y="243840"/>
                  <a:pt x="1336040" y="121920"/>
                </a:cubicBezTo>
                <a:cubicBezTo>
                  <a:pt x="1280160" y="0"/>
                  <a:pt x="1308100" y="91440"/>
                  <a:pt x="1336040" y="182880"/>
                </a:cubicBez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1203960" y="807720"/>
            <a:ext cx="7025640" cy="4937760"/>
          </a:xfrm>
          <a:custGeom>
            <a:avLst/>
            <a:gdLst>
              <a:gd name="connsiteX0" fmla="*/ 6309360 w 7025640"/>
              <a:gd name="connsiteY0" fmla="*/ 4937760 h 4937760"/>
              <a:gd name="connsiteX1" fmla="*/ 7025640 w 7025640"/>
              <a:gd name="connsiteY1" fmla="*/ 4267200 h 4937760"/>
              <a:gd name="connsiteX2" fmla="*/ 7025640 w 7025640"/>
              <a:gd name="connsiteY2" fmla="*/ 4267200 h 4937760"/>
              <a:gd name="connsiteX3" fmla="*/ 6720840 w 7025640"/>
              <a:gd name="connsiteY3" fmla="*/ 1920240 h 4937760"/>
              <a:gd name="connsiteX4" fmla="*/ 5379720 w 7025640"/>
              <a:gd name="connsiteY4" fmla="*/ 868680 h 4937760"/>
              <a:gd name="connsiteX5" fmla="*/ 1173480 w 7025640"/>
              <a:gd name="connsiteY5" fmla="*/ 594360 h 4937760"/>
              <a:gd name="connsiteX6" fmla="*/ 0 w 7025640"/>
              <a:gd name="connsiteY6" fmla="*/ 0 h 4937760"/>
              <a:gd name="connsiteX7" fmla="*/ 0 w 7025640"/>
              <a:gd name="connsiteY7" fmla="*/ 0 h 493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5640" h="4937760">
                <a:moveTo>
                  <a:pt x="6309360" y="4937760"/>
                </a:moveTo>
                <a:lnTo>
                  <a:pt x="7025640" y="4267200"/>
                </a:lnTo>
                <a:lnTo>
                  <a:pt x="7025640" y="4267200"/>
                </a:lnTo>
                <a:cubicBezTo>
                  <a:pt x="6974840" y="3876040"/>
                  <a:pt x="6995160" y="2486660"/>
                  <a:pt x="6720840" y="1920240"/>
                </a:cubicBezTo>
                <a:cubicBezTo>
                  <a:pt x="6446520" y="1353820"/>
                  <a:pt x="6304280" y="1089660"/>
                  <a:pt x="5379720" y="868680"/>
                </a:cubicBezTo>
                <a:cubicBezTo>
                  <a:pt x="4455160" y="647700"/>
                  <a:pt x="2070100" y="739140"/>
                  <a:pt x="1173480" y="594360"/>
                </a:cubicBezTo>
                <a:cubicBezTo>
                  <a:pt x="276860" y="449580"/>
                  <a:pt x="0" y="0"/>
                  <a:pt x="0" y="0"/>
                </a:cubicBezTo>
                <a:lnTo>
                  <a:pt x="0" y="0"/>
                </a:ln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rot="17337811">
            <a:off x="1677077" y="2140831"/>
            <a:ext cx="784317" cy="400110"/>
          </a:xfrm>
          <a:prstGeom prst="rect">
            <a:avLst/>
          </a:prstGeom>
          <a:noFill/>
        </p:spPr>
        <p:txBody>
          <a:bodyPr wrap="none" rtlCol="0">
            <a:spAutoFit/>
          </a:bodyPr>
          <a:lstStyle/>
          <a:p>
            <a:r>
              <a:rPr lang="en-US" sz="2000" dirty="0" smtClean="0">
                <a:solidFill>
                  <a:srgbClr val="FF0000"/>
                </a:solidFill>
              </a:rPr>
              <a:t>Path1</a:t>
            </a:r>
            <a:endParaRPr lang="en-US" sz="2000" dirty="0">
              <a:solidFill>
                <a:srgbClr val="FF0000"/>
              </a:solidFill>
            </a:endParaRPr>
          </a:p>
        </p:txBody>
      </p:sp>
      <p:sp>
        <p:nvSpPr>
          <p:cNvPr id="40" name="TextBox 39"/>
          <p:cNvSpPr txBox="1"/>
          <p:nvPr/>
        </p:nvSpPr>
        <p:spPr>
          <a:xfrm>
            <a:off x="3963078" y="1143000"/>
            <a:ext cx="784317" cy="400110"/>
          </a:xfrm>
          <a:prstGeom prst="rect">
            <a:avLst/>
          </a:prstGeom>
          <a:noFill/>
        </p:spPr>
        <p:txBody>
          <a:bodyPr wrap="none" rtlCol="0">
            <a:spAutoFit/>
          </a:bodyPr>
          <a:lstStyle/>
          <a:p>
            <a:r>
              <a:rPr lang="en-US" sz="2000" dirty="0" smtClean="0">
                <a:solidFill>
                  <a:srgbClr val="FF0000"/>
                </a:solidFill>
              </a:rPr>
              <a:t>Path2</a:t>
            </a:r>
            <a:endParaRPr lang="en-US" sz="2000" dirty="0">
              <a:solidFill>
                <a:srgbClr val="FF0000"/>
              </a:solidFill>
            </a:endParaRPr>
          </a:p>
        </p:txBody>
      </p:sp>
      <p:sp>
        <p:nvSpPr>
          <p:cNvPr id="41" name="TextBox 40"/>
          <p:cNvSpPr txBox="1"/>
          <p:nvPr/>
        </p:nvSpPr>
        <p:spPr>
          <a:xfrm>
            <a:off x="3886876" y="0"/>
            <a:ext cx="4172296" cy="400110"/>
          </a:xfrm>
          <a:prstGeom prst="rect">
            <a:avLst/>
          </a:prstGeom>
          <a:noFill/>
        </p:spPr>
        <p:txBody>
          <a:bodyPr wrap="none" rtlCol="0">
            <a:spAutoFit/>
          </a:bodyPr>
          <a:lstStyle/>
          <a:p>
            <a:r>
              <a:rPr lang="en-US" sz="2000" dirty="0" smtClean="0"/>
              <a:t>Path1: feeder, metro, backbone, core1</a:t>
            </a:r>
            <a:endParaRPr lang="en-US" sz="2000" dirty="0"/>
          </a:p>
        </p:txBody>
      </p:sp>
      <p:sp>
        <p:nvSpPr>
          <p:cNvPr id="42" name="TextBox 41"/>
          <p:cNvSpPr txBox="1"/>
          <p:nvPr/>
        </p:nvSpPr>
        <p:spPr>
          <a:xfrm>
            <a:off x="3886200" y="278459"/>
            <a:ext cx="4880119" cy="400110"/>
          </a:xfrm>
          <a:prstGeom prst="rect">
            <a:avLst/>
          </a:prstGeom>
          <a:noFill/>
        </p:spPr>
        <p:txBody>
          <a:bodyPr wrap="none" rtlCol="0">
            <a:spAutoFit/>
          </a:bodyPr>
          <a:lstStyle/>
          <a:p>
            <a:r>
              <a:rPr lang="en-US" sz="2000" dirty="0" smtClean="0"/>
              <a:t>Path2: feeder, metro, backbone, core2, core1</a:t>
            </a:r>
            <a:endParaRPr lang="en-US" sz="2000" dirty="0"/>
          </a:p>
        </p:txBody>
      </p:sp>
      <p:sp>
        <p:nvSpPr>
          <p:cNvPr id="43" name="TextBox 42"/>
          <p:cNvSpPr txBox="1"/>
          <p:nvPr/>
        </p:nvSpPr>
        <p:spPr>
          <a:xfrm>
            <a:off x="3886876" y="514290"/>
            <a:ext cx="4598054" cy="400110"/>
          </a:xfrm>
          <a:prstGeom prst="rect">
            <a:avLst/>
          </a:prstGeom>
          <a:noFill/>
        </p:spPr>
        <p:txBody>
          <a:bodyPr wrap="none" rtlCol="0">
            <a:spAutoFit/>
          </a:bodyPr>
          <a:lstStyle/>
          <a:p>
            <a:r>
              <a:rPr lang="en-US" sz="2000" dirty="0" smtClean="0"/>
              <a:t>Probability P1 traffic passes through Path1</a:t>
            </a:r>
            <a:endParaRPr lang="en-US" sz="2000" dirty="0"/>
          </a:p>
        </p:txBody>
      </p:sp>
      <p:sp>
        <p:nvSpPr>
          <p:cNvPr id="44" name="TextBox 43"/>
          <p:cNvSpPr txBox="1"/>
          <p:nvPr/>
        </p:nvSpPr>
        <p:spPr>
          <a:xfrm>
            <a:off x="3886200" y="762000"/>
            <a:ext cx="4806444" cy="400110"/>
          </a:xfrm>
          <a:prstGeom prst="rect">
            <a:avLst/>
          </a:prstGeom>
          <a:noFill/>
        </p:spPr>
        <p:txBody>
          <a:bodyPr wrap="none" rtlCol="0">
            <a:spAutoFit/>
          </a:bodyPr>
          <a:lstStyle/>
          <a:p>
            <a:r>
              <a:rPr lang="en-US" sz="2000" dirty="0" smtClean="0"/>
              <a:t>Probability 1-P1 traffic passes through Path2</a:t>
            </a:r>
            <a:endParaRPr lang="en-US" sz="2000" dirty="0"/>
          </a:p>
        </p:txBody>
      </p:sp>
      <p:sp>
        <p:nvSpPr>
          <p:cNvPr id="45" name="TextBox 44"/>
          <p:cNvSpPr txBox="1"/>
          <p:nvPr/>
        </p:nvSpPr>
        <p:spPr>
          <a:xfrm>
            <a:off x="2438400" y="5162490"/>
            <a:ext cx="4228465" cy="400110"/>
          </a:xfrm>
          <a:prstGeom prst="rect">
            <a:avLst/>
          </a:prstGeom>
          <a:noFill/>
        </p:spPr>
        <p:txBody>
          <a:bodyPr wrap="none" rtlCol="0">
            <a:spAutoFit/>
          </a:bodyPr>
          <a:lstStyle/>
          <a:p>
            <a:r>
              <a:rPr lang="en-US" sz="2000" dirty="0" smtClean="0">
                <a:solidFill>
                  <a:schemeClr val="tx2">
                    <a:lumMod val="60000"/>
                    <a:lumOff val="40000"/>
                  </a:schemeClr>
                </a:solidFill>
              </a:rPr>
              <a:t>f</a:t>
            </a:r>
            <a:r>
              <a:rPr lang="en-US" sz="2000" dirty="0" smtClean="0">
                <a:solidFill>
                  <a:schemeClr val="tx2">
                    <a:lumMod val="60000"/>
                    <a:lumOff val="40000"/>
                  </a:schemeClr>
                </a:solidFill>
              </a:rPr>
              <a:t>eeder=total traffic/number of feeders</a:t>
            </a:r>
            <a:endParaRPr lang="en-US" sz="2000" dirty="0">
              <a:solidFill>
                <a:schemeClr val="tx2">
                  <a:lumMod val="60000"/>
                  <a:lumOff val="40000"/>
                </a:schemeClr>
              </a:solidFill>
            </a:endParaRPr>
          </a:p>
        </p:txBody>
      </p:sp>
      <p:sp>
        <p:nvSpPr>
          <p:cNvPr id="46" name="TextBox 45"/>
          <p:cNvSpPr txBox="1"/>
          <p:nvPr/>
        </p:nvSpPr>
        <p:spPr>
          <a:xfrm>
            <a:off x="2438400" y="4324290"/>
            <a:ext cx="4105483" cy="400110"/>
          </a:xfrm>
          <a:prstGeom prst="rect">
            <a:avLst/>
          </a:prstGeom>
          <a:noFill/>
        </p:spPr>
        <p:txBody>
          <a:bodyPr wrap="none" rtlCol="0">
            <a:spAutoFit/>
          </a:bodyPr>
          <a:lstStyle/>
          <a:p>
            <a:r>
              <a:rPr lang="en-US" sz="2000" dirty="0" smtClean="0">
                <a:solidFill>
                  <a:schemeClr val="tx2">
                    <a:lumMod val="60000"/>
                    <a:lumOff val="40000"/>
                  </a:schemeClr>
                </a:solidFill>
              </a:rPr>
              <a:t>m</a:t>
            </a:r>
            <a:r>
              <a:rPr lang="en-US" sz="2000" dirty="0" smtClean="0">
                <a:solidFill>
                  <a:schemeClr val="tx2">
                    <a:lumMod val="60000"/>
                    <a:lumOff val="40000"/>
                  </a:schemeClr>
                </a:solidFill>
              </a:rPr>
              <a:t>etro=total traffic/number of metros</a:t>
            </a:r>
            <a:endParaRPr lang="en-US" sz="2000" dirty="0">
              <a:solidFill>
                <a:schemeClr val="tx2">
                  <a:lumMod val="60000"/>
                  <a:lumOff val="40000"/>
                </a:schemeClr>
              </a:solidFill>
            </a:endParaRPr>
          </a:p>
        </p:txBody>
      </p:sp>
      <p:sp>
        <p:nvSpPr>
          <p:cNvPr id="47" name="TextBox 46"/>
          <p:cNvSpPr txBox="1"/>
          <p:nvPr/>
        </p:nvSpPr>
        <p:spPr>
          <a:xfrm>
            <a:off x="2362200" y="3638490"/>
            <a:ext cx="4860177" cy="400110"/>
          </a:xfrm>
          <a:prstGeom prst="rect">
            <a:avLst/>
          </a:prstGeom>
          <a:noFill/>
        </p:spPr>
        <p:txBody>
          <a:bodyPr wrap="none" rtlCol="0">
            <a:spAutoFit/>
          </a:bodyPr>
          <a:lstStyle/>
          <a:p>
            <a:r>
              <a:rPr lang="en-US" sz="2000" dirty="0" smtClean="0">
                <a:solidFill>
                  <a:schemeClr val="tx2">
                    <a:lumMod val="60000"/>
                    <a:lumOff val="40000"/>
                  </a:schemeClr>
                </a:solidFill>
              </a:rPr>
              <a:t>backbone=total traffic/number of backbones</a:t>
            </a:r>
            <a:endParaRPr lang="en-US" sz="2000" dirty="0">
              <a:solidFill>
                <a:schemeClr val="tx2">
                  <a:lumMod val="60000"/>
                  <a:lumOff val="40000"/>
                </a:schemeClr>
              </a:solidFill>
            </a:endParaRPr>
          </a:p>
        </p:txBody>
      </p:sp>
      <p:sp>
        <p:nvSpPr>
          <p:cNvPr id="48" name="TextBox 47"/>
          <p:cNvSpPr txBox="1"/>
          <p:nvPr/>
        </p:nvSpPr>
        <p:spPr>
          <a:xfrm>
            <a:off x="2438400" y="2514600"/>
            <a:ext cx="4384983" cy="707886"/>
          </a:xfrm>
          <a:prstGeom prst="rect">
            <a:avLst/>
          </a:prstGeom>
          <a:noFill/>
        </p:spPr>
        <p:txBody>
          <a:bodyPr wrap="none" rtlCol="0">
            <a:spAutoFit/>
          </a:bodyPr>
          <a:lstStyle/>
          <a:p>
            <a:r>
              <a:rPr lang="en-US" sz="2000" dirty="0" smtClean="0">
                <a:solidFill>
                  <a:schemeClr val="tx2">
                    <a:lumMod val="60000"/>
                    <a:lumOff val="40000"/>
                  </a:schemeClr>
                </a:solidFill>
              </a:rPr>
              <a:t>core=P1(total traffic/number of cores)</a:t>
            </a:r>
          </a:p>
          <a:p>
            <a:r>
              <a:rPr lang="en-US" sz="2000" dirty="0" smtClean="0">
                <a:solidFill>
                  <a:schemeClr val="tx2">
                    <a:lumMod val="60000"/>
                    <a:lumOff val="40000"/>
                  </a:schemeClr>
                </a:solidFill>
              </a:rPr>
              <a:t>+ (1-P1)(2*</a:t>
            </a:r>
            <a:r>
              <a:rPr lang="en-US" sz="2000" dirty="0" smtClean="0">
                <a:solidFill>
                  <a:schemeClr val="tx2">
                    <a:lumMod val="60000"/>
                    <a:lumOff val="40000"/>
                  </a:schemeClr>
                </a:solidFill>
              </a:rPr>
              <a:t>total traffic/number of </a:t>
            </a:r>
            <a:r>
              <a:rPr lang="en-US" sz="2000" dirty="0" smtClean="0">
                <a:solidFill>
                  <a:schemeClr val="tx2">
                    <a:lumMod val="60000"/>
                    <a:lumOff val="40000"/>
                  </a:schemeClr>
                </a:solidFill>
              </a:rPr>
              <a:t>cores)</a:t>
            </a:r>
            <a:endParaRPr lang="en-US" sz="2000" dirty="0">
              <a:solidFill>
                <a:schemeClr val="tx2">
                  <a:lumMod val="60000"/>
                  <a:lumOff val="4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7170" name="Picture 2"/>
          <p:cNvPicPr>
            <a:picLocks noChangeAspect="1" noChangeArrowheads="1"/>
          </p:cNvPicPr>
          <p:nvPr/>
        </p:nvPicPr>
        <p:blipFill>
          <a:blip r:embed="rId2"/>
          <a:srcRect/>
          <a:stretch>
            <a:fillRect/>
          </a:stretch>
        </p:blipFill>
        <p:spPr bwMode="auto">
          <a:xfrm>
            <a:off x="323850" y="1219200"/>
            <a:ext cx="8362950" cy="5181600"/>
          </a:xfrm>
          <a:prstGeom prst="rect">
            <a:avLst/>
          </a:prstGeom>
          <a:noFill/>
          <a:ln w="9525">
            <a:noFill/>
            <a:miter lim="800000"/>
            <a:headEnd/>
            <a:tailEnd/>
          </a:ln>
          <a:effectLst/>
        </p:spPr>
      </p:pic>
      <p:sp>
        <p:nvSpPr>
          <p:cNvPr id="6"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dirty="0" smtClean="0">
                <a:solidFill>
                  <a:schemeClr val="bg1"/>
                </a:solidFill>
              </a:rPr>
              <a:t>Step 3:</a:t>
            </a:r>
          </a:p>
          <a:p>
            <a:pPr algn="ctr">
              <a:spcBef>
                <a:spcPct val="0"/>
              </a:spcBef>
            </a:pPr>
            <a:r>
              <a:rPr lang="en-US" sz="3200" dirty="0" smtClean="0">
                <a:solidFill>
                  <a:schemeClr val="bg1"/>
                </a:solidFill>
              </a:rPr>
              <a:t>an </a:t>
            </a:r>
            <a:r>
              <a:rPr lang="en-US" sz="3200" dirty="0" smtClean="0">
                <a:solidFill>
                  <a:schemeClr val="bg1"/>
                </a:solidFill>
              </a:rPr>
              <a:t>interactive environment to compute cloud energy</a:t>
            </a:r>
            <a:endParaRPr lang="en-US" sz="32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924800" cy="35814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Let’s discuss about relation between:</a:t>
            </a:r>
            <a:br>
              <a:rPr lang="en-US" sz="3600" b="1" dirty="0" smtClean="0">
                <a:solidFill>
                  <a:schemeClr val="bg1"/>
                </a:solidFill>
              </a:rPr>
            </a:br>
            <a:r>
              <a:rPr lang="en-US" sz="3600" b="1" i="1" dirty="0" smtClean="0">
                <a:solidFill>
                  <a:schemeClr val="accent2">
                    <a:lumMod val="60000"/>
                    <a:lumOff val="40000"/>
                  </a:schemeClr>
                </a:solidFill>
              </a:rPr>
              <a:t>Energy (saving)</a:t>
            </a:r>
            <a:br>
              <a:rPr lang="en-US" sz="3600" b="1" i="1" dirty="0" smtClean="0">
                <a:solidFill>
                  <a:schemeClr val="accent2">
                    <a:lumMod val="60000"/>
                    <a:lumOff val="40000"/>
                  </a:schemeClr>
                </a:solidFill>
              </a:rPr>
            </a:br>
            <a:r>
              <a:rPr lang="en-US" sz="3600" b="1" i="1" dirty="0" smtClean="0">
                <a:solidFill>
                  <a:schemeClr val="accent2">
                    <a:lumMod val="60000"/>
                    <a:lumOff val="40000"/>
                  </a:schemeClr>
                </a:solidFill>
              </a:rPr>
              <a:t>Energy Cost (saving)</a:t>
            </a:r>
            <a:br>
              <a:rPr lang="en-US" sz="3600" b="1" i="1" dirty="0" smtClean="0">
                <a:solidFill>
                  <a:schemeClr val="accent2">
                    <a:lumMod val="60000"/>
                    <a:lumOff val="40000"/>
                  </a:schemeClr>
                </a:solidFill>
              </a:rPr>
            </a:br>
            <a:r>
              <a:rPr lang="en-US" sz="3600" b="1" i="1" dirty="0" smtClean="0">
                <a:solidFill>
                  <a:schemeClr val="accent2">
                    <a:lumMod val="60000"/>
                    <a:lumOff val="40000"/>
                  </a:schemeClr>
                </a:solidFill>
              </a:rPr>
              <a:t>Carbon Emission (generation)</a:t>
            </a:r>
            <a:br>
              <a:rPr lang="en-US" sz="3600" b="1" i="1" dirty="0" smtClean="0">
                <a:solidFill>
                  <a:schemeClr val="accent2">
                    <a:lumMod val="60000"/>
                    <a:lumOff val="40000"/>
                  </a:schemeClr>
                </a:solidFill>
              </a:rPr>
            </a:br>
            <a:r>
              <a:rPr lang="en-US" sz="3600" b="1" i="1" dirty="0" smtClean="0">
                <a:solidFill>
                  <a:schemeClr val="accent2">
                    <a:lumMod val="60000"/>
                    <a:lumOff val="40000"/>
                  </a:schemeClr>
                </a:solidFill>
              </a:rPr>
              <a:t>Resource Allocation (method)</a:t>
            </a:r>
            <a:br>
              <a:rPr lang="en-US" sz="3600" b="1" i="1" dirty="0" smtClean="0">
                <a:solidFill>
                  <a:schemeClr val="accent2">
                    <a:lumMod val="60000"/>
                    <a:lumOff val="40000"/>
                  </a:schemeClr>
                </a:solidFill>
              </a:rPr>
            </a:br>
            <a:r>
              <a:rPr lang="en-US" sz="3600" b="1" i="1" dirty="0" smtClean="0">
                <a:solidFill>
                  <a:schemeClr val="accent2">
                    <a:lumMod val="60000"/>
                    <a:lumOff val="40000"/>
                  </a:schemeClr>
                </a:solidFill>
              </a:rPr>
              <a:t>Cloud Architecture (type)</a:t>
            </a: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04800" y="2057400"/>
            <a:ext cx="3429000" cy="87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5"/>
          <p:cNvSpPr txBox="1">
            <a:spLocks/>
          </p:cNvSpPr>
          <p:nvPr/>
        </p:nvSpPr>
        <p:spPr>
          <a:xfrm>
            <a:off x="228600" y="5791200"/>
            <a:ext cx="8382000" cy="838200"/>
          </a:xfrm>
          <a:prstGeom prst="rect">
            <a:avLst/>
          </a:prstGeom>
          <a:solidFill>
            <a:schemeClr val="tx2">
              <a:lumMod val="60000"/>
              <a:lumOff val="40000"/>
            </a:schemeClr>
          </a:solidFill>
          <a:ln>
            <a:solidFill>
              <a:schemeClr val="bg2"/>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Autofit/>
          </a:bodyPr>
          <a:lstStyle/>
          <a:p>
            <a:pPr algn="just">
              <a:defRPr/>
            </a:pPr>
            <a:r>
              <a:rPr lang="en-US" sz="2400" dirty="0" smtClean="0">
                <a:solidFill>
                  <a:schemeClr val="tx1"/>
                </a:solidFill>
              </a:rPr>
              <a:t>Energy, cost and carbon efficiency in clouds: From resource allocation to cloud architecture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Title 1"/>
          <p:cNvSpPr txBox="1">
            <a:spLocks/>
          </p:cNvSpPr>
          <p:nvPr/>
        </p:nvSpPr>
        <p:spPr>
          <a:xfrm>
            <a:off x="228600" y="762000"/>
            <a:ext cx="8382000" cy="685800"/>
          </a:xfrm>
          <a:prstGeom prst="rect">
            <a:avLst/>
          </a:prstGeo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just">
              <a:spcBef>
                <a:spcPct val="0"/>
              </a:spcBef>
            </a:pPr>
            <a:endParaRPr lang="en-US" sz="2400" b="1" dirty="0" smtClean="0">
              <a:solidFill>
                <a:schemeClr val="bg1"/>
              </a:solidFill>
            </a:endParaRPr>
          </a:p>
          <a:p>
            <a:pPr lvl="0" algn="just">
              <a:spcBef>
                <a:spcPct val="0"/>
              </a:spcBef>
            </a:pPr>
            <a:r>
              <a:rPr lang="en-US" sz="2000" dirty="0" smtClean="0"/>
              <a:t>Energy consumption of distributed\edge cloud infrastructure\architecture</a:t>
            </a:r>
          </a:p>
          <a:p>
            <a:pPr marL="342900" lvl="0" indent="-342900" algn="just"/>
            <a:endParaRPr lang="en-US" sz="2400" b="1" i="1" dirty="0" smtClean="0">
              <a:solidFill>
                <a:schemeClr val="bg1"/>
              </a:solidFill>
            </a:endParaRPr>
          </a:p>
        </p:txBody>
      </p:sp>
      <p:sp>
        <p:nvSpPr>
          <p:cNvPr id="8" name="Espace réservé du numéro de diapositive 7"/>
          <p:cNvSpPr>
            <a:spLocks noGrp="1"/>
          </p:cNvSpPr>
          <p:nvPr>
            <p:ph type="sldNum" sz="quarter" idx="12"/>
          </p:nvPr>
        </p:nvSpPr>
        <p:spPr>
          <a:xfrm>
            <a:off x="6934200" y="6356350"/>
            <a:ext cx="2133600" cy="365125"/>
          </a:xfrm>
        </p:spPr>
        <p:txBody>
          <a:bodyPr/>
          <a:lstStyle/>
          <a:p>
            <a:fld id="{B6F15528-21DE-4FAA-801E-634DDDAF4B2B}" type="slidenum">
              <a:rPr lang="en-US" smtClean="0"/>
              <a:pPr/>
              <a:t>34</a:t>
            </a:fld>
            <a:endParaRPr lang="en-US" dirty="0"/>
          </a:p>
        </p:txBody>
      </p:sp>
      <p:sp>
        <p:nvSpPr>
          <p:cNvPr id="11" name="TextBox 10"/>
          <p:cNvSpPr txBox="1"/>
          <p:nvPr/>
        </p:nvSpPr>
        <p:spPr>
          <a:xfrm>
            <a:off x="4876800" y="3733800"/>
            <a:ext cx="4114800" cy="646331"/>
          </a:xfrm>
          <a:prstGeom prst="rect">
            <a:avLst/>
          </a:prstGeom>
          <a:noFill/>
        </p:spPr>
        <p:txBody>
          <a:bodyPr wrap="square" rtlCol="0">
            <a:spAutoFit/>
          </a:bodyPr>
          <a:lstStyle/>
          <a:p>
            <a:r>
              <a:rPr lang="en-US" dirty="0" smtClean="0">
                <a:solidFill>
                  <a:srgbClr val="FF0000"/>
                </a:solidFill>
              </a:rPr>
              <a:t>How much can be effect of VM placement method on energy saving?</a:t>
            </a:r>
            <a:endParaRPr lang="en-US" dirty="0">
              <a:solidFill>
                <a:srgbClr val="FF0000"/>
              </a:solidFill>
            </a:endParaRPr>
          </a:p>
        </p:txBody>
      </p:sp>
      <p:sp>
        <p:nvSpPr>
          <p:cNvPr id="12" name="Rounded Rectangle 11"/>
          <p:cNvSpPr/>
          <p:nvPr/>
        </p:nvSpPr>
        <p:spPr>
          <a:xfrm>
            <a:off x="4953000" y="3770531"/>
            <a:ext cx="3962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2057400"/>
            <a:ext cx="3581400" cy="1200329"/>
          </a:xfrm>
          <a:prstGeom prst="rect">
            <a:avLst/>
          </a:prstGeom>
          <a:noFill/>
        </p:spPr>
        <p:txBody>
          <a:bodyPr wrap="square" rtlCol="0">
            <a:spAutoFit/>
          </a:bodyPr>
          <a:lstStyle/>
          <a:p>
            <a:r>
              <a:rPr lang="en-US" dirty="0" smtClean="0">
                <a:solidFill>
                  <a:schemeClr val="bg1"/>
                </a:solidFill>
              </a:rPr>
              <a:t>What is more important for cloud or network providers: </a:t>
            </a:r>
            <a:r>
              <a:rPr lang="en-US" b="1" i="1" dirty="0" smtClean="0">
                <a:solidFill>
                  <a:schemeClr val="bg1"/>
                </a:solidFill>
              </a:rPr>
              <a:t>energy saving or energy cost saving?</a:t>
            </a:r>
          </a:p>
          <a:p>
            <a:endParaRPr lang="en-US" dirty="0">
              <a:solidFill>
                <a:schemeClr val="bg1"/>
              </a:solidFill>
            </a:endParaRPr>
          </a:p>
        </p:txBody>
      </p:sp>
      <p:sp>
        <p:nvSpPr>
          <p:cNvPr id="15" name="Rounded Rectangle 14"/>
          <p:cNvSpPr/>
          <p:nvPr/>
        </p:nvSpPr>
        <p:spPr>
          <a:xfrm>
            <a:off x="304800" y="3200400"/>
            <a:ext cx="3429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4800" y="3285530"/>
            <a:ext cx="3581400" cy="369332"/>
          </a:xfrm>
          <a:prstGeom prst="rect">
            <a:avLst/>
          </a:prstGeom>
          <a:noFill/>
        </p:spPr>
        <p:txBody>
          <a:bodyPr wrap="square" rtlCol="0">
            <a:spAutoFit/>
          </a:bodyPr>
          <a:lstStyle/>
          <a:p>
            <a:r>
              <a:rPr lang="en-US" dirty="0" smtClean="0">
                <a:solidFill>
                  <a:schemeClr val="bg1"/>
                </a:solidFill>
              </a:rPr>
              <a:t>What about </a:t>
            </a:r>
            <a:r>
              <a:rPr lang="en-US" b="1" i="1" dirty="0" smtClean="0">
                <a:solidFill>
                  <a:schemeClr val="bg1"/>
                </a:solidFill>
              </a:rPr>
              <a:t>carbon emission</a:t>
            </a:r>
            <a:r>
              <a:rPr lang="en-US" dirty="0" smtClean="0">
                <a:solidFill>
                  <a:schemeClr val="bg1"/>
                </a:solidFill>
              </a:rPr>
              <a:t>?</a:t>
            </a:r>
            <a:endParaRPr lang="en-US" dirty="0">
              <a:solidFill>
                <a:schemeClr val="bg1"/>
              </a:solidFill>
            </a:endParaRPr>
          </a:p>
        </p:txBody>
      </p:sp>
      <p:sp>
        <p:nvSpPr>
          <p:cNvPr id="17" name="Down Arrow 16"/>
          <p:cNvSpPr/>
          <p:nvPr/>
        </p:nvSpPr>
        <p:spPr>
          <a:xfrm>
            <a:off x="3810000" y="1676400"/>
            <a:ext cx="990600" cy="4038600"/>
          </a:xfrm>
          <a:prstGeom prst="downArrow">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4800" y="3962400"/>
            <a:ext cx="3429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600" y="4047530"/>
            <a:ext cx="3581400" cy="646331"/>
          </a:xfrm>
          <a:prstGeom prst="rect">
            <a:avLst/>
          </a:prstGeom>
          <a:noFill/>
        </p:spPr>
        <p:txBody>
          <a:bodyPr wrap="square" rtlCol="0">
            <a:spAutoFit/>
          </a:bodyPr>
          <a:lstStyle/>
          <a:p>
            <a:r>
              <a:rPr lang="en-US" dirty="0" smtClean="0">
                <a:solidFill>
                  <a:schemeClr val="bg1"/>
                </a:solidFill>
              </a:rPr>
              <a:t>Relation between energy saving and carbon emission generation?</a:t>
            </a:r>
            <a:endParaRPr lang="en-US" dirty="0">
              <a:solidFill>
                <a:schemeClr val="bg1"/>
              </a:solidFill>
            </a:endParaRPr>
          </a:p>
        </p:txBody>
      </p:sp>
      <p:sp>
        <p:nvSpPr>
          <p:cNvPr id="20" name="TextBox 19"/>
          <p:cNvSpPr txBox="1"/>
          <p:nvPr/>
        </p:nvSpPr>
        <p:spPr>
          <a:xfrm>
            <a:off x="5029200" y="1828800"/>
            <a:ext cx="3886200" cy="1754326"/>
          </a:xfrm>
          <a:prstGeom prst="rect">
            <a:avLst/>
          </a:prstGeom>
          <a:noFill/>
        </p:spPr>
        <p:txBody>
          <a:bodyPr wrap="square" rtlCol="0">
            <a:spAutoFit/>
          </a:bodyPr>
          <a:lstStyle/>
          <a:p>
            <a:pPr algn="just"/>
            <a:r>
              <a:rPr lang="en-US" dirty="0" smtClean="0">
                <a:solidFill>
                  <a:srgbClr val="FF0000"/>
                </a:solidFill>
              </a:rPr>
              <a:t>Is it possible to compare energy consumption of different cloud architectures accurately without considering effect of resource allocation (VM placement) or routing methods?</a:t>
            </a:r>
            <a:endParaRPr lang="en-US" dirty="0">
              <a:solidFill>
                <a:srgbClr val="FF0000"/>
              </a:solidFill>
            </a:endParaRPr>
          </a:p>
        </p:txBody>
      </p:sp>
      <p:sp>
        <p:nvSpPr>
          <p:cNvPr id="22" name="Rounded Rectangle 21"/>
          <p:cNvSpPr/>
          <p:nvPr/>
        </p:nvSpPr>
        <p:spPr>
          <a:xfrm>
            <a:off x="4953000" y="1752600"/>
            <a:ext cx="3962400" cy="1905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0" y="0"/>
            <a:ext cx="9144000" cy="5334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Let’s discuss: energy saving alone or …?</a:t>
            </a:r>
          </a:p>
        </p:txBody>
      </p:sp>
      <p:sp>
        <p:nvSpPr>
          <p:cNvPr id="24" name="TextBox 23"/>
          <p:cNvSpPr txBox="1"/>
          <p:nvPr/>
        </p:nvSpPr>
        <p:spPr>
          <a:xfrm>
            <a:off x="5410200" y="4800600"/>
            <a:ext cx="2743200" cy="381000"/>
          </a:xfrm>
          <a:prstGeom prst="rect">
            <a:avLst/>
          </a:prstGeom>
          <a:noFill/>
        </p:spPr>
        <p:txBody>
          <a:bodyPr wrap="square" rtlCol="0">
            <a:spAutoFit/>
          </a:bodyPr>
          <a:lstStyle/>
          <a:p>
            <a:r>
              <a:rPr lang="en-US" dirty="0" smtClean="0">
                <a:solidFill>
                  <a:srgbClr val="FF0000"/>
                </a:solidFill>
              </a:rPr>
              <a:t>complexity </a:t>
            </a:r>
            <a:r>
              <a:rPr lang="en-US" dirty="0" err="1" smtClean="0">
                <a:solidFill>
                  <a:srgbClr val="FF0000"/>
                </a:solidFill>
              </a:rPr>
              <a:t>v.s</a:t>
            </a:r>
            <a:r>
              <a:rPr lang="en-US" dirty="0" smtClean="0">
                <a:solidFill>
                  <a:srgbClr val="FF0000"/>
                </a:solidFill>
              </a:rPr>
              <a:t>. accuracy</a:t>
            </a:r>
            <a:endParaRPr lang="en-US" dirty="0">
              <a:solidFill>
                <a:srgbClr val="FF0000"/>
              </a:solidFill>
            </a:endParaRPr>
          </a:p>
        </p:txBody>
      </p:sp>
      <p:sp>
        <p:nvSpPr>
          <p:cNvPr id="25" name="Rounded Rectangle 24"/>
          <p:cNvSpPr/>
          <p:nvPr/>
        </p:nvSpPr>
        <p:spPr>
          <a:xfrm>
            <a:off x="4953000" y="4684931"/>
            <a:ext cx="3962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62000"/>
          </a:xfrm>
          <a:prstGeom prst="rect">
            <a:avLst/>
          </a:prstGeom>
          <a:solidFill>
            <a:schemeClr val="accent1"/>
          </a:solidFill>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lgn="ctr">
              <a:spcBef>
                <a:spcPct val="0"/>
              </a:spcBef>
            </a:pPr>
            <a:r>
              <a:rPr lang="en-US" sz="2800" b="1" dirty="0" smtClean="0">
                <a:solidFill>
                  <a:schemeClr val="bg1"/>
                </a:solidFill>
              </a:rPr>
              <a:t>Discuss more…</a:t>
            </a:r>
            <a:endParaRPr kumimoji="0" lang="en-US"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12" name="Content Placeholder 11"/>
          <p:cNvSpPr>
            <a:spLocks noGrp="1"/>
          </p:cNvSpPr>
          <p:nvPr>
            <p:ph idx="1"/>
          </p:nvPr>
        </p:nvSpPr>
        <p:spPr>
          <a:xfrm>
            <a:off x="533400" y="3886201"/>
            <a:ext cx="8229600" cy="914400"/>
          </a:xfrm>
          <a:solidFill>
            <a:schemeClr val="accent2">
              <a:lumMod val="40000"/>
              <a:lumOff val="60000"/>
            </a:schemeClr>
          </a:solidFill>
          <a:ln>
            <a:solidFill>
              <a:schemeClr val="tx1"/>
            </a:solidFill>
          </a:ln>
          <a:effectLst/>
        </p:spPr>
        <p:txBody>
          <a:bodyPr>
            <a:normAutofit/>
          </a:bodyPr>
          <a:lstStyle/>
          <a:p>
            <a:pPr marL="342900" lvl="2" indent="-342900">
              <a:buNone/>
            </a:pPr>
            <a:r>
              <a:rPr lang="en-US" sz="1800" dirty="0" smtClean="0"/>
              <a:t>DCs will account for about 8% of worldwide electricity consumption by 2020, and will generate about 2.6% of global carbon emission [1].</a:t>
            </a:r>
          </a:p>
          <a:p>
            <a:pPr>
              <a:buNone/>
            </a:pPr>
            <a:r>
              <a:rPr lang="en-US" sz="1000" dirty="0" smtClean="0"/>
              <a:t>[1] P. Xiang </a:t>
            </a:r>
            <a:r>
              <a:rPr lang="en-US" sz="1000" dirty="0" err="1" smtClean="0"/>
              <a:t>Gao</a:t>
            </a:r>
            <a:r>
              <a:rPr lang="en-US" sz="1000" dirty="0" smtClean="0"/>
              <a:t>, A. R. Curtis, B. Wong, S. </a:t>
            </a:r>
            <a:r>
              <a:rPr lang="en-US" sz="1000" dirty="0" err="1" smtClean="0"/>
              <a:t>Keshav</a:t>
            </a:r>
            <a:r>
              <a:rPr lang="en-US" sz="1000" dirty="0" smtClean="0"/>
              <a:t>, “Its Not Easy Being Green”, ACM SIGCOMM, Finland, 2012.</a:t>
            </a:r>
          </a:p>
        </p:txBody>
      </p:sp>
      <p:sp>
        <p:nvSpPr>
          <p:cNvPr id="15" name="Title 1"/>
          <p:cNvSpPr txBox="1">
            <a:spLocks/>
          </p:cNvSpPr>
          <p:nvPr/>
        </p:nvSpPr>
        <p:spPr>
          <a:xfrm>
            <a:off x="533400" y="3581401"/>
            <a:ext cx="8229600" cy="304800"/>
          </a:xfrm>
          <a:prstGeom prst="rect">
            <a:avLst/>
          </a:prstGeom>
          <a:solidFill>
            <a:schemeClr val="accent2"/>
          </a:solidFill>
          <a:ln cap="rnd">
            <a:solidFill>
              <a:schemeClr val="tx1"/>
            </a:solidFill>
          </a:ln>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400" b="1" dirty="0" smtClean="0">
                <a:solidFill>
                  <a:schemeClr val="bg1"/>
                </a:solidFill>
              </a:rPr>
              <a:t>According to prediction</a:t>
            </a:r>
            <a:endParaRPr lang="en-US" sz="2400" b="1" i="1" dirty="0" smtClean="0">
              <a:solidFill>
                <a:schemeClr val="bg1"/>
              </a:solidFill>
            </a:endParaRPr>
          </a:p>
        </p:txBody>
      </p:sp>
      <p:pic>
        <p:nvPicPr>
          <p:cNvPr id="54274" name="Picture 2" descr="Afficher l'image d'origine"/>
          <p:cNvPicPr>
            <a:picLocks noChangeAspect="1" noChangeArrowheads="1"/>
          </p:cNvPicPr>
          <p:nvPr/>
        </p:nvPicPr>
        <p:blipFill>
          <a:blip r:embed="rId3" cstate="print"/>
          <a:srcRect/>
          <a:stretch>
            <a:fillRect/>
          </a:stretch>
        </p:blipFill>
        <p:spPr bwMode="auto">
          <a:xfrm>
            <a:off x="76200" y="1066800"/>
            <a:ext cx="2438400" cy="1447800"/>
          </a:xfrm>
          <a:prstGeom prst="rect">
            <a:avLst/>
          </a:prstGeom>
          <a:noFill/>
        </p:spPr>
      </p:pic>
      <p:pic>
        <p:nvPicPr>
          <p:cNvPr id="54276" name="Picture 4" descr="Afficher l'image d'origine"/>
          <p:cNvPicPr>
            <a:picLocks noChangeAspect="1" noChangeArrowheads="1"/>
          </p:cNvPicPr>
          <p:nvPr/>
        </p:nvPicPr>
        <p:blipFill>
          <a:blip r:embed="rId4" cstate="print"/>
          <a:srcRect/>
          <a:stretch>
            <a:fillRect/>
          </a:stretch>
        </p:blipFill>
        <p:spPr bwMode="auto">
          <a:xfrm>
            <a:off x="7296150" y="838200"/>
            <a:ext cx="1390650" cy="1600200"/>
          </a:xfrm>
          <a:prstGeom prst="rect">
            <a:avLst/>
          </a:prstGeom>
          <a:solidFill>
            <a:srgbClr val="00B050"/>
          </a:solidFill>
        </p:spPr>
      </p:pic>
      <p:sp>
        <p:nvSpPr>
          <p:cNvPr id="19" name="Title 1"/>
          <p:cNvSpPr txBox="1">
            <a:spLocks/>
          </p:cNvSpPr>
          <p:nvPr/>
        </p:nvSpPr>
        <p:spPr>
          <a:xfrm>
            <a:off x="533400" y="5334000"/>
            <a:ext cx="8305800" cy="1295400"/>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a:buFont typeface="Arial" pitchFamily="34" charset="0"/>
              <a:buChar char="•"/>
            </a:pPr>
            <a:r>
              <a:rPr lang="en-US" dirty="0" smtClean="0"/>
              <a:t> Cloud and network providers </a:t>
            </a:r>
            <a:r>
              <a:rPr lang="en-US" dirty="0" smtClean="0">
                <a:solidFill>
                  <a:srgbClr val="FF0000"/>
                </a:solidFill>
              </a:rPr>
              <a:t>must</a:t>
            </a:r>
            <a:r>
              <a:rPr lang="en-US" dirty="0" smtClean="0"/>
              <a:t> reduce their energy cost and carbon emission.</a:t>
            </a:r>
            <a:endParaRPr lang="en-US" dirty="0" smtClean="0">
              <a:solidFill>
                <a:srgbClr val="FF0000"/>
              </a:solidFill>
            </a:endParaRPr>
          </a:p>
          <a:p>
            <a:pPr>
              <a:buFont typeface="Arial" pitchFamily="34" charset="0"/>
              <a:buChar char="•"/>
            </a:pPr>
            <a:r>
              <a:rPr lang="en-US" dirty="0" smtClean="0"/>
              <a:t> For example, France Telecom-Orange has the ambition of decreasing its energy consumption and carbon emission from 2006 to 2020 by 15 and 20% respectively [2].</a:t>
            </a:r>
          </a:p>
          <a:p>
            <a:r>
              <a:rPr lang="en-US" sz="900" dirty="0" smtClean="0"/>
              <a:t>[2] S. </a:t>
            </a:r>
            <a:r>
              <a:rPr lang="en-US" sz="900" dirty="0" err="1" smtClean="0"/>
              <a:t>Gosselin</a:t>
            </a:r>
            <a:r>
              <a:rPr lang="en-US" sz="900" dirty="0" smtClean="0"/>
              <a:t>, F. </a:t>
            </a:r>
            <a:r>
              <a:rPr lang="en-US" sz="900" dirty="0" err="1" smtClean="0"/>
              <a:t>Saliou</a:t>
            </a:r>
            <a:r>
              <a:rPr lang="en-US" sz="900" dirty="0" smtClean="0"/>
              <a:t>, F. </a:t>
            </a:r>
            <a:r>
              <a:rPr lang="en-US" sz="900" dirty="0" err="1" smtClean="0"/>
              <a:t>Bourgart</a:t>
            </a:r>
            <a:r>
              <a:rPr lang="en-US" sz="900" dirty="0" smtClean="0"/>
              <a:t>, E. Le </a:t>
            </a:r>
            <a:r>
              <a:rPr lang="en-US" sz="900" dirty="0" err="1" smtClean="0"/>
              <a:t>Rouzic</a:t>
            </a:r>
            <a:r>
              <a:rPr lang="en-US" sz="900" dirty="0" smtClean="0"/>
              <a:t>, S. Le Masson, A. </a:t>
            </a:r>
            <a:r>
              <a:rPr lang="en-US" sz="900" dirty="0" err="1" smtClean="0"/>
              <a:t>Gati</a:t>
            </a:r>
            <a:r>
              <a:rPr lang="en-US" sz="900" dirty="0" smtClean="0"/>
              <a:t>, “Energy Consumption of ICT Infrastructures: an Operator’s Viewpoint”, 38</a:t>
            </a:r>
            <a:r>
              <a:rPr lang="en-US" sz="900" baseline="30000" dirty="0" smtClean="0"/>
              <a:t>th</a:t>
            </a:r>
            <a:r>
              <a:rPr lang="en-US" sz="900" dirty="0" smtClean="0"/>
              <a:t> ECOC Conference, Amsterdam, 2012.</a:t>
            </a:r>
          </a:p>
        </p:txBody>
      </p:sp>
      <p:sp>
        <p:nvSpPr>
          <p:cNvPr id="20" name="Title 1"/>
          <p:cNvSpPr txBox="1">
            <a:spLocks/>
          </p:cNvSpPr>
          <p:nvPr/>
        </p:nvSpPr>
        <p:spPr>
          <a:xfrm>
            <a:off x="533400" y="5029200"/>
            <a:ext cx="8305800" cy="295141"/>
          </a:xfrm>
          <a:prstGeom prst="rect">
            <a:avLst/>
          </a:prstGeom>
          <a:solidFill>
            <a:schemeClr val="tx2">
              <a:lumMod val="75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lvl="0">
              <a:spcBef>
                <a:spcPct val="0"/>
              </a:spcBef>
            </a:pPr>
            <a:r>
              <a:rPr lang="en-US" sz="2800" b="1" dirty="0" smtClean="0">
                <a:solidFill>
                  <a:schemeClr val="bg1"/>
                </a:solidFill>
              </a:rPr>
              <a:t>As a result</a:t>
            </a:r>
            <a:endParaRPr kumimoji="0" lang="en-US" sz="2800" b="1" i="0" u="none" strike="noStrike" kern="1200" cap="none" spc="0" normalizeH="0" noProof="0" dirty="0">
              <a:ln>
                <a:noFill/>
              </a:ln>
              <a:solidFill>
                <a:schemeClr val="bg1"/>
              </a:solidFill>
              <a:effectLst/>
              <a:uLnTx/>
              <a:uFillTx/>
              <a:latin typeface="+mj-lt"/>
              <a:ea typeface="+mj-ea"/>
              <a:cs typeface="+mj-cs"/>
            </a:endParaRPr>
          </a:p>
        </p:txBody>
      </p:sp>
      <p:sp>
        <p:nvSpPr>
          <p:cNvPr id="16" name="Title 1"/>
          <p:cNvSpPr txBox="1">
            <a:spLocks/>
          </p:cNvSpPr>
          <p:nvPr/>
        </p:nvSpPr>
        <p:spPr>
          <a:xfrm>
            <a:off x="2819400" y="1066800"/>
            <a:ext cx="3352800" cy="457200"/>
          </a:xfrm>
          <a:prstGeom prst="rect">
            <a:avLst/>
          </a:prstGeom>
          <a:noFill/>
          <a:ln cap="rnd">
            <a:no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400" b="1" dirty="0" smtClean="0"/>
              <a:t>Two hot research topics</a:t>
            </a:r>
            <a:endParaRPr lang="en-US" sz="2400" b="1" i="1" dirty="0" smtClean="0"/>
          </a:p>
        </p:txBody>
      </p:sp>
      <p:sp>
        <p:nvSpPr>
          <p:cNvPr id="18" name="Title 1"/>
          <p:cNvSpPr txBox="1">
            <a:spLocks/>
          </p:cNvSpPr>
          <p:nvPr/>
        </p:nvSpPr>
        <p:spPr>
          <a:xfrm>
            <a:off x="533400" y="2743200"/>
            <a:ext cx="8153400" cy="609600"/>
          </a:xfrm>
          <a:prstGeom prst="rect">
            <a:avLst/>
          </a:prstGeom>
          <a:gradFill flip="none" rotWithShape="1">
            <a:gsLst>
              <a:gs pos="0">
                <a:srgbClr val="DDEBCF"/>
              </a:gs>
              <a:gs pos="50000">
                <a:srgbClr val="9CB86E"/>
              </a:gs>
              <a:gs pos="100000">
                <a:srgbClr val="156B13"/>
              </a:gs>
            </a:gsLst>
            <a:lin ang="16200000" scaled="0"/>
            <a:tileRect/>
          </a:gradFill>
          <a:ln w="15875" cap="sq">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bevel/>
          </a:ln>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000" b="1" dirty="0" smtClean="0"/>
              <a:t>Data centers (DCs) currently consume large amount of energy and generate noticeable carbon emission </a:t>
            </a:r>
            <a:endParaRPr lang="en-US" sz="2000" b="1" i="1" dirty="0" smtClean="0"/>
          </a:p>
        </p:txBody>
      </p:sp>
      <p:sp>
        <p:nvSpPr>
          <p:cNvPr id="22" name="Title 1"/>
          <p:cNvSpPr txBox="1">
            <a:spLocks/>
          </p:cNvSpPr>
          <p:nvPr/>
        </p:nvSpPr>
        <p:spPr>
          <a:xfrm>
            <a:off x="1828800" y="1828800"/>
            <a:ext cx="2362200" cy="457200"/>
          </a:xfrm>
          <a:prstGeom prst="rect">
            <a:avLst/>
          </a:prstGeom>
          <a:solidFill>
            <a:srgbClr val="00B050"/>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b="1" dirty="0" smtClean="0">
                <a:solidFill>
                  <a:schemeClr val="bg1"/>
                </a:solidFill>
              </a:rPr>
              <a:t>Revenue (Energy Cost)</a:t>
            </a:r>
            <a:endParaRPr lang="en-US" b="1" i="1" dirty="0" smtClean="0">
              <a:solidFill>
                <a:schemeClr val="bg1"/>
              </a:solidFill>
            </a:endParaRPr>
          </a:p>
        </p:txBody>
      </p:sp>
      <p:sp>
        <p:nvSpPr>
          <p:cNvPr id="23" name="Title 1"/>
          <p:cNvSpPr txBox="1">
            <a:spLocks/>
          </p:cNvSpPr>
          <p:nvPr/>
        </p:nvSpPr>
        <p:spPr>
          <a:xfrm>
            <a:off x="4419600" y="1828800"/>
            <a:ext cx="3124200" cy="457200"/>
          </a:xfrm>
          <a:prstGeom prst="rect">
            <a:avLst/>
          </a:prstGeom>
          <a:solidFill>
            <a:srgbClr val="00B050"/>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b="1" dirty="0" smtClean="0">
                <a:solidFill>
                  <a:schemeClr val="bg1"/>
                </a:solidFill>
              </a:rPr>
              <a:t>Green Cloud (Carbon Emission)</a:t>
            </a:r>
            <a:endParaRPr lang="en-US" b="1" i="1" dirty="0" smtClean="0">
              <a:solidFill>
                <a:schemeClr val="bg1"/>
              </a:solidFill>
            </a:endParaRPr>
          </a:p>
        </p:txBody>
      </p:sp>
      <p:sp>
        <p:nvSpPr>
          <p:cNvPr id="21" name="Espace réservé du numéro de diapositive 20"/>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Energy, Energy Cost , Carbon Emission, Resource Allocation and Cloud Architecture Relation</a:t>
            </a:r>
            <a:endParaRPr lang="en-US" sz="3200" b="1" dirty="0">
              <a:solidFill>
                <a:schemeClr val="bg1"/>
              </a:solidFill>
            </a:endParaRPr>
          </a:p>
        </p:txBody>
      </p:sp>
      <p:sp>
        <p:nvSpPr>
          <p:cNvPr id="6" name="Content Placeholder 5"/>
          <p:cNvSpPr txBox="1">
            <a:spLocks/>
          </p:cNvSpPr>
          <p:nvPr/>
        </p:nvSpPr>
        <p:spPr>
          <a:xfrm>
            <a:off x="152400" y="4343400"/>
            <a:ext cx="8839200" cy="1447800"/>
          </a:xfrm>
          <a:prstGeom prst="rect">
            <a:avLst/>
          </a:prstGeom>
          <a:solidFill>
            <a:schemeClr val="accent3">
              <a:lumMod val="60000"/>
              <a:lumOff val="4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US" sz="1600" dirty="0" smtClean="0"/>
              <a:t>A</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three dimensional problem: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how to minimize energy consumption (in form of resource utilization optimization)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how to find resources with best energy price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how to choose the resources which are connected to energy sources with lowest carbon emission rate</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itle 1"/>
          <p:cNvSpPr txBox="1">
            <a:spLocks/>
          </p:cNvSpPr>
          <p:nvPr/>
        </p:nvSpPr>
        <p:spPr>
          <a:xfrm>
            <a:off x="152400" y="4005263"/>
            <a:ext cx="8839200" cy="338137"/>
          </a:xfrm>
          <a:prstGeom prst="rect">
            <a:avLst/>
          </a:prstGeom>
          <a:solidFill>
            <a:srgbClr val="1A701A"/>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marL="342900" indent="-342900" algn="just"/>
            <a:r>
              <a:rPr lang="en-US" sz="2400" b="1" dirty="0" smtClean="0">
                <a:solidFill>
                  <a:schemeClr val="bg1"/>
                </a:solidFill>
              </a:rPr>
              <a:t> Problem Definition</a:t>
            </a:r>
            <a:endParaRPr lang="en-US" sz="2400" b="1" i="1" dirty="0" smtClean="0">
              <a:solidFill>
                <a:schemeClr val="bg1"/>
              </a:solidFill>
            </a:endParaRPr>
          </a:p>
        </p:txBody>
      </p:sp>
      <p:pic>
        <p:nvPicPr>
          <p:cNvPr id="1033" name="Picture 9"/>
          <p:cNvPicPr>
            <a:picLocks noChangeAspect="1" noChangeArrowheads="1"/>
          </p:cNvPicPr>
          <p:nvPr/>
        </p:nvPicPr>
        <p:blipFill>
          <a:blip r:embed="rId2" cstate="print"/>
          <a:srcRect/>
          <a:stretch>
            <a:fillRect/>
          </a:stretch>
        </p:blipFill>
        <p:spPr bwMode="auto">
          <a:xfrm>
            <a:off x="4876800" y="1143000"/>
            <a:ext cx="3657600" cy="2362201"/>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cstate="print"/>
          <a:srcRect/>
          <a:stretch>
            <a:fillRect/>
          </a:stretch>
        </p:blipFill>
        <p:spPr bwMode="auto">
          <a:xfrm>
            <a:off x="533400" y="1143000"/>
            <a:ext cx="3657600" cy="2362200"/>
          </a:xfrm>
          <a:prstGeom prst="rect">
            <a:avLst/>
          </a:prstGeom>
          <a:noFill/>
          <a:ln w="9525">
            <a:noFill/>
            <a:miter lim="800000"/>
            <a:headEnd/>
            <a:tailEnd/>
          </a:ln>
          <a:effectLst/>
        </p:spPr>
      </p:pic>
      <p:sp>
        <p:nvSpPr>
          <p:cNvPr id="12" name="Espace réservé du numéro de diapositive 11"/>
          <p:cNvSpPr>
            <a:spLocks noGrp="1"/>
          </p:cNvSpPr>
          <p:nvPr>
            <p:ph type="sldNum" sz="quarter" idx="12"/>
          </p:nvPr>
        </p:nvSpPr>
        <p:spPr>
          <a:xfrm>
            <a:off x="6934200" y="6492875"/>
            <a:ext cx="2133600" cy="365125"/>
          </a:xfrm>
        </p:spPr>
        <p:txBody>
          <a:bodyPr/>
          <a:lstStyle/>
          <a:p>
            <a:fld id="{B6F15528-21DE-4FAA-801E-634DDDAF4B2B}"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343400"/>
            <a:ext cx="9144000" cy="9144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Thanks for Listening</a:t>
            </a:r>
            <a:endParaRPr lang="en-US" sz="3200" b="1" dirty="0">
              <a:solidFill>
                <a:schemeClr val="bg1"/>
              </a:solidFill>
            </a:endParaRPr>
          </a:p>
        </p:txBody>
      </p:sp>
      <p:sp>
        <p:nvSpPr>
          <p:cNvPr id="5" name="Title 1"/>
          <p:cNvSpPr txBox="1">
            <a:spLocks/>
          </p:cNvSpPr>
          <p:nvPr/>
        </p:nvSpPr>
        <p:spPr>
          <a:xfrm>
            <a:off x="228600" y="381000"/>
            <a:ext cx="8534400" cy="2743199"/>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457200" indent="-457200" algn="just">
              <a:spcBef>
                <a:spcPct val="20000"/>
              </a:spcBef>
              <a:defRPr/>
            </a:pPr>
            <a:endParaRPr lang="en-US" sz="1600" b="1" dirty="0" smtClean="0">
              <a:solidFill>
                <a:prstClr val="black"/>
              </a:solidFill>
            </a:endParaRPr>
          </a:p>
        </p:txBody>
      </p:sp>
      <p:sp>
        <p:nvSpPr>
          <p:cNvPr id="10" name="Espace réservé du numéro de diapositive 9"/>
          <p:cNvSpPr>
            <a:spLocks noGrp="1"/>
          </p:cNvSpPr>
          <p:nvPr>
            <p:ph type="sldNum" sz="quarter" idx="12"/>
          </p:nvPr>
        </p:nvSpPr>
        <p:spPr/>
        <p:txBody>
          <a:bodyPr/>
          <a:lstStyle/>
          <a:p>
            <a:fld id="{B6F15528-21DE-4FAA-801E-634DDDAF4B2B}" type="slidenum">
              <a:rPr lang="en-US" smtClean="0"/>
              <a:pPr/>
              <a:t>37</a:t>
            </a:fld>
            <a:endParaRPr lang="en-US"/>
          </a:p>
        </p:txBody>
      </p:sp>
      <p:sp>
        <p:nvSpPr>
          <p:cNvPr id="7" name="TextBox 6"/>
          <p:cNvSpPr txBox="1"/>
          <p:nvPr/>
        </p:nvSpPr>
        <p:spPr>
          <a:xfrm>
            <a:off x="914400" y="457200"/>
            <a:ext cx="7162800" cy="2677656"/>
          </a:xfrm>
          <a:prstGeom prst="rect">
            <a:avLst/>
          </a:prstGeom>
          <a:noFill/>
        </p:spPr>
        <p:txBody>
          <a:bodyPr wrap="square" rtlCol="0">
            <a:spAutoFit/>
          </a:bodyPr>
          <a:lstStyle/>
          <a:p>
            <a:r>
              <a:rPr lang="en-US" sz="3600" dirty="0" smtClean="0"/>
              <a:t>What do you think?</a:t>
            </a:r>
          </a:p>
          <a:p>
            <a:pPr marL="457200" indent="-457200">
              <a:buFont typeface="+mj-lt"/>
              <a:buAutoNum type="arabicPeriod"/>
            </a:pPr>
            <a:r>
              <a:rPr lang="en-US" sz="2400" dirty="0" smtClean="0"/>
              <a:t>Energy Saving alone?</a:t>
            </a:r>
          </a:p>
          <a:p>
            <a:pPr marL="457200" indent="-457200">
              <a:buFont typeface="+mj-lt"/>
              <a:buAutoNum type="arabicPeriod"/>
            </a:pPr>
            <a:r>
              <a:rPr lang="en-US" sz="2400" dirty="0" smtClean="0"/>
              <a:t>Energy Cost Saving?</a:t>
            </a:r>
          </a:p>
          <a:p>
            <a:pPr marL="457200" indent="-457200">
              <a:buFont typeface="+mj-lt"/>
              <a:buAutoNum type="arabicPeriod"/>
            </a:pPr>
            <a:r>
              <a:rPr lang="en-US" sz="2400" dirty="0" smtClean="0"/>
              <a:t>What about considering carbon emission as well?</a:t>
            </a:r>
          </a:p>
          <a:p>
            <a:pPr marL="457200" indent="-457200">
              <a:buFont typeface="+mj-lt"/>
              <a:buAutoNum type="arabicPeriod"/>
            </a:pPr>
            <a:r>
              <a:rPr lang="en-US" sz="2400" dirty="0" smtClean="0"/>
              <a:t>Another idea…?</a:t>
            </a:r>
          </a:p>
          <a:p>
            <a:endParaRPr lang="en-US" sz="36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Education and working experience</a:t>
            </a:r>
            <a:endParaRPr lang="en-US" sz="3200" b="1" dirty="0">
              <a:solidFill>
                <a:schemeClr val="bg1"/>
              </a:solidFill>
            </a:endParaRPr>
          </a:p>
        </p:txBody>
      </p:sp>
      <p:sp>
        <p:nvSpPr>
          <p:cNvPr id="9" name="Espace réservé du numéro de diapositive 8"/>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Content Placeholder 5"/>
          <p:cNvSpPr>
            <a:spLocks noGrp="1"/>
          </p:cNvSpPr>
          <p:nvPr>
            <p:ph idx="1"/>
          </p:nvPr>
        </p:nvSpPr>
        <p:spPr>
          <a:xfrm>
            <a:off x="381000" y="1447800"/>
            <a:ext cx="8458200" cy="4648200"/>
          </a:xfrm>
          <a:solidFill>
            <a:schemeClr val="tx2">
              <a:lumMod val="20000"/>
              <a:lumOff val="80000"/>
            </a:schemeClr>
          </a:solidFill>
          <a:ln w="3175">
            <a:solidFill>
              <a:schemeClr val="tx1"/>
            </a:solidFill>
          </a:ln>
        </p:spPr>
        <p:txBody>
          <a:bodyPr>
            <a:noAutofit/>
          </a:bodyPr>
          <a:lstStyle/>
          <a:p>
            <a:pPr>
              <a:buBlip>
                <a:blip r:embed="rId2"/>
              </a:buBlip>
            </a:pPr>
            <a:r>
              <a:rPr lang="en-US" sz="2400" dirty="0" smtClean="0"/>
              <a:t>Post-doc researcher</a:t>
            </a:r>
          </a:p>
          <a:p>
            <a:pPr lvl="1">
              <a:buFont typeface="Wingdings" pitchFamily="2" charset="2"/>
              <a:buChar char="Ø"/>
            </a:pPr>
            <a:r>
              <a:rPr lang="en-US" sz="2000" dirty="0" smtClean="0"/>
              <a:t>INRIA</a:t>
            </a:r>
          </a:p>
          <a:p>
            <a:pPr lvl="1">
              <a:buFont typeface="Wingdings" pitchFamily="2" charset="2"/>
              <a:buChar char="Ø"/>
            </a:pPr>
            <a:r>
              <a:rPr lang="en-US" sz="2000" dirty="0" smtClean="0"/>
              <a:t>Myriads team</a:t>
            </a:r>
          </a:p>
          <a:p>
            <a:pPr lvl="1">
              <a:buFont typeface="Wingdings" pitchFamily="2" charset="2"/>
              <a:buChar char="Ø"/>
            </a:pPr>
            <a:r>
              <a:rPr lang="en-US" sz="2000" dirty="0" smtClean="0"/>
              <a:t>Anne-</a:t>
            </a:r>
            <a:r>
              <a:rPr lang="en-US" sz="2000" dirty="0" err="1" smtClean="0"/>
              <a:t>Cécile</a:t>
            </a:r>
            <a:r>
              <a:rPr lang="en-US" sz="2000" dirty="0" smtClean="0"/>
              <a:t> </a:t>
            </a:r>
            <a:r>
              <a:rPr lang="en-US" sz="2000" dirty="0" err="1" smtClean="0"/>
              <a:t>Orgerie</a:t>
            </a:r>
            <a:r>
              <a:rPr lang="en-US" sz="2000" dirty="0" smtClean="0"/>
              <a:t>  and </a:t>
            </a:r>
            <a:r>
              <a:rPr lang="en-US" sz="2000" dirty="0" err="1" smtClean="0"/>
              <a:t>Adrien</a:t>
            </a:r>
            <a:r>
              <a:rPr lang="en-US" sz="2000" dirty="0" smtClean="0"/>
              <a:t> </a:t>
            </a:r>
            <a:r>
              <a:rPr lang="en-US" sz="2000" dirty="0" err="1" smtClean="0"/>
              <a:t>Lebre</a:t>
            </a:r>
            <a:endParaRPr lang="en-US" sz="2000" dirty="0" smtClean="0"/>
          </a:p>
          <a:p>
            <a:pPr>
              <a:buBlip>
                <a:blip r:embed="rId2"/>
              </a:buBlip>
            </a:pPr>
            <a:r>
              <a:rPr lang="en-US" sz="2400" dirty="0" err="1" smtClean="0"/>
              <a:t>Phd</a:t>
            </a:r>
            <a:r>
              <a:rPr lang="en-US" sz="2400" dirty="0" smtClean="0"/>
              <a:t> in computer science and telecommunication</a:t>
            </a:r>
          </a:p>
          <a:p>
            <a:pPr lvl="1">
              <a:buFont typeface="Wingdings" pitchFamily="2" charset="2"/>
              <a:buChar char="Ø"/>
            </a:pPr>
            <a:r>
              <a:rPr lang="en-US" sz="2000" dirty="0" smtClean="0"/>
              <a:t>IMT, Telecom </a:t>
            </a:r>
            <a:r>
              <a:rPr lang="en-US" sz="2000" dirty="0" err="1" smtClean="0"/>
              <a:t>Sudparis</a:t>
            </a:r>
            <a:r>
              <a:rPr lang="en-US" sz="2000" dirty="0" smtClean="0"/>
              <a:t>, </a:t>
            </a:r>
            <a:r>
              <a:rPr lang="en-US" sz="2000" dirty="0" err="1" smtClean="0"/>
              <a:t>École</a:t>
            </a:r>
            <a:r>
              <a:rPr lang="en-US" sz="2000" dirty="0" smtClean="0"/>
              <a:t> </a:t>
            </a:r>
            <a:r>
              <a:rPr lang="en-US" sz="2000" dirty="0" err="1" smtClean="0"/>
              <a:t>doctorale</a:t>
            </a:r>
            <a:r>
              <a:rPr lang="en-US" sz="2000" dirty="0" smtClean="0"/>
              <a:t> EDITE de Paris</a:t>
            </a:r>
            <a:endParaRPr lang="en-US" sz="2000" dirty="0" smtClean="0"/>
          </a:p>
          <a:p>
            <a:pPr lvl="1">
              <a:buFont typeface="Wingdings" pitchFamily="2" charset="2"/>
              <a:buChar char="Ø"/>
            </a:pPr>
            <a:r>
              <a:rPr lang="en-US" sz="2000" dirty="0" smtClean="0"/>
              <a:t>Noel </a:t>
            </a:r>
            <a:r>
              <a:rPr lang="en-US" sz="2000" dirty="0" err="1" smtClean="0"/>
              <a:t>Crespi</a:t>
            </a:r>
            <a:r>
              <a:rPr lang="en-US" sz="2000" dirty="0" smtClean="0"/>
              <a:t>.</a:t>
            </a:r>
          </a:p>
          <a:p>
            <a:pPr>
              <a:buBlip>
                <a:blip r:embed="rId2"/>
              </a:buBlip>
            </a:pPr>
            <a:r>
              <a:rPr lang="en-US" sz="2400" dirty="0" smtClean="0"/>
              <a:t>Working Experience: </a:t>
            </a:r>
          </a:p>
          <a:p>
            <a:pPr lvl="1">
              <a:buFont typeface="Wingdings" pitchFamily="2" charset="2"/>
              <a:buChar char="Ø"/>
            </a:pPr>
            <a:r>
              <a:rPr lang="en-US" sz="2000" dirty="0" err="1" smtClean="0"/>
              <a:t>Payame</a:t>
            </a:r>
            <a:r>
              <a:rPr lang="en-US" sz="2000" dirty="0" smtClean="0"/>
              <a:t> </a:t>
            </a:r>
            <a:r>
              <a:rPr lang="en-US" sz="2000" dirty="0" err="1" smtClean="0"/>
              <a:t>Noor</a:t>
            </a:r>
            <a:r>
              <a:rPr lang="en-US" sz="2000" dirty="0" smtClean="0"/>
              <a:t> University (Faculty </a:t>
            </a:r>
            <a:r>
              <a:rPr lang="en-US" sz="2000" dirty="0" smtClean="0"/>
              <a:t>member of IT department)</a:t>
            </a:r>
            <a:endParaRPr lang="en-US" sz="2400" dirty="0" smtClean="0"/>
          </a:p>
          <a:p>
            <a:pPr algn="just">
              <a:buBlip>
                <a:blip r:embed="rId2"/>
              </a:buBlip>
            </a:pPr>
            <a:endParaRPr lang="en-US" sz="2400" dirty="0" smtClean="0"/>
          </a:p>
          <a:p>
            <a:pPr algn="just">
              <a:buBlip>
                <a:blip r:embed="rId2"/>
              </a:buBlip>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Research Activities During My </a:t>
            </a:r>
            <a:r>
              <a:rPr lang="en-US" sz="3600" b="1" dirty="0" err="1" smtClean="0">
                <a:solidFill>
                  <a:schemeClr val="bg1"/>
                </a:solidFill>
              </a:rPr>
              <a:t>Phd</a:t>
            </a:r>
            <a:endParaRPr lang="en-US" sz="3600" b="1" dirty="0" smtClean="0">
              <a:solidFill>
                <a:schemeClr val="bg1"/>
              </a:solidFill>
            </a:endParaRP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accent1"/>
          </a:solidFill>
        </p:spPr>
        <p:txBody>
          <a:bodyPr vert="horz" lIns="91440" tIns="45720" rIns="91440" bIns="45720" rtlCol="0" anchor="ctr">
            <a:noAutofit/>
          </a:bodyPr>
          <a:lstStyle/>
          <a:p>
            <a:pPr lvl="0" algn="ctr">
              <a:spcBef>
                <a:spcPct val="0"/>
              </a:spcBef>
            </a:pPr>
            <a:r>
              <a:rPr lang="en-US" sz="3200" b="1" dirty="0" smtClean="0">
                <a:solidFill>
                  <a:schemeClr val="bg1"/>
                </a:solidFill>
              </a:rPr>
              <a:t>ITEA ICARE Project</a:t>
            </a:r>
            <a:endParaRPr lang="en-US" sz="3200" b="1" dirty="0">
              <a:solidFill>
                <a:schemeClr val="bg1"/>
              </a:solidFill>
            </a:endParaRPr>
          </a:p>
        </p:txBody>
      </p:sp>
      <p:sp>
        <p:nvSpPr>
          <p:cNvPr id="6" name="Content Placeholder 5"/>
          <p:cNvSpPr>
            <a:spLocks noGrp="1"/>
          </p:cNvSpPr>
          <p:nvPr>
            <p:ph idx="1"/>
          </p:nvPr>
        </p:nvSpPr>
        <p:spPr>
          <a:xfrm>
            <a:off x="381000" y="1600200"/>
            <a:ext cx="8305800" cy="4800600"/>
          </a:xfrm>
          <a:solidFill>
            <a:schemeClr val="tx2">
              <a:lumMod val="20000"/>
              <a:lumOff val="80000"/>
            </a:schemeClr>
          </a:solidFill>
          <a:ln w="3175">
            <a:solidFill>
              <a:schemeClr val="tx1"/>
            </a:solidFill>
          </a:ln>
        </p:spPr>
        <p:txBody>
          <a:bodyPr>
            <a:noAutofit/>
          </a:bodyPr>
          <a:lstStyle/>
          <a:p>
            <a:pPr>
              <a:buBlip>
                <a:blip r:embed="rId2"/>
              </a:buBlip>
            </a:pPr>
            <a:r>
              <a:rPr lang="en-US" sz="2400" dirty="0" smtClean="0"/>
              <a:t>Innovative Cloud Architecture for Real Entertainment (ICARE)</a:t>
            </a:r>
          </a:p>
          <a:p>
            <a:pPr>
              <a:buBlip>
                <a:blip r:embed="rId2"/>
              </a:buBlip>
            </a:pPr>
            <a:r>
              <a:rPr lang="en-US" sz="2400" dirty="0" smtClean="0"/>
              <a:t>2012-2015</a:t>
            </a:r>
          </a:p>
          <a:p>
            <a:pPr>
              <a:buBlip>
                <a:blip r:embed="rId2"/>
              </a:buBlip>
            </a:pPr>
            <a:r>
              <a:rPr lang="en-US" sz="2400" dirty="0" smtClean="0"/>
              <a:t>22 partners from 5 European countries</a:t>
            </a:r>
          </a:p>
          <a:p>
            <a:pPr lvl="1">
              <a:buFont typeface="Wingdings" pitchFamily="2" charset="2"/>
              <a:buChar char="Ø"/>
            </a:pPr>
            <a:r>
              <a:rPr lang="en-US" sz="2000" dirty="0" smtClean="0"/>
              <a:t>Thales, Technicolor, Thomson, VTT Finland, UPM Madrid, RTL BCE Luxembourg, etc</a:t>
            </a:r>
          </a:p>
          <a:p>
            <a:pPr>
              <a:buBlip>
                <a:blip r:embed="rId2"/>
              </a:buBlip>
            </a:pPr>
            <a:r>
              <a:rPr lang="en-US" sz="2400" dirty="0" smtClean="0"/>
              <a:t>Using cloud computing for user entertainment in </a:t>
            </a:r>
            <a:r>
              <a:rPr lang="en-US" sz="2400" dirty="0" smtClean="0"/>
              <a:t>smart homes</a:t>
            </a:r>
            <a:endParaRPr lang="en-US" sz="2400" dirty="0" smtClean="0"/>
          </a:p>
          <a:p>
            <a:pPr>
              <a:buBlip>
                <a:blip r:embed="rId2"/>
              </a:buBlip>
            </a:pPr>
            <a:r>
              <a:rPr lang="en-US" sz="2400" dirty="0" smtClean="0"/>
              <a:t>Our contribution</a:t>
            </a:r>
          </a:p>
          <a:p>
            <a:pPr lvl="1">
              <a:buFont typeface="Wingdings" pitchFamily="2" charset="2"/>
              <a:buChar char="Ø"/>
            </a:pPr>
            <a:r>
              <a:rPr lang="en-US" sz="2000" dirty="0" smtClean="0"/>
              <a:t>Proposed a use case (finally 3 use cases selected to be implemented)</a:t>
            </a:r>
          </a:p>
          <a:p>
            <a:pPr lvl="1">
              <a:buFont typeface="Wingdings" pitchFamily="2" charset="2"/>
              <a:buChar char="Ø"/>
            </a:pPr>
            <a:r>
              <a:rPr lang="en-US" sz="2000" dirty="0" smtClean="0"/>
              <a:t>Leading a Deliverable (selecting Enablers for one of the use cases)</a:t>
            </a:r>
          </a:p>
          <a:p>
            <a:pPr lvl="1">
              <a:buFont typeface="Wingdings" pitchFamily="2" charset="2"/>
              <a:buChar char="Ø"/>
            </a:pPr>
            <a:r>
              <a:rPr lang="en-US" sz="2000" dirty="0" smtClean="0"/>
              <a:t>Proposed an Enabler for  one of the selected use case</a:t>
            </a:r>
          </a:p>
          <a:p>
            <a:pPr lvl="1">
              <a:buFont typeface="Wingdings" pitchFamily="2" charset="2"/>
              <a:buChar char="Ø"/>
            </a:pPr>
            <a:r>
              <a:rPr lang="en-US" sz="2000" dirty="0" smtClean="0"/>
              <a:t>As an academic partner: standardizations and publications</a:t>
            </a:r>
          </a:p>
          <a:p>
            <a:pPr algn="just">
              <a:buBlip>
                <a:blip r:embed="rId2"/>
              </a:buBlip>
            </a:pPr>
            <a:endParaRPr lang="en-US" sz="2400" dirty="0" smtClean="0"/>
          </a:p>
          <a:p>
            <a:pPr algn="just">
              <a:buBlip>
                <a:blip r:embed="rId2"/>
              </a:buBlip>
            </a:pPr>
            <a:endParaRPr lang="en-US" sz="2400" dirty="0"/>
          </a:p>
        </p:txBody>
      </p:sp>
      <p:sp>
        <p:nvSpPr>
          <p:cNvPr id="9" name="Espace réservé du numéro de diapositive 8"/>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Sensor Networks </a:t>
            </a:r>
          </a:p>
        </p:txBody>
      </p:sp>
      <p:sp>
        <p:nvSpPr>
          <p:cNvPr id="4" name="Ellipse 3"/>
          <p:cNvSpPr/>
          <p:nvPr/>
        </p:nvSpPr>
        <p:spPr>
          <a:xfrm>
            <a:off x="2209800" y="609600"/>
            <a:ext cx="4953000" cy="9906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Study field (1)</a:t>
            </a:r>
            <a:endParaRPr lang="fr-FR" sz="3200" dirty="0"/>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Autofit/>
          </a:bodyPr>
          <a:lstStyle/>
          <a:p>
            <a:pPr algn="ctr">
              <a:spcBef>
                <a:spcPct val="0"/>
              </a:spcBef>
            </a:pPr>
            <a:r>
              <a:rPr lang="en-US" sz="3200" b="1" dirty="0" smtClean="0">
                <a:solidFill>
                  <a:schemeClr val="bg1"/>
                </a:solidFill>
              </a:rPr>
              <a:t>Sensor Network</a:t>
            </a:r>
            <a:endParaRPr lang="en-US" sz="3200" b="1" dirty="0">
              <a:solidFill>
                <a:schemeClr val="bg1"/>
              </a:solidFill>
            </a:endParaRPr>
          </a:p>
        </p:txBody>
      </p:sp>
      <p:sp>
        <p:nvSpPr>
          <p:cNvPr id="5" name="Title 1"/>
          <p:cNvSpPr txBox="1">
            <a:spLocks/>
          </p:cNvSpPr>
          <p:nvPr/>
        </p:nvSpPr>
        <p:spPr>
          <a:xfrm>
            <a:off x="304800" y="4191000"/>
            <a:ext cx="8686800" cy="2057401"/>
          </a:xfrm>
          <a:prstGeom prst="rect">
            <a:avLst/>
          </a:prstGeom>
          <a:solidFill>
            <a:schemeClr val="tx2">
              <a:lumMod val="20000"/>
              <a:lumOff val="80000"/>
            </a:schemeClr>
          </a:solidFill>
          <a:ln w="28575" cap="rnd">
            <a:solidFill>
              <a:schemeClr val="accent1"/>
            </a:solidFill>
          </a:ln>
          <a:effectLst>
            <a:outerShdw blurRad="50800" dist="38100" dir="5400000" algn="t" rotWithShape="0">
              <a:prstClr val="black">
                <a:alpha val="40000"/>
              </a:prstClr>
            </a:outerShdw>
          </a:effectLst>
          <a:scene3d>
            <a:camera prst="orthographicFront"/>
            <a:lightRig rig="threePt" dir="t"/>
          </a:scene3d>
          <a:sp3d prstMaterial="matte">
            <a:bevelT w="19050" h="69850"/>
            <a:bevelB/>
          </a:sp3d>
        </p:spPr>
        <p:txBody>
          <a:bodyPr vert="horz" lIns="91440" tIns="45720" rIns="91440" bIns="45720" rtlCol="0" anchor="ctr">
            <a:noAutofit/>
          </a:bodyPr>
          <a:lstStyle/>
          <a:p>
            <a:pPr marL="342900" indent="-342900" algn="just">
              <a:buFont typeface="+mj-lt"/>
              <a:buAutoNum type="arabicPeriod"/>
            </a:pPr>
            <a:r>
              <a:rPr lang="en-US" sz="1600" dirty="0" err="1" smtClean="0"/>
              <a:t>Ehsan</a:t>
            </a:r>
            <a:r>
              <a:rPr lang="en-US" sz="1600" dirty="0" smtClean="0"/>
              <a:t> </a:t>
            </a:r>
            <a:r>
              <a:rPr lang="en-US" sz="1600" dirty="0" err="1" smtClean="0"/>
              <a:t>Ahvar</a:t>
            </a:r>
            <a:r>
              <a:rPr lang="en-US" sz="1600" dirty="0" smtClean="0"/>
              <a:t> et  al. “RER: a Real time Energy efficient Routing protocol for query-based applications in wireless sensor networks,” </a:t>
            </a:r>
            <a:r>
              <a:rPr lang="en-US" sz="1600" i="1" dirty="0" smtClean="0"/>
              <a:t>Telecommunication Systems journal, Springer, Volume 61, Issue 1, 2016 (SCI-E IF 0.822).</a:t>
            </a:r>
          </a:p>
          <a:p>
            <a:pPr marL="342900" indent="-342900" algn="just">
              <a:buFont typeface="+mj-lt"/>
              <a:buAutoNum type="arabicPeriod"/>
            </a:pPr>
            <a:r>
              <a:rPr lang="en-US" sz="1600" dirty="0" err="1" smtClean="0"/>
              <a:t>Ehsan</a:t>
            </a:r>
            <a:r>
              <a:rPr lang="en-US" sz="1600" dirty="0" smtClean="0"/>
              <a:t> </a:t>
            </a:r>
            <a:r>
              <a:rPr lang="en-US" sz="1600" dirty="0" err="1" smtClean="0"/>
              <a:t>Ahvar</a:t>
            </a:r>
            <a:r>
              <a:rPr lang="en-US" sz="1600" dirty="0" smtClean="0"/>
              <a:t> et al. “ERP: an Energy-aware Routing Protocol for query-based applications in Wireless Sensor Networks,” </a:t>
            </a:r>
            <a:r>
              <a:rPr lang="en-US" sz="1600" i="1" dirty="0" smtClean="0"/>
              <a:t>The Scientific World Journal, </a:t>
            </a:r>
            <a:r>
              <a:rPr lang="fr-FR" sz="1600" i="1" dirty="0" smtClean="0"/>
              <a:t>Volume 2014</a:t>
            </a:r>
            <a:r>
              <a:rPr lang="fr-FR" sz="1600" dirty="0" smtClean="0"/>
              <a:t>.</a:t>
            </a:r>
          </a:p>
          <a:p>
            <a:pPr marL="342900" indent="-342900" algn="just">
              <a:buFont typeface="+mj-lt"/>
              <a:buAutoNum type="arabicPeriod"/>
            </a:pPr>
            <a:r>
              <a:rPr lang="en-US" sz="1600" dirty="0" err="1" smtClean="0"/>
              <a:t>Ehsan</a:t>
            </a:r>
            <a:r>
              <a:rPr lang="en-US" sz="1600" dirty="0" smtClean="0"/>
              <a:t> </a:t>
            </a:r>
            <a:r>
              <a:rPr lang="en-US" sz="1600" dirty="0" err="1" smtClean="0"/>
              <a:t>Ahvar</a:t>
            </a:r>
            <a:r>
              <a:rPr lang="en-US" sz="1600" dirty="0" smtClean="0"/>
              <a:t> et al. “Improving Decision-Making for Fuzzy Logic-based Routing in Wireless Sensor Networks,” Workshop of the 10th IEEE International Conference on Ubiquitous Intelligence and Computing (UIC Symposium-UIAS), Italy, </a:t>
            </a:r>
            <a:r>
              <a:rPr lang="fr-FR" sz="1600" dirty="0" smtClean="0"/>
              <a:t>2013.</a:t>
            </a:r>
            <a:endParaRPr lang="en-US" sz="1600" b="1" i="1" dirty="0" smtClean="0">
              <a:solidFill>
                <a:prstClr val="black"/>
              </a:solidFill>
            </a:endParaRPr>
          </a:p>
        </p:txBody>
      </p:sp>
      <p:sp>
        <p:nvSpPr>
          <p:cNvPr id="6" name="Title 1"/>
          <p:cNvSpPr txBox="1">
            <a:spLocks/>
          </p:cNvSpPr>
          <p:nvPr/>
        </p:nvSpPr>
        <p:spPr>
          <a:xfrm>
            <a:off x="304800" y="3895724"/>
            <a:ext cx="8686800" cy="295276"/>
          </a:xfrm>
          <a:prstGeom prst="rect">
            <a:avLst/>
          </a:prstGeom>
          <a:solidFill>
            <a:schemeClr val="tx2">
              <a:lumMod val="75000"/>
            </a:schemeClr>
          </a:solidFill>
          <a:ln cap="rnd">
            <a:solidFill>
              <a:schemeClr val="tx1"/>
            </a:solidFill>
          </a:ln>
          <a:effectLst>
            <a:outerShdw blurRad="50800" dist="38100" dir="5400000" algn="t" rotWithShape="0">
              <a:prstClr val="black">
                <a:alpha val="40000"/>
              </a:prstClr>
            </a:outerShdw>
          </a:effectLst>
          <a:scene3d>
            <a:camera prst="orthographicFront"/>
            <a:lightRig rig="threePt" dir="t"/>
          </a:scene3d>
          <a:sp3d prstMaterial="matte">
            <a:bevelT w="19050" h="69850" prst="relaxedInset"/>
            <a:bevelB/>
          </a:sp3d>
        </p:spPr>
        <p:txBody>
          <a:bodyPr vert="horz" lIns="91440" tIns="45720" rIns="91440" bIns="45720" rtlCol="0" anchor="ctr">
            <a:noAutofit/>
          </a:bodyPr>
          <a:lstStyle/>
          <a:p>
            <a:pPr lvl="0">
              <a:spcBef>
                <a:spcPct val="0"/>
              </a:spcBef>
            </a:pPr>
            <a:r>
              <a:rPr lang="en-US" sz="2400" b="1" dirty="0" smtClean="0">
                <a:solidFill>
                  <a:schemeClr val="bg1"/>
                </a:solidFill>
              </a:rPr>
              <a:t>Publication</a:t>
            </a:r>
            <a:endParaRPr kumimoji="0" lang="en-US" sz="2400" b="1" i="0" u="none" strike="noStrike" kern="1200" cap="none" spc="0" normalizeH="0" noProof="0" dirty="0">
              <a:ln>
                <a:noFill/>
              </a:ln>
              <a:solidFill>
                <a:schemeClr val="bg1"/>
              </a:solidFill>
              <a:effectLst/>
              <a:uLnTx/>
              <a:uFillTx/>
              <a:latin typeface="+mj-lt"/>
              <a:ea typeface="+mj-ea"/>
              <a:cs typeface="+mj-cs"/>
            </a:endParaRPr>
          </a:p>
        </p:txBody>
      </p:sp>
      <p:sp>
        <p:nvSpPr>
          <p:cNvPr id="14" name="Espace réservé du numéro de diapositive 13"/>
          <p:cNvSpPr>
            <a:spLocks noGrp="1"/>
          </p:cNvSpPr>
          <p:nvPr>
            <p:ph type="sldNum" sz="quarter" idx="12"/>
          </p:nvPr>
        </p:nvSpPr>
        <p:spPr>
          <a:xfrm>
            <a:off x="6781800" y="6569075"/>
            <a:ext cx="2133600" cy="365125"/>
          </a:xfrm>
        </p:spPr>
        <p:txBody>
          <a:bodyPr/>
          <a:lstStyle/>
          <a:p>
            <a:fld id="{B6F15528-21DE-4FAA-801E-634DDDAF4B2B}" type="slidenum">
              <a:rPr lang="en-US" smtClean="0"/>
              <a:pPr/>
              <a:t>8</a:t>
            </a:fld>
            <a:endParaRPr lang="en-US" dirty="0"/>
          </a:p>
        </p:txBody>
      </p:sp>
      <p:sp>
        <p:nvSpPr>
          <p:cNvPr id="9" name="Content Placeholder 5"/>
          <p:cNvSpPr>
            <a:spLocks noGrp="1"/>
          </p:cNvSpPr>
          <p:nvPr>
            <p:ph idx="1"/>
          </p:nvPr>
        </p:nvSpPr>
        <p:spPr>
          <a:xfrm>
            <a:off x="381000" y="1600200"/>
            <a:ext cx="8229600" cy="1905000"/>
          </a:xfrm>
          <a:solidFill>
            <a:schemeClr val="tx2">
              <a:lumMod val="20000"/>
              <a:lumOff val="80000"/>
            </a:schemeClr>
          </a:solidFill>
          <a:ln w="3175">
            <a:solidFill>
              <a:schemeClr val="tx1"/>
            </a:solidFill>
          </a:ln>
        </p:spPr>
        <p:txBody>
          <a:bodyPr>
            <a:noAutofit/>
          </a:bodyPr>
          <a:lstStyle/>
          <a:p>
            <a:pPr>
              <a:buBlip>
                <a:blip r:embed="rId2"/>
              </a:buBlip>
            </a:pPr>
            <a:r>
              <a:rPr lang="en-US" sz="2400" dirty="0" smtClean="0"/>
              <a:t>Energy Consumption</a:t>
            </a:r>
          </a:p>
          <a:p>
            <a:pPr lvl="1">
              <a:buFont typeface="Wingdings" pitchFamily="2" charset="2"/>
              <a:buChar char="Ø"/>
            </a:pPr>
            <a:r>
              <a:rPr lang="en-US" sz="2000" dirty="0" smtClean="0"/>
              <a:t>Routing protocols</a:t>
            </a:r>
          </a:p>
          <a:p>
            <a:pPr lvl="1">
              <a:buFont typeface="Wingdings" pitchFamily="2" charset="2"/>
              <a:buChar char="Ø"/>
            </a:pPr>
            <a:r>
              <a:rPr lang="en-US" sz="2000" dirty="0" smtClean="0"/>
              <a:t>Data aggregation techniques</a:t>
            </a:r>
          </a:p>
          <a:p>
            <a:pPr lvl="1">
              <a:buFont typeface="Wingdings" pitchFamily="2" charset="2"/>
              <a:buChar char="Ø"/>
            </a:pPr>
            <a:r>
              <a:rPr lang="en-US" sz="2000" dirty="0" err="1" smtClean="0"/>
              <a:t>GloMosim</a:t>
            </a:r>
            <a:r>
              <a:rPr lang="en-US" sz="2000" dirty="0" smtClean="0"/>
              <a:t> Simulator of UCLA</a:t>
            </a:r>
          </a:p>
          <a:p>
            <a:pPr>
              <a:buBlip>
                <a:blip r:embed="rId2"/>
              </a:buBlip>
            </a:pPr>
            <a:endParaRPr lang="en-US" sz="2400" dirty="0" smtClean="0"/>
          </a:p>
          <a:p>
            <a:pPr algn="just">
              <a:buBlip>
                <a:blip r:embed="rId2"/>
              </a:buBlip>
            </a:pPr>
            <a:endParaRPr lang="en-US" sz="2400" dirty="0" smtClean="0"/>
          </a:p>
          <a:p>
            <a:pPr algn="just">
              <a:buBlip>
                <a:blip r:embed="rId2"/>
              </a:buBlip>
            </a:pPr>
            <a:endParaRPr lang="en-US" sz="2400" dirty="0" smtClean="0"/>
          </a:p>
          <a:p>
            <a:pPr algn="just">
              <a:buBlip>
                <a:blip r:embed="rId2"/>
              </a:buBlip>
            </a:pPr>
            <a:endParaRPr lang="en-US" sz="2400" dirty="0" smtClean="0"/>
          </a:p>
          <a:p>
            <a:pPr algn="just">
              <a:buBlip>
                <a:blip r:embed="rId2"/>
              </a:buBlip>
            </a:pPr>
            <a:endParaRPr lang="en-US" sz="2400" dirty="0" smtClean="0"/>
          </a:p>
          <a:p>
            <a:pPr algn="just">
              <a:buBlip>
                <a:blip r:embed="rId2"/>
              </a:buBlip>
            </a:pP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924800" cy="1600200"/>
          </a:xfrm>
          <a:solidFill>
            <a:schemeClr val="tx2"/>
          </a:solidFill>
          <a:ln>
            <a:noFill/>
          </a:ln>
          <a:effectLst>
            <a:innerShdw blurRad="63500" dist="50800" dir="13500000">
              <a:prstClr val="black">
                <a:alpha val="50000"/>
              </a:prstClr>
            </a:innerShdw>
          </a:effectLst>
          <a:scene3d>
            <a:camera prst="orthographicFront"/>
            <a:lightRig rig="threePt" dir="t">
              <a:rot lat="0" lon="0" rev="600000"/>
            </a:lightRig>
          </a:scene3d>
          <a:sp3d prstMaterial="dkEdge">
            <a:bevelT w="107950"/>
            <a:bevelB w="63500"/>
          </a:sp3d>
        </p:spPr>
        <p:txBody>
          <a:bodyPr>
            <a:normAutofit/>
          </a:bodyPr>
          <a:lstStyle/>
          <a:p>
            <a:r>
              <a:rPr lang="en-US" sz="3600" b="1" dirty="0" smtClean="0">
                <a:solidFill>
                  <a:schemeClr val="bg1"/>
                </a:solidFill>
              </a:rPr>
              <a:t>Smart Homes and </a:t>
            </a:r>
            <a:r>
              <a:rPr lang="en-US" sz="3600" b="1" dirty="0" err="1" smtClean="0">
                <a:solidFill>
                  <a:schemeClr val="bg1"/>
                </a:solidFill>
              </a:rPr>
              <a:t>IoT</a:t>
            </a:r>
            <a:endParaRPr lang="en-US" sz="3600" b="1" dirty="0" smtClean="0">
              <a:solidFill>
                <a:schemeClr val="bg1"/>
              </a:solidFill>
            </a:endParaRPr>
          </a:p>
        </p:txBody>
      </p:sp>
      <p:sp>
        <p:nvSpPr>
          <p:cNvPr id="4" name="Ellipse 3"/>
          <p:cNvSpPr/>
          <p:nvPr/>
        </p:nvSpPr>
        <p:spPr>
          <a:xfrm>
            <a:off x="2209800" y="609600"/>
            <a:ext cx="4953000" cy="990600"/>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Study field (2)</a:t>
            </a:r>
            <a:endParaRPr lang="fr-FR" sz="3200" dirty="0"/>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97524</TotalTime>
  <Words>3100</Words>
  <Application>Microsoft Office PowerPoint</Application>
  <PresentationFormat>On-screen Show (4:3)</PresentationFormat>
  <Paragraphs>414</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Energy, cost and carbon efficiency in clouds: From resource allocation to cloud architecture </vt:lpstr>
      <vt:lpstr>Slide 2</vt:lpstr>
      <vt:lpstr>Part 1: Personal Presentation</vt:lpstr>
      <vt:lpstr>Slide 4</vt:lpstr>
      <vt:lpstr>Research Activities During My Phd</vt:lpstr>
      <vt:lpstr>Slide 6</vt:lpstr>
      <vt:lpstr>Sensor Networks </vt:lpstr>
      <vt:lpstr>Slide 8</vt:lpstr>
      <vt:lpstr>Smart Homes and IoT</vt:lpstr>
      <vt:lpstr>Slide 10</vt:lpstr>
      <vt:lpstr>Slide 11</vt:lpstr>
      <vt:lpstr>Possibility of reusing already installed sensors for a new application?</vt:lpstr>
      <vt:lpstr>Slide 13</vt:lpstr>
      <vt:lpstr>Network Functions Virtualization (NFV)</vt:lpstr>
      <vt:lpstr>Slide 15</vt:lpstr>
      <vt:lpstr>Already Presented in Placement WG of DISCOVERY</vt:lpstr>
      <vt:lpstr>Slide 17</vt:lpstr>
      <vt:lpstr>Slide 18</vt:lpstr>
      <vt:lpstr>Part 2: DISCOVERY project contribution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Let’s discuss about relation between: Energy (saving) Energy Cost (saving) Carbon Emission (generation) Resource Allocation (method) Cloud Architecture (type)</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aware resource allocation for large size tasks in distributed clouds</dc:title>
  <dc:creator>ehs</dc:creator>
  <cp:lastModifiedBy>ehs</cp:lastModifiedBy>
  <cp:revision>1599</cp:revision>
  <dcterms:created xsi:type="dcterms:W3CDTF">2006-08-16T00:00:00Z</dcterms:created>
  <dcterms:modified xsi:type="dcterms:W3CDTF">2017-11-05T22:47:41Z</dcterms:modified>
</cp:coreProperties>
</file>