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0" r:id="rId2"/>
    <p:sldId id="306" r:id="rId3"/>
    <p:sldId id="311" r:id="rId4"/>
    <p:sldId id="317" r:id="rId5"/>
    <p:sldId id="312" r:id="rId6"/>
    <p:sldId id="320" r:id="rId7"/>
    <p:sldId id="315" r:id="rId8"/>
    <p:sldId id="316" r:id="rId9"/>
    <p:sldId id="314" r:id="rId10"/>
    <p:sldId id="318" r:id="rId11"/>
    <p:sldId id="319" r:id="rId12"/>
    <p:sldId id="281"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re de la présentation" id="{1DDBAF10-673F-4E9B-83A6-01F051B89383}">
          <p14:sldIdLst>
            <p14:sldId id="280"/>
          </p14:sldIdLst>
        </p14:section>
        <p14:section name="merci : dernière diapo" id="{FD249092-554B-47FC-BF3F-1E9DB05FF9BC}">
          <p14:sldIdLst>
            <p14:sldId id="306"/>
            <p14:sldId id="311"/>
            <p14:sldId id="317"/>
            <p14:sldId id="312"/>
            <p14:sldId id="320"/>
            <p14:sldId id="315"/>
            <p14:sldId id="316"/>
            <p14:sldId id="314"/>
            <p14:sldId id="318"/>
            <p14:sldId id="319"/>
            <p14:sldId id="28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B4E6"/>
    <a:srgbClr val="50BE87"/>
    <a:srgbClr val="A885D8"/>
    <a:srgbClr val="9164CD"/>
    <a:srgbClr val="FFEAE7"/>
    <a:srgbClr val="FFB4E6"/>
    <a:srgbClr val="FF6600"/>
    <a:srgbClr val="66FF33"/>
    <a:srgbClr val="FF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951" autoAdjust="0"/>
  </p:normalViewPr>
  <p:slideViewPr>
    <p:cSldViewPr showGuides="1">
      <p:cViewPr varScale="1">
        <p:scale>
          <a:sx n="94" d="100"/>
          <a:sy n="94" d="100"/>
        </p:scale>
        <p:origin x="-804" y="-96"/>
      </p:cViewPr>
      <p:guideLst>
        <p:guide orient="horz" pos="2160"/>
        <p:guide pos="2880"/>
      </p:guideLst>
    </p:cSldViewPr>
  </p:slideViewPr>
  <p:notesTextViewPr>
    <p:cViewPr>
      <p:scale>
        <a:sx n="1" d="1"/>
        <a:sy n="1" d="1"/>
      </p:scale>
      <p:origin x="0" y="0"/>
    </p:cViewPr>
  </p:notesTextViewPr>
  <p:notesViewPr>
    <p:cSldViewPr showGuides="1">
      <p:cViewPr varScale="1">
        <p:scale>
          <a:sx n="84" d="100"/>
          <a:sy n="84" d="100"/>
        </p:scale>
        <p:origin x="-18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D151DD-1573-4B8B-87DC-CA4975D4E5FB}" type="datetimeFigureOut">
              <a:rPr lang="fr-FR" smtClean="0"/>
              <a:t>17/03/2017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81C83-9490-40F8-AAE0-C6561752018F}" type="slidenum">
              <a:rPr lang="fr-FR" smtClean="0"/>
              <a:t>‹N°›</a:t>
            </a:fld>
            <a:endParaRPr lang="fr-FR"/>
          </a:p>
        </p:txBody>
      </p:sp>
    </p:spTree>
    <p:extLst>
      <p:ext uri="{BB962C8B-B14F-4D97-AF65-F5344CB8AC3E}">
        <p14:creationId xmlns:p14="http://schemas.microsoft.com/office/powerpoint/2010/main" val="2236389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1F81C83-9490-40F8-AAE0-C6561752018F}" type="slidenum">
              <a:rPr lang="fr-FR" smtClean="0"/>
              <a:t>1</a:t>
            </a:fld>
            <a:endParaRPr lang="fr-FR"/>
          </a:p>
        </p:txBody>
      </p:sp>
    </p:spTree>
    <p:extLst>
      <p:ext uri="{BB962C8B-B14F-4D97-AF65-F5344CB8AC3E}">
        <p14:creationId xmlns:p14="http://schemas.microsoft.com/office/powerpoint/2010/main" val="3447288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1772816"/>
            <a:ext cx="7057405" cy="936000"/>
          </a:xfrm>
        </p:spPr>
        <p:txBody>
          <a:bodyPr/>
          <a:lstStyle>
            <a:lvl1pPr algn="l">
              <a:defRPr sz="6600">
                <a:latin typeface="Helvetica 35 Thin" pitchFamily="34" charset="0"/>
              </a:defRPr>
            </a:lvl1pPr>
          </a:lstStyle>
          <a:p>
            <a:r>
              <a:rPr lang="fr-FR" dirty="0" smtClean="0"/>
              <a:t>modifiez le texte</a:t>
            </a:r>
            <a:endParaRPr lang="fr-FR" dirty="0"/>
          </a:p>
        </p:txBody>
      </p:sp>
      <p:sp>
        <p:nvSpPr>
          <p:cNvPr id="3" name="Sous-titre 2"/>
          <p:cNvSpPr>
            <a:spLocks noGrp="1"/>
          </p:cNvSpPr>
          <p:nvPr>
            <p:ph type="subTitle" idx="1" hasCustomPrompt="1"/>
          </p:nvPr>
        </p:nvSpPr>
        <p:spPr>
          <a:xfrm>
            <a:off x="1012903" y="4393968"/>
            <a:ext cx="7084800" cy="5472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nom de l’auteur – nom de l’entité date, présentation à </a:t>
            </a:r>
            <a:r>
              <a:rPr lang="fr-FR" noProof="0" dirty="0" err="1" smtClean="0"/>
              <a:t>xyz</a:t>
            </a:r>
            <a:endParaRPr lang="fr-FR" noProof="0" dirty="0" smtClean="0"/>
          </a:p>
        </p:txBody>
      </p:sp>
      <p:sp>
        <p:nvSpPr>
          <p:cNvPr id="7" name="Espace réservé du texte 8"/>
          <p:cNvSpPr>
            <a:spLocks noGrp="1"/>
          </p:cNvSpPr>
          <p:nvPr>
            <p:ph type="body" sz="quarter" idx="13" hasCustomPrompt="1"/>
          </p:nvPr>
        </p:nvSpPr>
        <p:spPr>
          <a:xfrm>
            <a:off x="1043608" y="2714620"/>
            <a:ext cx="7055363" cy="936000"/>
          </a:xfrm>
        </p:spPr>
        <p:txBody>
          <a:bodyPr/>
          <a:lstStyle>
            <a:lvl1pPr marL="0" indent="0">
              <a:spcAft>
                <a:spcPts val="0"/>
              </a:spcAft>
              <a:buNone/>
              <a:defRPr lang="fr-FR" sz="6600" dirty="0" smtClean="0">
                <a:solidFill>
                  <a:schemeClr val="tx1"/>
                </a:solidFill>
                <a:latin typeface="Helvetica 35 Thin" pitchFamily="34" charset="0"/>
                <a:ea typeface="+mj-ea"/>
                <a:cs typeface="+mj-cs"/>
              </a:defRPr>
            </a:lvl1pPr>
          </a:lstStyle>
          <a:p>
            <a:pPr lvl="0"/>
            <a:r>
              <a:rPr lang="fr-FR" dirty="0" smtClean="0"/>
              <a:t>usage interne</a:t>
            </a:r>
          </a:p>
        </p:txBody>
      </p:sp>
      <p:pic>
        <p:nvPicPr>
          <p:cNvPr id="8"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89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iffres clef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770" y="404813"/>
            <a:ext cx="7084800" cy="982800"/>
          </a:xfrm>
        </p:spPr>
        <p:txBody>
          <a:bodyPr/>
          <a:lstStyle>
            <a:lvl1pPr algn="l">
              <a:defRPr/>
            </a:lvl1pPr>
          </a:lstStyle>
          <a:p>
            <a:r>
              <a:rPr lang="fr-FR" dirty="0" smtClean="0"/>
              <a:t>chiffres ou points clefs à mettre en valeur</a:t>
            </a:r>
            <a:endParaRPr lang="fr-FR" dirty="0"/>
          </a:p>
        </p:txBody>
      </p:sp>
      <p:sp>
        <p:nvSpPr>
          <p:cNvPr id="13" name="Espace réservé du texte 7"/>
          <p:cNvSpPr>
            <a:spLocks noGrp="1"/>
          </p:cNvSpPr>
          <p:nvPr>
            <p:ph type="body" sz="quarter" idx="13" hasCustomPrompt="1"/>
          </p:nvPr>
        </p:nvSpPr>
        <p:spPr>
          <a:xfrm>
            <a:off x="1903592" y="33596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5" name="Espace réservé du texte 7"/>
          <p:cNvSpPr>
            <a:spLocks noGrp="1"/>
          </p:cNvSpPr>
          <p:nvPr>
            <p:ph type="body" sz="quarter" idx="15" hasCustomPrompt="1"/>
          </p:nvPr>
        </p:nvSpPr>
        <p:spPr>
          <a:xfrm>
            <a:off x="1903592" y="396922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7" name="Espace réservé du texte 7"/>
          <p:cNvSpPr>
            <a:spLocks noGrp="1"/>
          </p:cNvSpPr>
          <p:nvPr>
            <p:ph type="body" sz="quarter" idx="17" hasCustomPrompt="1"/>
          </p:nvPr>
        </p:nvSpPr>
        <p:spPr>
          <a:xfrm>
            <a:off x="1903592" y="4581276"/>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9" name="Espace réservé du texte 7"/>
          <p:cNvSpPr>
            <a:spLocks noGrp="1"/>
          </p:cNvSpPr>
          <p:nvPr>
            <p:ph type="body" sz="quarter" idx="19" hasCustomPrompt="1"/>
          </p:nvPr>
        </p:nvSpPr>
        <p:spPr>
          <a:xfrm>
            <a:off x="1903592" y="5229200"/>
            <a:ext cx="6197421" cy="504000"/>
          </a:xfrm>
        </p:spPr>
        <p:txBody>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6" name="Espace réservé du texte 5"/>
          <p:cNvSpPr>
            <a:spLocks noGrp="1"/>
          </p:cNvSpPr>
          <p:nvPr>
            <p:ph type="body" sz="quarter" idx="21" hasCustomPrompt="1"/>
          </p:nvPr>
        </p:nvSpPr>
        <p:spPr>
          <a:xfrm>
            <a:off x="1043608" y="3359627"/>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1" name="Espace réservé du texte 5"/>
          <p:cNvSpPr>
            <a:spLocks noGrp="1"/>
          </p:cNvSpPr>
          <p:nvPr>
            <p:ph type="body" sz="quarter" idx="22" hasCustomPrompt="1"/>
          </p:nvPr>
        </p:nvSpPr>
        <p:spPr>
          <a:xfrm>
            <a:off x="1043608" y="396922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2" name="Espace réservé du texte 5"/>
          <p:cNvSpPr>
            <a:spLocks noGrp="1"/>
          </p:cNvSpPr>
          <p:nvPr>
            <p:ph type="body" sz="quarter" idx="23" hasCustomPrompt="1"/>
          </p:nvPr>
        </p:nvSpPr>
        <p:spPr>
          <a:xfrm>
            <a:off x="1043608" y="4581276"/>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23" name="Espace réservé du texte 5"/>
          <p:cNvSpPr>
            <a:spLocks noGrp="1"/>
          </p:cNvSpPr>
          <p:nvPr>
            <p:ph type="body" sz="quarter" idx="24" hasCustomPrompt="1"/>
          </p:nvPr>
        </p:nvSpPr>
        <p:spPr>
          <a:xfrm>
            <a:off x="1043608" y="5229200"/>
            <a:ext cx="827088" cy="504000"/>
          </a:xfrm>
        </p:spPr>
        <p:txBody>
          <a:bodyPr>
            <a:normAutofit/>
          </a:bodyPr>
          <a:lstStyle>
            <a:lvl1pPr marL="0" indent="0">
              <a:buNone/>
              <a:defRPr sz="3200">
                <a:solidFill>
                  <a:srgbClr val="FF6600"/>
                </a:solidFill>
              </a:defRPr>
            </a:lvl1pPr>
            <a:lvl2pPr marL="457200" indent="0">
              <a:buNone/>
              <a:defRPr>
                <a:solidFill>
                  <a:srgbClr val="FF6600"/>
                </a:solidFill>
              </a:defRPr>
            </a:lvl2pPr>
            <a:lvl3pPr marL="958850" indent="0">
              <a:buNone/>
              <a:defRPr>
                <a:solidFill>
                  <a:srgbClr val="FF6600"/>
                </a:solidFill>
              </a:defRPr>
            </a:lvl3pPr>
            <a:lvl4pPr marL="1377950" indent="0">
              <a:buNone/>
              <a:defRPr>
                <a:solidFill>
                  <a:srgbClr val="FF6600"/>
                </a:solidFill>
              </a:defRPr>
            </a:lvl4pPr>
            <a:lvl5pPr marL="1828800" indent="0">
              <a:buNone/>
              <a:defRPr>
                <a:solidFill>
                  <a:srgbClr val="FF6600"/>
                </a:solidFill>
              </a:defRPr>
            </a:lvl5pPr>
          </a:lstStyle>
          <a:p>
            <a:pPr lvl="0"/>
            <a:r>
              <a:rPr lang="fr-FR" dirty="0" smtClean="0"/>
              <a:t>###</a:t>
            </a:r>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17213887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iffres clefs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chiffres ou points clefs à mettre en valeur</a:t>
            </a:r>
            <a:endParaRPr lang="fr-FR" dirty="0"/>
          </a:p>
        </p:txBody>
      </p:sp>
      <p:sp>
        <p:nvSpPr>
          <p:cNvPr id="12" name="Espace réservé du texte 5"/>
          <p:cNvSpPr>
            <a:spLocks noGrp="1"/>
          </p:cNvSpPr>
          <p:nvPr>
            <p:ph type="body" sz="quarter" idx="12" hasCustomPrompt="1"/>
          </p:nvPr>
        </p:nvSpPr>
        <p:spPr>
          <a:xfrm>
            <a:off x="1016000" y="335756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3" name="Espace réservé du texte 7"/>
          <p:cNvSpPr>
            <a:spLocks noGrp="1"/>
          </p:cNvSpPr>
          <p:nvPr>
            <p:ph type="body" sz="quarter" idx="13" hasCustomPrompt="1"/>
          </p:nvPr>
        </p:nvSpPr>
        <p:spPr>
          <a:xfrm>
            <a:off x="1903593" y="335962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4" name="Espace réservé du texte 5"/>
          <p:cNvSpPr>
            <a:spLocks noGrp="1"/>
          </p:cNvSpPr>
          <p:nvPr>
            <p:ph type="body" sz="quarter" idx="14" hasCustomPrompt="1"/>
          </p:nvPr>
        </p:nvSpPr>
        <p:spPr>
          <a:xfrm>
            <a:off x="4760415" y="335699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5" name="Espace réservé du texte 7"/>
          <p:cNvSpPr>
            <a:spLocks noGrp="1"/>
          </p:cNvSpPr>
          <p:nvPr>
            <p:ph type="body" sz="quarter" idx="15" hasCustomPrompt="1"/>
          </p:nvPr>
        </p:nvSpPr>
        <p:spPr>
          <a:xfrm>
            <a:off x="5648008" y="335905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6" name="Espace réservé du texte 5"/>
          <p:cNvSpPr>
            <a:spLocks noGrp="1"/>
          </p:cNvSpPr>
          <p:nvPr>
            <p:ph type="body" sz="quarter" idx="16" hasCustomPrompt="1"/>
          </p:nvPr>
        </p:nvSpPr>
        <p:spPr>
          <a:xfrm>
            <a:off x="1016000" y="4579212"/>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7" name="Espace réservé du texte 7"/>
          <p:cNvSpPr>
            <a:spLocks noGrp="1"/>
          </p:cNvSpPr>
          <p:nvPr>
            <p:ph type="body" sz="quarter" idx="17" hasCustomPrompt="1"/>
          </p:nvPr>
        </p:nvSpPr>
        <p:spPr>
          <a:xfrm>
            <a:off x="1903593" y="4581276"/>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18" name="Espace réservé du texte 5"/>
          <p:cNvSpPr>
            <a:spLocks noGrp="1"/>
          </p:cNvSpPr>
          <p:nvPr>
            <p:ph type="body" sz="quarter" idx="18" hasCustomPrompt="1"/>
          </p:nvPr>
        </p:nvSpPr>
        <p:spPr>
          <a:xfrm>
            <a:off x="4760415" y="4581128"/>
            <a:ext cx="873762" cy="504000"/>
          </a:xfrm>
        </p:spPr>
        <p:txBody>
          <a:bodyPr/>
          <a:lstStyle>
            <a:lvl1pPr marL="0" indent="0">
              <a:buNone/>
              <a:defRPr sz="3200">
                <a:solidFill>
                  <a:srgbClr val="FF6600"/>
                </a:solidFill>
                <a:latin typeface="Helvetica 55 Roman" pitchFamily="34" charset="0"/>
              </a:defRPr>
            </a:lvl1pPr>
          </a:lstStyle>
          <a:p>
            <a:pPr lvl="0"/>
            <a:r>
              <a:rPr lang="fr-FR" dirty="0" smtClean="0">
                <a:solidFill>
                  <a:schemeClr val="tx2"/>
                </a:solidFill>
              </a:rPr>
              <a:t>###</a:t>
            </a:r>
            <a:endParaRPr lang="fr-FR" dirty="0"/>
          </a:p>
        </p:txBody>
      </p:sp>
      <p:sp>
        <p:nvSpPr>
          <p:cNvPr id="19" name="Espace réservé du texte 7"/>
          <p:cNvSpPr>
            <a:spLocks noGrp="1"/>
          </p:cNvSpPr>
          <p:nvPr>
            <p:ph type="body" sz="quarter" idx="19" hasCustomPrompt="1"/>
          </p:nvPr>
        </p:nvSpPr>
        <p:spPr>
          <a:xfrm>
            <a:off x="5648008" y="4583192"/>
            <a:ext cx="2668408" cy="504000"/>
          </a:xfrm>
        </p:spPr>
        <p:txBody>
          <a:bodyPr>
            <a:normAutofit/>
          </a:bodyPr>
          <a:lstStyle>
            <a:lvl1pPr marL="0" indent="0">
              <a:buNone/>
              <a:defRPr sz="3200">
                <a:solidFill>
                  <a:schemeClr val="tx1"/>
                </a:solidFill>
                <a:latin typeface="Helvetica 45 Light" pitchFamily="34" charset="0"/>
              </a:defRPr>
            </a:lvl1pPr>
          </a:lstStyle>
          <a:p>
            <a:pPr lvl="0"/>
            <a:r>
              <a:rPr lang="fr-FR" dirty="0" smtClean="0"/>
              <a:t>chiffres clefs</a:t>
            </a:r>
          </a:p>
        </p:txBody>
      </p:sp>
      <p:sp>
        <p:nvSpPr>
          <p:cNvPr id="20" name="Espace réservé du texte 13"/>
          <p:cNvSpPr>
            <a:spLocks noGrp="1"/>
          </p:cNvSpPr>
          <p:nvPr>
            <p:ph type="body" sz="quarter" idx="20" hasCustomPrompt="1"/>
          </p:nvPr>
        </p:nvSpPr>
        <p:spPr>
          <a:xfrm>
            <a:off x="1016000" y="1781175"/>
            <a:ext cx="7085013" cy="1152525"/>
          </a:xfrm>
        </p:spPr>
        <p:txBody>
          <a:bodyPr/>
          <a:lstStyle>
            <a:lvl1pPr marL="0" indent="0">
              <a:buNone/>
              <a:defRPr sz="7500" baseline="0">
                <a:solidFill>
                  <a:schemeClr val="tx1"/>
                </a:solidFill>
                <a:latin typeface="Helvetica 35 Thin" pitchFamily="34" charset="0"/>
              </a:defRPr>
            </a:lvl1pPr>
          </a:lstStyle>
          <a:p>
            <a:pPr lvl="0"/>
            <a:r>
              <a:rPr lang="fr-FR" dirty="0" smtClean="0"/>
              <a:t>chiffres clefs</a:t>
            </a:r>
            <a:endParaRPr lang="fr-FR" dirty="0"/>
          </a:p>
        </p:txBody>
      </p:sp>
      <p:sp>
        <p:nvSpPr>
          <p:cNvPr id="2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76505364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visuel et annota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texte, visuel et annotation</a:t>
            </a:r>
            <a:endParaRPr lang="fr-FR" dirty="0"/>
          </a:p>
        </p:txBody>
      </p:sp>
      <p:sp>
        <p:nvSpPr>
          <p:cNvPr id="4" name="Espace réservé du texte 6"/>
          <p:cNvSpPr>
            <a:spLocks noGrp="1"/>
          </p:cNvSpPr>
          <p:nvPr>
            <p:ph type="body" sz="quarter" idx="11" hasCustomPrompt="1"/>
          </p:nvPr>
        </p:nvSpPr>
        <p:spPr>
          <a:xfrm>
            <a:off x="1043608" y="1773239"/>
            <a:ext cx="3340100" cy="3870340"/>
          </a:xfrm>
        </p:spPr>
        <p:txBody>
          <a:bodyPr/>
          <a:lstStyle>
            <a:lvl1pPr>
              <a:spcAft>
                <a:spcPts val="0"/>
              </a:spcAft>
              <a:defRPr sz="1800" baseline="0"/>
            </a:lvl1pPr>
          </a:lstStyle>
          <a:p>
            <a:r>
              <a:rPr lang="fr-FR" dirty="0" smtClean="0"/>
              <a:t>des informations complémentaires peuvent être ajoutées au visuel selon le format ci-contre</a:t>
            </a:r>
          </a:p>
        </p:txBody>
      </p:sp>
      <p:sp>
        <p:nvSpPr>
          <p:cNvPr id="5" name="Espace réservé du texte 6"/>
          <p:cNvSpPr>
            <a:spLocks noGrp="1"/>
          </p:cNvSpPr>
          <p:nvPr>
            <p:ph type="body" sz="quarter" idx="12" hasCustomPrompt="1"/>
          </p:nvPr>
        </p:nvSpPr>
        <p:spPr>
          <a:xfrm>
            <a:off x="4815508" y="4370751"/>
            <a:ext cx="3313113" cy="522143"/>
          </a:xfrm>
        </p:spPr>
        <p:txBody>
          <a:bodyPr/>
          <a:lstStyle>
            <a:lvl1pPr marL="0" indent="0" algn="l" eaLnBrk="0" hangingPunct="0">
              <a:spcAft>
                <a:spcPts val="0"/>
              </a:spcAft>
              <a:buSzPct val="70000"/>
              <a:buNone/>
              <a:defRPr sz="1200"/>
            </a:lvl1pPr>
          </a:lstStyle>
          <a:p>
            <a:pPr eaLnBrk="0" hangingPunct="0">
              <a:spcAft>
                <a:spcPct val="25000"/>
              </a:spcAft>
              <a:buSzPct val="70000"/>
            </a:pPr>
            <a:r>
              <a:rPr lang="fr-FR" dirty="0" smtClean="0">
                <a:solidFill>
                  <a:schemeClr val="tx2"/>
                </a:solidFill>
              </a:rPr>
              <a:t>annotation</a:t>
            </a:r>
            <a:endParaRPr lang="fr-FR" dirty="0">
              <a:solidFill>
                <a:schemeClr val="tx2"/>
              </a:solidFill>
            </a:endParaRPr>
          </a:p>
        </p:txBody>
      </p:sp>
      <p:sp>
        <p:nvSpPr>
          <p:cNvPr id="6" name="Espace réservé pour une image  3"/>
          <p:cNvSpPr>
            <a:spLocks noGrp="1"/>
          </p:cNvSpPr>
          <p:nvPr>
            <p:ph type="pic" sz="quarter" idx="14" hasCustomPrompt="1"/>
          </p:nvPr>
        </p:nvSpPr>
        <p:spPr>
          <a:xfrm>
            <a:off x="4815508" y="1773238"/>
            <a:ext cx="3313113" cy="2232025"/>
          </a:xfrm>
        </p:spPr>
        <p:txBody>
          <a:bodyPr/>
          <a:lstStyle>
            <a:lvl1pPr>
              <a:spcAft>
                <a:spcPts val="0"/>
              </a:spcAft>
              <a:defRPr sz="1800"/>
            </a:lvl1pPr>
          </a:lstStyle>
          <a:p>
            <a:r>
              <a:rPr lang="fr-FR" dirty="0" smtClean="0"/>
              <a:t>cliquez ici pour insérer une image</a:t>
            </a:r>
            <a:endParaRPr lang="fr-FR" dirty="0"/>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32175765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suel demi page">
    <p:spTree>
      <p:nvGrpSpPr>
        <p:cNvPr id="1" name=""/>
        <p:cNvGrpSpPr/>
        <p:nvPr/>
      </p:nvGrpSpPr>
      <p:grpSpPr>
        <a:xfrm>
          <a:off x="0" y="0"/>
          <a:ext cx="0" cy="0"/>
          <a:chOff x="0" y="0"/>
          <a:chExt cx="0" cy="0"/>
        </a:xfrm>
      </p:grpSpPr>
      <p:sp>
        <p:nvSpPr>
          <p:cNvPr id="3" name="Titre 1"/>
          <p:cNvSpPr>
            <a:spLocks noGrp="1"/>
          </p:cNvSpPr>
          <p:nvPr>
            <p:ph type="title" hasCustomPrompt="1"/>
          </p:nvPr>
        </p:nvSpPr>
        <p:spPr>
          <a:xfrm>
            <a:off x="1015200" y="404813"/>
            <a:ext cx="3344862" cy="984250"/>
          </a:xfrm>
        </p:spPr>
        <p:txBody>
          <a:bodyPr/>
          <a:lstStyle>
            <a:lvl1pPr algn="l">
              <a:defRPr/>
            </a:lvl1pPr>
          </a:lstStyle>
          <a:p>
            <a:r>
              <a:rPr lang="fr-FR" dirty="0" smtClean="0"/>
              <a:t>visuel sur une </a:t>
            </a:r>
            <a:br>
              <a:rPr lang="fr-FR" dirty="0" smtClean="0"/>
            </a:br>
            <a:r>
              <a:rPr lang="fr-FR" dirty="0" smtClean="0"/>
              <a:t>moitié de page</a:t>
            </a:r>
            <a:endParaRPr lang="fr-FR" dirty="0"/>
          </a:p>
        </p:txBody>
      </p:sp>
      <p:sp>
        <p:nvSpPr>
          <p:cNvPr id="4" name="Espace réservé du texte 6"/>
          <p:cNvSpPr>
            <a:spLocks noGrp="1"/>
          </p:cNvSpPr>
          <p:nvPr>
            <p:ph type="body" sz="quarter" idx="11" hasCustomPrompt="1"/>
          </p:nvPr>
        </p:nvSpPr>
        <p:spPr>
          <a:xfrm>
            <a:off x="1039626" y="1773238"/>
            <a:ext cx="3340100" cy="3887787"/>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800">
                <a:solidFill>
                  <a:schemeClr val="tx1"/>
                </a:solidFill>
              </a:defRPr>
            </a:lvl1pPr>
          </a:lstStyle>
          <a:p>
            <a:r>
              <a:rPr lang="fr-FR" dirty="0" smtClean="0"/>
              <a:t>un visuel peut être inséré sur une moitié de page</a:t>
            </a:r>
          </a:p>
          <a:p>
            <a:endParaRPr lang="fr-FR" dirty="0"/>
          </a:p>
        </p:txBody>
      </p:sp>
      <p:sp>
        <p:nvSpPr>
          <p:cNvPr id="5" name="Espace réservé pour une image  3"/>
          <p:cNvSpPr>
            <a:spLocks noGrp="1"/>
          </p:cNvSpPr>
          <p:nvPr>
            <p:ph type="pic" sz="quarter" idx="12" hasCustomPrompt="1"/>
          </p:nvPr>
        </p:nvSpPr>
        <p:spPr>
          <a:xfrm>
            <a:off x="4572000" y="0"/>
            <a:ext cx="4572000" cy="6858000"/>
          </a:xfrm>
        </p:spPr>
        <p:txBody>
          <a:bodyPr/>
          <a:lstStyle/>
          <a:p>
            <a:r>
              <a:rPr lang="fr-FR" dirty="0" smtClean="0"/>
              <a:t>cliquez sur l'icône pour ajouter une image</a:t>
            </a:r>
            <a:endParaRPr lang="fr-FR" dirty="0"/>
          </a:p>
        </p:txBody>
      </p:sp>
      <p:sp>
        <p:nvSpPr>
          <p:cNvPr id="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7"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359072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suels multi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1129"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2" hasCustomPrompt="1"/>
          </p:nvPr>
        </p:nvSpPr>
        <p:spPr>
          <a:xfrm>
            <a:off x="1039129" y="1773238"/>
            <a:ext cx="3316971" cy="2303834"/>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3" hasCustomPrompt="1"/>
          </p:nvPr>
        </p:nvSpPr>
        <p:spPr>
          <a:xfrm>
            <a:off x="4787279" y="1773238"/>
            <a:ext cx="3289984" cy="2303834"/>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du texte 7"/>
          <p:cNvSpPr>
            <a:spLocks noGrp="1"/>
          </p:cNvSpPr>
          <p:nvPr>
            <p:ph type="body" sz="quarter" idx="14" hasCustomPrompt="1"/>
          </p:nvPr>
        </p:nvSpPr>
        <p:spPr>
          <a:xfrm>
            <a:off x="1039130" y="4365625"/>
            <a:ext cx="3316971"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endParaRPr lang="fr-FR" sz="1200" dirty="0" smtClean="0"/>
          </a:p>
        </p:txBody>
      </p:sp>
      <p:sp>
        <p:nvSpPr>
          <p:cNvPr id="6" name="Espace réservé du texte 7"/>
          <p:cNvSpPr>
            <a:spLocks noGrp="1"/>
          </p:cNvSpPr>
          <p:nvPr>
            <p:ph type="body" sz="quarter" idx="15" hasCustomPrompt="1"/>
          </p:nvPr>
        </p:nvSpPr>
        <p:spPr>
          <a:xfrm>
            <a:off x="4787403" y="4365104"/>
            <a:ext cx="3294597"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7"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8"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9254114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suels multiples 4">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669"/>
            <a:ext cx="7084800" cy="982800"/>
          </a:xfrm>
        </p:spPr>
        <p:txBody>
          <a:bodyPr/>
          <a:lstStyle>
            <a:lvl1pPr algn="l">
              <a:defRPr/>
            </a:lvl1pPr>
          </a:lstStyle>
          <a:p>
            <a:r>
              <a:rPr lang="fr-FR" dirty="0" smtClean="0"/>
              <a:t>visuels multiples</a:t>
            </a:r>
            <a:endParaRPr lang="fr-FR" dirty="0"/>
          </a:p>
        </p:txBody>
      </p:sp>
      <p:sp>
        <p:nvSpPr>
          <p:cNvPr id="3" name="Espace réservé pour une image  3"/>
          <p:cNvSpPr>
            <a:spLocks noGrp="1"/>
          </p:cNvSpPr>
          <p:nvPr>
            <p:ph type="pic" sz="quarter" idx="14" hasCustomPrompt="1"/>
          </p:nvPr>
        </p:nvSpPr>
        <p:spPr>
          <a:xfrm>
            <a:off x="470240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4" name="Espace réservé pour une image  3"/>
          <p:cNvSpPr>
            <a:spLocks noGrp="1"/>
          </p:cNvSpPr>
          <p:nvPr>
            <p:ph type="pic" sz="quarter" idx="15" hasCustomPrompt="1"/>
          </p:nvPr>
        </p:nvSpPr>
        <p:spPr>
          <a:xfrm>
            <a:off x="6529464"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5" name="Espace réservé pour une image  3"/>
          <p:cNvSpPr>
            <a:spLocks noGrp="1"/>
          </p:cNvSpPr>
          <p:nvPr>
            <p:ph type="pic" sz="quarter" idx="16" hasCustomPrompt="1"/>
          </p:nvPr>
        </p:nvSpPr>
        <p:spPr>
          <a:xfrm>
            <a:off x="1048298"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6" name="Espace réservé pour une image  3"/>
          <p:cNvSpPr>
            <a:spLocks noGrp="1"/>
          </p:cNvSpPr>
          <p:nvPr>
            <p:ph type="pic" sz="quarter" idx="17" hasCustomPrompt="1"/>
          </p:nvPr>
        </p:nvSpPr>
        <p:spPr>
          <a:xfrm>
            <a:off x="2875353" y="2287800"/>
            <a:ext cx="1555736" cy="1141200"/>
          </a:xfrm>
        </p:spPr>
        <p:txBody>
          <a:bodyPr/>
          <a:lstStyle>
            <a:lvl1pPr marL="0" indent="0">
              <a:buNone/>
              <a:defRPr baseline="0"/>
            </a:lvl1pPr>
          </a:lstStyle>
          <a:p>
            <a:r>
              <a:rPr lang="fr-FR" dirty="0" smtClean="0"/>
              <a:t>cliquez sur l’icône pour insérer une image</a:t>
            </a:r>
            <a:endParaRPr lang="fr-FR" dirty="0"/>
          </a:p>
        </p:txBody>
      </p:sp>
      <p:sp>
        <p:nvSpPr>
          <p:cNvPr id="7" name="Espace réservé du texte 7"/>
          <p:cNvSpPr>
            <a:spLocks noGrp="1"/>
          </p:cNvSpPr>
          <p:nvPr>
            <p:ph type="body" sz="quarter" idx="18" hasCustomPrompt="1"/>
          </p:nvPr>
        </p:nvSpPr>
        <p:spPr>
          <a:xfrm>
            <a:off x="1048299"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8" name="Espace réservé du texte 7"/>
          <p:cNvSpPr>
            <a:spLocks noGrp="1"/>
          </p:cNvSpPr>
          <p:nvPr>
            <p:ph type="body" sz="quarter" idx="19" hasCustomPrompt="1"/>
          </p:nvPr>
        </p:nvSpPr>
        <p:spPr>
          <a:xfrm>
            <a:off x="2875721" y="377634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baseline="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9" name="Espace réservé du texte 7"/>
          <p:cNvSpPr>
            <a:spLocks noGrp="1"/>
          </p:cNvSpPr>
          <p:nvPr>
            <p:ph type="body" sz="quarter" idx="20" hasCustomPrompt="1"/>
          </p:nvPr>
        </p:nvSpPr>
        <p:spPr>
          <a:xfrm>
            <a:off x="4703143" y="3777530"/>
            <a:ext cx="1539776" cy="1150938"/>
          </a:xfrm>
        </p:spPr>
        <p:txBody>
          <a:bodyPr/>
          <a:lstStyle>
            <a:lvl1pPr marL="0" marR="0" indent="0" algn="l" defTabSz="914400" rtl="0" eaLnBrk="1" fontAlgn="base" latinLnBrk="0" hangingPunct="1">
              <a:lnSpc>
                <a:spcPct val="100000"/>
              </a:lnSpc>
              <a:spcBef>
                <a:spcPct val="0"/>
              </a:spcBef>
              <a:spcAft>
                <a:spcPts val="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quand vous utilisez des images multiples, n’oubliez pas de laisser un minimum de 5 mm entre les visuels</a:t>
            </a:r>
          </a:p>
        </p:txBody>
      </p:sp>
      <p:sp>
        <p:nvSpPr>
          <p:cNvPr id="10" name="Espace réservé du texte 7"/>
          <p:cNvSpPr>
            <a:spLocks noGrp="1"/>
          </p:cNvSpPr>
          <p:nvPr>
            <p:ph type="body" sz="quarter" idx="21" hasCustomPrompt="1"/>
          </p:nvPr>
        </p:nvSpPr>
        <p:spPr>
          <a:xfrm>
            <a:off x="6530566" y="3776340"/>
            <a:ext cx="1539776" cy="1150938"/>
          </a:xfrm>
        </p:spPr>
        <p:txBody>
          <a:bodyPr/>
          <a:lstStyle>
            <a:lvl1pPr marL="0" marR="0" indent="0" algn="l" defTabSz="914400" rtl="0" eaLnBrk="1" fontAlgn="base" latinLnBrk="0" hangingPunct="1">
              <a:lnSpc>
                <a:spcPct val="100000"/>
              </a:lnSpc>
              <a:spcBef>
                <a:spcPct val="0"/>
              </a:spcBef>
              <a:spcAft>
                <a:spcPct val="50000"/>
              </a:spcAft>
              <a:buClr>
                <a:schemeClr val="tx2"/>
              </a:buClr>
              <a:buSzPct val="100000"/>
              <a:buFontTx/>
              <a:buNone/>
              <a:tabLst/>
              <a:defRPr sz="1200"/>
            </a:lvl1pPr>
          </a:lstStyle>
          <a:p>
            <a:pPr marL="0" marR="0" lvl="0" indent="0" algn="l" defTabSz="914400" rtl="0" eaLnBrk="1" fontAlgn="base" latinLnBrk="0" hangingPunct="1">
              <a:lnSpc>
                <a:spcPct val="100000"/>
              </a:lnSpc>
              <a:spcBef>
                <a:spcPct val="0"/>
              </a:spcBef>
              <a:spcAft>
                <a:spcPct val="50000"/>
              </a:spcAft>
              <a:buClr>
                <a:schemeClr val="tx2"/>
              </a:buClr>
              <a:buSzPct val="100000"/>
              <a:buFontTx/>
              <a:buNone/>
              <a:tabLst/>
              <a:defRPr/>
            </a:pPr>
            <a:r>
              <a:rPr lang="fr-FR" sz="1200" dirty="0" smtClean="0"/>
              <a:t>vous pouvez trouver d’autres images sur le site de la marque www.brand.orange.com</a:t>
            </a:r>
          </a:p>
        </p:txBody>
      </p:sp>
      <p:sp>
        <p:nvSpPr>
          <p:cNvPr id="11"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2"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6392137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fond noir">
    <p:bg>
      <p:bgPr>
        <a:solidFill>
          <a:schemeClr val="tx1"/>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9937" y="2996952"/>
            <a:ext cx="7084800" cy="982800"/>
          </a:xfrm>
        </p:spPr>
        <p:txBody>
          <a:bodyPr/>
          <a:lstStyle>
            <a:lvl1pPr algn="l">
              <a:defRPr sz="5200">
                <a:latin typeface="Helvetica 35 Thin" pitchFamily="34" charset="0"/>
              </a:defRPr>
            </a:lvl1pPr>
          </a:lstStyle>
          <a:p>
            <a:pPr lvl="0"/>
            <a:r>
              <a:rPr lang="fr-FR" dirty="0" smtClean="0"/>
              <a:t>page de transition</a:t>
            </a:r>
            <a:endParaRPr lang="fr-FR" dirty="0"/>
          </a:p>
        </p:txBody>
      </p:sp>
      <p:sp>
        <p:nvSpPr>
          <p:cNvPr id="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tx1"/>
                </a:solidFill>
                <a:latin typeface="Helvetica 55 Roman" pitchFamily="34" charset="0"/>
              </a:rPr>
              <a:t>‹N°›</a:t>
            </a:fld>
            <a:endParaRPr lang="en-US" sz="1000" dirty="0">
              <a:solidFill>
                <a:schemeClr val="tx1"/>
              </a:solidFill>
              <a:latin typeface="Helvetica 55 Roman" pitchFamily="34" charset="0"/>
            </a:endParaRPr>
          </a:p>
        </p:txBody>
      </p:sp>
    </p:spTree>
    <p:extLst>
      <p:ext uri="{BB962C8B-B14F-4D97-AF65-F5344CB8AC3E}">
        <p14:creationId xmlns:p14="http://schemas.microsoft.com/office/powerpoint/2010/main" val="230739590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Espace réservé du texte 3"/>
          <p:cNvSpPr>
            <a:spLocks noGrp="1"/>
          </p:cNvSpPr>
          <p:nvPr>
            <p:ph type="body" sz="quarter" idx="11" hasCustomPrompt="1"/>
          </p:nvPr>
        </p:nvSpPr>
        <p:spPr>
          <a:xfrm>
            <a:off x="1051762" y="4365104"/>
            <a:ext cx="7085013" cy="1727200"/>
          </a:xfrm>
        </p:spPr>
        <p:txBody>
          <a:bodyPr/>
          <a:lstStyle>
            <a:lvl1pPr marL="0" indent="0">
              <a:spcAft>
                <a:spcPts val="0"/>
              </a:spcAft>
              <a:buNone/>
              <a:defRPr sz="5200" baseline="0">
                <a:solidFill>
                  <a:schemeClr val="tx2"/>
                </a:solidFill>
                <a:latin typeface="Helvetica 35 Thin"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dirty="0" smtClean="0"/>
              <a:t>image pleine page</a:t>
            </a:r>
            <a:endParaRPr lang="fr-FR" dirty="0"/>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
        <p:nvSpPr>
          <p:cNvPr id="3" name="Espace réservé pour une image  2"/>
          <p:cNvSpPr>
            <a:spLocks noGrp="1"/>
          </p:cNvSpPr>
          <p:nvPr>
            <p:ph type="pic" sz="quarter" idx="12" hasCustomPrompt="1"/>
          </p:nvPr>
        </p:nvSpPr>
        <p:spPr>
          <a:xfrm>
            <a:off x="0" y="0"/>
            <a:ext cx="9144000" cy="6858000"/>
          </a:xfrm>
        </p:spPr>
        <p:txBody>
          <a:bodyPr/>
          <a:lstStyle>
            <a:lvl1pPr marL="0" indent="0">
              <a:buNone/>
              <a:defRPr baseline="0"/>
            </a:lvl1pPr>
          </a:lstStyle>
          <a:p>
            <a:r>
              <a:rPr lang="fr-FR" dirty="0" smtClean="0"/>
              <a:t>cliquez sur l’icône pour insérer une image pleine page</a:t>
            </a:r>
            <a:endParaRPr lang="fr-FR" dirty="0"/>
          </a:p>
        </p:txBody>
      </p:sp>
    </p:spTree>
    <p:extLst>
      <p:ext uri="{BB962C8B-B14F-4D97-AF65-F5344CB8AC3E}">
        <p14:creationId xmlns:p14="http://schemas.microsoft.com/office/powerpoint/2010/main" val="20875943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agramm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avec diagramme</a:t>
            </a:r>
            <a:endParaRPr lang="fr-FR" dirty="0"/>
          </a:p>
        </p:txBody>
      </p:sp>
      <p:sp>
        <p:nvSpPr>
          <p:cNvPr id="3" name="Espace réservé du graphique 5"/>
          <p:cNvSpPr>
            <a:spLocks noGrp="1"/>
          </p:cNvSpPr>
          <p:nvPr>
            <p:ph type="chart" sz="quarter" idx="11" hasCustomPrompt="1"/>
          </p:nvPr>
        </p:nvSpPr>
        <p:spPr>
          <a:xfrm>
            <a:off x="1043892" y="1773238"/>
            <a:ext cx="3312208" cy="3384550"/>
          </a:xfrm>
        </p:spPr>
        <p:txBody>
          <a:bodyPr/>
          <a:lstStyle>
            <a:lvl1pPr>
              <a:defRPr/>
            </a:lvl1pPr>
          </a:lstStyle>
          <a:p>
            <a:r>
              <a:rPr lang="fr-FR" dirty="0" smtClean="0"/>
              <a:t>cliquez sur l’icône pour insérer un graphique</a:t>
            </a:r>
            <a:endParaRPr lang="fr-FR" dirty="0"/>
          </a:p>
        </p:txBody>
      </p:sp>
      <p:sp>
        <p:nvSpPr>
          <p:cNvPr id="4" name="Espace réservé du texte 7"/>
          <p:cNvSpPr>
            <a:spLocks noGrp="1"/>
          </p:cNvSpPr>
          <p:nvPr>
            <p:ph type="body" sz="quarter" idx="12" hasCustomPrompt="1"/>
          </p:nvPr>
        </p:nvSpPr>
        <p:spPr>
          <a:xfrm>
            <a:off x="4792042" y="1773238"/>
            <a:ext cx="3308350" cy="3384550"/>
          </a:xfrm>
        </p:spPr>
        <p:txBody>
          <a:bodyPr/>
          <a:lstStyle>
            <a:lvl1pPr marL="193675" marR="0" indent="-193675" algn="l" defTabSz="914400" rtl="0" eaLnBrk="1" fontAlgn="base" latinLnBrk="0" hangingPunct="1">
              <a:lnSpc>
                <a:spcPct val="100000"/>
              </a:lnSpc>
              <a:spcBef>
                <a:spcPct val="0"/>
              </a:spcBef>
              <a:spcAft>
                <a:spcPts val="0"/>
              </a:spcAft>
              <a:buClr>
                <a:srgbClr val="FF6600"/>
              </a:buClr>
              <a:buSzPct val="100000"/>
              <a:buFont typeface="Wingdings" pitchFamily="2" charset="2"/>
              <a:buChar char="§"/>
              <a:tabLst/>
              <a:defRPr sz="1600"/>
            </a:lvl1pPr>
          </a:lstStyle>
          <a:p>
            <a:pPr lvl="0"/>
            <a:r>
              <a:rPr lang="fr-FR" dirty="0" smtClean="0"/>
              <a:t>notes et remarques</a:t>
            </a:r>
          </a:p>
          <a:p>
            <a:pPr lvl="0"/>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75392611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58025" cy="982800"/>
          </a:xfrm>
        </p:spPr>
        <p:txBody>
          <a:bodyPr/>
          <a:lstStyle>
            <a:lvl1pPr algn="l">
              <a:defRPr/>
            </a:lvl1pPr>
          </a:lstStyle>
          <a:p>
            <a:r>
              <a:rPr lang="fr-FR" dirty="0" smtClean="0"/>
              <a:t>résumé</a:t>
            </a:r>
            <a:endParaRPr lang="fr-FR" dirty="0"/>
          </a:p>
        </p:txBody>
      </p:sp>
      <p:sp>
        <p:nvSpPr>
          <p:cNvPr id="3" name="Espace réservé du texte 7"/>
          <p:cNvSpPr>
            <a:spLocks noGrp="1"/>
          </p:cNvSpPr>
          <p:nvPr>
            <p:ph type="body" sz="quarter" idx="12" hasCustomPrompt="1"/>
          </p:nvPr>
        </p:nvSpPr>
        <p:spPr>
          <a:xfrm>
            <a:off x="1030975" y="1773238"/>
            <a:ext cx="7070038" cy="3384550"/>
          </a:xfrm>
        </p:spPr>
        <p:txBody>
          <a:bodyPr/>
          <a:lstStyle>
            <a:lvl1pPr marL="193675" marR="0" indent="-193675" algn="l" defTabSz="914400" rtl="0" eaLnBrk="1" fontAlgn="base" latinLnBrk="0" hangingPunct="1">
              <a:lnSpc>
                <a:spcPct val="100000"/>
              </a:lnSpc>
              <a:spcBef>
                <a:spcPct val="0"/>
              </a:spcBef>
              <a:spcAft>
                <a:spcPct val="50000"/>
              </a:spcAft>
              <a:buClr>
                <a:srgbClr val="FF6600"/>
              </a:buClr>
              <a:buSzPct val="100000"/>
              <a:buFont typeface="Wingdings" pitchFamily="2" charset="2"/>
              <a:buChar char="§"/>
              <a:tabLst/>
              <a:defRPr sz="1800"/>
            </a:lvl1pPr>
          </a:lstStyle>
          <a:p>
            <a:pPr lvl="0"/>
            <a:r>
              <a:rPr lang="fr-FR" dirty="0" smtClean="0"/>
              <a:t>points clés de votre présentation</a:t>
            </a:r>
          </a:p>
          <a:p>
            <a:pPr lvl="0"/>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49978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49874" cy="982800"/>
          </a:xfrm>
        </p:spPr>
        <p:txBody>
          <a:bodyPr/>
          <a:lstStyle>
            <a:lvl1pPr algn="l">
              <a:defRPr/>
            </a:lvl1pPr>
          </a:lstStyle>
          <a:p>
            <a:r>
              <a:rPr lang="fr-FR" dirty="0" smtClean="0"/>
              <a:t>sommaire ou ordre du jour</a:t>
            </a:r>
            <a:endParaRPr lang="fr-FR" dirty="0"/>
          </a:p>
        </p:txBody>
      </p:sp>
      <p:sp>
        <p:nvSpPr>
          <p:cNvPr id="6" name="Espace réservé du texte 4"/>
          <p:cNvSpPr>
            <a:spLocks noGrp="1"/>
          </p:cNvSpPr>
          <p:nvPr>
            <p:ph type="body" sz="quarter" idx="13" hasCustomPrompt="1"/>
          </p:nvPr>
        </p:nvSpPr>
        <p:spPr>
          <a:xfrm>
            <a:off x="1037646" y="1773238"/>
            <a:ext cx="1440210" cy="373268"/>
          </a:xfrm>
        </p:spPr>
        <p:txBody>
          <a:bodyPr/>
          <a:lstStyle>
            <a:lvl1pPr marL="0" indent="0">
              <a:buNone/>
              <a:defRPr>
                <a:solidFill>
                  <a:srgbClr val="FF6600"/>
                </a:solidFill>
              </a:defRPr>
            </a:lvl1pPr>
          </a:lstStyle>
          <a:p>
            <a:pPr lvl="0"/>
            <a:r>
              <a:rPr lang="fr-FR" dirty="0" smtClean="0">
                <a:solidFill>
                  <a:schemeClr val="tx2"/>
                </a:solidFill>
              </a:rPr>
              <a:t>partie 1</a:t>
            </a:r>
            <a:endParaRPr lang="fr-FR" dirty="0"/>
          </a:p>
        </p:txBody>
      </p:sp>
      <p:sp>
        <p:nvSpPr>
          <p:cNvPr id="7" name="Espace réservé du texte 4"/>
          <p:cNvSpPr>
            <a:spLocks noGrp="1"/>
          </p:cNvSpPr>
          <p:nvPr>
            <p:ph type="body" sz="quarter" idx="14" hasCustomPrompt="1"/>
          </p:nvPr>
        </p:nvSpPr>
        <p:spPr>
          <a:xfrm>
            <a:off x="1037646" y="2203611"/>
            <a:ext cx="1440210" cy="373268"/>
          </a:xfrm>
        </p:spPr>
        <p:txBody>
          <a:bodyPr/>
          <a:lstStyle>
            <a:lvl1pPr marL="0" indent="0">
              <a:buNone/>
              <a:defRPr>
                <a:solidFill>
                  <a:srgbClr val="FF6600"/>
                </a:solidFill>
              </a:defRPr>
            </a:lvl1pPr>
          </a:lstStyle>
          <a:p>
            <a:pPr lvl="0"/>
            <a:r>
              <a:rPr lang="fr-FR" dirty="0" smtClean="0">
                <a:solidFill>
                  <a:schemeClr val="tx2"/>
                </a:solidFill>
              </a:rPr>
              <a:t>partie 2</a:t>
            </a:r>
            <a:endParaRPr lang="fr-FR" dirty="0"/>
          </a:p>
        </p:txBody>
      </p:sp>
      <p:sp>
        <p:nvSpPr>
          <p:cNvPr id="8" name="Espace réservé du texte 4"/>
          <p:cNvSpPr>
            <a:spLocks noGrp="1"/>
          </p:cNvSpPr>
          <p:nvPr>
            <p:ph type="body" sz="quarter" idx="15" hasCustomPrompt="1"/>
          </p:nvPr>
        </p:nvSpPr>
        <p:spPr>
          <a:xfrm>
            <a:off x="1037646" y="2633984"/>
            <a:ext cx="1440210" cy="373268"/>
          </a:xfrm>
        </p:spPr>
        <p:txBody>
          <a:bodyPr/>
          <a:lstStyle>
            <a:lvl1pPr marL="0" indent="0">
              <a:buNone/>
              <a:defRPr>
                <a:solidFill>
                  <a:srgbClr val="FF6600"/>
                </a:solidFill>
              </a:defRPr>
            </a:lvl1pPr>
          </a:lstStyle>
          <a:p>
            <a:pPr lvl="0"/>
            <a:r>
              <a:rPr lang="fr-FR" dirty="0" smtClean="0">
                <a:solidFill>
                  <a:schemeClr val="tx2"/>
                </a:solidFill>
              </a:rPr>
              <a:t>partie 3</a:t>
            </a:r>
            <a:endParaRPr lang="fr-FR" dirty="0"/>
          </a:p>
        </p:txBody>
      </p:sp>
      <p:sp>
        <p:nvSpPr>
          <p:cNvPr id="9" name="Espace réservé du texte 4"/>
          <p:cNvSpPr>
            <a:spLocks noGrp="1"/>
          </p:cNvSpPr>
          <p:nvPr>
            <p:ph type="body" sz="quarter" idx="17" hasCustomPrompt="1"/>
          </p:nvPr>
        </p:nvSpPr>
        <p:spPr>
          <a:xfrm>
            <a:off x="1037646" y="3064357"/>
            <a:ext cx="1440210" cy="373268"/>
          </a:xfrm>
        </p:spPr>
        <p:txBody>
          <a:bodyPr/>
          <a:lstStyle>
            <a:lvl1pPr marL="0" indent="0">
              <a:buNone/>
              <a:defRPr>
                <a:solidFill>
                  <a:srgbClr val="FF6600"/>
                </a:solidFill>
              </a:defRPr>
            </a:lvl1pPr>
          </a:lstStyle>
          <a:p>
            <a:pPr lvl="0"/>
            <a:r>
              <a:rPr lang="fr-FR" dirty="0" smtClean="0">
                <a:solidFill>
                  <a:schemeClr val="tx2"/>
                </a:solidFill>
              </a:rPr>
              <a:t>partie 4</a:t>
            </a:r>
            <a:endParaRPr lang="fr-FR" dirty="0"/>
          </a:p>
        </p:txBody>
      </p:sp>
      <p:sp>
        <p:nvSpPr>
          <p:cNvPr id="10" name="Espace réservé du texte 4"/>
          <p:cNvSpPr>
            <a:spLocks noGrp="1"/>
          </p:cNvSpPr>
          <p:nvPr>
            <p:ph type="body" sz="quarter" idx="19" hasCustomPrompt="1"/>
          </p:nvPr>
        </p:nvSpPr>
        <p:spPr>
          <a:xfrm>
            <a:off x="1037646" y="3494730"/>
            <a:ext cx="1440210" cy="373268"/>
          </a:xfrm>
        </p:spPr>
        <p:txBody>
          <a:bodyPr/>
          <a:lstStyle>
            <a:lvl1pPr marL="0" indent="0">
              <a:buNone/>
              <a:defRPr>
                <a:solidFill>
                  <a:srgbClr val="FF6600"/>
                </a:solidFill>
              </a:defRPr>
            </a:lvl1pPr>
          </a:lstStyle>
          <a:p>
            <a:pPr lvl="0"/>
            <a:r>
              <a:rPr lang="fr-FR" dirty="0" smtClean="0">
                <a:solidFill>
                  <a:schemeClr val="tx2"/>
                </a:solidFill>
              </a:rPr>
              <a:t>partie 5</a:t>
            </a:r>
            <a:endParaRPr lang="fr-FR" dirty="0"/>
          </a:p>
        </p:txBody>
      </p:sp>
      <p:sp>
        <p:nvSpPr>
          <p:cNvPr id="11" name="Espace réservé du texte 4"/>
          <p:cNvSpPr>
            <a:spLocks noGrp="1"/>
          </p:cNvSpPr>
          <p:nvPr>
            <p:ph type="body" sz="quarter" idx="21" hasCustomPrompt="1"/>
          </p:nvPr>
        </p:nvSpPr>
        <p:spPr>
          <a:xfrm>
            <a:off x="1037646" y="3925103"/>
            <a:ext cx="1440210" cy="373268"/>
          </a:xfrm>
        </p:spPr>
        <p:txBody>
          <a:bodyPr/>
          <a:lstStyle>
            <a:lvl1pPr marL="0" indent="0">
              <a:buNone/>
              <a:defRPr>
                <a:solidFill>
                  <a:srgbClr val="FF6600"/>
                </a:solidFill>
              </a:defRPr>
            </a:lvl1pPr>
          </a:lstStyle>
          <a:p>
            <a:pPr lvl="0"/>
            <a:r>
              <a:rPr lang="fr-FR" dirty="0" smtClean="0">
                <a:solidFill>
                  <a:schemeClr val="tx2"/>
                </a:solidFill>
              </a:rPr>
              <a:t>partie 6</a:t>
            </a:r>
            <a:endParaRPr lang="fr-FR" dirty="0"/>
          </a:p>
        </p:txBody>
      </p:sp>
      <p:sp>
        <p:nvSpPr>
          <p:cNvPr id="12" name="Espace réservé du texte 4"/>
          <p:cNvSpPr>
            <a:spLocks noGrp="1"/>
          </p:cNvSpPr>
          <p:nvPr>
            <p:ph type="body" sz="quarter" idx="23" hasCustomPrompt="1"/>
          </p:nvPr>
        </p:nvSpPr>
        <p:spPr>
          <a:xfrm>
            <a:off x="2598122" y="1773238"/>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3" name="Espace réservé du texte 4"/>
          <p:cNvSpPr>
            <a:spLocks noGrp="1"/>
          </p:cNvSpPr>
          <p:nvPr>
            <p:ph type="body" sz="quarter" idx="24" hasCustomPrompt="1"/>
          </p:nvPr>
        </p:nvSpPr>
        <p:spPr>
          <a:xfrm>
            <a:off x="2598122" y="220361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4" name="Espace réservé du texte 4"/>
          <p:cNvSpPr>
            <a:spLocks noGrp="1"/>
          </p:cNvSpPr>
          <p:nvPr>
            <p:ph type="body" sz="quarter" idx="25" hasCustomPrompt="1"/>
          </p:nvPr>
        </p:nvSpPr>
        <p:spPr>
          <a:xfrm>
            <a:off x="2598122" y="3925103"/>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5" name="Espace réservé du texte 4"/>
          <p:cNvSpPr>
            <a:spLocks noGrp="1"/>
          </p:cNvSpPr>
          <p:nvPr>
            <p:ph type="body" sz="quarter" idx="26" hasCustomPrompt="1"/>
          </p:nvPr>
        </p:nvSpPr>
        <p:spPr>
          <a:xfrm>
            <a:off x="2598122" y="349473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6" name="Espace réservé du texte 4"/>
          <p:cNvSpPr>
            <a:spLocks noGrp="1"/>
          </p:cNvSpPr>
          <p:nvPr>
            <p:ph type="body" sz="quarter" idx="27" hasCustomPrompt="1"/>
          </p:nvPr>
        </p:nvSpPr>
        <p:spPr>
          <a:xfrm>
            <a:off x="2598122" y="306435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7" name="Espace réservé du texte 4"/>
          <p:cNvSpPr>
            <a:spLocks noGrp="1"/>
          </p:cNvSpPr>
          <p:nvPr>
            <p:ph type="body" sz="quarter" idx="28" hasCustomPrompt="1"/>
          </p:nvPr>
        </p:nvSpPr>
        <p:spPr>
          <a:xfrm>
            <a:off x="2598122" y="263398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18" name="Espace réservé du texte 4"/>
          <p:cNvSpPr>
            <a:spLocks noGrp="1"/>
          </p:cNvSpPr>
          <p:nvPr>
            <p:ph type="body" sz="quarter" idx="29" hasCustomPrompt="1"/>
          </p:nvPr>
        </p:nvSpPr>
        <p:spPr>
          <a:xfrm>
            <a:off x="1039128" y="4356901"/>
            <a:ext cx="1440210" cy="373268"/>
          </a:xfrm>
        </p:spPr>
        <p:txBody>
          <a:bodyPr/>
          <a:lstStyle>
            <a:lvl1pPr marL="0" indent="0">
              <a:buNone/>
              <a:defRPr>
                <a:solidFill>
                  <a:srgbClr val="FF6600"/>
                </a:solidFill>
              </a:defRPr>
            </a:lvl1pPr>
          </a:lstStyle>
          <a:p>
            <a:pPr lvl="0"/>
            <a:r>
              <a:rPr lang="fr-FR" dirty="0" smtClean="0">
                <a:solidFill>
                  <a:schemeClr val="tx2"/>
                </a:solidFill>
              </a:rPr>
              <a:t>partie 7</a:t>
            </a:r>
            <a:endParaRPr lang="fr-FR" dirty="0"/>
          </a:p>
        </p:txBody>
      </p:sp>
      <p:sp>
        <p:nvSpPr>
          <p:cNvPr id="19" name="Espace réservé du texte 4"/>
          <p:cNvSpPr>
            <a:spLocks noGrp="1"/>
          </p:cNvSpPr>
          <p:nvPr>
            <p:ph type="body" sz="quarter" idx="30" hasCustomPrompt="1"/>
          </p:nvPr>
        </p:nvSpPr>
        <p:spPr>
          <a:xfrm>
            <a:off x="1039128" y="4787274"/>
            <a:ext cx="1440210" cy="373268"/>
          </a:xfrm>
        </p:spPr>
        <p:txBody>
          <a:bodyPr/>
          <a:lstStyle>
            <a:lvl1pPr marL="0" indent="0">
              <a:buNone/>
              <a:defRPr>
                <a:solidFill>
                  <a:srgbClr val="FF6600"/>
                </a:solidFill>
              </a:defRPr>
            </a:lvl1pPr>
          </a:lstStyle>
          <a:p>
            <a:pPr lvl="0"/>
            <a:r>
              <a:rPr lang="fr-FR" dirty="0" smtClean="0">
                <a:solidFill>
                  <a:schemeClr val="tx2"/>
                </a:solidFill>
              </a:rPr>
              <a:t>partie 8</a:t>
            </a:r>
            <a:endParaRPr lang="fr-FR" dirty="0"/>
          </a:p>
        </p:txBody>
      </p:sp>
      <p:sp>
        <p:nvSpPr>
          <p:cNvPr id="20" name="Espace réservé du texte 4"/>
          <p:cNvSpPr>
            <a:spLocks noGrp="1"/>
          </p:cNvSpPr>
          <p:nvPr>
            <p:ph type="body" sz="quarter" idx="31" hasCustomPrompt="1"/>
          </p:nvPr>
        </p:nvSpPr>
        <p:spPr>
          <a:xfrm>
            <a:off x="1039128" y="5217647"/>
            <a:ext cx="1440210" cy="373268"/>
          </a:xfrm>
        </p:spPr>
        <p:txBody>
          <a:bodyPr/>
          <a:lstStyle>
            <a:lvl1pPr marL="0" indent="0">
              <a:buNone/>
              <a:defRPr>
                <a:solidFill>
                  <a:srgbClr val="FF6600"/>
                </a:solidFill>
              </a:defRPr>
            </a:lvl1pPr>
          </a:lstStyle>
          <a:p>
            <a:pPr lvl="0"/>
            <a:r>
              <a:rPr lang="fr-FR" dirty="0" smtClean="0">
                <a:solidFill>
                  <a:schemeClr val="tx2"/>
                </a:solidFill>
              </a:rPr>
              <a:t>partie 9</a:t>
            </a:r>
            <a:endParaRPr lang="fr-FR" dirty="0"/>
          </a:p>
        </p:txBody>
      </p:sp>
      <p:sp>
        <p:nvSpPr>
          <p:cNvPr id="21" name="Espace réservé du texte 4"/>
          <p:cNvSpPr>
            <a:spLocks noGrp="1"/>
          </p:cNvSpPr>
          <p:nvPr>
            <p:ph type="body" sz="quarter" idx="32" hasCustomPrompt="1"/>
          </p:nvPr>
        </p:nvSpPr>
        <p:spPr>
          <a:xfrm>
            <a:off x="1039128" y="5648020"/>
            <a:ext cx="1440210" cy="373268"/>
          </a:xfrm>
        </p:spPr>
        <p:txBody>
          <a:bodyPr/>
          <a:lstStyle>
            <a:lvl1pPr marL="0" indent="0">
              <a:buNone/>
              <a:defRPr>
                <a:solidFill>
                  <a:srgbClr val="FF6600"/>
                </a:solidFill>
              </a:defRPr>
            </a:lvl1pPr>
          </a:lstStyle>
          <a:p>
            <a:pPr lvl="0"/>
            <a:r>
              <a:rPr lang="fr-FR" dirty="0" smtClean="0">
                <a:solidFill>
                  <a:schemeClr val="tx2"/>
                </a:solidFill>
              </a:rPr>
              <a:t>partie 10</a:t>
            </a:r>
            <a:endParaRPr lang="fr-FR" dirty="0"/>
          </a:p>
        </p:txBody>
      </p:sp>
      <p:sp>
        <p:nvSpPr>
          <p:cNvPr id="22" name="Espace réservé du texte 4"/>
          <p:cNvSpPr>
            <a:spLocks noGrp="1"/>
          </p:cNvSpPr>
          <p:nvPr>
            <p:ph type="body" sz="quarter" idx="33" hasCustomPrompt="1"/>
          </p:nvPr>
        </p:nvSpPr>
        <p:spPr>
          <a:xfrm>
            <a:off x="2599604" y="5648020"/>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3" name="Espace réservé du texte 4"/>
          <p:cNvSpPr>
            <a:spLocks noGrp="1"/>
          </p:cNvSpPr>
          <p:nvPr>
            <p:ph type="body" sz="quarter" idx="34" hasCustomPrompt="1"/>
          </p:nvPr>
        </p:nvSpPr>
        <p:spPr>
          <a:xfrm>
            <a:off x="2599604" y="5217647"/>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4" name="Espace réservé du texte 4"/>
          <p:cNvSpPr>
            <a:spLocks noGrp="1"/>
          </p:cNvSpPr>
          <p:nvPr>
            <p:ph type="body" sz="quarter" idx="35" hasCustomPrompt="1"/>
          </p:nvPr>
        </p:nvSpPr>
        <p:spPr>
          <a:xfrm>
            <a:off x="2599604" y="4356901"/>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5" name="Espace réservé du texte 4"/>
          <p:cNvSpPr>
            <a:spLocks noGrp="1"/>
          </p:cNvSpPr>
          <p:nvPr>
            <p:ph type="body" sz="quarter" idx="36" hasCustomPrompt="1"/>
          </p:nvPr>
        </p:nvSpPr>
        <p:spPr>
          <a:xfrm>
            <a:off x="2592861" y="4783924"/>
            <a:ext cx="5500788" cy="373268"/>
          </a:xfrm>
        </p:spPr>
        <p:txBody>
          <a:bodyPr/>
          <a:lstStyle>
            <a:lvl1pPr marL="0" indent="0">
              <a:spcAft>
                <a:spcPts val="0"/>
              </a:spcAft>
              <a:buNone/>
              <a:defRPr baseline="0">
                <a:solidFill>
                  <a:schemeClr val="tx1"/>
                </a:solidFill>
              </a:defRPr>
            </a:lvl1pPr>
          </a:lstStyle>
          <a:p>
            <a:pPr lvl="0"/>
            <a:r>
              <a:rPr lang="fr-FR" dirty="0" smtClean="0">
                <a:solidFill>
                  <a:schemeClr val="tx2"/>
                </a:solidFill>
              </a:rPr>
              <a:t>titre de la partie</a:t>
            </a:r>
            <a:endParaRPr lang="fr-FR" dirty="0"/>
          </a:p>
        </p:txBody>
      </p:sp>
      <p:sp>
        <p:nvSpPr>
          <p:cNvPr id="26"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29"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71727082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49128" y="2565400"/>
            <a:ext cx="7051885" cy="982800"/>
          </a:xfrm>
        </p:spPr>
        <p:txBody>
          <a:bodyPr/>
          <a:lstStyle>
            <a:lvl1pPr algn="l">
              <a:defRPr sz="6600">
                <a:latin typeface="Helvetica 35 Thin" pitchFamily="34" charset="0"/>
              </a:defRPr>
            </a:lvl1pPr>
          </a:lstStyle>
          <a:p>
            <a:r>
              <a:rPr lang="fr-FR" dirty="0" smtClean="0"/>
              <a:t>vos remerciements</a:t>
            </a:r>
            <a:endParaRPr lang="fr-FR" dirty="0"/>
          </a:p>
        </p:txBody>
      </p:sp>
      <p:pic>
        <p:nvPicPr>
          <p:cNvPr id="3" name="Picture 28" descr="RGB_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1013" y="5876925"/>
            <a:ext cx="719137" cy="71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85746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172" y="273352"/>
            <a:ext cx="8228763" cy="1145009"/>
          </a:xfrm>
          <a:prstGeom prst="rect">
            <a:avLst/>
          </a:prstGeom>
        </p:spPr>
        <p:txBody>
          <a:bodyPr lIns="0" tIns="0" rIns="0" bIns="0" anchor="ctr"/>
          <a:lstStyle/>
          <a:p>
            <a:pPr algn="ctr"/>
            <a:endParaRPr lang="fr-FR" sz="40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457172" y="1604841"/>
            <a:ext cx="8228763" cy="3977484"/>
          </a:xfrm>
          <a:prstGeom prst="rect">
            <a:avLst/>
          </a:prstGeom>
        </p:spPr>
        <p:txBody>
          <a:bodyPr lIns="0" tIns="0" rIns="0" bIns="0"/>
          <a:lstStyle/>
          <a:p>
            <a:endParaRPr lang="fr-FR" sz="29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83979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ces simpl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3200"/>
            <a:ext cx="7084800" cy="982800"/>
          </a:xfrm>
        </p:spPr>
        <p:txBody>
          <a:bodyPr/>
          <a:lstStyle>
            <a:lvl1pPr algn="l">
              <a:defRPr baseline="0"/>
            </a:lvl1pPr>
          </a:lstStyle>
          <a:p>
            <a:r>
              <a:rPr lang="fr-FR" dirty="0" smtClean="0"/>
              <a:t>pour ajouter une diapo différente &gt; Accueil &gt; Nouvelle diapositive (puis cliquez menu déroulant) </a:t>
            </a:r>
            <a:endParaRPr lang="fr-FR" dirty="0"/>
          </a:p>
        </p:txBody>
      </p:sp>
      <p:sp>
        <p:nvSpPr>
          <p:cNvPr id="26" name="Espace réservé du contenu 2"/>
          <p:cNvSpPr>
            <a:spLocks noGrp="1"/>
          </p:cNvSpPr>
          <p:nvPr>
            <p:ph idx="1" hasCustomPrompt="1"/>
          </p:nvPr>
        </p:nvSpPr>
        <p:spPr>
          <a:xfrm>
            <a:off x="1042988" y="1773238"/>
            <a:ext cx="7058025" cy="3887787"/>
          </a:xfrm>
        </p:spPr>
        <p:txBody>
          <a:bodyPr/>
          <a:lstStyle>
            <a:lvl1pPr>
              <a:defRPr sz="1800" baseline="0"/>
            </a:lvl1pPr>
            <a:lvl2pPr>
              <a:spcAft>
                <a:spcPct val="0"/>
              </a:spcAft>
              <a:buFont typeface="Arial" charset="0"/>
              <a:buChar char="–"/>
              <a:defRPr/>
            </a:lvl2pPr>
          </a:lstStyle>
          <a:p>
            <a:r>
              <a:rPr lang="fr-FR" dirty="0" smtClean="0"/>
              <a:t>écrivez le texte ici, si besoin sélectionnez une icône ci-dessous pour ajouter un tableau, un graphique, un </a:t>
            </a:r>
            <a:r>
              <a:rPr lang="fr-FR" dirty="0" err="1" smtClean="0"/>
              <a:t>SmartArt</a:t>
            </a:r>
            <a:r>
              <a:rPr lang="fr-FR" dirty="0" smtClean="0"/>
              <a:t>, une image ou une vidéo</a:t>
            </a:r>
            <a:endParaRPr lang="fr-FR" dirty="0"/>
          </a:p>
        </p:txBody>
      </p:sp>
      <p:sp>
        <p:nvSpPr>
          <p:cNvPr id="5"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640621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usieurs niveaux hiérarchiqu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71413" cy="982800"/>
          </a:xfrm>
        </p:spPr>
        <p:txBody>
          <a:bodyPr/>
          <a:lstStyle>
            <a:lvl1pPr algn="l">
              <a:defRPr/>
            </a:lvl1pPr>
          </a:lstStyle>
          <a:p>
            <a:r>
              <a:rPr lang="fr-FR" dirty="0" smtClean="0"/>
              <a:t>diapositive avec plusieurs niveaux hiérarchiques</a:t>
            </a:r>
            <a:endParaRPr lang="fr-FR" dirty="0"/>
          </a:p>
        </p:txBody>
      </p:sp>
      <p:sp>
        <p:nvSpPr>
          <p:cNvPr id="4" name="Espace réservé du contenu 2"/>
          <p:cNvSpPr>
            <a:spLocks noGrp="1"/>
          </p:cNvSpPr>
          <p:nvPr>
            <p:ph idx="1" hasCustomPrompt="1"/>
          </p:nvPr>
        </p:nvSpPr>
        <p:spPr>
          <a:xfrm>
            <a:off x="1042988" y="1773238"/>
            <a:ext cx="7058025" cy="3887787"/>
          </a:xfrm>
        </p:spPr>
        <p:txBody>
          <a:bodyPr/>
          <a:lstStyle>
            <a:lvl1pPr>
              <a:defRPr sz="1800" baseline="0">
                <a:solidFill>
                  <a:srgbClr val="FF6600"/>
                </a:solidFill>
                <a:latin typeface="Helvetica 55 Roman" pitchFamily="34"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0365667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agraph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3200"/>
            <a:ext cx="7058025" cy="982800"/>
          </a:xfrm>
        </p:spPr>
        <p:txBody>
          <a:bodyPr/>
          <a:lstStyle>
            <a:lvl1pPr algn="l">
              <a:defRPr/>
            </a:lvl1pPr>
          </a:lstStyle>
          <a:p>
            <a:r>
              <a:rPr lang="fr-FR" dirty="0" smtClean="0"/>
              <a:t>diapositive avec paragraphes</a:t>
            </a:r>
            <a:endParaRPr lang="fr-FR" dirty="0"/>
          </a:p>
        </p:txBody>
      </p:sp>
      <p:sp>
        <p:nvSpPr>
          <p:cNvPr id="5" name="Espace réservé du texte 6"/>
          <p:cNvSpPr>
            <a:spLocks noGrp="1"/>
          </p:cNvSpPr>
          <p:nvPr>
            <p:ph type="body" sz="quarter" idx="11" hasCustomPrompt="1"/>
          </p:nvPr>
        </p:nvSpPr>
        <p:spPr>
          <a:xfrm>
            <a:off x="1043608" y="1768536"/>
            <a:ext cx="7037207" cy="3748027"/>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800">
                <a:solidFill>
                  <a:schemeClr val="tx1"/>
                </a:solidFill>
              </a:defRPr>
            </a:lvl1pPr>
          </a:lstStyle>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a:t>
            </a:r>
          </a:p>
          <a:p>
            <a:pPr marL="0" indent="0">
              <a:buFont typeface="Wingdings" pitchFamily="2" charset="2"/>
              <a:buNone/>
            </a:pPr>
            <a:r>
              <a:rPr lang="fr-FR" dirty="0" smtClean="0"/>
              <a:t>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 le texte courant s’écrit ici.</a:t>
            </a:r>
            <a:endParaRPr lang="fr-FR" dirty="0"/>
          </a:p>
        </p:txBody>
      </p:sp>
      <p:sp>
        <p:nvSpPr>
          <p:cNvPr id="4"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46678545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664"/>
            <a:ext cx="7057405" cy="982800"/>
          </a:xfrm>
        </p:spPr>
        <p:txBody>
          <a:bodyPr/>
          <a:lstStyle>
            <a:lvl1pPr algn="l">
              <a:defRPr/>
            </a:lvl1pPr>
          </a:lstStyle>
          <a:p>
            <a:r>
              <a:rPr lang="fr-FR" dirty="0" smtClean="0"/>
              <a:t>titre seul</a:t>
            </a:r>
            <a:endParaRPr lang="fr-FR" dirty="0"/>
          </a:p>
        </p:txBody>
      </p:sp>
      <p:sp>
        <p:nvSpPr>
          <p:cNvPr id="3"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4"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08246727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5200" y="404813"/>
            <a:ext cx="7084800" cy="982800"/>
          </a:xfrm>
        </p:spPr>
        <p:txBody>
          <a:bodyPr/>
          <a:lstStyle>
            <a:lvl1pPr algn="l">
              <a:defRPr/>
            </a:lvl1pPr>
          </a:lstStyle>
          <a:p>
            <a:r>
              <a:rPr lang="fr-FR" dirty="0" smtClean="0"/>
              <a:t>diapositive sur deux colonnes</a:t>
            </a:r>
            <a:endParaRPr lang="fr-FR" dirty="0"/>
          </a:p>
        </p:txBody>
      </p:sp>
      <p:sp>
        <p:nvSpPr>
          <p:cNvPr id="3" name="Espace réservé du texte 6"/>
          <p:cNvSpPr>
            <a:spLocks noGrp="1"/>
          </p:cNvSpPr>
          <p:nvPr>
            <p:ph type="body" sz="quarter" idx="11" hasCustomPrompt="1"/>
          </p:nvPr>
        </p:nvSpPr>
        <p:spPr>
          <a:xfrm>
            <a:off x="1042988"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4" name="Espace réservé du texte 6"/>
          <p:cNvSpPr>
            <a:spLocks noGrp="1"/>
          </p:cNvSpPr>
          <p:nvPr>
            <p:ph type="body" sz="quarter" idx="12" hasCustomPrompt="1"/>
          </p:nvPr>
        </p:nvSpPr>
        <p:spPr>
          <a:xfrm>
            <a:off x="4787900" y="1773238"/>
            <a:ext cx="3313113" cy="3743325"/>
          </a:xfrm>
        </p:spPr>
        <p:txBody>
          <a:bodyPr/>
          <a:lstStyle>
            <a:lvl1pPr>
              <a:spcAft>
                <a:spcPts val="0"/>
              </a:spcAft>
              <a:defRPr sz="1800"/>
            </a:lvl1pPr>
          </a:lstStyle>
          <a:p>
            <a:pPr marL="185738" indent="-185738"/>
            <a:r>
              <a:rPr lang="fr-FR" sz="1600" dirty="0" smtClean="0"/>
              <a:t>le texte courant peut être écrit sur deux colonnes…</a:t>
            </a:r>
          </a:p>
        </p:txBody>
      </p:sp>
      <p:sp>
        <p:nvSpPr>
          <p:cNvPr id="5"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6"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19018933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diapositive avec liste numérique</a:t>
            </a:r>
            <a:endParaRPr lang="fr-FR" dirty="0"/>
          </a:p>
        </p:txBody>
      </p:sp>
      <p:sp>
        <p:nvSpPr>
          <p:cNvPr id="3" name="Rectangle 8"/>
          <p:cNvSpPr>
            <a:spLocks noChangeArrowheads="1"/>
          </p:cNvSpPr>
          <p:nvPr userDrawn="1"/>
        </p:nvSpPr>
        <p:spPr bwMode="auto">
          <a:xfrm>
            <a:off x="1065194" y="161529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a:solidFill>
                  <a:srgbClr val="FF6600"/>
                </a:solidFill>
                <a:latin typeface="Helvetica 35 Thin" pitchFamily="34" charset="0"/>
              </a:rPr>
              <a:t>1</a:t>
            </a:r>
            <a:endParaRPr lang="en-GB" sz="5200" dirty="0">
              <a:solidFill>
                <a:srgbClr val="FF6600"/>
              </a:solidFill>
              <a:latin typeface="Helvetica 35 Thin" pitchFamily="34" charset="0"/>
            </a:endParaRPr>
          </a:p>
        </p:txBody>
      </p:sp>
      <p:sp>
        <p:nvSpPr>
          <p:cNvPr id="4" name="Espace réservé du texte 6"/>
          <p:cNvSpPr>
            <a:spLocks noGrp="1"/>
          </p:cNvSpPr>
          <p:nvPr>
            <p:ph type="body" sz="quarter" idx="11" hasCustomPrompt="1"/>
          </p:nvPr>
        </p:nvSpPr>
        <p:spPr>
          <a:xfrm>
            <a:off x="1928795" y="1832706"/>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1</a:t>
            </a:r>
            <a:br>
              <a:rPr lang="fr-FR" dirty="0" smtClean="0"/>
            </a:br>
            <a:r>
              <a:rPr lang="fr-FR" dirty="0" smtClean="0"/>
              <a:t>texte courant relatif au point 1</a:t>
            </a:r>
          </a:p>
          <a:p>
            <a:pPr lvl="0"/>
            <a:endParaRPr lang="fr-FR" dirty="0"/>
          </a:p>
        </p:txBody>
      </p:sp>
      <p:sp>
        <p:nvSpPr>
          <p:cNvPr id="5" name="Rectangle 4"/>
          <p:cNvSpPr>
            <a:spLocks noChangeArrowheads="1"/>
          </p:cNvSpPr>
          <p:nvPr userDrawn="1"/>
        </p:nvSpPr>
        <p:spPr bwMode="auto">
          <a:xfrm>
            <a:off x="1065194" y="272456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2</a:t>
            </a:r>
            <a:endParaRPr lang="en-GB" sz="5200" dirty="0">
              <a:solidFill>
                <a:srgbClr val="FF6600"/>
              </a:solidFill>
              <a:latin typeface="Helvetica 35 Thin" pitchFamily="34" charset="0"/>
            </a:endParaRPr>
          </a:p>
        </p:txBody>
      </p:sp>
      <p:sp>
        <p:nvSpPr>
          <p:cNvPr id="6" name="Espace réservé du texte 6"/>
          <p:cNvSpPr>
            <a:spLocks noGrp="1"/>
          </p:cNvSpPr>
          <p:nvPr>
            <p:ph type="body" sz="quarter" idx="12" hasCustomPrompt="1"/>
          </p:nvPr>
        </p:nvSpPr>
        <p:spPr>
          <a:xfrm>
            <a:off x="1928795" y="2984834"/>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2</a:t>
            </a:r>
            <a:br>
              <a:rPr lang="fr-FR" dirty="0" smtClean="0"/>
            </a:br>
            <a:r>
              <a:rPr lang="fr-FR" dirty="0" smtClean="0"/>
              <a:t>texte courant relatif au point 2</a:t>
            </a:r>
          </a:p>
          <a:p>
            <a:pPr lvl="0"/>
            <a:endParaRPr lang="fr-FR" dirty="0"/>
          </a:p>
        </p:txBody>
      </p:sp>
      <p:sp>
        <p:nvSpPr>
          <p:cNvPr id="7" name="Rectangle 6"/>
          <p:cNvSpPr>
            <a:spLocks noChangeArrowheads="1"/>
          </p:cNvSpPr>
          <p:nvPr userDrawn="1"/>
        </p:nvSpPr>
        <p:spPr bwMode="auto">
          <a:xfrm>
            <a:off x="1065194" y="3902081"/>
            <a:ext cx="863600"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193675" indent="-193675" eaLnBrk="0" hangingPunct="0">
              <a:lnSpc>
                <a:spcPct val="110000"/>
              </a:lnSpc>
              <a:spcAft>
                <a:spcPct val="50000"/>
              </a:spcAft>
              <a:buSzPct val="70000"/>
            </a:pPr>
            <a:r>
              <a:rPr lang="en-GB" sz="6400" dirty="0" smtClean="0">
                <a:solidFill>
                  <a:srgbClr val="FF6600"/>
                </a:solidFill>
                <a:latin typeface="Helvetica 35 Thin" pitchFamily="34" charset="0"/>
              </a:rPr>
              <a:t>3</a:t>
            </a:r>
            <a:endParaRPr lang="en-GB" sz="5200" dirty="0">
              <a:solidFill>
                <a:srgbClr val="FF6600"/>
              </a:solidFill>
              <a:latin typeface="Helvetica 35 Thin" pitchFamily="34" charset="0"/>
            </a:endParaRPr>
          </a:p>
        </p:txBody>
      </p:sp>
      <p:sp>
        <p:nvSpPr>
          <p:cNvPr id="8" name="Espace réservé du texte 6"/>
          <p:cNvSpPr>
            <a:spLocks noGrp="1"/>
          </p:cNvSpPr>
          <p:nvPr>
            <p:ph type="body" sz="quarter" idx="13" hasCustomPrompt="1"/>
          </p:nvPr>
        </p:nvSpPr>
        <p:spPr>
          <a:xfrm>
            <a:off x="1928795" y="4136962"/>
            <a:ext cx="4000527" cy="863674"/>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courant relatif au point 3</a:t>
            </a:r>
            <a:br>
              <a:rPr lang="fr-FR" dirty="0" smtClean="0"/>
            </a:br>
            <a:r>
              <a:rPr lang="fr-FR" dirty="0" smtClean="0"/>
              <a:t>texte courant relatif au point 3</a:t>
            </a:r>
          </a:p>
          <a:p>
            <a:pPr lvl="0"/>
            <a:endParaRPr lang="fr-FR" dirty="0"/>
          </a:p>
        </p:txBody>
      </p:sp>
      <p:sp>
        <p:nvSpPr>
          <p:cNvPr id="9"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0"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29660975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iffres ou point clefs à mettre en valeur">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016213" y="404813"/>
            <a:ext cx="7084800" cy="982800"/>
          </a:xfrm>
        </p:spPr>
        <p:txBody>
          <a:bodyPr/>
          <a:lstStyle>
            <a:lvl1pPr algn="l">
              <a:defRPr/>
            </a:lvl1pPr>
          </a:lstStyle>
          <a:p>
            <a:r>
              <a:rPr lang="fr-FR" dirty="0" smtClean="0"/>
              <a:t>chiffres ou points clefs à mettre en valeur</a:t>
            </a:r>
            <a:endParaRPr lang="fr-FR" dirty="0"/>
          </a:p>
        </p:txBody>
      </p:sp>
      <p:sp>
        <p:nvSpPr>
          <p:cNvPr id="3" name="Espace réservé du texte 4"/>
          <p:cNvSpPr>
            <a:spLocks noGrp="1"/>
          </p:cNvSpPr>
          <p:nvPr>
            <p:ph type="body" sz="quarter" idx="11" hasCustomPrompt="1"/>
          </p:nvPr>
        </p:nvSpPr>
        <p:spPr>
          <a:xfrm>
            <a:off x="1042988" y="1756660"/>
            <a:ext cx="7058025" cy="1096276"/>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a:solidFill>
                  <a:schemeClr val="tx1"/>
                </a:solidFill>
              </a:defRPr>
            </a:lvl1pPr>
            <a:lvl2pPr marL="482600" indent="0">
              <a:buNone/>
              <a:defRPr/>
            </a:lvl2pPr>
            <a:lvl3pPr marL="958850" indent="0">
              <a:buNone/>
              <a:defRPr/>
            </a:lvl3pPr>
            <a:lvl4pPr marL="1377950" indent="0">
              <a:buNone/>
              <a:defRPr/>
            </a:lvl4pPr>
            <a:lvl5pPr marL="1828800" indent="0">
              <a:buNone/>
              <a:defRPr/>
            </a:lvl5pPr>
          </a:lstStyle>
          <a:p>
            <a:pPr marL="0" indent="0">
              <a:buFont typeface="Wingdings" pitchFamily="2" charset="2"/>
              <a:buNone/>
            </a:pPr>
            <a:r>
              <a:rPr lang="fr-FR" dirty="0" smtClean="0">
                <a:latin typeface="Helvetica 55 Roman" pitchFamily="34" charset="0"/>
              </a:rPr>
              <a:t>la présentation de ce qui est mis en valeur est ici</a:t>
            </a:r>
          </a:p>
          <a:p>
            <a:pPr lvl="0"/>
            <a:endParaRPr lang="fr-FR" dirty="0"/>
          </a:p>
        </p:txBody>
      </p:sp>
      <p:sp>
        <p:nvSpPr>
          <p:cNvPr id="4" name="Text Box 4"/>
          <p:cNvSpPr txBox="1">
            <a:spLocks noChangeArrowheads="1"/>
          </p:cNvSpPr>
          <p:nvPr userDrawn="1"/>
        </p:nvSpPr>
        <p:spPr bwMode="auto">
          <a:xfrm>
            <a:off x="118839"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1</a:t>
            </a:r>
          </a:p>
        </p:txBody>
      </p:sp>
      <p:sp>
        <p:nvSpPr>
          <p:cNvPr id="5" name="Text Box 6"/>
          <p:cNvSpPr txBox="1">
            <a:spLocks noChangeArrowheads="1"/>
          </p:cNvSpPr>
          <p:nvPr userDrawn="1"/>
        </p:nvSpPr>
        <p:spPr bwMode="auto">
          <a:xfrm>
            <a:off x="21161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2</a:t>
            </a:r>
          </a:p>
        </p:txBody>
      </p:sp>
      <p:sp>
        <p:nvSpPr>
          <p:cNvPr id="6" name="Text Box 7"/>
          <p:cNvSpPr txBox="1">
            <a:spLocks noChangeArrowheads="1"/>
          </p:cNvSpPr>
          <p:nvPr userDrawn="1"/>
        </p:nvSpPr>
        <p:spPr bwMode="auto">
          <a:xfrm>
            <a:off x="44275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a:solidFill>
                  <a:srgbClr val="FF6600"/>
                </a:solidFill>
                <a:latin typeface="Helvetica 35 Thin" pitchFamily="34" charset="0"/>
              </a:rPr>
              <a:t>3</a:t>
            </a:r>
          </a:p>
        </p:txBody>
      </p:sp>
      <p:sp>
        <p:nvSpPr>
          <p:cNvPr id="7" name="Text Box 8"/>
          <p:cNvSpPr txBox="1">
            <a:spLocks noChangeArrowheads="1"/>
          </p:cNvSpPr>
          <p:nvPr userDrawn="1"/>
        </p:nvSpPr>
        <p:spPr bwMode="auto">
          <a:xfrm>
            <a:off x="6751606" y="3800475"/>
            <a:ext cx="869950"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5000" dirty="0">
                <a:solidFill>
                  <a:srgbClr val="FF6600"/>
                </a:solidFill>
                <a:latin typeface="Helvetica 35 Thin" pitchFamily="34" charset="0"/>
              </a:rPr>
              <a:t>4</a:t>
            </a:r>
          </a:p>
        </p:txBody>
      </p:sp>
      <p:sp>
        <p:nvSpPr>
          <p:cNvPr id="8" name="Espace réservé du texte 15"/>
          <p:cNvSpPr>
            <a:spLocks noGrp="1"/>
          </p:cNvSpPr>
          <p:nvPr>
            <p:ph type="body" sz="quarter" idx="16" hasCustomPrompt="1"/>
          </p:nvPr>
        </p:nvSpPr>
        <p:spPr>
          <a:xfrm>
            <a:off x="1052859"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9" name="Espace réservé du texte 15"/>
          <p:cNvSpPr>
            <a:spLocks noGrp="1"/>
          </p:cNvSpPr>
          <p:nvPr>
            <p:ph type="body" sz="quarter" idx="17" hasCustomPrompt="1"/>
          </p:nvPr>
        </p:nvSpPr>
        <p:spPr>
          <a:xfrm>
            <a:off x="3285157"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a:t>
            </a:r>
          </a:p>
          <a:p>
            <a:pPr lvl="0"/>
            <a:endParaRPr lang="fr-FR" dirty="0"/>
          </a:p>
        </p:txBody>
      </p:sp>
      <p:sp>
        <p:nvSpPr>
          <p:cNvPr id="10" name="Espace réservé du texte 15"/>
          <p:cNvSpPr>
            <a:spLocks noGrp="1"/>
          </p:cNvSpPr>
          <p:nvPr>
            <p:ph type="body" sz="quarter" idx="18" hasCustomPrompt="1"/>
          </p:nvPr>
        </p:nvSpPr>
        <p:spPr>
          <a:xfrm>
            <a:off x="566142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1" name="Espace réservé du texte 15"/>
          <p:cNvSpPr>
            <a:spLocks noGrp="1"/>
          </p:cNvSpPr>
          <p:nvPr>
            <p:ph type="body" sz="quarter" idx="19" hasCustomPrompt="1"/>
          </p:nvPr>
        </p:nvSpPr>
        <p:spPr>
          <a:xfrm>
            <a:off x="7944451" y="4365104"/>
            <a:ext cx="1152178" cy="1295921"/>
          </a:xfrm>
        </p:spPr>
        <p:txBody>
          <a:bodyPr/>
          <a:lstStyle>
            <a:lvl1pPr marL="0" marR="0" indent="0" algn="l" defTabSz="914400" rtl="0" eaLnBrk="1" fontAlgn="base" latinLnBrk="0" hangingPunct="1">
              <a:lnSpc>
                <a:spcPct val="100000"/>
              </a:lnSpc>
              <a:spcBef>
                <a:spcPct val="0"/>
              </a:spcBef>
              <a:spcAft>
                <a:spcPts val="0"/>
              </a:spcAft>
              <a:buClr>
                <a:schemeClr val="tx2"/>
              </a:buClr>
              <a:buSzPct val="70000"/>
              <a:buFont typeface="Wingdings" pitchFamily="2" charset="2"/>
              <a:buNone/>
              <a:tabLst/>
              <a:defRPr sz="1000">
                <a:solidFill>
                  <a:schemeClr val="tx1"/>
                </a:solidFill>
              </a:defRPr>
            </a:lvl1pPr>
          </a:lstStyle>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 texte qui accompagne le chiffre clef </a:t>
            </a:r>
          </a:p>
          <a:p>
            <a:pPr marL="0" marR="0" lvl="0" indent="0" algn="l" defTabSz="914400" rtl="0" eaLnBrk="1" fontAlgn="base" latinLnBrk="0" hangingPunct="1">
              <a:lnSpc>
                <a:spcPct val="100000"/>
              </a:lnSpc>
              <a:spcBef>
                <a:spcPct val="0"/>
              </a:spcBef>
              <a:spcAft>
                <a:spcPct val="50000"/>
              </a:spcAft>
              <a:buClr>
                <a:schemeClr val="tx2"/>
              </a:buClr>
              <a:buSzPct val="70000"/>
              <a:buFont typeface="Wingdings" pitchFamily="2" charset="2"/>
              <a:buNone/>
              <a:tabLst/>
              <a:defRPr/>
            </a:pPr>
            <a:r>
              <a:rPr lang="fr-FR" dirty="0" smtClean="0"/>
              <a:t>texte qui accompagne le chiffre clef</a:t>
            </a:r>
          </a:p>
          <a:p>
            <a:pPr lvl="0"/>
            <a:endParaRPr lang="fr-FR" dirty="0"/>
          </a:p>
        </p:txBody>
      </p:sp>
      <p:sp>
        <p:nvSpPr>
          <p:cNvPr id="12" name="Rectangle 762"/>
          <p:cNvSpPr>
            <a:spLocks noChangeArrowheads="1"/>
          </p:cNvSpPr>
          <p:nvPr userDrawn="1"/>
        </p:nvSpPr>
        <p:spPr bwMode="auto">
          <a:xfrm>
            <a:off x="1005508" y="6408738"/>
            <a:ext cx="2795588"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r>
              <a:rPr lang="en-GB" sz="1000" dirty="0" smtClean="0">
                <a:solidFill>
                  <a:schemeClr val="bg1">
                    <a:lumMod val="50000"/>
                  </a:schemeClr>
                </a:solidFill>
                <a:latin typeface="Helvetica 55 Roman" pitchFamily="34" charset="0"/>
              </a:rPr>
              <a:t>interne</a:t>
            </a:r>
            <a:r>
              <a:rPr lang="en-US" sz="1000" dirty="0" smtClean="0">
                <a:solidFill>
                  <a:schemeClr val="bg1">
                    <a:lumMod val="50000"/>
                  </a:schemeClr>
                </a:solidFill>
                <a:latin typeface="Helvetica 55 Roman" pitchFamily="34" charset="0"/>
              </a:rPr>
              <a:t> </a:t>
            </a:r>
            <a:r>
              <a:rPr lang="en-US" sz="1000" dirty="0">
                <a:solidFill>
                  <a:schemeClr val="bg1">
                    <a:lumMod val="50000"/>
                  </a:schemeClr>
                </a:solidFill>
                <a:latin typeface="Helvetica 55 Roman" pitchFamily="34" charset="0"/>
              </a:rPr>
              <a:t>Orange</a:t>
            </a:r>
          </a:p>
        </p:txBody>
      </p:sp>
      <p:sp>
        <p:nvSpPr>
          <p:cNvPr id="13" name="Rectangle 762"/>
          <p:cNvSpPr>
            <a:spLocks noChangeArrowheads="1"/>
          </p:cNvSpPr>
          <p:nvPr userDrawn="1"/>
        </p:nvSpPr>
        <p:spPr bwMode="auto">
          <a:xfrm>
            <a:off x="395536" y="6408738"/>
            <a:ext cx="504056" cy="18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lstStyle/>
          <a:p>
            <a:fld id="{EFE14BF7-218F-4596-8202-541E14B3C423}" type="slidenum">
              <a:rPr lang="en-US" sz="1000" smtClean="0">
                <a:solidFill>
                  <a:schemeClr val="bg1">
                    <a:lumMod val="50000"/>
                  </a:schemeClr>
                </a:solidFill>
                <a:latin typeface="Helvetica 55 Roman" pitchFamily="34" charset="0"/>
              </a:rPr>
              <a:t>‹N°›</a:t>
            </a:fld>
            <a:endParaRPr lang="en-US" sz="1000" dirty="0">
              <a:solidFill>
                <a:schemeClr val="bg1">
                  <a:lumMod val="50000"/>
                </a:schemeClr>
              </a:solidFill>
              <a:latin typeface="Helvetica 55 Roman" pitchFamily="34" charset="0"/>
            </a:endParaRPr>
          </a:p>
        </p:txBody>
      </p:sp>
    </p:spTree>
    <p:extLst>
      <p:ext uri="{BB962C8B-B14F-4D97-AF65-F5344CB8AC3E}">
        <p14:creationId xmlns:p14="http://schemas.microsoft.com/office/powerpoint/2010/main" val="310997562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15200" y="404813"/>
            <a:ext cx="70580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5F1A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lgn="l" fontAlgn="base">
              <a:spcAft>
                <a:spcPct val="0"/>
              </a:spcAft>
            </a:pPr>
            <a:r>
              <a:rPr lang="en-GB" dirty="0" err="1" smtClean="0"/>
              <a:t>cliquez</a:t>
            </a:r>
            <a:r>
              <a:rPr lang="en-GB" dirty="0" smtClean="0"/>
              <a:t> </a:t>
            </a:r>
            <a:r>
              <a:rPr lang="en-GB" dirty="0" err="1" smtClean="0"/>
              <a:t>ici</a:t>
            </a:r>
            <a:r>
              <a:rPr lang="en-GB" dirty="0" smtClean="0"/>
              <a:t> pour </a:t>
            </a:r>
            <a:r>
              <a:rPr lang="en-GB" dirty="0" err="1" smtClean="0"/>
              <a:t>saisir</a:t>
            </a:r>
            <a:r>
              <a:rPr lang="en-GB" dirty="0" smtClean="0"/>
              <a:t> le titre principal</a:t>
            </a:r>
            <a:endParaRPr lang="fr-FR" dirty="0"/>
          </a:p>
        </p:txBody>
      </p:sp>
      <p:sp>
        <p:nvSpPr>
          <p:cNvPr id="3" name="Espace réservé du texte 2"/>
          <p:cNvSpPr>
            <a:spLocks noGrp="1"/>
          </p:cNvSpPr>
          <p:nvPr>
            <p:ph type="body" idx="1"/>
          </p:nvPr>
        </p:nvSpPr>
        <p:spPr>
          <a:xfrm>
            <a:off x="1042988" y="1600200"/>
            <a:ext cx="7058025" cy="4525963"/>
          </a:xfrm>
          <a:prstGeom prst="rect">
            <a:avLst/>
          </a:prstGeom>
        </p:spPr>
        <p:txBody>
          <a:bodyPr vert="horz" lIns="0" tIns="0" rIns="0" bIns="0" rtlCol="0">
            <a:normAutofit/>
          </a:bodyPr>
          <a:lstStyle/>
          <a:p>
            <a:pPr marL="193675" lvl="0" indent="-193675" algn="l" rtl="0" eaLnBrk="1" fontAlgn="base" hangingPunct="1">
              <a:spcBef>
                <a:spcPct val="0"/>
              </a:spcBef>
              <a:spcAft>
                <a:spcPct val="50000"/>
              </a:spcAft>
              <a:buClr>
                <a:schemeClr val="tx2"/>
              </a:buClr>
              <a:buSzPct val="100000"/>
              <a:buFont typeface="Wingdings" pitchFamily="2" charset="2"/>
              <a:buChar char="§"/>
            </a:pPr>
            <a:r>
              <a:rPr lang="fr-FR" dirty="0" smtClean="0"/>
              <a:t>modifiez les styles du texte du masque</a:t>
            </a:r>
          </a:p>
          <a:p>
            <a:pPr lvl="1"/>
            <a:r>
              <a:rPr lang="fr-FR" dirty="0" smtClean="0"/>
              <a:t>deuxième niveau</a:t>
            </a:r>
          </a:p>
          <a:p>
            <a:pPr marL="1187450" lvl="2" indent="-228600" algn="l" rtl="0" eaLnBrk="1" fontAlgn="base" hangingPunct="1">
              <a:spcBef>
                <a:spcPct val="0"/>
              </a:spcBef>
              <a:spcAft>
                <a:spcPct val="25000"/>
              </a:spcAft>
              <a:buClr>
                <a:schemeClr val="tx1"/>
              </a:buClr>
              <a:buFont typeface="Helvetica 45 Light" pitchFamily="34" charset="0"/>
              <a:buChar char="–"/>
            </a:pPr>
            <a:r>
              <a:rPr lang="fr-FR" dirty="0" smtClean="0"/>
              <a:t>troisième niveau</a:t>
            </a:r>
          </a:p>
          <a:p>
            <a:pPr marL="1606550" lvl="3" indent="-228600" algn="l" rtl="0" eaLnBrk="1" fontAlgn="base" hangingPunct="1">
              <a:spcBef>
                <a:spcPct val="0"/>
              </a:spcBef>
              <a:spcAft>
                <a:spcPct val="25000"/>
              </a:spcAft>
              <a:buClr>
                <a:schemeClr val="tx1"/>
              </a:buClr>
              <a:buFont typeface="Helvetica 45 Light" pitchFamily="34" charset="0"/>
              <a:buChar char="–"/>
            </a:pPr>
            <a:r>
              <a:rPr lang="fr-FR" dirty="0" smtClean="0"/>
              <a:t>quatrième niveau</a:t>
            </a:r>
          </a:p>
          <a:p>
            <a:pPr marL="2057400" lvl="4" indent="-228600" algn="l" rtl="0" eaLnBrk="1" fontAlgn="base" hangingPunct="1">
              <a:spcBef>
                <a:spcPct val="0"/>
              </a:spcBef>
              <a:spcAft>
                <a:spcPct val="25000"/>
              </a:spcAft>
              <a:buClr>
                <a:schemeClr val="tx1"/>
              </a:buClr>
              <a:buFont typeface="Helvetica 45 Light" pitchFamily="34" charset="0"/>
              <a:buChar char="–"/>
            </a:pPr>
            <a:r>
              <a:rPr lang="fr-FR" dirty="0" smtClean="0"/>
              <a:t>cinquième niveau</a:t>
            </a:r>
            <a:endParaRPr lang="fr-FR" dirty="0"/>
          </a:p>
        </p:txBody>
      </p:sp>
    </p:spTree>
    <p:extLst>
      <p:ext uri="{BB962C8B-B14F-4D97-AF65-F5344CB8AC3E}">
        <p14:creationId xmlns:p14="http://schemas.microsoft.com/office/powerpoint/2010/main" val="206052954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1" r:id="rId12"/>
    <p:sldLayoutId id="2147483672" r:id="rId13"/>
    <p:sldLayoutId id="2147483670" r:id="rId14"/>
    <p:sldLayoutId id="2147483673" r:id="rId15"/>
    <p:sldLayoutId id="2147483675" r:id="rId16"/>
    <p:sldLayoutId id="2147483674" r:id="rId17"/>
    <p:sldLayoutId id="2147483676" r:id="rId18"/>
    <p:sldLayoutId id="2147483677" r:id="rId19"/>
    <p:sldLayoutId id="2147483678" r:id="rId20"/>
    <p:sldLayoutId id="2147483680" r:id="rId21"/>
  </p:sldLayoutIdLst>
  <p:timing>
    <p:tnLst>
      <p:par>
        <p:cTn id="1" dur="indefinite" restart="never" nodeType="tmRoot"/>
      </p:par>
    </p:tnLst>
  </p:timing>
  <p:txStyles>
    <p:titleStyle>
      <a:lvl1pPr algn="ctr" defTabSz="914400" rtl="0" eaLnBrk="1" latinLnBrk="0" hangingPunct="1">
        <a:spcBef>
          <a:spcPct val="0"/>
        </a:spcBef>
        <a:buNone/>
        <a:defRPr lang="fr-FR" sz="2400" kern="1200">
          <a:solidFill>
            <a:srgbClr val="FF6600"/>
          </a:solidFill>
          <a:latin typeface="Helvetica 65 Medium" pitchFamily="34" charset="0"/>
          <a:ea typeface="+mj-ea"/>
          <a:cs typeface="+mj-cs"/>
        </a:defRPr>
      </a:lvl1pPr>
    </p:titleStyle>
    <p:bodyStyle>
      <a:lvl1pPr marL="194400" indent="-194400" algn="l" defTabSz="914400" rtl="0" eaLnBrk="1" fontAlgn="base" latinLnBrk="0" hangingPunct="1">
        <a:spcBef>
          <a:spcPct val="0"/>
        </a:spcBef>
        <a:spcAft>
          <a:spcPts val="60"/>
        </a:spcAft>
        <a:buClr>
          <a:srgbClr val="FF6600"/>
        </a:buClr>
        <a:buFont typeface="Wingdings" pitchFamily="2" charset="2"/>
        <a:buChar char="§"/>
        <a:defRPr lang="fr-FR" sz="1800" kern="1200" dirty="0" smtClean="0">
          <a:solidFill>
            <a:schemeClr val="tx1"/>
          </a:solidFill>
          <a:latin typeface="Helvetica 55 Roman" pitchFamily="34" charset="0"/>
          <a:ea typeface="+mn-ea"/>
          <a:cs typeface="+mn-cs"/>
        </a:defRPr>
      </a:lvl1pPr>
      <a:lvl2pPr marL="74295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2pPr>
      <a:lvl3pPr marL="12446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3pPr>
      <a:lvl4pPr marL="1663700" indent="-285750" algn="l" defTabSz="914400" rtl="0" eaLnBrk="1" fontAlgn="base" latinLnBrk="0" hangingPunct="1">
        <a:spcBef>
          <a:spcPct val="0"/>
        </a:spcBef>
        <a:buFont typeface="Helvetica 45 Light" pitchFamily="34" charset="0"/>
        <a:buChar char="–"/>
        <a:defRPr lang="fr-FR" sz="1600" kern="1200" dirty="0" smtClean="0">
          <a:solidFill>
            <a:schemeClr val="tx1"/>
          </a:solidFill>
          <a:latin typeface="Helvetica 55 Roman" pitchFamily="34" charset="0"/>
          <a:ea typeface="+mn-ea"/>
          <a:cs typeface="+mn-cs"/>
        </a:defRPr>
      </a:lvl4pPr>
      <a:lvl5pPr marL="2057400" indent="-228600" algn="l" defTabSz="914400" rtl="0" eaLnBrk="1" fontAlgn="base" latinLnBrk="0" hangingPunct="1">
        <a:spcBef>
          <a:spcPct val="0"/>
        </a:spcBef>
        <a:buFont typeface="Helvetica 45 Light" pitchFamily="34" charset="0"/>
        <a:buChar char="–"/>
        <a:defRPr lang="fr-FR" sz="1600" kern="1200" dirty="0">
          <a:solidFill>
            <a:schemeClr val="tx1"/>
          </a:solidFill>
          <a:latin typeface="Helvetica 55 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BB4E6"/>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79512" y="1484888"/>
            <a:ext cx="7776864" cy="936000"/>
          </a:xfrm>
        </p:spPr>
        <p:txBody>
          <a:bodyPr/>
          <a:lstStyle/>
          <a:p>
            <a:pPr>
              <a:lnSpc>
                <a:spcPct val="100000"/>
              </a:lnSpc>
              <a:spcAft>
                <a:spcPct val="0"/>
              </a:spcAft>
            </a:pPr>
            <a:r>
              <a:rPr lang="en-US" b="1" dirty="0">
                <a:solidFill>
                  <a:schemeClr val="bg1"/>
                </a:solidFill>
                <a:latin typeface="Helvetica 35 Thin" charset="0"/>
                <a:ea typeface="Microsoft YaHei" charset="-122"/>
              </a:rPr>
              <a:t>Stressing AMQP </a:t>
            </a:r>
            <a:r>
              <a:rPr lang="en-US" b="1" dirty="0" smtClean="0">
                <a:solidFill>
                  <a:schemeClr val="bg1"/>
                </a:solidFill>
                <a:latin typeface="Helvetica 35 Thin" charset="0"/>
                <a:ea typeface="Microsoft YaHei" charset="-122"/>
              </a:rPr>
              <a:t/>
            </a:r>
            <a:br>
              <a:rPr lang="en-US" b="1" dirty="0" smtClean="0">
                <a:solidFill>
                  <a:schemeClr val="bg1"/>
                </a:solidFill>
                <a:latin typeface="Helvetica 35 Thin" charset="0"/>
                <a:ea typeface="Microsoft YaHei" charset="-122"/>
              </a:rPr>
            </a:br>
            <a:r>
              <a:rPr lang="en-US" sz="3000" b="1" dirty="0" smtClean="0">
                <a:solidFill>
                  <a:schemeClr val="bg1"/>
                </a:solidFill>
                <a:latin typeface="Helvetica 35 Thin" charset="0"/>
                <a:ea typeface="Microsoft YaHei" charset="-122"/>
              </a:rPr>
              <a:t> </a:t>
            </a:r>
            <a:r>
              <a:rPr lang="en-US" b="1" dirty="0">
                <a:latin typeface="Helvetica 35 Thin" charset="0"/>
                <a:ea typeface="Microsoft YaHei" charset="-122"/>
              </a:rPr>
              <a:t/>
            </a:r>
            <a:br>
              <a:rPr lang="en-US" b="1" dirty="0">
                <a:latin typeface="Helvetica 35 Thin" charset="0"/>
                <a:ea typeface="Microsoft YaHei" charset="-122"/>
              </a:rPr>
            </a:br>
            <a:r>
              <a:rPr lang="en-US" sz="4000" b="1" dirty="0" smtClean="0">
                <a:effectLst>
                  <a:outerShdw blurRad="38100" dist="38100" dir="2700000" algn="tl">
                    <a:srgbClr val="000000">
                      <a:alpha val="43137"/>
                    </a:srgbClr>
                  </a:outerShdw>
                </a:effectLst>
              </a:rPr>
              <a:t>DISCOVERY Project</a:t>
            </a:r>
            <a:r>
              <a:rPr lang="en-US" sz="4000" b="1" dirty="0" smtClean="0">
                <a:effectLst>
                  <a:outerShdw blurRad="38100" dist="38100" dir="2700000" algn="tl">
                    <a:srgbClr val="000000">
                      <a:alpha val="43137"/>
                    </a:srgbClr>
                  </a:outerShdw>
                </a:effectLst>
              </a:rPr>
              <a:t/>
            </a:r>
            <a:br>
              <a:rPr lang="en-US" sz="4000" b="1" dirty="0" smtClean="0">
                <a:effectLst>
                  <a:outerShdw blurRad="38100" dist="38100" dir="2700000" algn="tl">
                    <a:srgbClr val="000000">
                      <a:alpha val="43137"/>
                    </a:srgbClr>
                  </a:outerShdw>
                </a:effectLst>
              </a:rPr>
            </a:br>
            <a:r>
              <a:rPr lang="en-US" sz="4000" b="1" dirty="0" smtClean="0">
                <a:effectLst>
                  <a:outerShdw blurRad="38100" dist="38100" dir="2700000" algn="tl">
                    <a:srgbClr val="000000">
                      <a:alpha val="43137"/>
                    </a:srgbClr>
                  </a:outerShdw>
                </a:effectLst>
              </a:rPr>
              <a:t/>
            </a:r>
            <a:br>
              <a:rPr lang="en-US" sz="4000" b="1" dirty="0" smtClean="0">
                <a:effectLst>
                  <a:outerShdw blurRad="38100" dist="38100" dir="2700000" algn="tl">
                    <a:srgbClr val="000000">
                      <a:alpha val="43137"/>
                    </a:srgbClr>
                  </a:outerShdw>
                </a:effectLst>
              </a:rPr>
            </a:br>
            <a:r>
              <a:rPr lang="en-US" sz="2000" b="1" dirty="0" smtClean="0">
                <a:solidFill>
                  <a:schemeClr val="tx2"/>
                </a:solidFill>
              </a:rPr>
              <a:t>Rennes Face2Face Meeting</a:t>
            </a:r>
            <a:endParaRPr lang="fr-FR" sz="2000" b="1" dirty="0"/>
          </a:p>
        </p:txBody>
      </p:sp>
      <p:sp>
        <p:nvSpPr>
          <p:cNvPr id="5" name="Rectangle 3"/>
          <p:cNvSpPr>
            <a:spLocks noGrp="1" noChangeArrowheads="1"/>
          </p:cNvSpPr>
          <p:nvPr>
            <p:ph type="subTitle" idx="1"/>
          </p:nvPr>
        </p:nvSpPr>
        <p:spPr>
          <a:xfrm>
            <a:off x="107504" y="5492526"/>
            <a:ext cx="6980873" cy="744786"/>
          </a:xfrm>
        </p:spPr>
        <p:txBody>
          <a:bodyPr>
            <a:normAutofit/>
          </a:bodyPr>
          <a:lstStyle/>
          <a:p>
            <a:pPr>
              <a:lnSpc>
                <a:spcPct val="90000"/>
              </a:lnSpc>
            </a:pPr>
            <a:r>
              <a:rPr lang="en-US" altLang="fr-FR" sz="1400" dirty="0" err="1">
                <a:ea typeface="MS PGothic" pitchFamily="34" charset="-128"/>
              </a:rPr>
              <a:t>Abdelhadi</a:t>
            </a:r>
            <a:r>
              <a:rPr lang="en-US" altLang="fr-FR" sz="1400" dirty="0">
                <a:ea typeface="MS PGothic" pitchFamily="34" charset="-128"/>
              </a:rPr>
              <a:t> Chari, </a:t>
            </a:r>
            <a:r>
              <a:rPr lang="en-US" altLang="fr-FR" sz="1400" dirty="0" smtClean="0">
                <a:ea typeface="MS PGothic" pitchFamily="34" charset="-128"/>
              </a:rPr>
              <a:t>Jean-François </a:t>
            </a:r>
            <a:r>
              <a:rPr lang="en-US" altLang="fr-FR" sz="1400" dirty="0" err="1" smtClean="0">
                <a:ea typeface="MS PGothic" pitchFamily="34" charset="-128"/>
              </a:rPr>
              <a:t>Peltier</a:t>
            </a:r>
            <a:endParaRPr lang="en-US" altLang="fr-FR" sz="1400" dirty="0" smtClean="0">
              <a:ea typeface="MS PGothic" pitchFamily="34" charset="-128"/>
            </a:endParaRPr>
          </a:p>
          <a:p>
            <a:pPr eaLnBrk="1" hangingPunct="1">
              <a:lnSpc>
                <a:spcPct val="90000"/>
              </a:lnSpc>
            </a:pPr>
            <a:r>
              <a:rPr lang="en-US" altLang="fr-FR" sz="1400" dirty="0" smtClean="0">
                <a:ea typeface="MS PGothic" pitchFamily="34" charset="-128"/>
              </a:rPr>
              <a:t>March </a:t>
            </a:r>
            <a:r>
              <a:rPr lang="en-US" altLang="fr-FR" sz="1400" dirty="0" smtClean="0">
                <a:ea typeface="MS PGothic" pitchFamily="34" charset="-128"/>
              </a:rPr>
              <a:t>30</a:t>
            </a:r>
            <a:r>
              <a:rPr lang="en-US" altLang="fr-FR" sz="1400" baseline="30000" dirty="0" smtClean="0">
                <a:ea typeface="MS PGothic" pitchFamily="34" charset="-128"/>
              </a:rPr>
              <a:t>th</a:t>
            </a:r>
            <a:r>
              <a:rPr lang="en-US" altLang="fr-FR" sz="1400" dirty="0" smtClean="0">
                <a:ea typeface="MS PGothic" pitchFamily="34" charset="-128"/>
              </a:rPr>
              <a:t>, 2017</a:t>
            </a:r>
            <a:r>
              <a:rPr lang="en-US" altLang="fr-FR" dirty="0" smtClean="0">
                <a:ea typeface="MS PGothic" pitchFamily="34" charset="-128"/>
              </a:rPr>
              <a:t/>
            </a:r>
            <a:br>
              <a:rPr lang="en-US" altLang="fr-FR" dirty="0" smtClean="0">
                <a:ea typeface="MS PGothic" pitchFamily="34" charset="-128"/>
              </a:rPr>
            </a:br>
            <a:endParaRPr lang="en-US" altLang="fr-FR" dirty="0" smtClean="0">
              <a:ea typeface="MS PGothic" pitchFamily="34" charset="-128"/>
            </a:endParaRP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0560" y="2996952"/>
            <a:ext cx="2999713" cy="2252092"/>
          </a:xfrm>
          <a:prstGeom prst="rect">
            <a:avLst/>
          </a:prstGeom>
        </p:spPr>
      </p:pic>
    </p:spTree>
    <p:extLst>
      <p:ext uri="{BB962C8B-B14F-4D97-AF65-F5344CB8AC3E}">
        <p14:creationId xmlns:p14="http://schemas.microsoft.com/office/powerpoint/2010/main" val="1028317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179512" y="1604840"/>
            <a:ext cx="8856984" cy="4560463"/>
          </a:xfrm>
          <a:prstGeom prst="rect">
            <a:avLst/>
          </a:prstGeom>
          <a:noFill/>
          <a:ln>
            <a:noFill/>
          </a:ln>
        </p:spPr>
        <p:txBody>
          <a:bodyPr lIns="130622" tIns="0" rIns="0" bIns="0"/>
          <a:lstStyle/>
          <a:p>
            <a:pPr marL="440867" indent="-342900">
              <a:buClr>
                <a:srgbClr val="000000"/>
              </a:buClr>
              <a:buSzPct val="45000"/>
              <a:buFont typeface="Arial" panose="020B0604020202020204" pitchFamily="34" charset="0"/>
              <a:buChar char="•"/>
            </a:pPr>
            <a:r>
              <a:rPr lang="en-US" sz="1900" spc="-1" dirty="0" smtClean="0">
                <a:solidFill>
                  <a:srgbClr val="000000"/>
                </a:solidFill>
                <a:uFill>
                  <a:solidFill>
                    <a:srgbClr val="FFFFFF"/>
                  </a:solidFill>
                </a:uFill>
                <a:latin typeface="Arial"/>
              </a:rPr>
              <a:t>The duration for instantiating a VM is measured in an environment where :</a:t>
            </a:r>
          </a:p>
          <a:p>
            <a:pPr marL="898067" lvl="1" indent="-342900">
              <a:buClr>
                <a:srgbClr val="000000"/>
              </a:buClr>
              <a:buSzPct val="45000"/>
              <a:buFont typeface="Arial" panose="020B0604020202020204" pitchFamily="34" charset="0"/>
              <a:buChar char="•"/>
            </a:pPr>
            <a:r>
              <a:rPr lang="en-US" sz="1900" spc="-1" dirty="0" smtClean="0">
                <a:solidFill>
                  <a:srgbClr val="000000"/>
                </a:solidFill>
                <a:uFill>
                  <a:solidFill>
                    <a:srgbClr val="FFFFFF"/>
                  </a:solidFill>
                </a:uFill>
                <a:latin typeface="Arial"/>
              </a:rPr>
              <a:t>	the TCP sessions are stressed (AMQP messages between controller and the agents)</a:t>
            </a:r>
          </a:p>
          <a:p>
            <a:pPr marL="898067" lvl="1" indent="-342900">
              <a:buClr>
                <a:srgbClr val="000000"/>
              </a:buClr>
              <a:buSzPct val="45000"/>
              <a:buFont typeface="Arial" panose="020B0604020202020204" pitchFamily="34" charset="0"/>
              <a:buChar char="•"/>
            </a:pPr>
            <a:r>
              <a:rPr lang="en-US" sz="1900" spc="-1" dirty="0" smtClean="0">
                <a:solidFill>
                  <a:srgbClr val="000000"/>
                </a:solidFill>
                <a:uFill>
                  <a:solidFill>
                    <a:srgbClr val="FFFFFF"/>
                  </a:solidFill>
                </a:uFill>
                <a:latin typeface="Arial"/>
              </a:rPr>
              <a:t> the RabbitMQ controller is stressed (representing up to 100 computes)</a:t>
            </a:r>
          </a:p>
          <a:p>
            <a:pPr marL="440867" indent="-342900">
              <a:buClr>
                <a:srgbClr val="000000"/>
              </a:buClr>
              <a:buSzPct val="45000"/>
              <a:buFont typeface="Arial" panose="020B0604020202020204" pitchFamily="34" charset="0"/>
              <a:buChar char="•"/>
            </a:pPr>
            <a:endParaRPr lang="en-US" sz="1900" spc="-1" dirty="0" smtClean="0">
              <a:solidFill>
                <a:srgbClr val="000000"/>
              </a:solidFill>
              <a:uFill>
                <a:solidFill>
                  <a:srgbClr val="FFFFFF"/>
                </a:solidFill>
              </a:uFill>
              <a:latin typeface="Arial"/>
            </a:endParaRPr>
          </a:p>
          <a:p>
            <a:pPr marL="440867" indent="-342900">
              <a:buClr>
                <a:srgbClr val="000000"/>
              </a:buClr>
              <a:buSzPct val="45000"/>
              <a:buFont typeface="Arial" panose="020B0604020202020204" pitchFamily="34" charset="0"/>
              <a:buChar char="•"/>
            </a:pPr>
            <a:r>
              <a:rPr lang="en-US" sz="1900" spc="-1" dirty="0" smtClean="0">
                <a:solidFill>
                  <a:srgbClr val="000000"/>
                </a:solidFill>
                <a:uFill>
                  <a:solidFill>
                    <a:srgbClr val="FFFFFF"/>
                  </a:solidFill>
                </a:uFill>
                <a:latin typeface="Arial"/>
              </a:rPr>
              <a:t>Creation time increases with AMQP load (1000 </a:t>
            </a:r>
            <a:r>
              <a:rPr lang="en-US" sz="1900" spc="-1" dirty="0" err="1" smtClean="0">
                <a:solidFill>
                  <a:srgbClr val="000000"/>
                </a:solidFill>
                <a:uFill>
                  <a:solidFill>
                    <a:srgbClr val="FFFFFF"/>
                  </a:solidFill>
                </a:uFill>
                <a:latin typeface="Arial"/>
              </a:rPr>
              <a:t>msg</a:t>
            </a:r>
            <a:r>
              <a:rPr lang="en-US" sz="1900" spc="-1" dirty="0" smtClean="0">
                <a:solidFill>
                  <a:srgbClr val="000000"/>
                </a:solidFill>
                <a:uFill>
                  <a:solidFill>
                    <a:srgbClr val="FFFFFF"/>
                  </a:solidFill>
                </a:uFill>
                <a:latin typeface="Arial"/>
              </a:rPr>
              <a:t>/s):</a:t>
            </a:r>
            <a:r>
              <a:rPr lang="en-US" sz="1900" spc="-1" dirty="0" smtClean="0">
                <a:uFill>
                  <a:solidFill>
                    <a:srgbClr val="FFFFFF"/>
                  </a:solidFill>
                </a:uFill>
                <a:latin typeface="Arial"/>
              </a:rPr>
              <a:t> by factor</a:t>
            </a:r>
            <a:r>
              <a:rPr lang="en-US" sz="1900" spc="-1" dirty="0" smtClean="0">
                <a:solidFill>
                  <a:srgbClr val="FF0000"/>
                </a:solidFill>
                <a:uFill>
                  <a:solidFill>
                    <a:srgbClr val="FFFFFF"/>
                  </a:solidFill>
                </a:uFill>
                <a:latin typeface="Arial"/>
              </a:rPr>
              <a:t> 3.5</a:t>
            </a:r>
            <a:endParaRPr lang="en-US" sz="1900" spc="-1" dirty="0" smtClean="0">
              <a:uFill>
                <a:solidFill>
                  <a:srgbClr val="FFFFFF"/>
                </a:solidFill>
              </a:uFill>
              <a:latin typeface="Arial"/>
            </a:endParaRPr>
          </a:p>
          <a:p>
            <a:pPr marL="440867" indent="-342900">
              <a:buClr>
                <a:srgbClr val="000000"/>
              </a:buClr>
              <a:buSzPct val="45000"/>
              <a:buFont typeface="Arial" panose="020B0604020202020204" pitchFamily="34" charset="0"/>
              <a:buChar char="•"/>
            </a:pPr>
            <a:endParaRPr lang="en-US" sz="1900" spc="-1" dirty="0" smtClean="0">
              <a:solidFill>
                <a:srgbClr val="000000"/>
              </a:solidFill>
              <a:uFill>
                <a:solidFill>
                  <a:srgbClr val="FFFFFF"/>
                </a:solidFill>
              </a:uFill>
              <a:latin typeface="Arial"/>
            </a:endParaRPr>
          </a:p>
          <a:p>
            <a:pPr marL="440867" indent="-342900">
              <a:buClr>
                <a:srgbClr val="000000"/>
              </a:buClr>
              <a:buSzPct val="45000"/>
              <a:buFont typeface="Arial" panose="020B0604020202020204" pitchFamily="34" charset="0"/>
              <a:buChar char="•"/>
            </a:pPr>
            <a:r>
              <a:rPr lang="en-US" sz="1900" spc="-1" dirty="0" smtClean="0">
                <a:solidFill>
                  <a:srgbClr val="000000"/>
                </a:solidFill>
                <a:uFill>
                  <a:solidFill>
                    <a:srgbClr val="FFFFFF"/>
                  </a:solidFill>
                </a:uFill>
                <a:latin typeface="Arial"/>
              </a:rPr>
              <a:t>Creation time increases with delay : </a:t>
            </a:r>
          </a:p>
          <a:p>
            <a:pPr marL="898067" lvl="1" indent="-342900">
              <a:buClr>
                <a:srgbClr val="000000"/>
              </a:buClr>
              <a:buSzPct val="45000"/>
              <a:buFont typeface="Arial" panose="020B0604020202020204" pitchFamily="34" charset="0"/>
              <a:buChar char="•"/>
            </a:pPr>
            <a:r>
              <a:rPr lang="en-US" sz="1900" spc="-1" dirty="0" smtClean="0">
                <a:solidFill>
                  <a:srgbClr val="000000"/>
                </a:solidFill>
                <a:uFill>
                  <a:solidFill>
                    <a:srgbClr val="FFFFFF"/>
                  </a:solidFill>
                </a:uFill>
                <a:latin typeface="Arial"/>
              </a:rPr>
              <a:t>100 </a:t>
            </a:r>
            <a:r>
              <a:rPr lang="en-US" sz="1900" spc="-1" dirty="0" err="1" smtClean="0">
                <a:solidFill>
                  <a:srgbClr val="000000"/>
                </a:solidFill>
                <a:uFill>
                  <a:solidFill>
                    <a:srgbClr val="FFFFFF"/>
                  </a:solidFill>
                </a:uFill>
                <a:latin typeface="Arial"/>
              </a:rPr>
              <a:t>ms</a:t>
            </a:r>
            <a:r>
              <a:rPr lang="en-US" sz="1900" spc="-1" dirty="0" smtClean="0">
                <a:solidFill>
                  <a:srgbClr val="000000"/>
                </a:solidFill>
                <a:uFill>
                  <a:solidFill>
                    <a:srgbClr val="FFFFFF"/>
                  </a:solidFill>
                </a:uFill>
                <a:latin typeface="Arial"/>
              </a:rPr>
              <a:t>  by factor </a:t>
            </a:r>
            <a:r>
              <a:rPr lang="en-US" sz="1900" spc="-1" dirty="0">
                <a:solidFill>
                  <a:srgbClr val="FF0000"/>
                </a:solidFill>
                <a:uFill>
                  <a:solidFill>
                    <a:srgbClr val="FFFFFF"/>
                  </a:solidFill>
                </a:uFill>
                <a:latin typeface="Arial"/>
              </a:rPr>
              <a:t>3.5</a:t>
            </a:r>
          </a:p>
          <a:p>
            <a:pPr marL="898067" lvl="1" indent="-342900">
              <a:buClr>
                <a:srgbClr val="000000"/>
              </a:buClr>
              <a:buSzPct val="45000"/>
              <a:buFont typeface="Arial" panose="020B0604020202020204" pitchFamily="34" charset="0"/>
              <a:buChar char="•"/>
            </a:pPr>
            <a:r>
              <a:rPr lang="en-US" sz="1900" spc="-1" dirty="0" smtClean="0">
                <a:solidFill>
                  <a:srgbClr val="000000"/>
                </a:solidFill>
                <a:uFill>
                  <a:solidFill>
                    <a:srgbClr val="FFFFFF"/>
                  </a:solidFill>
                </a:uFill>
                <a:latin typeface="Arial"/>
              </a:rPr>
              <a:t>200 </a:t>
            </a:r>
            <a:r>
              <a:rPr lang="en-US" sz="1900" spc="-1" dirty="0" err="1" smtClean="0">
                <a:solidFill>
                  <a:srgbClr val="000000"/>
                </a:solidFill>
                <a:uFill>
                  <a:solidFill>
                    <a:srgbClr val="FFFFFF"/>
                  </a:solidFill>
                </a:uFill>
                <a:latin typeface="Arial"/>
              </a:rPr>
              <a:t>ms</a:t>
            </a:r>
            <a:r>
              <a:rPr lang="en-US" sz="1900" spc="-1" dirty="0" smtClean="0">
                <a:solidFill>
                  <a:srgbClr val="000000"/>
                </a:solidFill>
                <a:uFill>
                  <a:solidFill>
                    <a:srgbClr val="FFFFFF"/>
                  </a:solidFill>
                </a:uFill>
                <a:latin typeface="Arial"/>
              </a:rPr>
              <a:t> by factor </a:t>
            </a:r>
            <a:r>
              <a:rPr lang="en-US" sz="1900" spc="-1" dirty="0" smtClean="0">
                <a:solidFill>
                  <a:srgbClr val="FF0000"/>
                </a:solidFill>
                <a:uFill>
                  <a:solidFill>
                    <a:srgbClr val="FFFFFF"/>
                  </a:solidFill>
                </a:uFill>
                <a:latin typeface="Arial"/>
              </a:rPr>
              <a:t>7.1 </a:t>
            </a:r>
          </a:p>
          <a:p>
            <a:pPr marL="440867" indent="-342900">
              <a:buClr>
                <a:srgbClr val="000000"/>
              </a:buClr>
              <a:buSzPct val="45000"/>
              <a:buFont typeface="Arial" panose="020B0604020202020204" pitchFamily="34" charset="0"/>
              <a:buChar char="•"/>
            </a:pPr>
            <a:endParaRPr lang="en-US" sz="1900" spc="-1" dirty="0" smtClean="0">
              <a:solidFill>
                <a:srgbClr val="000000"/>
              </a:solidFill>
              <a:uFill>
                <a:solidFill>
                  <a:srgbClr val="FFFFFF"/>
                </a:solidFill>
              </a:uFill>
              <a:latin typeface="Arial"/>
            </a:endParaRPr>
          </a:p>
          <a:p>
            <a:pPr marL="440867" indent="-342900">
              <a:buClr>
                <a:srgbClr val="000000"/>
              </a:buClr>
              <a:buSzPct val="45000"/>
              <a:buFont typeface="Arial" panose="020B0604020202020204" pitchFamily="34" charset="0"/>
              <a:buChar char="•"/>
            </a:pPr>
            <a:r>
              <a:rPr lang="en-US" sz="1900" spc="-1" dirty="0" smtClean="0">
                <a:solidFill>
                  <a:srgbClr val="000000"/>
                </a:solidFill>
                <a:uFill>
                  <a:solidFill>
                    <a:srgbClr val="FFFFFF"/>
                  </a:solidFill>
                </a:uFill>
                <a:latin typeface="Arial"/>
              </a:rPr>
              <a:t>Creation time increases with both load and delay (1000msg/s, 100 </a:t>
            </a:r>
            <a:r>
              <a:rPr lang="en-US" sz="1900" spc="-1" dirty="0" err="1" smtClean="0">
                <a:solidFill>
                  <a:srgbClr val="000000"/>
                </a:solidFill>
                <a:uFill>
                  <a:solidFill>
                    <a:srgbClr val="FFFFFF"/>
                  </a:solidFill>
                </a:uFill>
                <a:latin typeface="Arial"/>
              </a:rPr>
              <a:t>ms</a:t>
            </a:r>
            <a:r>
              <a:rPr lang="en-US" sz="1900" spc="-1" dirty="0" smtClean="0">
                <a:solidFill>
                  <a:srgbClr val="000000"/>
                </a:solidFill>
                <a:uFill>
                  <a:solidFill>
                    <a:srgbClr val="FFFFFF"/>
                  </a:solidFill>
                </a:uFill>
                <a:latin typeface="Arial"/>
              </a:rPr>
              <a:t>) by factor </a:t>
            </a:r>
            <a:r>
              <a:rPr lang="en-US" sz="1900" spc="-1" dirty="0" smtClean="0">
                <a:solidFill>
                  <a:srgbClr val="FF0000"/>
                </a:solidFill>
                <a:uFill>
                  <a:solidFill>
                    <a:srgbClr val="FFFFFF"/>
                  </a:solidFill>
                </a:uFill>
                <a:latin typeface="Arial"/>
              </a:rPr>
              <a:t>7.6 </a:t>
            </a:r>
            <a:endParaRPr lang="en-US" sz="1900" spc="-1" dirty="0" smtClean="0">
              <a:uFill>
                <a:solidFill>
                  <a:srgbClr val="FFFFFF"/>
                </a:solidFill>
              </a:uFill>
              <a:latin typeface="Arial"/>
            </a:endParaRPr>
          </a:p>
          <a:p>
            <a:pPr marL="391867" indent="-293900">
              <a:buClr>
                <a:srgbClr val="000000"/>
              </a:buClr>
              <a:buSzPct val="45000"/>
              <a:buFont typeface="Wingdings" charset="2"/>
              <a:buChar char=""/>
            </a:pPr>
            <a:endParaRPr lang="en-US" sz="2900" spc="-1" dirty="0">
              <a:solidFill>
                <a:srgbClr val="000000"/>
              </a:solidFill>
              <a:uFill>
                <a:solidFill>
                  <a:srgbClr val="FFFFFF"/>
                </a:solidFill>
              </a:uFill>
              <a:latin typeface="Arial"/>
            </a:endParaRPr>
          </a:p>
        </p:txBody>
      </p:sp>
      <p:sp>
        <p:nvSpPr>
          <p:cNvPr id="3" name="TextShape 1"/>
          <p:cNvSpPr txBox="1"/>
          <p:nvPr/>
        </p:nvSpPr>
        <p:spPr>
          <a:xfrm>
            <a:off x="457171" y="288698"/>
            <a:ext cx="8228763" cy="1145009"/>
          </a:xfrm>
          <a:prstGeom prst="rect">
            <a:avLst/>
          </a:prstGeom>
          <a:noFill/>
          <a:ln>
            <a:noFill/>
          </a:ln>
        </p:spPr>
        <p:txBody>
          <a:bodyPr lIns="0" tIns="0" rIns="0" bIns="0" anchor="ctr"/>
          <a:lstStyle/>
          <a:p>
            <a:pPr algn="ctr">
              <a:spcBef>
                <a:spcPct val="0"/>
              </a:spcBef>
            </a:pPr>
            <a:r>
              <a:rPr lang="en-US" sz="2400" dirty="0">
                <a:solidFill>
                  <a:srgbClr val="FF6600"/>
                </a:solidFill>
                <a:latin typeface="Helvetica 65 Medium" pitchFamily="34" charset="0"/>
                <a:ea typeface="+mj-ea"/>
                <a:cs typeface="+mj-cs"/>
              </a:rPr>
              <a:t>Preliminary results</a:t>
            </a:r>
            <a:endParaRPr lang="en-US" sz="2400" dirty="0">
              <a:solidFill>
                <a:srgbClr val="FF6600"/>
              </a:solidFill>
              <a:latin typeface="Helvetica 65 Medium" pitchFamily="34" charset="0"/>
              <a:ea typeface="+mj-ea"/>
              <a:cs typeface="+mj-cs"/>
            </a:endParaRPr>
          </a:p>
        </p:txBody>
      </p:sp>
    </p:spTree>
    <p:extLst>
      <p:ext uri="{BB962C8B-B14F-4D97-AF65-F5344CB8AC3E}">
        <p14:creationId xmlns:p14="http://schemas.microsoft.com/office/powerpoint/2010/main" val="2398642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457172" y="1604841"/>
            <a:ext cx="8579324" cy="3977484"/>
          </a:xfrm>
          <a:prstGeom prst="rect">
            <a:avLst/>
          </a:prstGeom>
          <a:noFill/>
          <a:ln>
            <a:noFill/>
          </a:ln>
        </p:spPr>
        <p:txBody>
          <a:bodyPr lIns="130622" tIns="0" rIns="0" bIns="0"/>
          <a:lstStyle/>
          <a:p>
            <a:r>
              <a:rPr lang="en-US" dirty="0"/>
              <a:t>What we achieved so far</a:t>
            </a:r>
            <a:r>
              <a:rPr lang="en-US" dirty="0" smtClean="0"/>
              <a:t>:</a:t>
            </a:r>
          </a:p>
          <a:p>
            <a:endParaRPr lang="en-US" dirty="0"/>
          </a:p>
          <a:p>
            <a:pPr marL="742950" lvl="1" indent="-285750">
              <a:buFont typeface="Arial" panose="020B0604020202020204" pitchFamily="34" charset="0"/>
              <a:buChar char="•"/>
            </a:pPr>
            <a:r>
              <a:rPr lang="en-US" dirty="0"/>
              <a:t>RabbitMQ </a:t>
            </a:r>
            <a:r>
              <a:rPr lang="en-US" dirty="0" smtClean="0"/>
              <a:t> </a:t>
            </a:r>
            <a:r>
              <a:rPr lang="en-US" dirty="0"/>
              <a:t>traffic matrix </a:t>
            </a:r>
            <a:r>
              <a:rPr lang="en-US" dirty="0" smtClean="0"/>
              <a:t>identification</a:t>
            </a:r>
            <a:endParaRPr lang="en-US" dirty="0"/>
          </a:p>
          <a:p>
            <a:pPr marL="742950" lvl="1" indent="-285750">
              <a:buFont typeface="Arial" panose="020B0604020202020204" pitchFamily="34" charset="0"/>
              <a:buChar char="•"/>
            </a:pPr>
            <a:r>
              <a:rPr lang="en-US" dirty="0"/>
              <a:t>Development of a first version of RMQ traffic generator (mirroring </a:t>
            </a:r>
            <a:r>
              <a:rPr lang="en-US" dirty="0" smtClean="0"/>
              <a:t>OpenStack </a:t>
            </a:r>
            <a:r>
              <a:rPr lang="en-US" dirty="0"/>
              <a:t>messages</a:t>
            </a:r>
            <a:r>
              <a:rPr lang="en-US" dirty="0" smtClean="0"/>
              <a:t>)</a:t>
            </a:r>
          </a:p>
          <a:p>
            <a:pPr lvl="1"/>
            <a:endParaRPr lang="en-US" dirty="0"/>
          </a:p>
          <a:p>
            <a:pPr marL="391867" indent="-293900">
              <a:buClr>
                <a:srgbClr val="000000"/>
              </a:buClr>
              <a:buSzPct val="45000"/>
              <a:buFont typeface="Wingdings" charset="2"/>
              <a:buChar char=""/>
            </a:pPr>
            <a:r>
              <a:rPr lang="en-US" spc="-1" dirty="0" smtClean="0">
                <a:solidFill>
                  <a:srgbClr val="000000"/>
                </a:solidFill>
                <a:uFill>
                  <a:solidFill>
                    <a:srgbClr val="FFFFFF"/>
                  </a:solidFill>
                </a:uFill>
                <a:latin typeface="Arial"/>
              </a:rPr>
              <a:t>Perform more measurements to evaluate precisely the impact on system performances of RabbitMQ controller performance versus WAN performance issues</a:t>
            </a:r>
          </a:p>
          <a:p>
            <a:pPr marL="391867" indent="-293900">
              <a:buClr>
                <a:srgbClr val="000000"/>
              </a:buClr>
              <a:buSzPct val="45000"/>
              <a:buFont typeface="Wingdings" charset="2"/>
              <a:buChar char=""/>
            </a:pPr>
            <a:endParaRPr lang="en-US" sz="2000" spc="-1" dirty="0" smtClean="0">
              <a:solidFill>
                <a:srgbClr val="000000"/>
              </a:solidFill>
              <a:uFill>
                <a:solidFill>
                  <a:srgbClr val="FFFFFF"/>
                </a:solidFill>
              </a:uFill>
              <a:latin typeface="Arial"/>
            </a:endParaRPr>
          </a:p>
          <a:p>
            <a:pPr marL="391867" indent="-293900">
              <a:buClr>
                <a:srgbClr val="000000"/>
              </a:buClr>
              <a:buSzPct val="45000"/>
              <a:buFont typeface="Wingdings" charset="2"/>
              <a:buChar char=""/>
            </a:pPr>
            <a:r>
              <a:rPr lang="en-US" spc="-1" dirty="0" smtClean="0">
                <a:solidFill>
                  <a:srgbClr val="000000"/>
                </a:solidFill>
                <a:uFill>
                  <a:solidFill>
                    <a:srgbClr val="FFFFFF"/>
                  </a:solidFill>
                </a:uFill>
                <a:latin typeface="Arial"/>
              </a:rPr>
              <a:t>Do we really need to load RabbitMQ with external tool or can we rely on massive creation of VMs through Rally or ENOS? </a:t>
            </a:r>
            <a:endParaRPr lang="en-US" spc="-1" dirty="0">
              <a:solidFill>
                <a:srgbClr val="000000"/>
              </a:solidFill>
              <a:uFill>
                <a:solidFill>
                  <a:srgbClr val="FFFFFF"/>
                </a:solidFill>
              </a:uFill>
              <a:latin typeface="Arial"/>
            </a:endParaRPr>
          </a:p>
        </p:txBody>
      </p:sp>
      <p:sp>
        <p:nvSpPr>
          <p:cNvPr id="3" name="TextShape 1"/>
          <p:cNvSpPr txBox="1"/>
          <p:nvPr/>
        </p:nvSpPr>
        <p:spPr>
          <a:xfrm>
            <a:off x="457172" y="273352"/>
            <a:ext cx="8228763" cy="1145009"/>
          </a:xfrm>
          <a:prstGeom prst="rect">
            <a:avLst/>
          </a:prstGeom>
          <a:noFill/>
          <a:ln>
            <a:noFill/>
          </a:ln>
        </p:spPr>
        <p:txBody>
          <a:bodyPr lIns="0" tIns="0" rIns="0" bIns="0" anchor="ctr"/>
          <a:lstStyle/>
          <a:p>
            <a:pPr algn="ctr">
              <a:spcBef>
                <a:spcPct val="0"/>
              </a:spcBef>
            </a:pPr>
            <a:r>
              <a:rPr lang="en-US" sz="2400" dirty="0">
                <a:solidFill>
                  <a:srgbClr val="FF6600"/>
                </a:solidFill>
                <a:latin typeface="Helvetica 65 Medium" pitchFamily="34" charset="0"/>
                <a:ea typeface="+mj-ea"/>
                <a:cs typeface="+mj-cs"/>
              </a:rPr>
              <a:t>Next steps</a:t>
            </a:r>
            <a:endParaRPr lang="en-US" sz="2400" dirty="0">
              <a:solidFill>
                <a:srgbClr val="FF6600"/>
              </a:solidFill>
              <a:latin typeface="Helvetica 65 Medium" pitchFamily="34" charset="0"/>
              <a:ea typeface="+mj-ea"/>
              <a:cs typeface="+mj-cs"/>
            </a:endParaRPr>
          </a:p>
        </p:txBody>
      </p:sp>
    </p:spTree>
    <p:extLst>
      <p:ext uri="{BB962C8B-B14F-4D97-AF65-F5344CB8AC3E}">
        <p14:creationId xmlns:p14="http://schemas.microsoft.com/office/powerpoint/2010/main" val="727814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BB4E6"/>
        </a:solidFill>
        <a:effectLst/>
      </p:bgPr>
    </p:bg>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b="1" dirty="0" smtClean="0">
                <a:solidFill>
                  <a:schemeClr val="bg1"/>
                </a:solidFill>
              </a:rPr>
              <a:t>	-</a:t>
            </a:r>
            <a:r>
              <a:rPr lang="en-US" b="1" dirty="0" smtClean="0">
                <a:solidFill>
                  <a:schemeClr val="bg1"/>
                </a:solidFill>
              </a:rPr>
              <a:t>Thank you-</a:t>
            </a:r>
            <a:endParaRPr lang="en-US" b="1" dirty="0">
              <a:solidFill>
                <a:schemeClr val="bg1"/>
              </a:solidFill>
            </a:endParaRPr>
          </a:p>
        </p:txBody>
      </p:sp>
    </p:spTree>
    <p:extLst>
      <p:ext uri="{BB962C8B-B14F-4D97-AF65-F5344CB8AC3E}">
        <p14:creationId xmlns:p14="http://schemas.microsoft.com/office/powerpoint/2010/main" val="41328577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How to stress AMQP</a:t>
            </a:r>
            <a:endParaRPr lang="en-US" dirty="0"/>
          </a:p>
        </p:txBody>
      </p:sp>
      <p:sp>
        <p:nvSpPr>
          <p:cNvPr id="3" name="Espace réservé du contenu 2"/>
          <p:cNvSpPr>
            <a:spLocks noGrp="1"/>
          </p:cNvSpPr>
          <p:nvPr>
            <p:ph idx="1"/>
          </p:nvPr>
        </p:nvSpPr>
        <p:spPr>
          <a:xfrm>
            <a:off x="539552" y="1196752"/>
            <a:ext cx="8136904" cy="4968552"/>
          </a:xfrm>
        </p:spPr>
        <p:txBody>
          <a:bodyPr>
            <a:normAutofit/>
          </a:bodyPr>
          <a:lstStyle/>
          <a:p>
            <a:r>
              <a:rPr lang="en-US" dirty="0" smtClean="0">
                <a:solidFill>
                  <a:srgbClr val="FF0000"/>
                </a:solidFill>
              </a:rPr>
              <a:t>OpenStack </a:t>
            </a:r>
            <a:r>
              <a:rPr lang="en-US" dirty="0">
                <a:solidFill>
                  <a:srgbClr val="FF0000"/>
                </a:solidFill>
              </a:rPr>
              <a:t>Internal Communication Bus </a:t>
            </a:r>
            <a:r>
              <a:rPr lang="en-US" dirty="0" smtClean="0">
                <a:solidFill>
                  <a:srgbClr val="FF0000"/>
                </a:solidFill>
              </a:rPr>
              <a:t>issue?</a:t>
            </a:r>
          </a:p>
          <a:p>
            <a:endParaRPr lang="en-US" dirty="0" smtClean="0">
              <a:solidFill>
                <a:srgbClr val="FFC000"/>
              </a:solidFill>
            </a:endParaRPr>
          </a:p>
          <a:p>
            <a:r>
              <a:rPr lang="en-US" dirty="0" smtClean="0">
                <a:solidFill>
                  <a:srgbClr val="FF0000"/>
                </a:solidFill>
              </a:rPr>
              <a:t>AMQP protocol and RabbitMQ</a:t>
            </a:r>
            <a:endParaRPr lang="en-US" dirty="0" smtClean="0">
              <a:solidFill>
                <a:srgbClr val="FF0000"/>
              </a:solidFill>
            </a:endParaRPr>
          </a:p>
          <a:p>
            <a:endParaRPr lang="en-US" dirty="0" smtClean="0">
              <a:solidFill>
                <a:srgbClr val="FFC000"/>
              </a:solidFill>
            </a:endParaRPr>
          </a:p>
          <a:p>
            <a:r>
              <a:rPr lang="en-US" dirty="0">
                <a:solidFill>
                  <a:srgbClr val="FF0000"/>
                </a:solidFill>
              </a:rPr>
              <a:t>AMQP test cases</a:t>
            </a:r>
          </a:p>
          <a:p>
            <a:endParaRPr lang="en-US" dirty="0" smtClean="0">
              <a:solidFill>
                <a:srgbClr val="FFC000"/>
              </a:solidFill>
            </a:endParaRPr>
          </a:p>
          <a:p>
            <a:r>
              <a:rPr lang="en-US" dirty="0" smtClean="0">
                <a:solidFill>
                  <a:srgbClr val="FF0000"/>
                </a:solidFill>
              </a:rPr>
              <a:t>AMQP stressor time diagram</a:t>
            </a:r>
            <a:endParaRPr lang="en-US" dirty="0" smtClean="0">
              <a:solidFill>
                <a:srgbClr val="FF0000"/>
              </a:solidFill>
            </a:endParaRPr>
          </a:p>
          <a:p>
            <a:pPr marL="0" indent="0">
              <a:buNone/>
            </a:pPr>
            <a:endParaRPr lang="en-US" dirty="0">
              <a:solidFill>
                <a:srgbClr val="FF0000"/>
              </a:solidFill>
            </a:endParaRPr>
          </a:p>
          <a:p>
            <a:r>
              <a:rPr lang="en-US" dirty="0" smtClean="0">
                <a:solidFill>
                  <a:srgbClr val="FF0000"/>
                </a:solidFill>
              </a:rPr>
              <a:t>AMQP stressor configuration</a:t>
            </a:r>
            <a:endParaRPr lang="en-US" dirty="0">
              <a:solidFill>
                <a:srgbClr val="FF0000"/>
              </a:solidFill>
            </a:endParaRPr>
          </a:p>
          <a:p>
            <a:endParaRPr lang="en-US" dirty="0" smtClean="0">
              <a:solidFill>
                <a:srgbClr val="FF0000"/>
              </a:solidFill>
            </a:endParaRPr>
          </a:p>
          <a:p>
            <a:r>
              <a:rPr lang="en-US" dirty="0" smtClean="0">
                <a:solidFill>
                  <a:srgbClr val="FF0000"/>
                </a:solidFill>
              </a:rPr>
              <a:t>Preliminary results</a:t>
            </a:r>
          </a:p>
          <a:p>
            <a:endParaRPr lang="en-US" spc="-1" dirty="0" smtClean="0">
              <a:solidFill>
                <a:srgbClr val="FF0000"/>
              </a:solidFill>
              <a:uFill>
                <a:solidFill>
                  <a:srgbClr val="FFFFFF"/>
                </a:solidFill>
              </a:uFill>
              <a:latin typeface="Arial"/>
            </a:endParaRPr>
          </a:p>
          <a:p>
            <a:r>
              <a:rPr lang="en-US" spc="-1" dirty="0" smtClean="0">
                <a:solidFill>
                  <a:srgbClr val="FF0000"/>
                </a:solidFill>
                <a:uFill>
                  <a:solidFill>
                    <a:srgbClr val="FFFFFF"/>
                  </a:solidFill>
                </a:uFill>
                <a:latin typeface="Arial"/>
              </a:rPr>
              <a:t>Next </a:t>
            </a:r>
            <a:r>
              <a:rPr lang="en-US" spc="-1" dirty="0">
                <a:solidFill>
                  <a:srgbClr val="FF0000"/>
                </a:solidFill>
                <a:uFill>
                  <a:solidFill>
                    <a:srgbClr val="FFFFFF"/>
                  </a:solidFill>
                </a:uFill>
                <a:latin typeface="Arial"/>
              </a:rPr>
              <a:t>steps</a:t>
            </a:r>
          </a:p>
          <a:p>
            <a:endParaRPr lang="en-US" dirty="0" smtClean="0">
              <a:solidFill>
                <a:srgbClr val="FF0000"/>
              </a:solidFill>
            </a:endParaRPr>
          </a:p>
          <a:p>
            <a:endParaRPr lang="fr-FR" dirty="0"/>
          </a:p>
        </p:txBody>
      </p:sp>
    </p:spTree>
    <p:extLst>
      <p:ext uri="{BB962C8B-B14F-4D97-AF65-F5344CB8AC3E}">
        <p14:creationId xmlns:p14="http://schemas.microsoft.com/office/powerpoint/2010/main" val="3224924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213" y="116632"/>
            <a:ext cx="7084800" cy="982800"/>
          </a:xfrm>
        </p:spPr>
        <p:txBody>
          <a:bodyPr/>
          <a:lstStyle/>
          <a:p>
            <a:r>
              <a:rPr lang="en-US" dirty="0" smtClean="0"/>
              <a:t/>
            </a:r>
            <a:br>
              <a:rPr lang="en-US" dirty="0" smtClean="0"/>
            </a:br>
            <a:r>
              <a:rPr lang="en-US" dirty="0" smtClean="0"/>
              <a:t>OpenStack </a:t>
            </a:r>
            <a:r>
              <a:rPr lang="en-US" dirty="0"/>
              <a:t>Internal Communication Bus </a:t>
            </a:r>
            <a:r>
              <a:rPr lang="en-US" dirty="0" smtClean="0"/>
              <a:t>issue</a:t>
            </a:r>
            <a:endParaRPr lang="en-US" dirty="0"/>
          </a:p>
        </p:txBody>
      </p:sp>
      <p:sp>
        <p:nvSpPr>
          <p:cNvPr id="5" name="Espace réservé du contenu 2"/>
          <p:cNvSpPr>
            <a:spLocks noGrp="1"/>
          </p:cNvSpPr>
          <p:nvPr>
            <p:ph idx="1"/>
          </p:nvPr>
        </p:nvSpPr>
        <p:spPr>
          <a:xfrm>
            <a:off x="539552" y="1052736"/>
            <a:ext cx="8064896" cy="2952328"/>
          </a:xfrm>
        </p:spPr>
        <p:txBody>
          <a:bodyPr>
            <a:normAutofit/>
          </a:bodyPr>
          <a:lstStyle/>
          <a:p>
            <a:endParaRPr lang="en-US" dirty="0" smtClean="0"/>
          </a:p>
          <a:p>
            <a:r>
              <a:rPr lang="en-US" dirty="0" smtClean="0"/>
              <a:t>Today, it is still unclear whether OpenStack internal communication bus (CB) is an issue when using a single </a:t>
            </a:r>
            <a:r>
              <a:rPr lang="en-US" dirty="0"/>
              <a:t>OpenStack instance </a:t>
            </a:r>
            <a:r>
              <a:rPr lang="en-US" dirty="0" smtClean="0"/>
              <a:t>to power a massively  distributed cloud </a:t>
            </a:r>
          </a:p>
          <a:p>
            <a:pPr lvl="1"/>
            <a:r>
              <a:rPr lang="en-US" dirty="0" smtClean="0"/>
              <a:t>In particular, regarding the impact of WAN (delay, packet loss, </a:t>
            </a:r>
            <a:r>
              <a:rPr lang="en-US" dirty="0" smtClean="0"/>
              <a:t>failure)</a:t>
            </a:r>
          </a:p>
          <a:p>
            <a:r>
              <a:rPr lang="en-US" dirty="0" smtClean="0"/>
              <a:t>It seems commonly agreed that AMQP does not behave well in a WAN environment, other solutions like Shovel should then be used (WAN-friendly).</a:t>
            </a:r>
          </a:p>
          <a:p>
            <a:r>
              <a:rPr lang="en-US" dirty="0" smtClean="0"/>
              <a:t>Our goal is to settle this matter</a:t>
            </a:r>
            <a:endParaRPr lang="en-US"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3284984"/>
            <a:ext cx="3341447" cy="3314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287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8722" y="332656"/>
            <a:ext cx="5966270" cy="720080"/>
          </a:xfrm>
        </p:spPr>
        <p:txBody>
          <a:bodyPr/>
          <a:lstStyle/>
          <a:p>
            <a:r>
              <a:rPr lang="en-US" dirty="0"/>
              <a:t>AMQP protocol and RabbitMQ</a:t>
            </a:r>
            <a:endParaRPr lang="en-US" dirty="0"/>
          </a:p>
        </p:txBody>
      </p:sp>
      <p:sp>
        <p:nvSpPr>
          <p:cNvPr id="5" name="Espace réservé du contenu 2"/>
          <p:cNvSpPr>
            <a:spLocks noGrp="1"/>
          </p:cNvSpPr>
          <p:nvPr>
            <p:ph idx="1"/>
          </p:nvPr>
        </p:nvSpPr>
        <p:spPr>
          <a:xfrm>
            <a:off x="467544" y="980728"/>
            <a:ext cx="4752528" cy="5040560"/>
          </a:xfrm>
        </p:spPr>
        <p:txBody>
          <a:bodyPr>
            <a:normAutofit lnSpcReduction="10000"/>
          </a:bodyPr>
          <a:lstStyle/>
          <a:p>
            <a:r>
              <a:rPr lang="en-US" dirty="0" smtClean="0"/>
              <a:t>AMQP stands for Advanced Messaging Queuing Protocol</a:t>
            </a:r>
          </a:p>
          <a:p>
            <a:r>
              <a:rPr lang="en-US" dirty="0" smtClean="0"/>
              <a:t>AMQP is the messaging technology chosen by OpenStack for internal communication within services</a:t>
            </a:r>
          </a:p>
          <a:p>
            <a:r>
              <a:rPr lang="en-US" dirty="0" smtClean="0"/>
              <a:t>RabbitMQ is an AMQP message broker</a:t>
            </a:r>
            <a:endParaRPr lang="en-US" dirty="0"/>
          </a:p>
          <a:p>
            <a:r>
              <a:rPr lang="en-US" dirty="0" smtClean="0"/>
              <a:t>Exchanges and Queues:</a:t>
            </a:r>
          </a:p>
          <a:p>
            <a:pPr lvl="1"/>
            <a:r>
              <a:rPr lang="en-US" dirty="0" smtClean="0"/>
              <a:t>Exchanges are set up by services (publisher)</a:t>
            </a:r>
            <a:endParaRPr lang="en-US" dirty="0" smtClean="0"/>
          </a:p>
          <a:p>
            <a:pPr lvl="1"/>
            <a:r>
              <a:rPr lang="en-US" dirty="0" smtClean="0"/>
              <a:t>Queues are set up by clients (subscribers)</a:t>
            </a:r>
          </a:p>
          <a:p>
            <a:pPr lvl="1"/>
            <a:r>
              <a:rPr lang="en-US" dirty="0" smtClean="0"/>
              <a:t>They are linked through routing keys</a:t>
            </a:r>
          </a:p>
          <a:p>
            <a:pPr lvl="1"/>
            <a:r>
              <a:rPr lang="en-US" dirty="0" smtClean="0"/>
              <a:t>Different types of Exchanges:</a:t>
            </a:r>
          </a:p>
          <a:p>
            <a:pPr lvl="2"/>
            <a:r>
              <a:rPr lang="en-US" dirty="0" smtClean="0"/>
              <a:t>Direct (point to point communication)</a:t>
            </a:r>
          </a:p>
          <a:p>
            <a:pPr lvl="2"/>
            <a:r>
              <a:rPr lang="en-US" dirty="0" smtClean="0"/>
              <a:t>Topic (to one ore many based on key)</a:t>
            </a:r>
          </a:p>
          <a:p>
            <a:pPr lvl="2"/>
            <a:r>
              <a:rPr lang="en-US" dirty="0" err="1" smtClean="0"/>
              <a:t>Fanout</a:t>
            </a:r>
            <a:r>
              <a:rPr lang="en-US" dirty="0" smtClean="0"/>
              <a:t> (toward multiple agents)</a:t>
            </a:r>
          </a:p>
          <a:p>
            <a:r>
              <a:rPr lang="en-US" dirty="0" smtClean="0"/>
              <a:t>Channels</a:t>
            </a:r>
          </a:p>
          <a:p>
            <a:pPr lvl="1"/>
            <a:r>
              <a:rPr lang="en-US" dirty="0" smtClean="0"/>
              <a:t>AMQP connections are long-lived TCP connections</a:t>
            </a:r>
          </a:p>
          <a:p>
            <a:pPr lvl="1"/>
            <a:r>
              <a:rPr lang="en-US" dirty="0" smtClean="0"/>
              <a:t>In one TCP connection we can multiplex multiple channels</a:t>
            </a:r>
            <a:endParaRPr lang="en-US" dirty="0" smtClean="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5" y="836712"/>
            <a:ext cx="3812856" cy="2544118"/>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527" y="3753352"/>
            <a:ext cx="2239913" cy="2640601"/>
          </a:xfrm>
          <a:prstGeom prst="rect">
            <a:avLst/>
          </a:prstGeom>
        </p:spPr>
      </p:pic>
    </p:spTree>
    <p:extLst>
      <p:ext uri="{BB962C8B-B14F-4D97-AF65-F5344CB8AC3E}">
        <p14:creationId xmlns:p14="http://schemas.microsoft.com/office/powerpoint/2010/main" val="2381088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7235" y="260648"/>
            <a:ext cx="7084800" cy="648072"/>
          </a:xfrm>
        </p:spPr>
        <p:txBody>
          <a:bodyPr/>
          <a:lstStyle/>
          <a:p>
            <a:pPr algn="ctr"/>
            <a:r>
              <a:rPr lang="en-US" dirty="0"/>
              <a:t>Our test setup</a:t>
            </a:r>
            <a:endParaRPr lang="fr-FR" dirty="0"/>
          </a:p>
        </p:txBody>
      </p:sp>
      <p:sp>
        <p:nvSpPr>
          <p:cNvPr id="5" name="Rectangle 4"/>
          <p:cNvSpPr/>
          <p:nvPr/>
        </p:nvSpPr>
        <p:spPr>
          <a:xfrm>
            <a:off x="2155238" y="1844824"/>
            <a:ext cx="2421060" cy="1916017"/>
          </a:xfrm>
          <a:prstGeom prst="rect">
            <a:avLst/>
          </a:prstGeom>
          <a:solidFill>
            <a:schemeClr val="bg1"/>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200" dirty="0" smtClean="0">
                <a:solidFill>
                  <a:schemeClr val="tx1"/>
                </a:solidFill>
                <a:latin typeface="Century Gothic" panose="020B0502020202020204" pitchFamily="34" charset="0"/>
              </a:rPr>
              <a:t>Control Node</a:t>
            </a:r>
          </a:p>
        </p:txBody>
      </p:sp>
      <p:sp>
        <p:nvSpPr>
          <p:cNvPr id="6" name="Rectangle 5"/>
          <p:cNvSpPr/>
          <p:nvPr/>
        </p:nvSpPr>
        <p:spPr>
          <a:xfrm>
            <a:off x="2363933" y="2713885"/>
            <a:ext cx="1980868" cy="432048"/>
          </a:xfrm>
          <a:prstGeom prst="rect">
            <a:avLst/>
          </a:prstGeom>
          <a:solidFill>
            <a:schemeClr val="accent2"/>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200" b="1" dirty="0" smtClean="0">
                <a:solidFill>
                  <a:schemeClr val="bg1"/>
                </a:solidFill>
                <a:latin typeface="Century Gothic" panose="020B0502020202020204" pitchFamily="34" charset="0"/>
              </a:rPr>
              <a:t>Nova </a:t>
            </a:r>
          </a:p>
          <a:p>
            <a:pPr algn="ctr"/>
            <a:r>
              <a:rPr lang="fr-FR" sz="1000" dirty="0" smtClean="0">
                <a:solidFill>
                  <a:schemeClr val="bg1"/>
                </a:solidFill>
                <a:latin typeface="Century Gothic" panose="020B0502020202020204" pitchFamily="34" charset="0"/>
              </a:rPr>
              <a:t>(</a:t>
            </a:r>
            <a:r>
              <a:rPr lang="fr-FR" sz="1000" dirty="0" err="1" smtClean="0">
                <a:solidFill>
                  <a:schemeClr val="bg1"/>
                </a:solidFill>
                <a:latin typeface="Century Gothic" panose="020B0502020202020204" pitchFamily="34" charset="0"/>
              </a:rPr>
              <a:t>scheduler</a:t>
            </a:r>
            <a:r>
              <a:rPr lang="fr-FR" sz="1000" dirty="0" smtClean="0">
                <a:solidFill>
                  <a:schemeClr val="bg1"/>
                </a:solidFill>
                <a:latin typeface="Century Gothic" panose="020B0502020202020204" pitchFamily="34" charset="0"/>
              </a:rPr>
              <a:t>, conductor, etc.)</a:t>
            </a:r>
            <a:endParaRPr lang="en-US" sz="1000" dirty="0">
              <a:solidFill>
                <a:schemeClr val="bg1"/>
              </a:solidFill>
              <a:latin typeface="Century Gothic" panose="020B0502020202020204" pitchFamily="34" charset="0"/>
            </a:endParaRPr>
          </a:p>
        </p:txBody>
      </p:sp>
      <p:sp>
        <p:nvSpPr>
          <p:cNvPr id="7" name="Rectangle 6"/>
          <p:cNvSpPr/>
          <p:nvPr/>
        </p:nvSpPr>
        <p:spPr>
          <a:xfrm>
            <a:off x="2363933" y="3217941"/>
            <a:ext cx="1980868" cy="432048"/>
          </a:xfrm>
          <a:prstGeom prst="rect">
            <a:avLst/>
          </a:prstGeom>
          <a:solidFill>
            <a:schemeClr val="accent1"/>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200" b="1" dirty="0" smtClean="0">
                <a:solidFill>
                  <a:schemeClr val="bg1"/>
                </a:solidFill>
                <a:latin typeface="Century Gothic" panose="020B0502020202020204" pitchFamily="34" charset="0"/>
              </a:rPr>
              <a:t>Neutron: </a:t>
            </a:r>
          </a:p>
          <a:p>
            <a:pPr algn="ctr"/>
            <a:r>
              <a:rPr lang="fr-FR" sz="1000" dirty="0" smtClean="0">
                <a:solidFill>
                  <a:schemeClr val="bg1"/>
                </a:solidFill>
                <a:latin typeface="Century Gothic" panose="020B0502020202020204" pitchFamily="34" charset="0"/>
              </a:rPr>
              <a:t>(</a:t>
            </a:r>
            <a:r>
              <a:rPr lang="fr-FR" sz="1000" dirty="0" err="1" smtClean="0">
                <a:solidFill>
                  <a:schemeClr val="bg1"/>
                </a:solidFill>
                <a:latin typeface="Century Gothic" panose="020B0502020202020204" pitchFamily="34" charset="0"/>
              </a:rPr>
              <a:t>dhcp</a:t>
            </a:r>
            <a:r>
              <a:rPr lang="fr-FR" sz="1000" dirty="0" smtClean="0">
                <a:solidFill>
                  <a:schemeClr val="bg1"/>
                </a:solidFill>
                <a:latin typeface="Century Gothic" panose="020B0502020202020204" pitchFamily="34" charset="0"/>
              </a:rPr>
              <a:t> agent, L3 agent, etc.)</a:t>
            </a:r>
            <a:endParaRPr lang="en-US" sz="1000" dirty="0">
              <a:solidFill>
                <a:schemeClr val="bg1"/>
              </a:solidFill>
              <a:latin typeface="Century Gothic" panose="020B0502020202020204" pitchFamily="34" charset="0"/>
            </a:endParaRPr>
          </a:p>
        </p:txBody>
      </p:sp>
      <p:sp>
        <p:nvSpPr>
          <p:cNvPr id="9" name="Rectangle 8"/>
          <p:cNvSpPr/>
          <p:nvPr/>
        </p:nvSpPr>
        <p:spPr>
          <a:xfrm>
            <a:off x="866648" y="4533899"/>
            <a:ext cx="1584176" cy="1420346"/>
          </a:xfrm>
          <a:prstGeom prst="rect">
            <a:avLst/>
          </a:prstGeom>
          <a:solidFill>
            <a:schemeClr val="bg1"/>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fr-FR" sz="1200" dirty="0" smtClean="0">
                <a:solidFill>
                  <a:schemeClr val="tx1"/>
                </a:solidFill>
                <a:latin typeface="Century Gothic" panose="020B0502020202020204" pitchFamily="34" charset="0"/>
              </a:rPr>
              <a:t>Compute Node 1</a:t>
            </a:r>
          </a:p>
        </p:txBody>
      </p:sp>
      <p:sp>
        <p:nvSpPr>
          <p:cNvPr id="10" name="Rectangle 9"/>
          <p:cNvSpPr/>
          <p:nvPr/>
        </p:nvSpPr>
        <p:spPr>
          <a:xfrm>
            <a:off x="1010664" y="4636643"/>
            <a:ext cx="1296144" cy="298060"/>
          </a:xfrm>
          <a:prstGeom prst="rect">
            <a:avLst/>
          </a:prstGeom>
          <a:solidFill>
            <a:schemeClr val="accent1"/>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bg1"/>
                </a:solidFill>
                <a:latin typeface="Century Gothic" panose="020B0502020202020204" pitchFamily="34" charset="0"/>
              </a:rPr>
              <a:t>L2 Agent</a:t>
            </a:r>
            <a:endParaRPr lang="en-US" sz="1200" b="1" dirty="0">
              <a:solidFill>
                <a:schemeClr val="bg1"/>
              </a:solidFill>
              <a:latin typeface="Century Gothic" panose="020B0502020202020204" pitchFamily="34" charset="0"/>
            </a:endParaRPr>
          </a:p>
        </p:txBody>
      </p:sp>
      <p:sp>
        <p:nvSpPr>
          <p:cNvPr id="11" name="Rectangle 10"/>
          <p:cNvSpPr/>
          <p:nvPr/>
        </p:nvSpPr>
        <p:spPr>
          <a:xfrm>
            <a:off x="1010664" y="4996683"/>
            <a:ext cx="1296144" cy="298060"/>
          </a:xfrm>
          <a:prstGeom prst="rect">
            <a:avLst/>
          </a:prstGeom>
          <a:solidFill>
            <a:schemeClr val="accent2"/>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bg1"/>
                </a:solidFill>
                <a:latin typeface="Century Gothic" panose="020B0502020202020204" pitchFamily="34" charset="0"/>
              </a:rPr>
              <a:t>Nova CPU</a:t>
            </a:r>
            <a:endParaRPr lang="en-US" sz="1200" b="1" dirty="0">
              <a:solidFill>
                <a:schemeClr val="bg1"/>
              </a:solidFill>
              <a:latin typeface="Century Gothic" panose="020B0502020202020204" pitchFamily="34" charset="0"/>
            </a:endParaRPr>
          </a:p>
        </p:txBody>
      </p:sp>
      <p:sp>
        <p:nvSpPr>
          <p:cNvPr id="13" name="Rectangle 12"/>
          <p:cNvSpPr/>
          <p:nvPr/>
        </p:nvSpPr>
        <p:spPr>
          <a:xfrm>
            <a:off x="4367828" y="4533899"/>
            <a:ext cx="1584176" cy="1420346"/>
          </a:xfrm>
          <a:prstGeom prst="rect">
            <a:avLst/>
          </a:prstGeom>
          <a:solidFill>
            <a:schemeClr val="bg1"/>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fr-FR" sz="1200" dirty="0" smtClean="0">
                <a:solidFill>
                  <a:schemeClr val="tx1"/>
                </a:solidFill>
                <a:latin typeface="Century Gothic" panose="020B0502020202020204" pitchFamily="34" charset="0"/>
              </a:rPr>
              <a:t>Compute Node 2</a:t>
            </a:r>
          </a:p>
        </p:txBody>
      </p:sp>
      <p:sp>
        <p:nvSpPr>
          <p:cNvPr id="14" name="Rectangle 13"/>
          <p:cNvSpPr/>
          <p:nvPr/>
        </p:nvSpPr>
        <p:spPr>
          <a:xfrm>
            <a:off x="4511844" y="4636643"/>
            <a:ext cx="1296144" cy="298060"/>
          </a:xfrm>
          <a:prstGeom prst="rect">
            <a:avLst/>
          </a:prstGeom>
          <a:solidFill>
            <a:schemeClr val="accent1"/>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bg1"/>
                </a:solidFill>
                <a:latin typeface="Century Gothic" panose="020B0502020202020204" pitchFamily="34" charset="0"/>
              </a:rPr>
              <a:t>L2 Agent</a:t>
            </a:r>
            <a:endParaRPr lang="en-US" sz="1200" b="1" dirty="0">
              <a:solidFill>
                <a:schemeClr val="bg1"/>
              </a:solidFill>
              <a:latin typeface="Century Gothic" panose="020B0502020202020204" pitchFamily="34" charset="0"/>
            </a:endParaRPr>
          </a:p>
        </p:txBody>
      </p:sp>
      <p:sp>
        <p:nvSpPr>
          <p:cNvPr id="15" name="Rectangle 14"/>
          <p:cNvSpPr/>
          <p:nvPr/>
        </p:nvSpPr>
        <p:spPr>
          <a:xfrm>
            <a:off x="4511844" y="4996683"/>
            <a:ext cx="1296144" cy="298060"/>
          </a:xfrm>
          <a:prstGeom prst="rect">
            <a:avLst/>
          </a:prstGeom>
          <a:solidFill>
            <a:schemeClr val="accent2"/>
          </a:solidFill>
          <a:ln w="952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bg1"/>
                </a:solidFill>
                <a:latin typeface="Century Gothic" panose="020B0502020202020204" pitchFamily="34" charset="0"/>
              </a:rPr>
              <a:t>Nova CPU</a:t>
            </a:r>
            <a:endParaRPr lang="en-US" sz="1200" b="1" dirty="0">
              <a:solidFill>
                <a:schemeClr val="bg1"/>
              </a:solidFill>
              <a:latin typeface="Century Gothic" panose="020B0502020202020204" pitchFamily="34" charset="0"/>
            </a:endParaRPr>
          </a:p>
        </p:txBody>
      </p:sp>
      <p:sp>
        <p:nvSpPr>
          <p:cNvPr id="17" name="Cylindre 16"/>
          <p:cNvSpPr/>
          <p:nvPr/>
        </p:nvSpPr>
        <p:spPr>
          <a:xfrm rot="5400000">
            <a:off x="3215598" y="1360556"/>
            <a:ext cx="276520" cy="1980868"/>
          </a:xfrm>
          <a:prstGeom prst="can">
            <a:avLst/>
          </a:prstGeom>
          <a:solidFill>
            <a:schemeClr val="accent6">
              <a:lumMod val="75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p:cNvSpPr txBox="1"/>
          <p:nvPr/>
        </p:nvSpPr>
        <p:spPr>
          <a:xfrm>
            <a:off x="2611665" y="2212251"/>
            <a:ext cx="1453240" cy="276999"/>
          </a:xfrm>
          <a:prstGeom prst="rect">
            <a:avLst/>
          </a:prstGeom>
          <a:noFill/>
        </p:spPr>
        <p:txBody>
          <a:bodyPr wrap="square" rtlCol="0">
            <a:spAutoFit/>
          </a:bodyPr>
          <a:lstStyle/>
          <a:p>
            <a:pPr algn="ctr"/>
            <a:r>
              <a:rPr lang="fr-FR" sz="1200" b="1" dirty="0" smtClean="0">
                <a:solidFill>
                  <a:schemeClr val="bg1"/>
                </a:solidFill>
                <a:latin typeface="Century Gothic" panose="020B0502020202020204" pitchFamily="34" charset="0"/>
              </a:rPr>
              <a:t>RabbitMQ Server</a:t>
            </a:r>
            <a:endParaRPr lang="en-US" sz="1200" b="1" dirty="0">
              <a:solidFill>
                <a:schemeClr val="bg1"/>
              </a:solidFill>
              <a:latin typeface="Century Gothic" panose="020B0502020202020204" pitchFamily="34" charset="0"/>
            </a:endParaRPr>
          </a:p>
        </p:txBody>
      </p:sp>
      <p:cxnSp>
        <p:nvCxnSpPr>
          <p:cNvPr id="19" name="Connecteur en angle 18"/>
          <p:cNvCxnSpPr>
            <a:stCxn id="5" idx="2"/>
            <a:endCxn id="9" idx="0"/>
          </p:cNvCxnSpPr>
          <p:nvPr/>
        </p:nvCxnSpPr>
        <p:spPr>
          <a:xfrm rot="5400000">
            <a:off x="2125723" y="3293854"/>
            <a:ext cx="773058" cy="1707032"/>
          </a:xfrm>
          <a:prstGeom prst="bentConnector3">
            <a:avLst>
              <a:gd name="adj1" fmla="val 50000"/>
            </a:avLst>
          </a:prstGeom>
          <a:ln>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onnecteur en angle 19"/>
          <p:cNvCxnSpPr>
            <a:stCxn id="5" idx="2"/>
            <a:endCxn id="13" idx="0"/>
          </p:cNvCxnSpPr>
          <p:nvPr/>
        </p:nvCxnSpPr>
        <p:spPr>
          <a:xfrm rot="16200000" flipH="1">
            <a:off x="3876313" y="3250296"/>
            <a:ext cx="773058" cy="1794148"/>
          </a:xfrm>
          <a:prstGeom prst="bentConnector3">
            <a:avLst>
              <a:gd name="adj1" fmla="val 50000"/>
            </a:avLst>
          </a:prstGeom>
          <a:ln>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1" name="Groupe 20"/>
          <p:cNvGrpSpPr/>
          <p:nvPr/>
        </p:nvGrpSpPr>
        <p:grpSpPr>
          <a:xfrm>
            <a:off x="1133363" y="5326682"/>
            <a:ext cx="1050746" cy="360040"/>
            <a:chOff x="6300192" y="1294891"/>
            <a:chExt cx="1050746" cy="360040"/>
          </a:xfrm>
        </p:grpSpPr>
        <p:grpSp>
          <p:nvGrpSpPr>
            <p:cNvPr id="22" name="Groupe 21"/>
            <p:cNvGrpSpPr/>
            <p:nvPr/>
          </p:nvGrpSpPr>
          <p:grpSpPr>
            <a:xfrm>
              <a:off x="6300192" y="1294891"/>
              <a:ext cx="441146" cy="360040"/>
              <a:chOff x="4772623" y="836712"/>
              <a:chExt cx="441146" cy="360040"/>
            </a:xfrm>
          </p:grpSpPr>
          <p:sp>
            <p:nvSpPr>
              <p:cNvPr id="35" name="Ellipse 34"/>
              <p:cNvSpPr/>
              <p:nvPr/>
            </p:nvSpPr>
            <p:spPr>
              <a:xfrm>
                <a:off x="4813176" y="836712"/>
                <a:ext cx="360040"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000" b="1" dirty="0"/>
              </a:p>
            </p:txBody>
          </p:sp>
          <p:sp>
            <p:nvSpPr>
              <p:cNvPr id="36" name="ZoneTexte 35"/>
              <p:cNvSpPr txBox="1"/>
              <p:nvPr/>
            </p:nvSpPr>
            <p:spPr>
              <a:xfrm>
                <a:off x="4772623" y="862843"/>
                <a:ext cx="441146" cy="307777"/>
              </a:xfrm>
              <a:prstGeom prst="rect">
                <a:avLst/>
              </a:prstGeom>
              <a:noFill/>
            </p:spPr>
            <p:txBody>
              <a:bodyPr wrap="none" rtlCol="0">
                <a:spAutoFit/>
              </a:bodyPr>
              <a:lstStyle/>
              <a:p>
                <a:pPr algn="r"/>
                <a:r>
                  <a:rPr lang="fr-FR" sz="1400" dirty="0" smtClean="0">
                    <a:latin typeface="Cambria" panose="02040503050406030204" pitchFamily="18" charset="0"/>
                  </a:rPr>
                  <a:t>VM</a:t>
                </a:r>
                <a:endParaRPr lang="en-US" sz="1400" dirty="0">
                  <a:latin typeface="Cambria" panose="02040503050406030204" pitchFamily="18" charset="0"/>
                </a:endParaRPr>
              </a:p>
            </p:txBody>
          </p:sp>
        </p:grpSp>
        <p:grpSp>
          <p:nvGrpSpPr>
            <p:cNvPr id="23" name="Groupe 22"/>
            <p:cNvGrpSpPr/>
            <p:nvPr/>
          </p:nvGrpSpPr>
          <p:grpSpPr>
            <a:xfrm>
              <a:off x="6452592" y="1294891"/>
              <a:ext cx="441146" cy="360040"/>
              <a:chOff x="4772623" y="836712"/>
              <a:chExt cx="441146" cy="360040"/>
            </a:xfrm>
          </p:grpSpPr>
          <p:sp>
            <p:nvSpPr>
              <p:cNvPr id="33" name="Ellipse 32"/>
              <p:cNvSpPr/>
              <p:nvPr/>
            </p:nvSpPr>
            <p:spPr>
              <a:xfrm>
                <a:off x="4813176" y="836712"/>
                <a:ext cx="360040"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000" b="1" dirty="0"/>
              </a:p>
            </p:txBody>
          </p:sp>
          <p:sp>
            <p:nvSpPr>
              <p:cNvPr id="34" name="ZoneTexte 33"/>
              <p:cNvSpPr txBox="1"/>
              <p:nvPr/>
            </p:nvSpPr>
            <p:spPr>
              <a:xfrm>
                <a:off x="4772623" y="862843"/>
                <a:ext cx="441146" cy="307777"/>
              </a:xfrm>
              <a:prstGeom prst="rect">
                <a:avLst/>
              </a:prstGeom>
              <a:noFill/>
            </p:spPr>
            <p:txBody>
              <a:bodyPr wrap="none" rtlCol="0">
                <a:spAutoFit/>
              </a:bodyPr>
              <a:lstStyle/>
              <a:p>
                <a:pPr algn="r"/>
                <a:r>
                  <a:rPr lang="fr-FR" sz="1400" dirty="0" smtClean="0">
                    <a:latin typeface="Cambria" panose="02040503050406030204" pitchFamily="18" charset="0"/>
                  </a:rPr>
                  <a:t>VM</a:t>
                </a:r>
                <a:endParaRPr lang="en-US" sz="1400" dirty="0">
                  <a:latin typeface="Cambria" panose="02040503050406030204" pitchFamily="18" charset="0"/>
                </a:endParaRPr>
              </a:p>
            </p:txBody>
          </p:sp>
        </p:grpSp>
        <p:grpSp>
          <p:nvGrpSpPr>
            <p:cNvPr id="24" name="Groupe 23"/>
            <p:cNvGrpSpPr/>
            <p:nvPr/>
          </p:nvGrpSpPr>
          <p:grpSpPr>
            <a:xfrm>
              <a:off x="6604992" y="1294891"/>
              <a:ext cx="441146" cy="360040"/>
              <a:chOff x="4772623" y="836712"/>
              <a:chExt cx="441146" cy="360040"/>
            </a:xfrm>
          </p:grpSpPr>
          <p:sp>
            <p:nvSpPr>
              <p:cNvPr id="31" name="Ellipse 30"/>
              <p:cNvSpPr/>
              <p:nvPr/>
            </p:nvSpPr>
            <p:spPr>
              <a:xfrm>
                <a:off x="4813176" y="836712"/>
                <a:ext cx="360040"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000" b="1" dirty="0"/>
              </a:p>
            </p:txBody>
          </p:sp>
          <p:sp>
            <p:nvSpPr>
              <p:cNvPr id="32" name="ZoneTexte 31"/>
              <p:cNvSpPr txBox="1"/>
              <p:nvPr/>
            </p:nvSpPr>
            <p:spPr>
              <a:xfrm>
                <a:off x="4772623" y="862843"/>
                <a:ext cx="441146" cy="307777"/>
              </a:xfrm>
              <a:prstGeom prst="rect">
                <a:avLst/>
              </a:prstGeom>
              <a:noFill/>
            </p:spPr>
            <p:txBody>
              <a:bodyPr wrap="none" rtlCol="0">
                <a:spAutoFit/>
              </a:bodyPr>
              <a:lstStyle/>
              <a:p>
                <a:pPr algn="r"/>
                <a:r>
                  <a:rPr lang="fr-FR" sz="1400" dirty="0" smtClean="0">
                    <a:latin typeface="Cambria" panose="02040503050406030204" pitchFamily="18" charset="0"/>
                  </a:rPr>
                  <a:t>VM</a:t>
                </a:r>
                <a:endParaRPr lang="en-US" sz="1400" dirty="0">
                  <a:latin typeface="Cambria" panose="02040503050406030204" pitchFamily="18" charset="0"/>
                </a:endParaRPr>
              </a:p>
            </p:txBody>
          </p:sp>
        </p:grpSp>
        <p:grpSp>
          <p:nvGrpSpPr>
            <p:cNvPr id="25" name="Groupe 24"/>
            <p:cNvGrpSpPr/>
            <p:nvPr/>
          </p:nvGrpSpPr>
          <p:grpSpPr>
            <a:xfrm>
              <a:off x="6757392" y="1294891"/>
              <a:ext cx="441146" cy="360040"/>
              <a:chOff x="4772623" y="836712"/>
              <a:chExt cx="441146" cy="360040"/>
            </a:xfrm>
          </p:grpSpPr>
          <p:sp>
            <p:nvSpPr>
              <p:cNvPr id="29" name="Ellipse 28"/>
              <p:cNvSpPr/>
              <p:nvPr/>
            </p:nvSpPr>
            <p:spPr>
              <a:xfrm>
                <a:off x="4813176" y="836712"/>
                <a:ext cx="360040"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000" b="1" dirty="0"/>
              </a:p>
            </p:txBody>
          </p:sp>
          <p:sp>
            <p:nvSpPr>
              <p:cNvPr id="30" name="ZoneTexte 29"/>
              <p:cNvSpPr txBox="1"/>
              <p:nvPr/>
            </p:nvSpPr>
            <p:spPr>
              <a:xfrm>
                <a:off x="4772623" y="862843"/>
                <a:ext cx="441146" cy="307777"/>
              </a:xfrm>
              <a:prstGeom prst="rect">
                <a:avLst/>
              </a:prstGeom>
              <a:noFill/>
            </p:spPr>
            <p:txBody>
              <a:bodyPr wrap="none" rtlCol="0">
                <a:spAutoFit/>
              </a:bodyPr>
              <a:lstStyle/>
              <a:p>
                <a:pPr algn="r"/>
                <a:r>
                  <a:rPr lang="fr-FR" sz="1400" dirty="0" smtClean="0">
                    <a:latin typeface="Cambria" panose="02040503050406030204" pitchFamily="18" charset="0"/>
                  </a:rPr>
                  <a:t>VM</a:t>
                </a:r>
                <a:endParaRPr lang="en-US" sz="1400" dirty="0">
                  <a:latin typeface="Cambria" panose="02040503050406030204" pitchFamily="18" charset="0"/>
                </a:endParaRPr>
              </a:p>
            </p:txBody>
          </p:sp>
        </p:grpSp>
        <p:grpSp>
          <p:nvGrpSpPr>
            <p:cNvPr id="26" name="Groupe 25"/>
            <p:cNvGrpSpPr/>
            <p:nvPr/>
          </p:nvGrpSpPr>
          <p:grpSpPr>
            <a:xfrm>
              <a:off x="6909792" y="1294891"/>
              <a:ext cx="441146" cy="360040"/>
              <a:chOff x="4772623" y="836712"/>
              <a:chExt cx="441146" cy="360040"/>
            </a:xfrm>
          </p:grpSpPr>
          <p:sp>
            <p:nvSpPr>
              <p:cNvPr id="27" name="Ellipse 26"/>
              <p:cNvSpPr/>
              <p:nvPr/>
            </p:nvSpPr>
            <p:spPr>
              <a:xfrm>
                <a:off x="4813176" y="836712"/>
                <a:ext cx="360040"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000" b="1" dirty="0"/>
              </a:p>
            </p:txBody>
          </p:sp>
          <p:sp>
            <p:nvSpPr>
              <p:cNvPr id="28" name="ZoneTexte 27"/>
              <p:cNvSpPr txBox="1"/>
              <p:nvPr/>
            </p:nvSpPr>
            <p:spPr>
              <a:xfrm>
                <a:off x="4772623" y="862843"/>
                <a:ext cx="441146" cy="307777"/>
              </a:xfrm>
              <a:prstGeom prst="rect">
                <a:avLst/>
              </a:prstGeom>
              <a:noFill/>
            </p:spPr>
            <p:txBody>
              <a:bodyPr wrap="none" rtlCol="0">
                <a:spAutoFit/>
              </a:bodyPr>
              <a:lstStyle/>
              <a:p>
                <a:pPr algn="r"/>
                <a:r>
                  <a:rPr lang="fr-FR" sz="1400" dirty="0" smtClean="0">
                    <a:latin typeface="Cambria" panose="02040503050406030204" pitchFamily="18" charset="0"/>
                  </a:rPr>
                  <a:t>VM</a:t>
                </a:r>
                <a:endParaRPr lang="en-US" sz="1400" dirty="0">
                  <a:latin typeface="Cambria" panose="02040503050406030204" pitchFamily="18" charset="0"/>
                </a:endParaRPr>
              </a:p>
            </p:txBody>
          </p:sp>
        </p:grpSp>
      </p:grpSp>
      <p:grpSp>
        <p:nvGrpSpPr>
          <p:cNvPr id="37" name="Groupe 36"/>
          <p:cNvGrpSpPr/>
          <p:nvPr/>
        </p:nvGrpSpPr>
        <p:grpSpPr>
          <a:xfrm>
            <a:off x="4634543" y="5327580"/>
            <a:ext cx="1050746" cy="360040"/>
            <a:chOff x="6300192" y="1294891"/>
            <a:chExt cx="1050746" cy="360040"/>
          </a:xfrm>
        </p:grpSpPr>
        <p:grpSp>
          <p:nvGrpSpPr>
            <p:cNvPr id="38" name="Groupe 37"/>
            <p:cNvGrpSpPr/>
            <p:nvPr/>
          </p:nvGrpSpPr>
          <p:grpSpPr>
            <a:xfrm>
              <a:off x="6300192" y="1294891"/>
              <a:ext cx="441146" cy="360040"/>
              <a:chOff x="4772623" y="836712"/>
              <a:chExt cx="441146" cy="360040"/>
            </a:xfrm>
          </p:grpSpPr>
          <p:sp>
            <p:nvSpPr>
              <p:cNvPr id="51" name="Ellipse 50"/>
              <p:cNvSpPr/>
              <p:nvPr/>
            </p:nvSpPr>
            <p:spPr>
              <a:xfrm>
                <a:off x="4813176" y="836712"/>
                <a:ext cx="360040"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000" b="1" dirty="0"/>
              </a:p>
            </p:txBody>
          </p:sp>
          <p:sp>
            <p:nvSpPr>
              <p:cNvPr id="52" name="ZoneTexte 51"/>
              <p:cNvSpPr txBox="1"/>
              <p:nvPr/>
            </p:nvSpPr>
            <p:spPr>
              <a:xfrm>
                <a:off x="4772623" y="862843"/>
                <a:ext cx="441146" cy="307777"/>
              </a:xfrm>
              <a:prstGeom prst="rect">
                <a:avLst/>
              </a:prstGeom>
              <a:noFill/>
            </p:spPr>
            <p:txBody>
              <a:bodyPr wrap="none" rtlCol="0">
                <a:spAutoFit/>
              </a:bodyPr>
              <a:lstStyle/>
              <a:p>
                <a:pPr algn="r"/>
                <a:r>
                  <a:rPr lang="fr-FR" sz="1400" dirty="0" smtClean="0">
                    <a:latin typeface="Cambria" panose="02040503050406030204" pitchFamily="18" charset="0"/>
                  </a:rPr>
                  <a:t>VM</a:t>
                </a:r>
                <a:endParaRPr lang="en-US" sz="1400" dirty="0">
                  <a:latin typeface="Cambria" panose="02040503050406030204" pitchFamily="18" charset="0"/>
                </a:endParaRPr>
              </a:p>
            </p:txBody>
          </p:sp>
        </p:grpSp>
        <p:grpSp>
          <p:nvGrpSpPr>
            <p:cNvPr id="39" name="Groupe 38"/>
            <p:cNvGrpSpPr/>
            <p:nvPr/>
          </p:nvGrpSpPr>
          <p:grpSpPr>
            <a:xfrm>
              <a:off x="6452592" y="1294891"/>
              <a:ext cx="441146" cy="360040"/>
              <a:chOff x="4772623" y="836712"/>
              <a:chExt cx="441146" cy="360040"/>
            </a:xfrm>
          </p:grpSpPr>
          <p:sp>
            <p:nvSpPr>
              <p:cNvPr id="49" name="Ellipse 48"/>
              <p:cNvSpPr/>
              <p:nvPr/>
            </p:nvSpPr>
            <p:spPr>
              <a:xfrm>
                <a:off x="4813176" y="836712"/>
                <a:ext cx="360040"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000" b="1" dirty="0"/>
              </a:p>
            </p:txBody>
          </p:sp>
          <p:sp>
            <p:nvSpPr>
              <p:cNvPr id="50" name="ZoneTexte 49"/>
              <p:cNvSpPr txBox="1"/>
              <p:nvPr/>
            </p:nvSpPr>
            <p:spPr>
              <a:xfrm>
                <a:off x="4772623" y="862843"/>
                <a:ext cx="441146" cy="307777"/>
              </a:xfrm>
              <a:prstGeom prst="rect">
                <a:avLst/>
              </a:prstGeom>
              <a:noFill/>
            </p:spPr>
            <p:txBody>
              <a:bodyPr wrap="none" rtlCol="0">
                <a:spAutoFit/>
              </a:bodyPr>
              <a:lstStyle/>
              <a:p>
                <a:pPr algn="r"/>
                <a:r>
                  <a:rPr lang="fr-FR" sz="1400" dirty="0" smtClean="0">
                    <a:latin typeface="Cambria" panose="02040503050406030204" pitchFamily="18" charset="0"/>
                  </a:rPr>
                  <a:t>VM</a:t>
                </a:r>
                <a:endParaRPr lang="en-US" sz="1400" dirty="0">
                  <a:latin typeface="Cambria" panose="02040503050406030204" pitchFamily="18" charset="0"/>
                </a:endParaRPr>
              </a:p>
            </p:txBody>
          </p:sp>
        </p:grpSp>
        <p:grpSp>
          <p:nvGrpSpPr>
            <p:cNvPr id="40" name="Groupe 39"/>
            <p:cNvGrpSpPr/>
            <p:nvPr/>
          </p:nvGrpSpPr>
          <p:grpSpPr>
            <a:xfrm>
              <a:off x="6604992" y="1294891"/>
              <a:ext cx="441146" cy="360040"/>
              <a:chOff x="4772623" y="836712"/>
              <a:chExt cx="441146" cy="360040"/>
            </a:xfrm>
          </p:grpSpPr>
          <p:sp>
            <p:nvSpPr>
              <p:cNvPr id="47" name="Ellipse 46"/>
              <p:cNvSpPr/>
              <p:nvPr/>
            </p:nvSpPr>
            <p:spPr>
              <a:xfrm>
                <a:off x="4813176" y="836712"/>
                <a:ext cx="360040"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000" b="1" dirty="0"/>
              </a:p>
            </p:txBody>
          </p:sp>
          <p:sp>
            <p:nvSpPr>
              <p:cNvPr id="48" name="ZoneTexte 47"/>
              <p:cNvSpPr txBox="1"/>
              <p:nvPr/>
            </p:nvSpPr>
            <p:spPr>
              <a:xfrm>
                <a:off x="4772623" y="862843"/>
                <a:ext cx="441146" cy="307777"/>
              </a:xfrm>
              <a:prstGeom prst="rect">
                <a:avLst/>
              </a:prstGeom>
              <a:noFill/>
            </p:spPr>
            <p:txBody>
              <a:bodyPr wrap="none" rtlCol="0">
                <a:spAutoFit/>
              </a:bodyPr>
              <a:lstStyle/>
              <a:p>
                <a:pPr algn="r"/>
                <a:r>
                  <a:rPr lang="fr-FR" sz="1400" dirty="0" smtClean="0">
                    <a:latin typeface="Cambria" panose="02040503050406030204" pitchFamily="18" charset="0"/>
                  </a:rPr>
                  <a:t>VM</a:t>
                </a:r>
                <a:endParaRPr lang="en-US" sz="1400" dirty="0">
                  <a:latin typeface="Cambria" panose="02040503050406030204" pitchFamily="18" charset="0"/>
                </a:endParaRPr>
              </a:p>
            </p:txBody>
          </p:sp>
        </p:grpSp>
        <p:grpSp>
          <p:nvGrpSpPr>
            <p:cNvPr id="41" name="Groupe 40"/>
            <p:cNvGrpSpPr/>
            <p:nvPr/>
          </p:nvGrpSpPr>
          <p:grpSpPr>
            <a:xfrm>
              <a:off x="6757392" y="1294891"/>
              <a:ext cx="441146" cy="360040"/>
              <a:chOff x="4772623" y="836712"/>
              <a:chExt cx="441146" cy="360040"/>
            </a:xfrm>
          </p:grpSpPr>
          <p:sp>
            <p:nvSpPr>
              <p:cNvPr id="45" name="Ellipse 44"/>
              <p:cNvSpPr/>
              <p:nvPr/>
            </p:nvSpPr>
            <p:spPr>
              <a:xfrm>
                <a:off x="4813176" y="836712"/>
                <a:ext cx="360040"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000" b="1" dirty="0"/>
              </a:p>
            </p:txBody>
          </p:sp>
          <p:sp>
            <p:nvSpPr>
              <p:cNvPr id="46" name="ZoneTexte 45"/>
              <p:cNvSpPr txBox="1"/>
              <p:nvPr/>
            </p:nvSpPr>
            <p:spPr>
              <a:xfrm>
                <a:off x="4772623" y="862843"/>
                <a:ext cx="441146" cy="307777"/>
              </a:xfrm>
              <a:prstGeom prst="rect">
                <a:avLst/>
              </a:prstGeom>
              <a:noFill/>
            </p:spPr>
            <p:txBody>
              <a:bodyPr wrap="none" rtlCol="0">
                <a:spAutoFit/>
              </a:bodyPr>
              <a:lstStyle/>
              <a:p>
                <a:pPr algn="r"/>
                <a:r>
                  <a:rPr lang="fr-FR" sz="1400" dirty="0" smtClean="0">
                    <a:latin typeface="Cambria" panose="02040503050406030204" pitchFamily="18" charset="0"/>
                  </a:rPr>
                  <a:t>VM</a:t>
                </a:r>
                <a:endParaRPr lang="en-US" sz="1400" dirty="0">
                  <a:latin typeface="Cambria" panose="02040503050406030204" pitchFamily="18" charset="0"/>
                </a:endParaRPr>
              </a:p>
            </p:txBody>
          </p:sp>
        </p:grpSp>
        <p:grpSp>
          <p:nvGrpSpPr>
            <p:cNvPr id="42" name="Groupe 41"/>
            <p:cNvGrpSpPr/>
            <p:nvPr/>
          </p:nvGrpSpPr>
          <p:grpSpPr>
            <a:xfrm>
              <a:off x="6909792" y="1294891"/>
              <a:ext cx="441146" cy="360040"/>
              <a:chOff x="4772623" y="836712"/>
              <a:chExt cx="441146" cy="360040"/>
            </a:xfrm>
          </p:grpSpPr>
          <p:sp>
            <p:nvSpPr>
              <p:cNvPr id="43" name="Ellipse 42"/>
              <p:cNvSpPr/>
              <p:nvPr/>
            </p:nvSpPr>
            <p:spPr>
              <a:xfrm>
                <a:off x="4813176" y="836712"/>
                <a:ext cx="360040" cy="36004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sz="1000" b="1" dirty="0"/>
              </a:p>
            </p:txBody>
          </p:sp>
          <p:sp>
            <p:nvSpPr>
              <p:cNvPr id="44" name="ZoneTexte 43"/>
              <p:cNvSpPr txBox="1"/>
              <p:nvPr/>
            </p:nvSpPr>
            <p:spPr>
              <a:xfrm>
                <a:off x="4772623" y="862843"/>
                <a:ext cx="441146" cy="307777"/>
              </a:xfrm>
              <a:prstGeom prst="rect">
                <a:avLst/>
              </a:prstGeom>
              <a:noFill/>
            </p:spPr>
            <p:txBody>
              <a:bodyPr wrap="none" rtlCol="0">
                <a:spAutoFit/>
              </a:bodyPr>
              <a:lstStyle/>
              <a:p>
                <a:pPr algn="r"/>
                <a:r>
                  <a:rPr lang="fr-FR" sz="1400" dirty="0" smtClean="0">
                    <a:latin typeface="Cambria" panose="02040503050406030204" pitchFamily="18" charset="0"/>
                  </a:rPr>
                  <a:t>VM</a:t>
                </a:r>
                <a:endParaRPr lang="en-US" sz="1400" dirty="0">
                  <a:latin typeface="Cambria" panose="02040503050406030204" pitchFamily="18" charset="0"/>
                </a:endParaRPr>
              </a:p>
            </p:txBody>
          </p:sp>
        </p:grpSp>
      </p:grpSp>
      <p:sp>
        <p:nvSpPr>
          <p:cNvPr id="53" name="ZoneTexte 52"/>
          <p:cNvSpPr txBox="1"/>
          <p:nvPr/>
        </p:nvSpPr>
        <p:spPr>
          <a:xfrm>
            <a:off x="2953676" y="4267864"/>
            <a:ext cx="800219" cy="246221"/>
          </a:xfrm>
          <a:prstGeom prst="rect">
            <a:avLst/>
          </a:prstGeom>
          <a:solidFill>
            <a:schemeClr val="bg1">
              <a:lumMod val="65000"/>
            </a:schemeClr>
          </a:solidFill>
          <a:ln>
            <a:solidFill>
              <a:schemeClr val="bg1">
                <a:lumMod val="75000"/>
              </a:schemeClr>
            </a:solidFill>
          </a:ln>
        </p:spPr>
        <p:txBody>
          <a:bodyPr wrap="none" rtlCol="0">
            <a:spAutoFit/>
          </a:bodyPr>
          <a:lstStyle/>
          <a:p>
            <a:pPr algn="ctr"/>
            <a:r>
              <a:rPr lang="fr-FR" sz="1000" dirty="0" err="1" smtClean="0">
                <a:solidFill>
                  <a:schemeClr val="bg1"/>
                </a:solidFill>
                <a:latin typeface="Century Gothic" panose="020B0502020202020204" pitchFamily="34" charset="0"/>
              </a:rPr>
              <a:t>Wireshark</a:t>
            </a:r>
            <a:endParaRPr lang="en-US" sz="1000" dirty="0">
              <a:solidFill>
                <a:schemeClr val="bg1"/>
              </a:solidFill>
              <a:latin typeface="Century Gothic" panose="020B0502020202020204" pitchFamily="34" charset="0"/>
            </a:endParaRPr>
          </a:p>
        </p:txBody>
      </p:sp>
      <p:sp>
        <p:nvSpPr>
          <p:cNvPr id="54" name="ZoneTexte 53"/>
          <p:cNvSpPr txBox="1"/>
          <p:nvPr/>
        </p:nvSpPr>
        <p:spPr>
          <a:xfrm>
            <a:off x="980573" y="2227879"/>
            <a:ext cx="982961" cy="246221"/>
          </a:xfrm>
          <a:prstGeom prst="rect">
            <a:avLst/>
          </a:prstGeom>
          <a:solidFill>
            <a:schemeClr val="bg1">
              <a:lumMod val="65000"/>
            </a:schemeClr>
          </a:solidFill>
          <a:ln>
            <a:solidFill>
              <a:schemeClr val="bg1">
                <a:lumMod val="75000"/>
              </a:schemeClr>
            </a:solidFill>
          </a:ln>
        </p:spPr>
        <p:txBody>
          <a:bodyPr wrap="none" rtlCol="0">
            <a:spAutoFit/>
          </a:bodyPr>
          <a:lstStyle/>
          <a:p>
            <a:pPr algn="ctr"/>
            <a:r>
              <a:rPr lang="fr-FR" sz="1000" dirty="0" err="1" smtClean="0">
                <a:solidFill>
                  <a:schemeClr val="bg1"/>
                </a:solidFill>
                <a:latin typeface="Century Gothic" panose="020B0502020202020204" pitchFamily="34" charset="0"/>
              </a:rPr>
              <a:t>RabbitTracer</a:t>
            </a:r>
            <a:endParaRPr lang="en-US" sz="1000" dirty="0">
              <a:solidFill>
                <a:schemeClr val="bg1"/>
              </a:solidFill>
              <a:latin typeface="Century Gothic" panose="020B0502020202020204" pitchFamily="34" charset="0"/>
            </a:endParaRPr>
          </a:p>
        </p:txBody>
      </p:sp>
      <p:cxnSp>
        <p:nvCxnSpPr>
          <p:cNvPr id="55" name="Connecteur droit 54"/>
          <p:cNvCxnSpPr>
            <a:stCxn id="9" idx="0"/>
            <a:endCxn id="53" idx="1"/>
          </p:cNvCxnSpPr>
          <p:nvPr/>
        </p:nvCxnSpPr>
        <p:spPr>
          <a:xfrm flipV="1">
            <a:off x="1658736" y="4390975"/>
            <a:ext cx="1294940" cy="142924"/>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6" name="Connecteur droit 55"/>
          <p:cNvCxnSpPr>
            <a:stCxn id="53" idx="3"/>
            <a:endCxn id="13" idx="0"/>
          </p:cNvCxnSpPr>
          <p:nvPr/>
        </p:nvCxnSpPr>
        <p:spPr>
          <a:xfrm>
            <a:off x="3753895" y="4390975"/>
            <a:ext cx="1406021" cy="142924"/>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7" name="Connecteur droit 56"/>
          <p:cNvCxnSpPr>
            <a:stCxn id="54" idx="3"/>
            <a:endCxn id="17" idx="3"/>
          </p:cNvCxnSpPr>
          <p:nvPr/>
        </p:nvCxnSpPr>
        <p:spPr>
          <a:xfrm>
            <a:off x="1963534" y="2350990"/>
            <a:ext cx="399890" cy="0"/>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Cylindre 58"/>
          <p:cNvSpPr/>
          <p:nvPr/>
        </p:nvSpPr>
        <p:spPr>
          <a:xfrm rot="5400000">
            <a:off x="6001254" y="1854179"/>
            <a:ext cx="276520" cy="1980868"/>
          </a:xfrm>
          <a:prstGeom prst="can">
            <a:avLst/>
          </a:prstGeom>
          <a:solidFill>
            <a:schemeClr val="accent6">
              <a:lumMod val="75000"/>
            </a:schemeClr>
          </a:solidFill>
          <a:ln w="95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ZoneTexte 59"/>
          <p:cNvSpPr txBox="1"/>
          <p:nvPr/>
        </p:nvSpPr>
        <p:spPr>
          <a:xfrm>
            <a:off x="5175016" y="2705874"/>
            <a:ext cx="1917003" cy="276999"/>
          </a:xfrm>
          <a:prstGeom prst="rect">
            <a:avLst/>
          </a:prstGeom>
          <a:noFill/>
        </p:spPr>
        <p:txBody>
          <a:bodyPr wrap="square" rtlCol="0">
            <a:spAutoFit/>
          </a:bodyPr>
          <a:lstStyle/>
          <a:p>
            <a:pPr algn="ctr"/>
            <a:r>
              <a:rPr lang="fr-FR" sz="1200" b="1" dirty="0" smtClean="0">
                <a:solidFill>
                  <a:schemeClr val="bg1"/>
                </a:solidFill>
                <a:latin typeface="Century Gothic" panose="020B0502020202020204" pitchFamily="34" charset="0"/>
              </a:rPr>
              <a:t>RabbitMQ Generator</a:t>
            </a:r>
            <a:endParaRPr lang="en-US" sz="1200" b="1" dirty="0">
              <a:solidFill>
                <a:schemeClr val="bg1"/>
              </a:solidFill>
              <a:latin typeface="Century Gothic" panose="020B0502020202020204" pitchFamily="34" charset="0"/>
            </a:endParaRPr>
          </a:p>
        </p:txBody>
      </p:sp>
      <p:cxnSp>
        <p:nvCxnSpPr>
          <p:cNvPr id="63" name="Connecteur droit 62"/>
          <p:cNvCxnSpPr>
            <a:stCxn id="53" idx="0"/>
          </p:cNvCxnSpPr>
          <p:nvPr/>
        </p:nvCxnSpPr>
        <p:spPr>
          <a:xfrm flipV="1">
            <a:off x="3353786" y="4106809"/>
            <a:ext cx="12964" cy="161055"/>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Connecteur en angle 66"/>
          <p:cNvCxnSpPr>
            <a:stCxn id="5" idx="2"/>
          </p:cNvCxnSpPr>
          <p:nvPr/>
        </p:nvCxnSpPr>
        <p:spPr>
          <a:xfrm rot="16200000" flipH="1">
            <a:off x="3196450" y="3930159"/>
            <a:ext cx="339618" cy="982"/>
          </a:xfrm>
          <a:prstGeom prst="bentConnector3">
            <a:avLst>
              <a:gd name="adj1" fmla="val 50000"/>
            </a:avLst>
          </a:prstGeom>
          <a:ln>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Connecteur en angle 86"/>
          <p:cNvCxnSpPr>
            <a:stCxn id="60" idx="0"/>
            <a:endCxn id="17" idx="1"/>
          </p:cNvCxnSpPr>
          <p:nvPr/>
        </p:nvCxnSpPr>
        <p:spPr>
          <a:xfrm rot="16200000" flipV="1">
            <a:off x="5061463" y="1633819"/>
            <a:ext cx="354884" cy="1789226"/>
          </a:xfrm>
          <a:prstGeom prst="bentConnector2">
            <a:avLst/>
          </a:prstGeom>
          <a:ln>
            <a:solidFill>
              <a:schemeClr val="tx1"/>
            </a:solidFill>
            <a:prstDash val="solid"/>
            <a:beve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7" name="ZoneTexte 106"/>
          <p:cNvSpPr txBox="1"/>
          <p:nvPr/>
        </p:nvSpPr>
        <p:spPr>
          <a:xfrm>
            <a:off x="3471036" y="3807538"/>
            <a:ext cx="2542684" cy="246221"/>
          </a:xfrm>
          <a:prstGeom prst="rect">
            <a:avLst/>
          </a:prstGeom>
          <a:solidFill>
            <a:schemeClr val="bg1">
              <a:lumMod val="65000"/>
            </a:schemeClr>
          </a:solidFill>
          <a:ln>
            <a:solidFill>
              <a:schemeClr val="bg1">
                <a:lumMod val="75000"/>
              </a:schemeClr>
            </a:solidFill>
          </a:ln>
        </p:spPr>
        <p:txBody>
          <a:bodyPr wrap="none" rtlCol="0">
            <a:spAutoFit/>
          </a:bodyPr>
          <a:lstStyle/>
          <a:p>
            <a:pPr algn="ctr"/>
            <a:r>
              <a:rPr lang="fr-FR" sz="1000" b="1" dirty="0" smtClean="0">
                <a:latin typeface="Century Gothic" panose="020B0502020202020204" pitchFamily="34" charset="0"/>
              </a:rPr>
              <a:t>TC WAN </a:t>
            </a:r>
            <a:r>
              <a:rPr lang="fr-FR" sz="1000" b="1" dirty="0" err="1" smtClean="0">
                <a:latin typeface="Century Gothic" panose="020B0502020202020204" pitchFamily="34" charset="0"/>
              </a:rPr>
              <a:t>emulation</a:t>
            </a:r>
            <a:r>
              <a:rPr lang="fr-FR" sz="1000" b="1" dirty="0" smtClean="0">
                <a:latin typeface="Century Gothic" panose="020B0502020202020204" pitchFamily="34" charset="0"/>
              </a:rPr>
              <a:t>, </a:t>
            </a:r>
            <a:r>
              <a:rPr lang="fr-FR" sz="1000" b="1" dirty="0" err="1" smtClean="0">
                <a:latin typeface="Century Gothic" panose="020B0502020202020204" pitchFamily="34" charset="0"/>
              </a:rPr>
              <a:t>delay</a:t>
            </a:r>
            <a:r>
              <a:rPr lang="fr-FR" sz="1000" b="1" dirty="0" smtClean="0">
                <a:latin typeface="Century Gothic" panose="020B0502020202020204" pitchFamily="34" charset="0"/>
              </a:rPr>
              <a:t>, </a:t>
            </a:r>
            <a:r>
              <a:rPr lang="fr-FR" sz="1000" b="1" dirty="0" err="1" smtClean="0">
                <a:latin typeface="Century Gothic" panose="020B0502020202020204" pitchFamily="34" charset="0"/>
              </a:rPr>
              <a:t>packet</a:t>
            </a:r>
            <a:r>
              <a:rPr lang="fr-FR" sz="1000" b="1" dirty="0" smtClean="0">
                <a:latin typeface="Century Gothic" panose="020B0502020202020204" pitchFamily="34" charset="0"/>
              </a:rPr>
              <a:t> </a:t>
            </a:r>
            <a:r>
              <a:rPr lang="fr-FR" sz="1000" b="1" dirty="0" err="1" smtClean="0">
                <a:latin typeface="Century Gothic" panose="020B0502020202020204" pitchFamily="34" charset="0"/>
              </a:rPr>
              <a:t>loss</a:t>
            </a:r>
            <a:endParaRPr lang="en-US" sz="1000" b="1" dirty="0">
              <a:latin typeface="Century Gothic" panose="020B0502020202020204" pitchFamily="34" charset="0"/>
            </a:endParaRPr>
          </a:p>
        </p:txBody>
      </p:sp>
      <p:cxnSp>
        <p:nvCxnSpPr>
          <p:cNvPr id="108" name="Connecteur droit 107"/>
          <p:cNvCxnSpPr>
            <a:stCxn id="5" idx="2"/>
            <a:endCxn id="107" idx="1"/>
          </p:cNvCxnSpPr>
          <p:nvPr/>
        </p:nvCxnSpPr>
        <p:spPr>
          <a:xfrm>
            <a:off x="3365768" y="3760841"/>
            <a:ext cx="105268" cy="169808"/>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a:stCxn id="107" idx="3"/>
          </p:cNvCxnSpPr>
          <p:nvPr/>
        </p:nvCxnSpPr>
        <p:spPr>
          <a:xfrm>
            <a:off x="6013720" y="3930649"/>
            <a:ext cx="430488" cy="52957"/>
          </a:xfrm>
          <a:prstGeom prst="line">
            <a:avLst/>
          </a:prstGeom>
          <a:ln>
            <a:solidFill>
              <a:schemeClr val="tx1">
                <a:lumMod val="50000"/>
                <a:lumOff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82" name="ZoneTexte 81"/>
          <p:cNvSpPr txBox="1"/>
          <p:nvPr/>
        </p:nvSpPr>
        <p:spPr>
          <a:xfrm>
            <a:off x="6444208" y="3308345"/>
            <a:ext cx="2576294" cy="2308324"/>
          </a:xfrm>
          <a:prstGeom prst="rect">
            <a:avLst/>
          </a:prstGeom>
          <a:noFill/>
          <a:ln>
            <a:solidFill>
              <a:schemeClr val="tx1"/>
            </a:solidFill>
            <a:prstDash val="sysDot"/>
          </a:ln>
        </p:spPr>
        <p:txBody>
          <a:bodyPr wrap="square" rtlCol="0">
            <a:spAutoFit/>
          </a:bodyPr>
          <a:lstStyle/>
          <a:p>
            <a:r>
              <a:rPr lang="en-US" dirty="0" smtClean="0"/>
              <a:t>Messages generated are relayed to the agents as normal AMQP messages.</a:t>
            </a:r>
          </a:p>
          <a:p>
            <a:r>
              <a:rPr lang="en-US" dirty="0" smtClean="0"/>
              <a:t>This puts stress on Communication </a:t>
            </a:r>
            <a:r>
              <a:rPr lang="en-US" dirty="0" smtClean="0"/>
              <a:t>bus</a:t>
            </a:r>
          </a:p>
          <a:p>
            <a:r>
              <a:rPr lang="en-US" dirty="0" smtClean="0"/>
              <a:t>These messages are ignored by the agents</a:t>
            </a:r>
            <a:endParaRPr lang="en-US" dirty="0"/>
          </a:p>
        </p:txBody>
      </p:sp>
      <p:sp>
        <p:nvSpPr>
          <p:cNvPr id="71" name="ZoneTexte 70"/>
          <p:cNvSpPr txBox="1"/>
          <p:nvPr/>
        </p:nvSpPr>
        <p:spPr>
          <a:xfrm>
            <a:off x="6372200" y="1429325"/>
            <a:ext cx="2433058" cy="1077218"/>
          </a:xfrm>
          <a:prstGeom prst="rect">
            <a:avLst/>
          </a:prstGeom>
          <a:noFill/>
          <a:ln>
            <a:solidFill>
              <a:schemeClr val="tx1"/>
            </a:solidFill>
            <a:prstDash val="sysDot"/>
          </a:ln>
        </p:spPr>
        <p:txBody>
          <a:bodyPr wrap="square" rtlCol="0">
            <a:spAutoFit/>
          </a:bodyPr>
          <a:lstStyle/>
          <a:p>
            <a:r>
              <a:rPr lang="en-US" sz="1600" dirty="0" smtClean="0"/>
              <a:t>True fake AMQP </a:t>
            </a:r>
            <a:r>
              <a:rPr lang="en-US" sz="1600" dirty="0" smtClean="0"/>
              <a:t>me</a:t>
            </a:r>
            <a:r>
              <a:rPr lang="en-US" sz="1600" dirty="0" smtClean="0"/>
              <a:t>ssages are generated toward Openstack agents</a:t>
            </a:r>
            <a:endParaRPr lang="en-US" sz="1600" dirty="0"/>
          </a:p>
        </p:txBody>
      </p:sp>
      <p:sp>
        <p:nvSpPr>
          <p:cNvPr id="74" name="ZoneTexte 73"/>
          <p:cNvSpPr txBox="1"/>
          <p:nvPr/>
        </p:nvSpPr>
        <p:spPr>
          <a:xfrm>
            <a:off x="594606" y="767606"/>
            <a:ext cx="5213381" cy="584775"/>
          </a:xfrm>
          <a:prstGeom prst="rect">
            <a:avLst/>
          </a:prstGeom>
          <a:noFill/>
          <a:ln>
            <a:noFill/>
            <a:prstDash val="sysDot"/>
          </a:ln>
        </p:spPr>
        <p:txBody>
          <a:bodyPr wrap="square" rtlCol="0">
            <a:spAutoFit/>
          </a:bodyPr>
          <a:lstStyle/>
          <a:p>
            <a:r>
              <a:rPr lang="en-US" sz="1600" dirty="0" smtClean="0"/>
              <a:t>Setup to </a:t>
            </a:r>
            <a:r>
              <a:rPr lang="en-US" sz="1600" dirty="0" smtClean="0"/>
              <a:t>em</a:t>
            </a:r>
            <a:r>
              <a:rPr lang="en-US" sz="1600" dirty="0" smtClean="0"/>
              <a:t>ulate whole AMQP traffic generated by 100 compute nodes (heart beats + system messages)</a:t>
            </a:r>
            <a:endParaRPr lang="en-US" sz="1600" dirty="0"/>
          </a:p>
        </p:txBody>
      </p:sp>
      <p:sp>
        <p:nvSpPr>
          <p:cNvPr id="76" name="ZoneTexte 75"/>
          <p:cNvSpPr txBox="1"/>
          <p:nvPr/>
        </p:nvSpPr>
        <p:spPr>
          <a:xfrm>
            <a:off x="2542375" y="5954245"/>
            <a:ext cx="6078610" cy="830997"/>
          </a:xfrm>
          <a:prstGeom prst="rect">
            <a:avLst/>
          </a:prstGeom>
          <a:noFill/>
          <a:ln>
            <a:noFill/>
            <a:prstDash val="sysDot"/>
          </a:ln>
        </p:spPr>
        <p:txBody>
          <a:bodyPr wrap="square" rtlCol="0">
            <a:spAutoFit/>
          </a:bodyPr>
          <a:lstStyle/>
          <a:p>
            <a:r>
              <a:rPr lang="en-US" sz="1600" dirty="0" smtClean="0"/>
              <a:t>Our goal is to test:</a:t>
            </a:r>
          </a:p>
          <a:p>
            <a:r>
              <a:rPr lang="en-US" sz="1600" dirty="0" smtClean="0"/>
              <a:t>- Impact of WAN on AMQP messages performance</a:t>
            </a:r>
            <a:endParaRPr lang="en-US" sz="1600" dirty="0" smtClean="0"/>
          </a:p>
          <a:p>
            <a:r>
              <a:rPr lang="en-US" sz="1600" dirty="0" smtClean="0"/>
              <a:t>- Functional impact</a:t>
            </a:r>
            <a:endParaRPr lang="en-US" sz="1600" dirty="0"/>
          </a:p>
        </p:txBody>
      </p:sp>
    </p:spTree>
    <p:extLst>
      <p:ext uri="{BB962C8B-B14F-4D97-AF65-F5344CB8AC3E}">
        <p14:creationId xmlns:p14="http://schemas.microsoft.com/office/powerpoint/2010/main" val="2979193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dirty="0"/>
              <a:t>AMQP test cases</a:t>
            </a:r>
          </a:p>
        </p:txBody>
      </p:sp>
      <p:sp>
        <p:nvSpPr>
          <p:cNvPr id="3" name="Espace réservé du contenu 2"/>
          <p:cNvSpPr>
            <a:spLocks noGrp="1"/>
          </p:cNvSpPr>
          <p:nvPr>
            <p:ph idx="1"/>
          </p:nvPr>
        </p:nvSpPr>
        <p:spPr/>
        <p:txBody>
          <a:bodyPr/>
          <a:lstStyle/>
          <a:p>
            <a:pPr marL="0" indent="0">
              <a:buNone/>
            </a:pPr>
            <a:r>
              <a:rPr lang="en-US" dirty="0" smtClean="0"/>
              <a:t>List of tests cases to be performed :</a:t>
            </a:r>
          </a:p>
          <a:p>
            <a:pPr marL="0" indent="0">
              <a:buNone/>
            </a:pPr>
            <a:endParaRPr lang="en-US" dirty="0" smtClean="0"/>
          </a:p>
          <a:p>
            <a:r>
              <a:rPr lang="en-US" dirty="0" smtClean="0"/>
              <a:t>VM  creation without delay nor packet loss nor AMQP stress</a:t>
            </a:r>
          </a:p>
          <a:p>
            <a:r>
              <a:rPr lang="en-US" dirty="0" smtClean="0"/>
              <a:t>VM creation with delay up to 200ms</a:t>
            </a:r>
          </a:p>
          <a:p>
            <a:r>
              <a:rPr lang="en-US" dirty="0" smtClean="0"/>
              <a:t>VM creation with delay up to 200ms and 5% packet loss</a:t>
            </a:r>
          </a:p>
          <a:p>
            <a:r>
              <a:rPr lang="en-US" dirty="0" smtClean="0"/>
              <a:t>VM creation with delay up to 200ms and 5% packet loss and AMQP stress</a:t>
            </a:r>
          </a:p>
          <a:p>
            <a:r>
              <a:rPr lang="en-US" dirty="0" smtClean="0"/>
              <a:t>VM creation with delay up to 200ms and 5% packet loss and AMQP stress with a link disconnection and reconnection after 5s</a:t>
            </a:r>
          </a:p>
          <a:p>
            <a:endParaRPr lang="fr-FR" dirty="0"/>
          </a:p>
        </p:txBody>
      </p:sp>
    </p:spTree>
    <p:extLst>
      <p:ext uri="{BB962C8B-B14F-4D97-AF65-F5344CB8AC3E}">
        <p14:creationId xmlns:p14="http://schemas.microsoft.com/office/powerpoint/2010/main" val="3270064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432811" y="273351"/>
            <a:ext cx="8228763" cy="1145009"/>
          </a:xfrm>
          <a:prstGeom prst="rect">
            <a:avLst/>
          </a:prstGeom>
          <a:noFill/>
          <a:ln>
            <a:noFill/>
          </a:ln>
        </p:spPr>
        <p:txBody>
          <a:bodyPr lIns="0" tIns="0" rIns="0" bIns="0" anchor="ctr"/>
          <a:lstStyle/>
          <a:p>
            <a:pPr algn="ctr">
              <a:spcBef>
                <a:spcPct val="0"/>
              </a:spcBef>
            </a:pPr>
            <a:r>
              <a:rPr lang="fr-FR" sz="2400" dirty="0">
                <a:solidFill>
                  <a:srgbClr val="FF6600"/>
                </a:solidFill>
                <a:latin typeface="Helvetica 65 Medium" pitchFamily="34" charset="0"/>
                <a:ea typeface="+mj-ea"/>
                <a:cs typeface="+mj-cs"/>
              </a:rPr>
              <a:t>AMQP </a:t>
            </a:r>
            <a:r>
              <a:rPr lang="fr-FR" sz="2400" dirty="0" err="1">
                <a:solidFill>
                  <a:srgbClr val="FF6600"/>
                </a:solidFill>
                <a:latin typeface="Helvetica 65 Medium" pitchFamily="34" charset="0"/>
                <a:ea typeface="+mj-ea"/>
                <a:cs typeface="+mj-cs"/>
              </a:rPr>
              <a:t>generator</a:t>
            </a:r>
            <a:r>
              <a:rPr lang="fr-FR" sz="2400" dirty="0">
                <a:solidFill>
                  <a:srgbClr val="FF6600"/>
                </a:solidFill>
                <a:latin typeface="Helvetica 65 Medium" pitchFamily="34" charset="0"/>
                <a:ea typeface="+mj-ea"/>
                <a:cs typeface="+mj-cs"/>
              </a:rPr>
              <a:t> time </a:t>
            </a:r>
            <a:r>
              <a:rPr lang="fr-FR" sz="2400" dirty="0" err="1" smtClean="0">
                <a:solidFill>
                  <a:srgbClr val="FF6600"/>
                </a:solidFill>
                <a:latin typeface="Helvetica 65 Medium" pitchFamily="34" charset="0"/>
                <a:ea typeface="+mj-ea"/>
                <a:cs typeface="+mj-cs"/>
              </a:rPr>
              <a:t>diagram</a:t>
            </a:r>
            <a:r>
              <a:rPr lang="fr-FR" sz="2400" dirty="0" smtClean="0">
                <a:solidFill>
                  <a:srgbClr val="FF6600"/>
                </a:solidFill>
                <a:latin typeface="Helvetica 65 Medium" pitchFamily="34" charset="0"/>
                <a:ea typeface="+mj-ea"/>
                <a:cs typeface="+mj-cs"/>
              </a:rPr>
              <a:t> (1/2)</a:t>
            </a:r>
            <a:endParaRPr lang="fr-FR" sz="2400" dirty="0">
              <a:solidFill>
                <a:srgbClr val="FF6600"/>
              </a:solidFill>
              <a:latin typeface="Helvetica 65 Medium" pitchFamily="34" charset="0"/>
              <a:ea typeface="+mj-ea"/>
              <a:cs typeface="+mj-cs"/>
            </a:endParaRPr>
          </a:p>
        </p:txBody>
      </p:sp>
      <p:sp>
        <p:nvSpPr>
          <p:cNvPr id="53" name="Line 2"/>
          <p:cNvSpPr/>
          <p:nvPr/>
        </p:nvSpPr>
        <p:spPr>
          <a:xfrm>
            <a:off x="1828687" y="1959513"/>
            <a:ext cx="0" cy="4441562"/>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54" name="Line 3"/>
          <p:cNvSpPr/>
          <p:nvPr/>
        </p:nvSpPr>
        <p:spPr>
          <a:xfrm>
            <a:off x="7380057" y="1959513"/>
            <a:ext cx="0" cy="4441562"/>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55" name="TextShape 4"/>
          <p:cNvSpPr txBox="1"/>
          <p:nvPr/>
        </p:nvSpPr>
        <p:spPr>
          <a:xfrm>
            <a:off x="1175584" y="1418361"/>
            <a:ext cx="1668224" cy="314175"/>
          </a:xfrm>
          <a:prstGeom prst="rect">
            <a:avLst/>
          </a:prstGeom>
          <a:noFill/>
          <a:ln>
            <a:noFill/>
          </a:ln>
        </p:spPr>
        <p:txBody>
          <a:bodyPr lIns="81639" tIns="40820" rIns="81639" bIns="40820"/>
          <a:lstStyle/>
          <a:p>
            <a:r>
              <a:rPr lang="fr-FR" sz="1600" spc="-1" dirty="0">
                <a:solidFill>
                  <a:srgbClr val="000000"/>
                </a:solidFill>
                <a:uFill>
                  <a:solidFill>
                    <a:srgbClr val="FFFFFF"/>
                  </a:solidFill>
                </a:uFill>
                <a:latin typeface="Arial"/>
              </a:rPr>
              <a:t>AMQP </a:t>
            </a:r>
            <a:r>
              <a:rPr lang="fr-FR" sz="1600" spc="-1" dirty="0" err="1" smtClean="0">
                <a:solidFill>
                  <a:srgbClr val="000000"/>
                </a:solidFill>
                <a:uFill>
                  <a:solidFill>
                    <a:srgbClr val="FFFFFF"/>
                  </a:solidFill>
                </a:uFill>
                <a:latin typeface="Arial"/>
              </a:rPr>
              <a:t>controller</a:t>
            </a:r>
            <a:endParaRPr lang="fr-FR" sz="1600" spc="-1" dirty="0">
              <a:solidFill>
                <a:srgbClr val="000000"/>
              </a:solidFill>
              <a:uFill>
                <a:solidFill>
                  <a:srgbClr val="FFFFFF"/>
                </a:solidFill>
              </a:uFill>
              <a:latin typeface="Arial"/>
            </a:endParaRPr>
          </a:p>
        </p:txBody>
      </p:sp>
      <p:sp>
        <p:nvSpPr>
          <p:cNvPr id="56" name="TextShape 5"/>
          <p:cNvSpPr txBox="1"/>
          <p:nvPr/>
        </p:nvSpPr>
        <p:spPr>
          <a:xfrm>
            <a:off x="6792265" y="1418361"/>
            <a:ext cx="1175584" cy="314175"/>
          </a:xfrm>
          <a:prstGeom prst="rect">
            <a:avLst/>
          </a:prstGeom>
          <a:noFill/>
          <a:ln>
            <a:noFill/>
          </a:ln>
        </p:spPr>
        <p:txBody>
          <a:bodyPr lIns="81639" tIns="40820" rIns="81639" bIns="40820"/>
          <a:lstStyle/>
          <a:p>
            <a:r>
              <a:rPr lang="fr-FR" sz="1600" spc="-1" dirty="0" smtClean="0">
                <a:solidFill>
                  <a:srgbClr val="000000"/>
                </a:solidFill>
                <a:uFill>
                  <a:solidFill>
                    <a:srgbClr val="FFFFFF"/>
                  </a:solidFill>
                </a:uFill>
                <a:latin typeface="Arial"/>
              </a:rPr>
              <a:t>AMQP Generator</a:t>
            </a:r>
            <a:endParaRPr lang="fr-FR" sz="1600" spc="-1" dirty="0">
              <a:solidFill>
                <a:srgbClr val="000000"/>
              </a:solidFill>
              <a:uFill>
                <a:solidFill>
                  <a:srgbClr val="FFFFFF"/>
                </a:solidFill>
              </a:uFill>
              <a:latin typeface="Arial"/>
            </a:endParaRPr>
          </a:p>
        </p:txBody>
      </p:sp>
      <p:sp>
        <p:nvSpPr>
          <p:cNvPr id="57" name="Line 6"/>
          <p:cNvSpPr/>
          <p:nvPr/>
        </p:nvSpPr>
        <p:spPr>
          <a:xfrm flipH="1">
            <a:off x="1828687" y="2024830"/>
            <a:ext cx="5551370" cy="195951"/>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58" name="TextShape 7"/>
          <p:cNvSpPr txBox="1"/>
          <p:nvPr/>
        </p:nvSpPr>
        <p:spPr>
          <a:xfrm>
            <a:off x="3983925" y="2220781"/>
            <a:ext cx="2547099" cy="314175"/>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Protocole-Header</a:t>
            </a:r>
          </a:p>
        </p:txBody>
      </p:sp>
      <p:sp>
        <p:nvSpPr>
          <p:cNvPr id="59" name="Line 8"/>
          <p:cNvSpPr/>
          <p:nvPr/>
        </p:nvSpPr>
        <p:spPr>
          <a:xfrm>
            <a:off x="1828687" y="2743318"/>
            <a:ext cx="5551370" cy="195951"/>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60" name="Line 9"/>
          <p:cNvSpPr/>
          <p:nvPr/>
        </p:nvSpPr>
        <p:spPr>
          <a:xfrm flipH="1">
            <a:off x="1893997" y="3200538"/>
            <a:ext cx="5486060" cy="195951"/>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61" name="TextShape 10"/>
          <p:cNvSpPr txBox="1"/>
          <p:nvPr/>
        </p:nvSpPr>
        <p:spPr>
          <a:xfrm>
            <a:off x="2089928" y="2850112"/>
            <a:ext cx="1763376" cy="546377"/>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Connection.Start (pika)</a:t>
            </a:r>
          </a:p>
        </p:txBody>
      </p:sp>
      <p:sp>
        <p:nvSpPr>
          <p:cNvPr id="62" name="Line 11"/>
          <p:cNvSpPr/>
          <p:nvPr/>
        </p:nvSpPr>
        <p:spPr>
          <a:xfrm>
            <a:off x="1861342" y="3568600"/>
            <a:ext cx="5551370" cy="195951"/>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63" name="Line 12"/>
          <p:cNvSpPr/>
          <p:nvPr/>
        </p:nvSpPr>
        <p:spPr>
          <a:xfrm flipH="1">
            <a:off x="1861342" y="4025819"/>
            <a:ext cx="5486060" cy="195951"/>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64" name="TextShape 13"/>
          <p:cNvSpPr txBox="1"/>
          <p:nvPr/>
        </p:nvSpPr>
        <p:spPr>
          <a:xfrm>
            <a:off x="2220548" y="3764551"/>
            <a:ext cx="1763376" cy="314175"/>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Connection.Tune </a:t>
            </a:r>
          </a:p>
        </p:txBody>
      </p:sp>
      <p:sp>
        <p:nvSpPr>
          <p:cNvPr id="65" name="Line 14"/>
          <p:cNvSpPr/>
          <p:nvPr/>
        </p:nvSpPr>
        <p:spPr>
          <a:xfrm flipH="1">
            <a:off x="1893997" y="4376245"/>
            <a:ext cx="5486060" cy="261268"/>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66" name="Line 15"/>
          <p:cNvSpPr/>
          <p:nvPr/>
        </p:nvSpPr>
        <p:spPr>
          <a:xfrm>
            <a:off x="1893997" y="4768148"/>
            <a:ext cx="5486060" cy="261268"/>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67" name="TextShape 16"/>
          <p:cNvSpPr txBox="1"/>
          <p:nvPr/>
        </p:nvSpPr>
        <p:spPr>
          <a:xfrm>
            <a:off x="4898268" y="4506880"/>
            <a:ext cx="1893997" cy="546377"/>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Connection.Open </a:t>
            </a:r>
          </a:p>
        </p:txBody>
      </p:sp>
      <p:sp>
        <p:nvSpPr>
          <p:cNvPr id="68" name="Line 17"/>
          <p:cNvSpPr/>
          <p:nvPr/>
        </p:nvSpPr>
        <p:spPr>
          <a:xfrm>
            <a:off x="1861342" y="5160051"/>
            <a:ext cx="5551370" cy="195951"/>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69" name="Line 18"/>
          <p:cNvSpPr/>
          <p:nvPr/>
        </p:nvSpPr>
        <p:spPr>
          <a:xfrm flipH="1">
            <a:off x="1893997" y="5617270"/>
            <a:ext cx="5486060" cy="195951"/>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70" name="TextShape 19"/>
          <p:cNvSpPr txBox="1"/>
          <p:nvPr/>
        </p:nvSpPr>
        <p:spPr>
          <a:xfrm>
            <a:off x="2253203" y="5225368"/>
            <a:ext cx="1763376" cy="546377"/>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Channel.Open</a:t>
            </a:r>
          </a:p>
          <a:p>
            <a:r>
              <a:rPr lang="fr-FR" sz="1600" spc="-1">
                <a:solidFill>
                  <a:srgbClr val="000000"/>
                </a:solidFill>
                <a:uFill>
                  <a:solidFill>
                    <a:srgbClr val="FFFFFF"/>
                  </a:solidFill>
                </a:uFill>
                <a:latin typeface="Arial"/>
              </a:rPr>
              <a:t>Channel 1</a:t>
            </a:r>
          </a:p>
        </p:txBody>
      </p:sp>
      <p:sp>
        <p:nvSpPr>
          <p:cNvPr id="71" name="Line 20"/>
          <p:cNvSpPr/>
          <p:nvPr/>
        </p:nvSpPr>
        <p:spPr>
          <a:xfrm flipH="1">
            <a:off x="1893997" y="5878539"/>
            <a:ext cx="5486060" cy="261268"/>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72" name="Line 21"/>
          <p:cNvSpPr/>
          <p:nvPr/>
        </p:nvSpPr>
        <p:spPr>
          <a:xfrm>
            <a:off x="1893997" y="6270441"/>
            <a:ext cx="5486060" cy="261268"/>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73" name="TextShape 22"/>
          <p:cNvSpPr txBox="1"/>
          <p:nvPr/>
        </p:nvSpPr>
        <p:spPr>
          <a:xfrm>
            <a:off x="4898268" y="6009173"/>
            <a:ext cx="2481789" cy="587854"/>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Exchange.Declare</a:t>
            </a:r>
          </a:p>
          <a:p>
            <a:r>
              <a:rPr lang="fr-FR" sz="1600" spc="-1">
                <a:solidFill>
                  <a:srgbClr val="000000"/>
                </a:solidFill>
                <a:uFill>
                  <a:solidFill>
                    <a:srgbClr val="FFFFFF"/>
                  </a:solidFill>
                </a:uFill>
                <a:latin typeface="Arial"/>
              </a:rPr>
              <a:t>Direct, reply_7d570042... </a:t>
            </a:r>
          </a:p>
        </p:txBody>
      </p:sp>
    </p:spTree>
    <p:extLst>
      <p:ext uri="{BB962C8B-B14F-4D97-AF65-F5344CB8AC3E}">
        <p14:creationId xmlns:p14="http://schemas.microsoft.com/office/powerpoint/2010/main" val="2069074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Line 1"/>
          <p:cNvSpPr/>
          <p:nvPr/>
        </p:nvSpPr>
        <p:spPr>
          <a:xfrm>
            <a:off x="1828687" y="1298508"/>
            <a:ext cx="0" cy="3651552"/>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75" name="Line 2"/>
          <p:cNvSpPr/>
          <p:nvPr/>
        </p:nvSpPr>
        <p:spPr>
          <a:xfrm>
            <a:off x="7380057" y="1298508"/>
            <a:ext cx="0" cy="3312556"/>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76" name="TextShape 3"/>
          <p:cNvSpPr txBox="1"/>
          <p:nvPr/>
        </p:nvSpPr>
        <p:spPr>
          <a:xfrm>
            <a:off x="1175584" y="757356"/>
            <a:ext cx="1371515" cy="314175"/>
          </a:xfrm>
          <a:prstGeom prst="rect">
            <a:avLst/>
          </a:prstGeom>
          <a:noFill/>
          <a:ln>
            <a:noFill/>
          </a:ln>
        </p:spPr>
        <p:txBody>
          <a:bodyPr lIns="81639" tIns="40820" rIns="81639" bIns="40820"/>
          <a:lstStyle/>
          <a:p>
            <a:r>
              <a:rPr lang="fr-FR" sz="1600" spc="-1" dirty="0">
                <a:solidFill>
                  <a:srgbClr val="000000"/>
                </a:solidFill>
                <a:uFill>
                  <a:solidFill>
                    <a:srgbClr val="FFFFFF"/>
                  </a:solidFill>
                </a:uFill>
                <a:latin typeface="Arial"/>
              </a:rPr>
              <a:t>AMQP </a:t>
            </a:r>
            <a:r>
              <a:rPr lang="fr-FR" sz="1600" spc="-1" dirty="0" err="1" smtClean="0">
                <a:solidFill>
                  <a:srgbClr val="000000"/>
                </a:solidFill>
                <a:uFill>
                  <a:solidFill>
                    <a:srgbClr val="FFFFFF"/>
                  </a:solidFill>
                </a:uFill>
                <a:latin typeface="Arial"/>
              </a:rPr>
              <a:t>controller</a:t>
            </a:r>
            <a:endParaRPr lang="fr-FR" sz="1600" spc="-1" dirty="0">
              <a:solidFill>
                <a:srgbClr val="000000"/>
              </a:solidFill>
              <a:uFill>
                <a:solidFill>
                  <a:srgbClr val="FFFFFF"/>
                </a:solidFill>
              </a:uFill>
              <a:latin typeface="Arial"/>
            </a:endParaRPr>
          </a:p>
        </p:txBody>
      </p:sp>
      <p:sp>
        <p:nvSpPr>
          <p:cNvPr id="78" name="Line 5"/>
          <p:cNvSpPr/>
          <p:nvPr/>
        </p:nvSpPr>
        <p:spPr>
          <a:xfrm flipH="1">
            <a:off x="1828687" y="1363825"/>
            <a:ext cx="5551370" cy="195951"/>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79" name="TextShape 6"/>
          <p:cNvSpPr txBox="1"/>
          <p:nvPr/>
        </p:nvSpPr>
        <p:spPr>
          <a:xfrm>
            <a:off x="3983925" y="1559776"/>
            <a:ext cx="2547099" cy="778580"/>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Basic.Publish Routing Key reply_7d570042...</a:t>
            </a:r>
          </a:p>
          <a:p>
            <a:endParaRPr lang="fr-FR" sz="1600" spc="-1">
              <a:solidFill>
                <a:srgbClr val="000000"/>
              </a:solidFill>
              <a:uFill>
                <a:solidFill>
                  <a:srgbClr val="FFFFFF"/>
                </a:solidFill>
              </a:uFill>
              <a:latin typeface="Arial"/>
            </a:endParaRPr>
          </a:p>
        </p:txBody>
      </p:sp>
      <p:sp>
        <p:nvSpPr>
          <p:cNvPr id="80" name="Line 7"/>
          <p:cNvSpPr/>
          <p:nvPr/>
        </p:nvSpPr>
        <p:spPr>
          <a:xfrm flipH="1">
            <a:off x="1893997" y="2194332"/>
            <a:ext cx="5486060" cy="195951"/>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81" name="TextShape 8"/>
          <p:cNvSpPr txBox="1"/>
          <p:nvPr/>
        </p:nvSpPr>
        <p:spPr>
          <a:xfrm>
            <a:off x="2285858" y="2278264"/>
            <a:ext cx="2285858" cy="778580"/>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Content-Header (OSNoise_message)</a:t>
            </a:r>
          </a:p>
        </p:txBody>
      </p:sp>
      <p:sp>
        <p:nvSpPr>
          <p:cNvPr id="82" name="Line 9"/>
          <p:cNvSpPr/>
          <p:nvPr/>
        </p:nvSpPr>
        <p:spPr>
          <a:xfrm flipH="1">
            <a:off x="1893997" y="2912820"/>
            <a:ext cx="5486060" cy="195951"/>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83" name="TextShape 10"/>
          <p:cNvSpPr txBox="1"/>
          <p:nvPr/>
        </p:nvSpPr>
        <p:spPr>
          <a:xfrm>
            <a:off x="2220548" y="3103546"/>
            <a:ext cx="1763376" cy="778580"/>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Content-Body (payload) channel 1 </a:t>
            </a:r>
          </a:p>
        </p:txBody>
      </p:sp>
      <p:sp>
        <p:nvSpPr>
          <p:cNvPr id="84" name="Line 11"/>
          <p:cNvSpPr/>
          <p:nvPr/>
        </p:nvSpPr>
        <p:spPr>
          <a:xfrm flipH="1">
            <a:off x="1893997" y="3715240"/>
            <a:ext cx="5486060" cy="261268"/>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85" name="Line 12"/>
          <p:cNvSpPr/>
          <p:nvPr/>
        </p:nvSpPr>
        <p:spPr>
          <a:xfrm>
            <a:off x="1893997" y="4107143"/>
            <a:ext cx="5486060" cy="261268"/>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86" name="TextShape 13"/>
          <p:cNvSpPr txBox="1"/>
          <p:nvPr/>
        </p:nvSpPr>
        <p:spPr>
          <a:xfrm>
            <a:off x="4767647" y="3923602"/>
            <a:ext cx="1893997" cy="546377"/>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Basic.Ack</a:t>
            </a:r>
          </a:p>
        </p:txBody>
      </p:sp>
      <p:sp>
        <p:nvSpPr>
          <p:cNvPr id="88" name="TextShape 15"/>
          <p:cNvSpPr txBox="1"/>
          <p:nvPr/>
        </p:nvSpPr>
        <p:spPr>
          <a:xfrm>
            <a:off x="2220548" y="4250187"/>
            <a:ext cx="1763376" cy="314175"/>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 . .</a:t>
            </a:r>
          </a:p>
        </p:txBody>
      </p:sp>
      <p:sp>
        <p:nvSpPr>
          <p:cNvPr id="90" name="Line 17"/>
          <p:cNvSpPr/>
          <p:nvPr/>
        </p:nvSpPr>
        <p:spPr>
          <a:xfrm>
            <a:off x="1893997" y="5513094"/>
            <a:ext cx="5486060" cy="261268"/>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91" name="TextShape 18"/>
          <p:cNvSpPr txBox="1"/>
          <p:nvPr/>
        </p:nvSpPr>
        <p:spPr>
          <a:xfrm>
            <a:off x="3657373" y="5619887"/>
            <a:ext cx="2808340" cy="778580"/>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AMQP (unknown type 111, </a:t>
            </a:r>
          </a:p>
          <a:p>
            <a:r>
              <a:rPr lang="fr-FR" sz="1600" spc="-1">
                <a:solidFill>
                  <a:srgbClr val="000000"/>
                </a:solidFill>
                <a:uFill>
                  <a:solidFill>
                    <a:srgbClr val="FFFFFF"/>
                  </a:solidFill>
                </a:uFill>
                <a:latin typeface="Arial"/>
              </a:rPr>
              <a:t>Channel 25194,</a:t>
            </a:r>
          </a:p>
          <a:p>
            <a:r>
              <a:rPr lang="fr-FR" sz="1600" spc="-1">
                <a:solidFill>
                  <a:srgbClr val="000000"/>
                </a:solidFill>
                <a:uFill>
                  <a:solidFill>
                    <a:srgbClr val="FFFFFF"/>
                  </a:solidFill>
                </a:uFill>
                <a:latin typeface="Arial"/>
              </a:rPr>
              <a:t>payload)</a:t>
            </a:r>
          </a:p>
        </p:txBody>
      </p:sp>
      <p:sp>
        <p:nvSpPr>
          <p:cNvPr id="92" name="TextShape 19"/>
          <p:cNvSpPr txBox="1"/>
          <p:nvPr/>
        </p:nvSpPr>
        <p:spPr>
          <a:xfrm>
            <a:off x="1175584" y="5157442"/>
            <a:ext cx="1632756" cy="546377"/>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Other TCP session</a:t>
            </a:r>
          </a:p>
        </p:txBody>
      </p:sp>
      <p:sp>
        <p:nvSpPr>
          <p:cNvPr id="93" name="Line 20"/>
          <p:cNvSpPr/>
          <p:nvPr/>
        </p:nvSpPr>
        <p:spPr>
          <a:xfrm>
            <a:off x="7380057" y="5320735"/>
            <a:ext cx="0" cy="1222409"/>
          </a:xfrm>
          <a:prstGeom prst="line">
            <a:avLst/>
          </a:prstGeom>
          <a:ln>
            <a:solidFill>
              <a:srgbClr val="000000"/>
            </a:solidFill>
          </a:ln>
        </p:spPr>
        <p:style>
          <a:lnRef idx="0">
            <a:scrgbClr r="0" g="0" b="0"/>
          </a:lnRef>
          <a:fillRef idx="0">
            <a:scrgbClr r="0" g="0" b="0"/>
          </a:fillRef>
          <a:effectRef idx="0">
            <a:scrgbClr r="0" g="0" b="0"/>
          </a:effectRef>
          <a:fontRef idx="minor"/>
        </p:style>
      </p:sp>
      <p:sp>
        <p:nvSpPr>
          <p:cNvPr id="94" name="TextShape 21"/>
          <p:cNvSpPr txBox="1"/>
          <p:nvPr/>
        </p:nvSpPr>
        <p:spPr>
          <a:xfrm>
            <a:off x="6857575" y="4950060"/>
            <a:ext cx="1175584" cy="546377"/>
          </a:xfrm>
          <a:prstGeom prst="rect">
            <a:avLst/>
          </a:prstGeom>
          <a:noFill/>
          <a:ln>
            <a:noFill/>
          </a:ln>
        </p:spPr>
        <p:txBody>
          <a:bodyPr lIns="81639" tIns="40820" rIns="81639" bIns="40820"/>
          <a:lstStyle/>
          <a:p>
            <a:r>
              <a:rPr lang="fr-FR" sz="1600" spc="-1">
                <a:solidFill>
                  <a:srgbClr val="000000"/>
                </a:solidFill>
                <a:uFill>
                  <a:solidFill>
                    <a:srgbClr val="FFFFFF"/>
                  </a:solidFill>
                </a:uFill>
                <a:latin typeface="Arial"/>
              </a:rPr>
              <a:t>Nova-compute</a:t>
            </a:r>
          </a:p>
        </p:txBody>
      </p:sp>
      <p:sp>
        <p:nvSpPr>
          <p:cNvPr id="23" name="TextShape 5"/>
          <p:cNvSpPr txBox="1"/>
          <p:nvPr/>
        </p:nvSpPr>
        <p:spPr>
          <a:xfrm>
            <a:off x="7190857" y="757355"/>
            <a:ext cx="1175584" cy="314175"/>
          </a:xfrm>
          <a:prstGeom prst="rect">
            <a:avLst/>
          </a:prstGeom>
          <a:noFill/>
          <a:ln>
            <a:noFill/>
          </a:ln>
        </p:spPr>
        <p:txBody>
          <a:bodyPr lIns="81639" tIns="40820" rIns="81639" bIns="40820"/>
          <a:lstStyle/>
          <a:p>
            <a:r>
              <a:rPr lang="fr-FR" sz="1600" spc="-1" dirty="0" smtClean="0">
                <a:solidFill>
                  <a:srgbClr val="000000"/>
                </a:solidFill>
                <a:uFill>
                  <a:solidFill>
                    <a:srgbClr val="FFFFFF"/>
                  </a:solidFill>
                </a:uFill>
                <a:latin typeface="Arial"/>
              </a:rPr>
              <a:t>AMQP Generator</a:t>
            </a:r>
            <a:endParaRPr lang="fr-FR" sz="1600" spc="-1" dirty="0">
              <a:solidFill>
                <a:srgbClr val="000000"/>
              </a:solidFill>
              <a:uFill>
                <a:solidFill>
                  <a:srgbClr val="FFFFFF"/>
                </a:solidFill>
              </a:uFill>
              <a:latin typeface="Arial"/>
            </a:endParaRPr>
          </a:p>
        </p:txBody>
      </p:sp>
      <p:sp>
        <p:nvSpPr>
          <p:cNvPr id="24" name="TextShape 1"/>
          <p:cNvSpPr txBox="1"/>
          <p:nvPr/>
        </p:nvSpPr>
        <p:spPr>
          <a:xfrm>
            <a:off x="649115" y="137297"/>
            <a:ext cx="8228763" cy="790337"/>
          </a:xfrm>
          <a:prstGeom prst="rect">
            <a:avLst/>
          </a:prstGeom>
          <a:noFill/>
          <a:ln>
            <a:noFill/>
          </a:ln>
        </p:spPr>
        <p:txBody>
          <a:bodyPr lIns="0" tIns="0" rIns="0" bIns="0" anchor="ctr"/>
          <a:lstStyle/>
          <a:p>
            <a:pPr algn="ctr">
              <a:spcBef>
                <a:spcPct val="0"/>
              </a:spcBef>
            </a:pPr>
            <a:r>
              <a:rPr lang="fr-FR" sz="2400" dirty="0">
                <a:solidFill>
                  <a:srgbClr val="FF6600"/>
                </a:solidFill>
                <a:latin typeface="Helvetica 65 Medium" pitchFamily="34" charset="0"/>
                <a:ea typeface="+mj-ea"/>
                <a:cs typeface="+mj-cs"/>
              </a:rPr>
              <a:t>AMQP </a:t>
            </a:r>
            <a:r>
              <a:rPr lang="fr-FR" sz="2400" dirty="0" err="1">
                <a:solidFill>
                  <a:srgbClr val="FF6600"/>
                </a:solidFill>
                <a:latin typeface="Helvetica 65 Medium" pitchFamily="34" charset="0"/>
                <a:ea typeface="+mj-ea"/>
                <a:cs typeface="+mj-cs"/>
              </a:rPr>
              <a:t>generator</a:t>
            </a:r>
            <a:r>
              <a:rPr lang="fr-FR" sz="2400" dirty="0">
                <a:solidFill>
                  <a:srgbClr val="FF6600"/>
                </a:solidFill>
                <a:latin typeface="Helvetica 65 Medium" pitchFamily="34" charset="0"/>
                <a:ea typeface="+mj-ea"/>
                <a:cs typeface="+mj-cs"/>
              </a:rPr>
              <a:t> time </a:t>
            </a:r>
            <a:r>
              <a:rPr lang="fr-FR" sz="2400" dirty="0" err="1" smtClean="0">
                <a:solidFill>
                  <a:srgbClr val="FF6600"/>
                </a:solidFill>
                <a:latin typeface="Helvetica 65 Medium" pitchFamily="34" charset="0"/>
                <a:ea typeface="+mj-ea"/>
                <a:cs typeface="+mj-cs"/>
              </a:rPr>
              <a:t>diagram</a:t>
            </a:r>
            <a:r>
              <a:rPr lang="fr-FR" sz="2400" dirty="0" smtClean="0">
                <a:solidFill>
                  <a:srgbClr val="FF6600"/>
                </a:solidFill>
                <a:latin typeface="Helvetica 65 Medium" pitchFamily="34" charset="0"/>
                <a:ea typeface="+mj-ea"/>
                <a:cs typeface="+mj-cs"/>
              </a:rPr>
              <a:t> (2/2)</a:t>
            </a:r>
            <a:endParaRPr lang="fr-FR" sz="2400" dirty="0">
              <a:solidFill>
                <a:srgbClr val="FF6600"/>
              </a:solidFill>
              <a:latin typeface="Helvetica 65 Medium" pitchFamily="34" charset="0"/>
              <a:ea typeface="+mj-ea"/>
              <a:cs typeface="+mj-cs"/>
            </a:endParaRPr>
          </a:p>
        </p:txBody>
      </p:sp>
    </p:spTree>
    <p:extLst>
      <p:ext uri="{BB962C8B-B14F-4D97-AF65-F5344CB8AC3E}">
        <p14:creationId xmlns:p14="http://schemas.microsoft.com/office/powerpoint/2010/main" val="294889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457172" y="1604841"/>
            <a:ext cx="8228763" cy="3977484"/>
          </a:xfrm>
          <a:prstGeom prst="rect">
            <a:avLst/>
          </a:prstGeom>
          <a:noFill/>
          <a:ln>
            <a:noFill/>
          </a:ln>
        </p:spPr>
        <p:txBody>
          <a:bodyPr lIns="130622" tIns="0" rIns="0" bIns="0"/>
          <a:lstStyle/>
          <a:p>
            <a:pPr marL="440867" indent="-342900">
              <a:buClr>
                <a:srgbClr val="000000"/>
              </a:buClr>
              <a:buSzPct val="45000"/>
              <a:buFont typeface="Wingdings" pitchFamily="2" charset="2"/>
              <a:buChar char="§"/>
            </a:pPr>
            <a:r>
              <a:rPr lang="fr-FR" sz="2000" spc="-1" dirty="0" smtClean="0">
                <a:solidFill>
                  <a:srgbClr val="000000"/>
                </a:solidFill>
                <a:uFill>
                  <a:solidFill>
                    <a:srgbClr val="FFFFFF"/>
                  </a:solidFill>
                </a:uFill>
                <a:latin typeface="Arial"/>
              </a:rPr>
              <a:t>AMQP </a:t>
            </a:r>
            <a:r>
              <a:rPr lang="fr-FR" sz="2000" spc="-1" dirty="0" err="1" smtClean="0">
                <a:solidFill>
                  <a:srgbClr val="000000"/>
                </a:solidFill>
                <a:uFill>
                  <a:solidFill>
                    <a:srgbClr val="FFFFFF"/>
                  </a:solidFill>
                </a:uFill>
                <a:latin typeface="Arial"/>
              </a:rPr>
              <a:t>generator</a:t>
            </a:r>
            <a:r>
              <a:rPr lang="fr-FR" sz="2000" spc="-1" dirty="0" smtClean="0">
                <a:solidFill>
                  <a:srgbClr val="000000"/>
                </a:solidFill>
                <a:uFill>
                  <a:solidFill>
                    <a:srgbClr val="FFFFFF"/>
                  </a:solidFill>
                </a:uFill>
                <a:latin typeface="Arial"/>
              </a:rPr>
              <a:t> uses </a:t>
            </a:r>
            <a:r>
              <a:rPr lang="fr-FR" sz="2000" spc="-1" dirty="0">
                <a:solidFill>
                  <a:srgbClr val="000000"/>
                </a:solidFill>
                <a:uFill>
                  <a:solidFill>
                    <a:srgbClr val="FFFFFF"/>
                  </a:solidFill>
                </a:uFill>
                <a:latin typeface="Arial"/>
              </a:rPr>
              <a:t>python-pika </a:t>
            </a:r>
            <a:r>
              <a:rPr lang="fr-FR" sz="2000" spc="-1" dirty="0" err="1">
                <a:solidFill>
                  <a:srgbClr val="000000"/>
                </a:solidFill>
                <a:uFill>
                  <a:solidFill>
                    <a:srgbClr val="FFFFFF"/>
                  </a:solidFill>
                </a:uFill>
                <a:latin typeface="Arial"/>
              </a:rPr>
              <a:t>library</a:t>
            </a:r>
            <a:endParaRPr lang="fr-FR" sz="2900" spc="-1" dirty="0">
              <a:solidFill>
                <a:srgbClr val="000000"/>
              </a:solidFill>
              <a:uFill>
                <a:solidFill>
                  <a:srgbClr val="FFFFFF"/>
                </a:solidFill>
              </a:uFill>
              <a:latin typeface="Arial"/>
            </a:endParaRPr>
          </a:p>
          <a:p>
            <a:pPr marL="440867" indent="-342900">
              <a:buClr>
                <a:srgbClr val="000000"/>
              </a:buClr>
              <a:buSzPct val="45000"/>
              <a:buFont typeface="Wingdings" pitchFamily="2" charset="2"/>
              <a:buChar char="§"/>
            </a:pPr>
            <a:r>
              <a:rPr lang="fr-FR" sz="2000" spc="-1" dirty="0">
                <a:solidFill>
                  <a:srgbClr val="000000"/>
                </a:solidFill>
                <a:uFill>
                  <a:solidFill>
                    <a:srgbClr val="FFFFFF"/>
                  </a:solidFill>
                </a:uFill>
                <a:latin typeface="Arial"/>
              </a:rPr>
              <a:t>The file config </a:t>
            </a:r>
            <a:r>
              <a:rPr lang="fr-FR" sz="2000" spc="-1" dirty="0" err="1">
                <a:solidFill>
                  <a:srgbClr val="000000"/>
                </a:solidFill>
                <a:uFill>
                  <a:solidFill>
                    <a:srgbClr val="FFFFFF"/>
                  </a:solidFill>
                </a:uFill>
                <a:latin typeface="Arial"/>
              </a:rPr>
              <a:t>allows</a:t>
            </a:r>
            <a:r>
              <a:rPr lang="fr-FR" sz="2000" spc="-1" dirty="0">
                <a:solidFill>
                  <a:srgbClr val="000000"/>
                </a:solidFill>
                <a:uFill>
                  <a:solidFill>
                    <a:srgbClr val="FFFFFF"/>
                  </a:solidFill>
                </a:uFill>
                <a:latin typeface="Arial"/>
              </a:rPr>
              <a:t> to set up the </a:t>
            </a:r>
            <a:r>
              <a:rPr lang="fr-FR" sz="2000" spc="-1" dirty="0">
                <a:solidFill>
                  <a:srgbClr val="000000"/>
                </a:solidFill>
                <a:uFill>
                  <a:solidFill>
                    <a:srgbClr val="FFFFFF"/>
                  </a:solidFill>
                </a:uFill>
                <a:latin typeface="Arial"/>
              </a:rPr>
              <a:t>type </a:t>
            </a:r>
            <a:r>
              <a:rPr lang="fr-FR" sz="2000" spc="-1" dirty="0">
                <a:solidFill>
                  <a:srgbClr val="000000"/>
                </a:solidFill>
                <a:uFill>
                  <a:solidFill>
                    <a:srgbClr val="FFFFFF"/>
                  </a:solidFill>
                </a:uFill>
                <a:latin typeface="Arial"/>
              </a:rPr>
              <a:t>of AMQP exchange and the </a:t>
            </a:r>
            <a:r>
              <a:rPr lang="fr-FR" sz="2000" spc="-1" dirty="0" err="1">
                <a:solidFill>
                  <a:srgbClr val="000000"/>
                </a:solidFill>
                <a:uFill>
                  <a:solidFill>
                    <a:srgbClr val="FFFFFF"/>
                  </a:solidFill>
                </a:uFill>
                <a:latin typeface="Arial"/>
              </a:rPr>
              <a:t>payload</a:t>
            </a:r>
            <a:r>
              <a:rPr lang="fr-FR" sz="2000" spc="-1" dirty="0">
                <a:solidFill>
                  <a:srgbClr val="000000"/>
                </a:solidFill>
                <a:uFill>
                  <a:solidFill>
                    <a:srgbClr val="FFFFFF"/>
                  </a:solidFill>
                </a:uFill>
                <a:latin typeface="Arial"/>
              </a:rPr>
              <a:t> as </a:t>
            </a:r>
            <a:r>
              <a:rPr lang="fr-FR" sz="2000" spc="-1" dirty="0" err="1">
                <a:solidFill>
                  <a:srgbClr val="000000"/>
                </a:solidFill>
                <a:uFill>
                  <a:solidFill>
                    <a:srgbClr val="FFFFFF"/>
                  </a:solidFill>
                </a:uFill>
                <a:latin typeface="Arial"/>
              </a:rPr>
              <a:t>well</a:t>
            </a:r>
            <a:r>
              <a:rPr lang="fr-FR" sz="2000" spc="-1" dirty="0">
                <a:solidFill>
                  <a:srgbClr val="000000"/>
                </a:solidFill>
                <a:uFill>
                  <a:solidFill>
                    <a:srgbClr val="FFFFFF"/>
                  </a:solidFill>
                </a:uFill>
                <a:latin typeface="Arial"/>
              </a:rPr>
              <a:t> as the </a:t>
            </a:r>
            <a:r>
              <a:rPr lang="fr-FR" sz="2000" spc="-1" dirty="0" err="1">
                <a:solidFill>
                  <a:srgbClr val="000000"/>
                </a:solidFill>
                <a:uFill>
                  <a:solidFill>
                    <a:srgbClr val="FFFFFF"/>
                  </a:solidFill>
                </a:uFill>
                <a:latin typeface="Arial"/>
              </a:rPr>
              <a:t>throuput</a:t>
            </a:r>
            <a:r>
              <a:rPr lang="fr-FR" sz="2000" spc="-1" dirty="0">
                <a:solidFill>
                  <a:srgbClr val="000000"/>
                </a:solidFill>
                <a:uFill>
                  <a:solidFill>
                    <a:srgbClr val="FFFFFF"/>
                  </a:solidFill>
                </a:uFill>
                <a:latin typeface="Arial"/>
              </a:rPr>
              <a:t> (messages/second</a:t>
            </a:r>
            <a:r>
              <a:rPr lang="fr-FR" sz="2000" spc="-1" dirty="0" smtClean="0">
                <a:solidFill>
                  <a:srgbClr val="000000"/>
                </a:solidFill>
                <a:uFill>
                  <a:solidFill>
                    <a:srgbClr val="FFFFFF"/>
                  </a:solidFill>
                </a:uFill>
                <a:latin typeface="Arial"/>
              </a:rPr>
              <a:t>):</a:t>
            </a:r>
          </a:p>
          <a:p>
            <a:pPr marL="440867" indent="-342900">
              <a:buClr>
                <a:srgbClr val="000000"/>
              </a:buClr>
              <a:buSzPct val="45000"/>
              <a:buFont typeface="Wingdings" pitchFamily="2" charset="2"/>
              <a:buChar char="§"/>
            </a:pPr>
            <a:endParaRPr lang="fr-FR" sz="2900" spc="-1" dirty="0">
              <a:solidFill>
                <a:srgbClr val="000000"/>
              </a:solidFill>
              <a:uFill>
                <a:solidFill>
                  <a:srgbClr val="FFFFFF"/>
                </a:solidFill>
              </a:uFill>
              <a:latin typeface="Arial"/>
            </a:endParaRPr>
          </a:p>
          <a:p>
            <a:pPr marL="849067" lvl="1" indent="-293900">
              <a:buClr>
                <a:srgbClr val="000000"/>
              </a:buClr>
              <a:buSzPct val="45000"/>
              <a:buFont typeface="Arial" panose="020B0604020202020204" pitchFamily="34" charset="0"/>
              <a:buChar char="•"/>
            </a:pPr>
            <a:r>
              <a:rPr lang="fr-FR" sz="1600" spc="-1" dirty="0" err="1">
                <a:solidFill>
                  <a:srgbClr val="000000"/>
                </a:solidFill>
                <a:uFill>
                  <a:solidFill>
                    <a:srgbClr val="FFFFFF"/>
                  </a:solidFill>
                </a:uFill>
                <a:latin typeface="Courier New"/>
              </a:rPr>
              <a:t>exchange_name</a:t>
            </a:r>
            <a:r>
              <a:rPr lang="fr-FR" sz="1600" spc="-1" dirty="0">
                <a:solidFill>
                  <a:srgbClr val="000000"/>
                </a:solidFill>
                <a:uFill>
                  <a:solidFill>
                    <a:srgbClr val="FFFFFF"/>
                  </a:solidFill>
                </a:uFill>
                <a:latin typeface="Courier New"/>
              </a:rPr>
              <a:t> = </a:t>
            </a:r>
            <a:r>
              <a:rPr lang="fr-FR" sz="1600" spc="-1" dirty="0" smtClean="0">
                <a:solidFill>
                  <a:srgbClr val="000000"/>
                </a:solidFill>
                <a:uFill>
                  <a:solidFill>
                    <a:srgbClr val="FFFFFF"/>
                  </a:solidFill>
                </a:uFill>
                <a:latin typeface="Courier New"/>
              </a:rPr>
              <a:t>reply_7d570042265647439ccad7e7778ddf61 or </a:t>
            </a:r>
            <a:r>
              <a:rPr lang="fr-FR" sz="1600" spc="-1" dirty="0" err="1" smtClean="0">
                <a:solidFill>
                  <a:srgbClr val="000000"/>
                </a:solidFill>
                <a:uFill>
                  <a:solidFill>
                    <a:srgbClr val="FFFFFF"/>
                  </a:solidFill>
                </a:uFill>
                <a:latin typeface="Courier New"/>
              </a:rPr>
              <a:t>discovery</a:t>
            </a:r>
            <a:r>
              <a:rPr lang="fr-FR" sz="1600" spc="-1" dirty="0" smtClean="0">
                <a:solidFill>
                  <a:srgbClr val="000000"/>
                </a:solidFill>
                <a:uFill>
                  <a:solidFill>
                    <a:srgbClr val="FFFFFF"/>
                  </a:solidFill>
                </a:uFill>
                <a:latin typeface="Courier New"/>
              </a:rPr>
              <a:t> for all </a:t>
            </a:r>
            <a:r>
              <a:rPr lang="fr-FR" sz="1600" spc="-1" dirty="0" err="1" smtClean="0">
                <a:solidFill>
                  <a:srgbClr val="000000"/>
                </a:solidFill>
                <a:uFill>
                  <a:solidFill>
                    <a:srgbClr val="FFFFFF"/>
                  </a:solidFill>
                </a:uFill>
                <a:latin typeface="Courier New"/>
              </a:rPr>
              <a:t>reply</a:t>
            </a:r>
            <a:r>
              <a:rPr lang="fr-FR" sz="1600" spc="-1" dirty="0" smtClean="0">
                <a:solidFill>
                  <a:srgbClr val="000000"/>
                </a:solidFill>
                <a:uFill>
                  <a:solidFill>
                    <a:srgbClr val="FFFFFF"/>
                  </a:solidFill>
                </a:uFill>
                <a:latin typeface="Courier New"/>
              </a:rPr>
              <a:t> exchanges</a:t>
            </a:r>
            <a:endParaRPr lang="fr-FR" sz="2900" spc="-1" dirty="0">
              <a:solidFill>
                <a:srgbClr val="000000"/>
              </a:solidFill>
              <a:uFill>
                <a:solidFill>
                  <a:srgbClr val="FFFFFF"/>
                </a:solidFill>
              </a:uFill>
              <a:latin typeface="Arial"/>
            </a:endParaRPr>
          </a:p>
          <a:p>
            <a:pPr marL="849067" lvl="1" indent="-293900">
              <a:buClr>
                <a:srgbClr val="000000"/>
              </a:buClr>
              <a:buSzPct val="45000"/>
              <a:buFont typeface="Arial" panose="020B0604020202020204" pitchFamily="34" charset="0"/>
              <a:buChar char="•"/>
            </a:pPr>
            <a:r>
              <a:rPr lang="fr-FR" sz="1600" spc="-1" dirty="0" err="1">
                <a:solidFill>
                  <a:srgbClr val="000000"/>
                </a:solidFill>
                <a:uFill>
                  <a:solidFill>
                    <a:srgbClr val="FFFFFF"/>
                  </a:solidFill>
                </a:uFill>
                <a:latin typeface="Courier New"/>
              </a:rPr>
              <a:t>exchange_type</a:t>
            </a:r>
            <a:r>
              <a:rPr lang="fr-FR" sz="1600" spc="-1" dirty="0">
                <a:solidFill>
                  <a:srgbClr val="000000"/>
                </a:solidFill>
                <a:uFill>
                  <a:solidFill>
                    <a:srgbClr val="FFFFFF"/>
                  </a:solidFill>
                </a:uFill>
                <a:latin typeface="Courier New"/>
              </a:rPr>
              <a:t> = direct</a:t>
            </a:r>
            <a:endParaRPr lang="fr-FR" sz="2900" spc="-1" dirty="0">
              <a:solidFill>
                <a:srgbClr val="000000"/>
              </a:solidFill>
              <a:uFill>
                <a:solidFill>
                  <a:srgbClr val="FFFFFF"/>
                </a:solidFill>
              </a:uFill>
              <a:latin typeface="Arial"/>
            </a:endParaRPr>
          </a:p>
          <a:p>
            <a:pPr marL="849067" lvl="1" indent="-293900">
              <a:buClr>
                <a:srgbClr val="000000"/>
              </a:buClr>
              <a:buSzPct val="45000"/>
              <a:buFont typeface="Arial" panose="020B0604020202020204" pitchFamily="34" charset="0"/>
              <a:buChar char="•"/>
            </a:pPr>
            <a:r>
              <a:rPr lang="fr-FR" sz="1600" spc="-1" dirty="0" err="1">
                <a:solidFill>
                  <a:srgbClr val="000000"/>
                </a:solidFill>
                <a:uFill>
                  <a:solidFill>
                    <a:srgbClr val="FFFFFF"/>
                  </a:solidFill>
                </a:uFill>
                <a:latin typeface="Courier New"/>
              </a:rPr>
              <a:t>routing_key</a:t>
            </a:r>
            <a:r>
              <a:rPr lang="fr-FR" sz="1600" spc="-1" dirty="0">
                <a:solidFill>
                  <a:srgbClr val="000000"/>
                </a:solidFill>
                <a:uFill>
                  <a:solidFill>
                    <a:srgbClr val="FFFFFF"/>
                  </a:solidFill>
                </a:uFill>
                <a:latin typeface="Courier New"/>
              </a:rPr>
              <a:t> = reply_7d570042265647439ccad7e7778ddf61</a:t>
            </a:r>
            <a:endParaRPr lang="fr-FR" sz="2900" spc="-1" dirty="0">
              <a:solidFill>
                <a:srgbClr val="000000"/>
              </a:solidFill>
              <a:uFill>
                <a:solidFill>
                  <a:srgbClr val="FFFFFF"/>
                </a:solidFill>
              </a:uFill>
              <a:latin typeface="Arial"/>
            </a:endParaRPr>
          </a:p>
          <a:p>
            <a:pPr marL="849067" lvl="1" indent="-293900">
              <a:buClr>
                <a:srgbClr val="000000"/>
              </a:buClr>
              <a:buSzPct val="45000"/>
              <a:buFont typeface="Arial" panose="020B0604020202020204" pitchFamily="34" charset="0"/>
              <a:buChar char="•"/>
            </a:pPr>
            <a:r>
              <a:rPr lang="fr-FR" sz="1600" spc="-1" dirty="0" err="1">
                <a:solidFill>
                  <a:srgbClr val="000000"/>
                </a:solidFill>
                <a:uFill>
                  <a:solidFill>
                    <a:srgbClr val="FFFFFF"/>
                  </a:solidFill>
                </a:uFill>
                <a:latin typeface="Courier New"/>
              </a:rPr>
              <a:t>message_payload</a:t>
            </a:r>
            <a:r>
              <a:rPr lang="fr-FR" sz="1600" spc="-1" dirty="0">
                <a:solidFill>
                  <a:srgbClr val="000000"/>
                </a:solidFill>
                <a:uFill>
                  <a:solidFill>
                    <a:srgbClr val="FFFFFF"/>
                  </a:solidFill>
                </a:uFill>
                <a:latin typeface="Courier New"/>
              </a:rPr>
              <a:t> = {"</a:t>
            </a:r>
            <a:r>
              <a:rPr lang="fr-FR" sz="1600" spc="-1" dirty="0" err="1">
                <a:solidFill>
                  <a:srgbClr val="000000"/>
                </a:solidFill>
                <a:uFill>
                  <a:solidFill>
                    <a:srgbClr val="FFFFFF"/>
                  </a:solidFill>
                </a:uFill>
                <a:latin typeface="Courier New"/>
              </a:rPr>
              <a:t>oslo.message</a:t>
            </a:r>
            <a:r>
              <a:rPr lang="fr-FR" sz="1600" spc="-1" dirty="0">
                <a:solidFill>
                  <a:srgbClr val="000000"/>
                </a:solidFill>
                <a:uFill>
                  <a:solidFill>
                    <a:srgbClr val="FFFFFF"/>
                  </a:solidFill>
                </a:uFill>
                <a:latin typeface="Courier New"/>
              </a:rPr>
              <a:t>":"{\"_</a:t>
            </a:r>
            <a:r>
              <a:rPr lang="fr-FR" sz="1600" spc="-1" dirty="0" err="1">
                <a:solidFill>
                  <a:srgbClr val="000000"/>
                </a:solidFill>
                <a:uFill>
                  <a:solidFill>
                    <a:srgbClr val="FFFFFF"/>
                  </a:solidFill>
                </a:uFill>
                <a:latin typeface="Courier New"/>
              </a:rPr>
              <a:t>msg_id</a:t>
            </a:r>
            <a:r>
              <a:rPr lang="fr-FR" sz="1600" spc="-1" dirty="0">
                <a:solidFill>
                  <a:srgbClr val="000000"/>
                </a:solidFill>
                <a:uFill>
                  <a:solidFill>
                    <a:srgbClr val="FFFFFF"/>
                  </a:solidFill>
                </a:uFill>
                <a:latin typeface="Courier New"/>
              </a:rPr>
              <a:t>\":\"DUMMY_RESPONSE_MESSAGE\", \"</a:t>
            </a:r>
            <a:r>
              <a:rPr lang="fr-FR" sz="1600" spc="-1" dirty="0" err="1">
                <a:solidFill>
                  <a:srgbClr val="000000"/>
                </a:solidFill>
                <a:uFill>
                  <a:solidFill>
                    <a:srgbClr val="FFFFFF"/>
                  </a:solidFill>
                </a:uFill>
                <a:latin typeface="Courier New"/>
              </a:rPr>
              <a:t>method</a:t>
            </a:r>
            <a:r>
              <a:rPr lang="fr-FR" sz="1600" spc="-1" dirty="0">
                <a:solidFill>
                  <a:srgbClr val="000000"/>
                </a:solidFill>
                <a:uFill>
                  <a:solidFill>
                    <a:srgbClr val="FFFFFF"/>
                  </a:solidFill>
                </a:uFill>
                <a:latin typeface="Courier New"/>
              </a:rPr>
              <a:t>\": \"</a:t>
            </a:r>
            <a:r>
              <a:rPr lang="fr-FR" sz="1600" spc="-1" dirty="0" err="1">
                <a:solidFill>
                  <a:srgbClr val="000000"/>
                </a:solidFill>
                <a:uFill>
                  <a:solidFill>
                    <a:srgbClr val="FFFFFF"/>
                  </a:solidFill>
                </a:uFill>
                <a:latin typeface="Courier New"/>
              </a:rPr>
              <a:t>test_generateur</a:t>
            </a:r>
            <a:r>
              <a:rPr lang="fr-FR" sz="1600" spc="-1" dirty="0">
                <a:solidFill>
                  <a:srgbClr val="000000"/>
                </a:solidFill>
                <a:uFill>
                  <a:solidFill>
                    <a:srgbClr val="FFFFFF"/>
                  </a:solidFill>
                </a:uFill>
                <a:latin typeface="Courier New"/>
              </a:rPr>
              <a:t>\", \"_</a:t>
            </a:r>
            <a:r>
              <a:rPr lang="fr-FR" sz="1600" spc="-1" dirty="0" err="1">
                <a:solidFill>
                  <a:srgbClr val="000000"/>
                </a:solidFill>
                <a:uFill>
                  <a:solidFill>
                    <a:srgbClr val="FFFFFF"/>
                  </a:solidFill>
                </a:uFill>
                <a:latin typeface="Courier New"/>
              </a:rPr>
              <a:t>dummy_payload</a:t>
            </a:r>
            <a:r>
              <a:rPr lang="fr-FR" sz="1600" spc="-1" dirty="0">
                <a:solidFill>
                  <a:srgbClr val="000000"/>
                </a:solidFill>
                <a:uFill>
                  <a:solidFill>
                    <a:srgbClr val="FFFFFF"/>
                  </a:solidFill>
                </a:uFill>
                <a:latin typeface="Courier New"/>
              </a:rPr>
              <a:t>\":\« </a:t>
            </a:r>
            <a:r>
              <a:rPr lang="fr-FR" sz="1600" b="1" spc="-1" dirty="0">
                <a:solidFill>
                  <a:srgbClr val="000000"/>
                </a:solidFill>
                <a:uFill>
                  <a:solidFill>
                    <a:srgbClr val="FFFFFF"/>
                  </a:solidFill>
                </a:uFill>
                <a:latin typeface="Courier New"/>
              </a:rPr>
              <a:t>0123456789…01234567890</a:t>
            </a:r>
            <a:r>
              <a:rPr lang="fr-FR" sz="1600" spc="-1" dirty="0">
                <a:solidFill>
                  <a:srgbClr val="000000"/>
                </a:solidFill>
                <a:uFill>
                  <a:solidFill>
                    <a:srgbClr val="FFFFFF"/>
                  </a:solidFill>
                </a:uFill>
                <a:latin typeface="Courier New"/>
              </a:rPr>
              <a:t>\"}", </a:t>
            </a:r>
            <a:r>
              <a:rPr lang="fr-FR" sz="1600" spc="-1" dirty="0">
                <a:solidFill>
                  <a:srgbClr val="000000"/>
                </a:solidFill>
                <a:uFill>
                  <a:solidFill>
                    <a:srgbClr val="FFFFFF"/>
                  </a:solidFill>
                </a:uFill>
                <a:latin typeface="Courier New"/>
              </a:rPr>
              <a:t>"</a:t>
            </a:r>
            <a:r>
              <a:rPr lang="fr-FR" sz="1600" spc="-1" dirty="0" err="1">
                <a:solidFill>
                  <a:srgbClr val="000000"/>
                </a:solidFill>
                <a:uFill>
                  <a:solidFill>
                    <a:srgbClr val="FFFFFF"/>
                  </a:solidFill>
                </a:uFill>
                <a:latin typeface="Courier New"/>
              </a:rPr>
              <a:t>oslo.version</a:t>
            </a:r>
            <a:r>
              <a:rPr lang="fr-FR" sz="1600" spc="-1" dirty="0">
                <a:solidFill>
                  <a:srgbClr val="000000"/>
                </a:solidFill>
                <a:uFill>
                  <a:solidFill>
                    <a:srgbClr val="FFFFFF"/>
                  </a:solidFill>
                </a:uFill>
                <a:latin typeface="Courier New"/>
              </a:rPr>
              <a:t>": "2.0"}</a:t>
            </a:r>
            <a:endParaRPr lang="fr-FR" sz="2900" spc="-1" dirty="0">
              <a:solidFill>
                <a:srgbClr val="000000"/>
              </a:solidFill>
              <a:uFill>
                <a:solidFill>
                  <a:srgbClr val="FFFFFF"/>
                </a:solidFill>
              </a:uFill>
              <a:latin typeface="Arial"/>
            </a:endParaRPr>
          </a:p>
          <a:p>
            <a:pPr marL="849067" lvl="1" indent="-293900">
              <a:buClr>
                <a:srgbClr val="000000"/>
              </a:buClr>
              <a:buSzPct val="45000"/>
              <a:buFont typeface="Arial" panose="020B0604020202020204" pitchFamily="34" charset="0"/>
              <a:buChar char="•"/>
            </a:pPr>
            <a:r>
              <a:rPr lang="fr-FR" sz="1600" b="1" spc="-1" dirty="0" err="1">
                <a:solidFill>
                  <a:srgbClr val="000000"/>
                </a:solidFill>
                <a:uFill>
                  <a:solidFill>
                    <a:srgbClr val="FFFFFF"/>
                  </a:solidFill>
                </a:uFill>
                <a:latin typeface="Courier New"/>
              </a:rPr>
              <a:t>publish_rate</a:t>
            </a:r>
            <a:r>
              <a:rPr lang="fr-FR" sz="1600" b="1" spc="-1" dirty="0">
                <a:solidFill>
                  <a:srgbClr val="000000"/>
                </a:solidFill>
                <a:uFill>
                  <a:solidFill>
                    <a:srgbClr val="FFFFFF"/>
                  </a:solidFill>
                </a:uFill>
                <a:latin typeface="Courier New"/>
              </a:rPr>
              <a:t> = 100</a:t>
            </a:r>
            <a:endParaRPr lang="fr-FR" sz="2900" b="1" spc="-1" dirty="0">
              <a:solidFill>
                <a:srgbClr val="000000"/>
              </a:solidFill>
              <a:uFill>
                <a:solidFill>
                  <a:srgbClr val="FFFFFF"/>
                </a:solidFill>
              </a:uFill>
              <a:latin typeface="Arial"/>
            </a:endParaRPr>
          </a:p>
          <a:p>
            <a:pPr marL="849067" lvl="1" indent="-293900">
              <a:buClr>
                <a:srgbClr val="000000"/>
              </a:buClr>
              <a:buSzPct val="45000"/>
              <a:buFont typeface="Arial" panose="020B0604020202020204" pitchFamily="34" charset="0"/>
              <a:buChar char="•"/>
            </a:pPr>
            <a:r>
              <a:rPr lang="fr-FR" sz="1600" spc="-1" dirty="0">
                <a:solidFill>
                  <a:srgbClr val="000000"/>
                </a:solidFill>
                <a:uFill>
                  <a:solidFill>
                    <a:srgbClr val="FFFFFF"/>
                  </a:solidFill>
                </a:uFill>
                <a:latin typeface="Courier New"/>
              </a:rPr>
              <a:t>duration = 30</a:t>
            </a:r>
            <a:endParaRPr lang="fr-FR" sz="2900" spc="-1" dirty="0">
              <a:solidFill>
                <a:srgbClr val="000000"/>
              </a:solidFill>
              <a:uFill>
                <a:solidFill>
                  <a:srgbClr val="FFFFFF"/>
                </a:solidFill>
              </a:uFill>
              <a:latin typeface="Arial"/>
            </a:endParaRPr>
          </a:p>
          <a:p>
            <a:pPr marL="391867" indent="-293900">
              <a:buClr>
                <a:srgbClr val="000000"/>
              </a:buClr>
              <a:buSzPct val="45000"/>
              <a:buFont typeface="Wingdings" charset="2"/>
              <a:buChar char=""/>
            </a:pPr>
            <a:endParaRPr lang="fr-FR" sz="2900" spc="-1" dirty="0">
              <a:solidFill>
                <a:srgbClr val="000000"/>
              </a:solidFill>
              <a:uFill>
                <a:solidFill>
                  <a:srgbClr val="FFFFFF"/>
                </a:solidFill>
              </a:uFill>
              <a:latin typeface="Arial"/>
            </a:endParaRPr>
          </a:p>
        </p:txBody>
      </p:sp>
      <p:sp>
        <p:nvSpPr>
          <p:cNvPr id="3" name="TextShape 1"/>
          <p:cNvSpPr txBox="1"/>
          <p:nvPr/>
        </p:nvSpPr>
        <p:spPr>
          <a:xfrm>
            <a:off x="457172" y="273352"/>
            <a:ext cx="8228763" cy="1145009"/>
          </a:xfrm>
          <a:prstGeom prst="rect">
            <a:avLst/>
          </a:prstGeom>
          <a:noFill/>
          <a:ln>
            <a:noFill/>
          </a:ln>
        </p:spPr>
        <p:txBody>
          <a:bodyPr lIns="0" tIns="0" rIns="0" bIns="0" anchor="ctr"/>
          <a:lstStyle/>
          <a:p>
            <a:pPr algn="ctr">
              <a:spcBef>
                <a:spcPct val="0"/>
              </a:spcBef>
            </a:pPr>
            <a:r>
              <a:rPr lang="fr-FR" sz="2400" dirty="0">
                <a:solidFill>
                  <a:srgbClr val="FF6600"/>
                </a:solidFill>
                <a:latin typeface="Helvetica 65 Medium" pitchFamily="34" charset="0"/>
                <a:ea typeface="+mj-ea"/>
                <a:cs typeface="+mj-cs"/>
              </a:rPr>
              <a:t>AMQP </a:t>
            </a:r>
            <a:r>
              <a:rPr lang="fr-FR" sz="2400" dirty="0" err="1">
                <a:solidFill>
                  <a:srgbClr val="FF6600"/>
                </a:solidFill>
                <a:latin typeface="Helvetica 65 Medium" pitchFamily="34" charset="0"/>
                <a:ea typeface="+mj-ea"/>
                <a:cs typeface="+mj-cs"/>
              </a:rPr>
              <a:t>generator</a:t>
            </a:r>
            <a:r>
              <a:rPr lang="fr-FR" sz="2400" dirty="0">
                <a:solidFill>
                  <a:srgbClr val="FF6600"/>
                </a:solidFill>
                <a:latin typeface="Helvetica 65 Medium" pitchFamily="34" charset="0"/>
                <a:ea typeface="+mj-ea"/>
                <a:cs typeface="+mj-cs"/>
              </a:rPr>
              <a:t> configuration</a:t>
            </a:r>
            <a:endParaRPr lang="fr-FR" sz="2400" dirty="0">
              <a:solidFill>
                <a:srgbClr val="FF6600"/>
              </a:solidFill>
              <a:latin typeface="Helvetica 65 Medium" pitchFamily="34" charset="0"/>
              <a:ea typeface="+mj-ea"/>
              <a:cs typeface="+mj-cs"/>
            </a:endParaRPr>
          </a:p>
        </p:txBody>
      </p:sp>
    </p:spTree>
    <p:extLst>
      <p:ext uri="{BB962C8B-B14F-4D97-AF65-F5344CB8AC3E}">
        <p14:creationId xmlns:p14="http://schemas.microsoft.com/office/powerpoint/2010/main" val="515994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ldblank">
  <a:themeElements>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ange standard">
      <a:majorFont>
        <a:latin typeface="Helvetica 55 Roman"/>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ange 00">
    <a:dk1>
      <a:sysClr val="windowText" lastClr="000000"/>
    </a:dk1>
    <a:lt1>
      <a:sysClr val="window" lastClr="FFFFFF"/>
    </a:lt1>
    <a:dk2>
      <a:srgbClr val="000000"/>
    </a:dk2>
    <a:lt2>
      <a:srgbClr val="F8F8F8"/>
    </a:lt2>
    <a:accent1>
      <a:srgbClr val="FF6600"/>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22631</TotalTime>
  <Words>648</Words>
  <Application>Microsoft Office PowerPoint</Application>
  <PresentationFormat>Affichage à l'écran (4:3)</PresentationFormat>
  <Paragraphs>138</Paragraphs>
  <Slides>12</Slides>
  <Notes>1</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oldblank</vt:lpstr>
      <vt:lpstr>Stressing AMQP    DISCOVERY Project  Rennes Face2Face Meeting</vt:lpstr>
      <vt:lpstr>How to stress AMQP</vt:lpstr>
      <vt:lpstr> OpenStack Internal Communication Bus issue</vt:lpstr>
      <vt:lpstr>AMQP protocol and RabbitMQ</vt:lpstr>
      <vt:lpstr>Our test setup</vt:lpstr>
      <vt:lpstr>AMQP test cases</vt:lpstr>
      <vt:lpstr>Présentation PowerPoint</vt:lpstr>
      <vt:lpstr>Présentation PowerPoint</vt:lpstr>
      <vt:lpstr>Présentation PowerPoint</vt:lpstr>
      <vt:lpstr>Présentation PowerPoint</vt:lpstr>
      <vt:lpstr>Présentation PowerPoint</vt:lpstr>
      <vt:lpstr> -Thank you-</vt:lpstr>
    </vt:vector>
  </TitlesOfParts>
  <Company>ORANGE FT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Orange-Red Hat partnership on OpenStack: Collaborate for upstream to OpenStack</dc:title>
  <dc:creator>CHARI Abdelhadi IMT/OLN</dc:creator>
  <cp:lastModifiedBy>Jean-François Peltier</cp:lastModifiedBy>
  <cp:revision>137</cp:revision>
  <dcterms:created xsi:type="dcterms:W3CDTF">2017-01-30T13:25:19Z</dcterms:created>
  <dcterms:modified xsi:type="dcterms:W3CDTF">2017-03-29T17:28:46Z</dcterms:modified>
</cp:coreProperties>
</file>