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755" r:id="rId2"/>
  </p:sldMasterIdLst>
  <p:notesMasterIdLst>
    <p:notesMasterId r:id="rId64"/>
  </p:notesMasterIdLst>
  <p:handoutMasterIdLst>
    <p:handoutMasterId r:id="rId65"/>
  </p:handoutMasterIdLst>
  <p:sldIdLst>
    <p:sldId id="259" r:id="rId3"/>
    <p:sldId id="283" r:id="rId4"/>
    <p:sldId id="395" r:id="rId5"/>
    <p:sldId id="400" r:id="rId6"/>
    <p:sldId id="401" r:id="rId7"/>
    <p:sldId id="402" r:id="rId8"/>
    <p:sldId id="403" r:id="rId9"/>
    <p:sldId id="396" r:id="rId10"/>
    <p:sldId id="404" r:id="rId11"/>
    <p:sldId id="405" r:id="rId12"/>
    <p:sldId id="406" r:id="rId13"/>
    <p:sldId id="397" r:id="rId14"/>
    <p:sldId id="407" r:id="rId15"/>
    <p:sldId id="408" r:id="rId16"/>
    <p:sldId id="412" r:id="rId17"/>
    <p:sldId id="413" r:id="rId18"/>
    <p:sldId id="409" r:id="rId19"/>
    <p:sldId id="414" r:id="rId20"/>
    <p:sldId id="415" r:id="rId21"/>
    <p:sldId id="410" r:id="rId22"/>
    <p:sldId id="416" r:id="rId23"/>
    <p:sldId id="411" r:id="rId24"/>
    <p:sldId id="417" r:id="rId25"/>
    <p:sldId id="418" r:id="rId26"/>
    <p:sldId id="419" r:id="rId27"/>
    <p:sldId id="398" r:id="rId28"/>
    <p:sldId id="399" r:id="rId29"/>
    <p:sldId id="261" r:id="rId30"/>
    <p:sldId id="330" r:id="rId31"/>
    <p:sldId id="454" r:id="rId32"/>
    <p:sldId id="420" r:id="rId33"/>
    <p:sldId id="423" r:id="rId34"/>
    <p:sldId id="424" r:id="rId35"/>
    <p:sldId id="425" r:id="rId36"/>
    <p:sldId id="427" r:id="rId37"/>
    <p:sldId id="428" r:id="rId38"/>
    <p:sldId id="429" r:id="rId39"/>
    <p:sldId id="430" r:id="rId40"/>
    <p:sldId id="431" r:id="rId41"/>
    <p:sldId id="432" r:id="rId42"/>
    <p:sldId id="433" r:id="rId43"/>
    <p:sldId id="434" r:id="rId44"/>
    <p:sldId id="435" r:id="rId45"/>
    <p:sldId id="437" r:id="rId46"/>
    <p:sldId id="436" r:id="rId47"/>
    <p:sldId id="438" r:id="rId48"/>
    <p:sldId id="439" r:id="rId49"/>
    <p:sldId id="440" r:id="rId50"/>
    <p:sldId id="441" r:id="rId51"/>
    <p:sldId id="442" r:id="rId52"/>
    <p:sldId id="443" r:id="rId53"/>
    <p:sldId id="449" r:id="rId54"/>
    <p:sldId id="444" r:id="rId55"/>
    <p:sldId id="445" r:id="rId56"/>
    <p:sldId id="446" r:id="rId57"/>
    <p:sldId id="447" r:id="rId58"/>
    <p:sldId id="448" r:id="rId59"/>
    <p:sldId id="450" r:id="rId60"/>
    <p:sldId id="451" r:id="rId61"/>
    <p:sldId id="452" r:id="rId62"/>
    <p:sldId id="453" r:id="rId6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5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11" autoAdjust="0"/>
    <p:restoredTop sz="88995" autoAdjust="0"/>
  </p:normalViewPr>
  <p:slideViewPr>
    <p:cSldViewPr>
      <p:cViewPr>
        <p:scale>
          <a:sx n="75" d="100"/>
          <a:sy n="75" d="100"/>
        </p:scale>
        <p:origin x="678" y="54"/>
      </p:cViewPr>
      <p:guideLst>
        <p:guide orient="horz" pos="2160"/>
        <p:guide pos="2853"/>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3" d="100"/>
          <a:sy n="53" d="100"/>
        </p:scale>
        <p:origin x="-295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kumimoji="1" sz="1200">
                <a:latin typeface="Arial" pitchFamily="34"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kumimoji="1" sz="1200">
                <a:latin typeface="Arial" pitchFamily="34" charset="0"/>
              </a:defRPr>
            </a:lvl1pPr>
          </a:lstStyle>
          <a:p>
            <a:pPr>
              <a:defRPr/>
            </a:pPr>
            <a:fld id="{722DC06C-6418-4DF0-BB9B-3F34ECC8BC06}" type="datetimeFigureOut">
              <a:rPr lang="zh-CN" altLang="en-US"/>
              <a:pPr>
                <a:defRPr/>
              </a:pPr>
              <a:t>2013/6/2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kumimoji="1" sz="1200">
                <a:latin typeface="Arial" pitchFamily="34" charset="0"/>
              </a:defRPr>
            </a:lvl1pPr>
          </a:lstStyle>
          <a:p>
            <a:pPr>
              <a:defRPr/>
            </a:pPr>
            <a:endParaRPr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kumimoji="1" sz="1200"/>
            </a:lvl1pPr>
          </a:lstStyle>
          <a:p>
            <a:fld id="{7CAB5AAF-D7FC-4AAF-B445-08910C1D179E}" type="slidenum">
              <a:rPr lang="zh-CN" altLang="en-US"/>
              <a:pPr/>
              <a:t>‹#›</a:t>
            </a:fld>
            <a:endParaRPr lang="zh-CN" altLang="en-US"/>
          </a:p>
        </p:txBody>
      </p:sp>
    </p:spTree>
    <p:extLst>
      <p:ext uri="{BB962C8B-B14F-4D97-AF65-F5344CB8AC3E}">
        <p14:creationId xmlns:p14="http://schemas.microsoft.com/office/powerpoint/2010/main" val="929285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fld id="{4981F205-196A-43BA-B535-303591E49EFD}" type="datetimeFigureOut">
              <a:rPr lang="zh-CN" altLang="en-US"/>
              <a:pPr>
                <a:defRPr/>
              </a:pPr>
              <a:t>2013/6/2</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zh-CN" alt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zh-CN" alt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ea typeface="宋体" panose="02010600030101010101" pitchFamily="2" charset="-122"/>
              </a:defRPr>
            </a:lvl1pPr>
          </a:lstStyle>
          <a:p>
            <a:fld id="{6F413026-7E5B-49DA-8674-FB004A350FEA}" type="slidenum">
              <a:rPr lang="zh-CN" altLang="en-US"/>
              <a:pPr/>
              <a:t>‹#›</a:t>
            </a:fld>
            <a:endParaRPr lang="zh-CN" altLang="en-US"/>
          </a:p>
        </p:txBody>
      </p:sp>
    </p:spTree>
    <p:extLst>
      <p:ext uri="{BB962C8B-B14F-4D97-AF65-F5344CB8AC3E}">
        <p14:creationId xmlns:p14="http://schemas.microsoft.com/office/powerpoint/2010/main" val="24731340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kumimoji="1" sz="1200" kern="1200">
        <a:solidFill>
          <a:schemeClr val="tx1"/>
        </a:solidFill>
        <a:latin typeface="+mn-lt"/>
        <a:ea typeface="ＭＳ Ｐゴシック" charset="0"/>
        <a:cs typeface="ＭＳ Ｐゴシック" charset="0"/>
      </a:defRPr>
    </a:lvl2pPr>
    <a:lvl3pPr marL="914400" algn="l" rtl="0" eaLnBrk="0" fontAlgn="base" hangingPunct="0">
      <a:spcBef>
        <a:spcPct val="30000"/>
      </a:spcBef>
      <a:spcAft>
        <a:spcPct val="0"/>
      </a:spcAft>
      <a:defRPr kumimoji="1" sz="1200" kern="1200">
        <a:solidFill>
          <a:schemeClr val="tx1"/>
        </a:solidFill>
        <a:latin typeface="+mn-lt"/>
        <a:ea typeface="ＭＳ Ｐゴシック" charset="0"/>
        <a:cs typeface="ＭＳ Ｐゴシック" charset="0"/>
      </a:defRPr>
    </a:lvl3pPr>
    <a:lvl4pPr marL="1371600" algn="l" rtl="0" eaLnBrk="0" fontAlgn="base" hangingPunct="0">
      <a:spcBef>
        <a:spcPct val="30000"/>
      </a:spcBef>
      <a:spcAft>
        <a:spcPct val="0"/>
      </a:spcAft>
      <a:defRPr kumimoji="1" sz="1200" kern="1200">
        <a:solidFill>
          <a:schemeClr val="tx1"/>
        </a:solidFill>
        <a:latin typeface="+mn-lt"/>
        <a:ea typeface="ＭＳ Ｐゴシック" charset="0"/>
        <a:cs typeface="ＭＳ Ｐゴシック" charset="0"/>
      </a:defRPr>
    </a:lvl4pPr>
    <a:lvl5pPr marL="1828800" algn="l" rtl="0" eaLnBrk="0" fontAlgn="base" hangingPunct="0">
      <a:spcBef>
        <a:spcPct val="30000"/>
      </a:spcBef>
      <a:spcAft>
        <a:spcPct val="0"/>
      </a:spcAft>
      <a:defRPr kumimoji="1" sz="1200" kern="1200">
        <a:solidFill>
          <a:schemeClr val="tx1"/>
        </a:solidFill>
        <a:latin typeface="+mn-lt"/>
        <a:ea typeface="ＭＳ Ｐゴシック" charset="0"/>
        <a:cs typeface="ＭＳ Ｐゴシック"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baike.baidu.com/view/407688.ht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baike.baidu.com/view/264163.htm" TargetMode="External"/><Relationship Id="rId2" Type="http://schemas.openxmlformats.org/officeDocument/2006/relationships/slide" Target="../slides/slide43.xml"/><Relationship Id="rId1" Type="http://schemas.openxmlformats.org/officeDocument/2006/relationships/notesMaster" Target="../notesMasters/notesMaster1.xml"/><Relationship Id="rId6" Type="http://schemas.openxmlformats.org/officeDocument/2006/relationships/hyperlink" Target="http://baike.baidu.com/view/1312713.htm" TargetMode="External"/><Relationship Id="rId5" Type="http://schemas.openxmlformats.org/officeDocument/2006/relationships/hyperlink" Target="http://baike.baidu.com/view/852604.htm" TargetMode="External"/><Relationship Id="rId4" Type="http://schemas.openxmlformats.org/officeDocument/2006/relationships/hyperlink" Target="http://baike.baidu.com/view/48993.htm" TargetMode="Externa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F413026-7E5B-49DA-8674-FB004A350FEA}" type="slidenum">
              <a:rPr lang="zh-CN" altLang="en-US" smtClean="0"/>
              <a:pPr/>
              <a:t>1</a:t>
            </a:fld>
            <a:endParaRPr lang="zh-CN" altLang="en-US"/>
          </a:p>
        </p:txBody>
      </p:sp>
    </p:spTree>
    <p:extLst>
      <p:ext uri="{BB962C8B-B14F-4D97-AF65-F5344CB8AC3E}">
        <p14:creationId xmlns:p14="http://schemas.microsoft.com/office/powerpoint/2010/main" val="3405648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kumimoji="0" lang="en-US" altLang="zh-CN" dirty="0" smtClean="0">
              <a:latin typeface="微软雅黑" panose="020B0503020204020204" pitchFamily="34" charset="-122"/>
              <a:ea typeface="微软雅黑" panose="020B0503020204020204" pitchFamily="34" charset="-122"/>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10</a:t>
            </a:fld>
            <a:endParaRPr lang="zh-CN" altLang="en-US">
              <a:ea typeface="宋体" panose="02010600030101010101" pitchFamily="2" charset="-122"/>
            </a:endParaRPr>
          </a:p>
        </p:txBody>
      </p:sp>
    </p:spTree>
    <p:extLst>
      <p:ext uri="{BB962C8B-B14F-4D97-AF65-F5344CB8AC3E}">
        <p14:creationId xmlns:p14="http://schemas.microsoft.com/office/powerpoint/2010/main" val="1130654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kumimoji="0" lang="en-US" altLang="zh-CN" dirty="0" smtClean="0">
              <a:latin typeface="微软雅黑" panose="020B0503020204020204" pitchFamily="34" charset="-122"/>
              <a:ea typeface="微软雅黑" panose="020B0503020204020204" pitchFamily="34" charset="-122"/>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11</a:t>
            </a:fld>
            <a:endParaRPr lang="zh-CN" altLang="en-US">
              <a:ea typeface="宋体" panose="02010600030101010101" pitchFamily="2" charset="-122"/>
            </a:endParaRPr>
          </a:p>
        </p:txBody>
      </p:sp>
    </p:spTree>
    <p:extLst>
      <p:ext uri="{BB962C8B-B14F-4D97-AF65-F5344CB8AC3E}">
        <p14:creationId xmlns:p14="http://schemas.microsoft.com/office/powerpoint/2010/main" val="1916325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kumimoji="0" lang="en-US" altLang="zh-CN" dirty="0" smtClean="0">
              <a:latin typeface="微软雅黑" panose="020B0503020204020204" pitchFamily="34" charset="-122"/>
              <a:ea typeface="微软雅黑" panose="020B0503020204020204" pitchFamily="34" charset="-122"/>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12</a:t>
            </a:fld>
            <a:endParaRPr lang="zh-CN" altLang="en-US">
              <a:ea typeface="宋体" panose="02010600030101010101" pitchFamily="2" charset="-122"/>
            </a:endParaRPr>
          </a:p>
        </p:txBody>
      </p:sp>
    </p:spTree>
    <p:extLst>
      <p:ext uri="{BB962C8B-B14F-4D97-AF65-F5344CB8AC3E}">
        <p14:creationId xmlns:p14="http://schemas.microsoft.com/office/powerpoint/2010/main" val="2987104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kumimoji="0" lang="en-US" altLang="zh-CN" dirty="0" smtClean="0">
              <a:latin typeface="微软雅黑" panose="020B0503020204020204" pitchFamily="34" charset="-122"/>
              <a:ea typeface="微软雅黑" panose="020B0503020204020204" pitchFamily="34" charset="-122"/>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13</a:t>
            </a:fld>
            <a:endParaRPr lang="zh-CN" altLang="en-US">
              <a:ea typeface="宋体" panose="02010600030101010101" pitchFamily="2" charset="-122"/>
            </a:endParaRPr>
          </a:p>
        </p:txBody>
      </p:sp>
    </p:spTree>
    <p:extLst>
      <p:ext uri="{BB962C8B-B14F-4D97-AF65-F5344CB8AC3E}">
        <p14:creationId xmlns:p14="http://schemas.microsoft.com/office/powerpoint/2010/main" val="19185900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kumimoji="0" lang="en-US" altLang="zh-CN" dirty="0" smtClean="0">
              <a:latin typeface="微软雅黑" panose="020B0503020204020204" pitchFamily="34" charset="-122"/>
              <a:ea typeface="微软雅黑" panose="020B0503020204020204" pitchFamily="34" charset="-122"/>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14</a:t>
            </a:fld>
            <a:endParaRPr lang="zh-CN" altLang="en-US">
              <a:ea typeface="宋体" panose="02010600030101010101" pitchFamily="2" charset="-122"/>
            </a:endParaRPr>
          </a:p>
        </p:txBody>
      </p:sp>
    </p:spTree>
    <p:extLst>
      <p:ext uri="{BB962C8B-B14F-4D97-AF65-F5344CB8AC3E}">
        <p14:creationId xmlns:p14="http://schemas.microsoft.com/office/powerpoint/2010/main" val="22786599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90000"/>
              </a:lnSpc>
              <a:spcBef>
                <a:spcPct val="30000"/>
              </a:spcBef>
              <a:spcAft>
                <a:spcPct val="0"/>
              </a:spcAft>
              <a:buClrTx/>
              <a:buSzTx/>
              <a:buFontTx/>
              <a:buNone/>
              <a:tabLst/>
              <a:defRPr/>
            </a:pPr>
            <a:r>
              <a:rPr kumimoji="1" lang="en-US" altLang="zh-CN" sz="1200" kern="1200" dirty="0" err="1" smtClean="0">
                <a:solidFill>
                  <a:schemeClr val="tx1"/>
                </a:solidFill>
                <a:effectLst/>
                <a:latin typeface="+mn-lt"/>
                <a:ea typeface="ＭＳ Ｐゴシック" charset="0"/>
                <a:cs typeface="ＭＳ Ｐゴシック" charset="0"/>
              </a:rPr>
              <a:t>cvLoadImage</a:t>
            </a:r>
            <a:endParaRPr kumimoji="1" lang="en-US" altLang="zh-CN" sz="1200" kern="1200" dirty="0" smtClean="0">
              <a:solidFill>
                <a:schemeClr val="tx1"/>
              </a:solidFill>
              <a:effectLst/>
              <a:latin typeface="+mn-lt"/>
              <a:ea typeface="ＭＳ Ｐゴシック" charset="0"/>
              <a:cs typeface="ＭＳ Ｐゴシック" charset="0"/>
            </a:endParaRPr>
          </a:p>
          <a:p>
            <a:pPr marL="0" marR="0" indent="0" algn="l" defTabSz="914400" rtl="0" eaLnBrk="1" fontAlgn="base" latinLnBrk="0" hangingPunct="1">
              <a:lnSpc>
                <a:spcPct val="90000"/>
              </a:lnSpc>
              <a:spcBef>
                <a:spcPct val="30000"/>
              </a:spcBef>
              <a:spcAft>
                <a:spcPct val="0"/>
              </a:spcAft>
              <a:buClrTx/>
              <a:buSzTx/>
              <a:buFontTx/>
              <a:buNone/>
              <a:tabLst/>
              <a:defRPr/>
            </a:pPr>
            <a:r>
              <a:rPr kumimoji="1" lang="zh-CN" altLang="en-US" sz="1200" kern="1200" dirty="0" smtClean="0">
                <a:solidFill>
                  <a:schemeClr val="tx1"/>
                </a:solidFill>
                <a:effectLst/>
                <a:latin typeface="+mn-lt"/>
                <a:ea typeface="ＭＳ Ｐゴシック" charset="0"/>
                <a:cs typeface="ＭＳ Ｐゴシック" charset="0"/>
              </a:rPr>
              <a:t>支持的图像格式</a:t>
            </a:r>
            <a:r>
              <a:rPr kumimoji="1" lang="en-US" altLang="zh-CN" sz="1200" kern="1200" dirty="0" smtClean="0">
                <a:solidFill>
                  <a:schemeClr val="tx1"/>
                </a:solidFill>
                <a:effectLst/>
                <a:latin typeface="+mn-lt"/>
                <a:ea typeface="ＭＳ Ｐゴシック" charset="0"/>
                <a:cs typeface="ＭＳ Ｐゴシック" charset="0"/>
              </a:rPr>
              <a:t>: BMP, DIB, JPEG, JPG, JPE, PNG, PBM, PGM, PPM,SR, RAS, TIFF, TIF</a:t>
            </a:r>
          </a:p>
          <a:p>
            <a:pPr marL="0" marR="0" indent="0" algn="l" defTabSz="914400" rtl="0" eaLnBrk="1" fontAlgn="base" latinLnBrk="0" hangingPunct="1">
              <a:lnSpc>
                <a:spcPct val="90000"/>
              </a:lnSpc>
              <a:spcBef>
                <a:spcPct val="30000"/>
              </a:spcBef>
              <a:spcAft>
                <a:spcPct val="0"/>
              </a:spcAft>
              <a:buClrTx/>
              <a:buSzTx/>
              <a:buFontTx/>
              <a:buNone/>
              <a:tabLst/>
              <a:defRPr/>
            </a:pPr>
            <a:r>
              <a:rPr kumimoji="1" lang="en-US" altLang="zh-CN" sz="1200" kern="1200" dirty="0" err="1" smtClean="0">
                <a:solidFill>
                  <a:schemeClr val="tx1"/>
                </a:solidFill>
                <a:effectLst/>
                <a:latin typeface="+mn-lt"/>
                <a:ea typeface="ＭＳ Ｐゴシック" charset="0"/>
                <a:cs typeface="ＭＳ Ｐゴシック" charset="0"/>
              </a:rPr>
              <a:t>OpenCV</a:t>
            </a:r>
            <a:r>
              <a:rPr kumimoji="1" lang="zh-CN" altLang="zh-CN" sz="1200" kern="1200" dirty="0" smtClean="0">
                <a:solidFill>
                  <a:schemeClr val="tx1"/>
                </a:solidFill>
                <a:effectLst/>
                <a:latin typeface="+mn-lt"/>
                <a:ea typeface="ＭＳ Ｐゴシック" charset="0"/>
                <a:cs typeface="ＭＳ Ｐゴシック" charset="0"/>
              </a:rPr>
              <a:t>默认将读入的图像强制转换为一幅三通道彩色图像</a:t>
            </a:r>
            <a:endParaRPr kumimoji="1" lang="en-US" altLang="zh-CN" sz="1200" kern="1200" dirty="0" smtClean="0">
              <a:solidFill>
                <a:schemeClr val="tx1"/>
              </a:solidFill>
              <a:effectLst/>
              <a:latin typeface="+mn-lt"/>
              <a:ea typeface="ＭＳ Ｐゴシック" charset="0"/>
              <a:cs typeface="ＭＳ Ｐゴシック" charset="0"/>
            </a:endParaRPr>
          </a:p>
          <a:p>
            <a:r>
              <a:rPr kumimoji="1" lang="en-US" altLang="zh-CN" sz="1200" kern="1200" dirty="0" err="1" smtClean="0">
                <a:solidFill>
                  <a:schemeClr val="tx1"/>
                </a:solidFill>
                <a:effectLst/>
                <a:latin typeface="+mn-lt"/>
                <a:ea typeface="ＭＳ Ｐゴシック" charset="0"/>
                <a:cs typeface="ＭＳ Ｐゴシック" charset="0"/>
              </a:rPr>
              <a:t>img</a:t>
            </a:r>
            <a:r>
              <a:rPr kumimoji="1" lang="en-US" altLang="zh-CN" sz="1200" kern="1200" dirty="0" smtClean="0">
                <a:solidFill>
                  <a:schemeClr val="tx1"/>
                </a:solidFill>
                <a:effectLst/>
                <a:latin typeface="+mn-lt"/>
                <a:ea typeface="ＭＳ Ｐゴシック" charset="0"/>
                <a:cs typeface="ＭＳ Ｐゴシック" charset="0"/>
              </a:rPr>
              <a:t>=</a:t>
            </a:r>
            <a:r>
              <a:rPr kumimoji="1" lang="en-US" altLang="zh-CN" sz="1200" kern="1200" dirty="0" err="1" smtClean="0">
                <a:solidFill>
                  <a:schemeClr val="tx1"/>
                </a:solidFill>
                <a:effectLst/>
                <a:latin typeface="+mn-lt"/>
                <a:ea typeface="ＭＳ Ｐゴシック" charset="0"/>
                <a:cs typeface="ＭＳ Ｐゴシック" charset="0"/>
              </a:rPr>
              <a:t>cvLoadImage</a:t>
            </a:r>
            <a:r>
              <a:rPr kumimoji="1" lang="en-US" altLang="zh-CN" sz="1200" kern="1200" dirty="0" smtClean="0">
                <a:solidFill>
                  <a:schemeClr val="tx1"/>
                </a:solidFill>
                <a:effectLst/>
                <a:latin typeface="+mn-lt"/>
                <a:ea typeface="ＭＳ Ｐゴシック" charset="0"/>
                <a:cs typeface="ＭＳ Ｐゴシック" charset="0"/>
              </a:rPr>
              <a:t>(</a:t>
            </a:r>
            <a:r>
              <a:rPr kumimoji="1" lang="en-US" altLang="zh-CN" sz="1200" kern="1200" dirty="0" err="1" smtClean="0">
                <a:solidFill>
                  <a:schemeClr val="tx1"/>
                </a:solidFill>
                <a:effectLst/>
                <a:latin typeface="+mn-lt"/>
                <a:ea typeface="ＭＳ Ｐゴシック" charset="0"/>
                <a:cs typeface="ＭＳ Ｐゴシック" charset="0"/>
              </a:rPr>
              <a:t>fileName,flag</a:t>
            </a:r>
            <a:r>
              <a:rPr kumimoji="1" lang="en-US" altLang="zh-CN" sz="1200" kern="1200" dirty="0" smtClean="0">
                <a:solidFill>
                  <a:schemeClr val="tx1"/>
                </a:solidFill>
                <a:effectLst/>
                <a:latin typeface="+mn-lt"/>
                <a:ea typeface="ＭＳ Ｐゴシック" charset="0"/>
                <a:cs typeface="ＭＳ Ｐゴシック" charset="0"/>
              </a:rPr>
              <a:t>);</a:t>
            </a:r>
            <a:endParaRPr kumimoji="1" lang="zh-CN" altLang="zh-CN" sz="1200" kern="1200" dirty="0" smtClean="0">
              <a:solidFill>
                <a:schemeClr val="tx1"/>
              </a:solidFill>
              <a:effectLst/>
              <a:latin typeface="+mn-lt"/>
              <a:ea typeface="ＭＳ Ｐゴシック" charset="0"/>
              <a:cs typeface="ＭＳ Ｐゴシック" charset="0"/>
            </a:endParaRPr>
          </a:p>
          <a:p>
            <a:r>
              <a:rPr kumimoji="1" lang="en-US" altLang="zh-CN" sz="1200" kern="1200" dirty="0" smtClean="0">
                <a:solidFill>
                  <a:schemeClr val="tx1"/>
                </a:solidFill>
                <a:effectLst/>
                <a:latin typeface="+mn-lt"/>
                <a:ea typeface="ＭＳ Ｐゴシック" charset="0"/>
                <a:cs typeface="ＭＳ Ｐゴシック" charset="0"/>
              </a:rPr>
              <a:t> flag: &gt;0 </a:t>
            </a:r>
            <a:r>
              <a:rPr kumimoji="1" lang="zh-CN" altLang="zh-CN" sz="1200" kern="1200" dirty="0" smtClean="0">
                <a:solidFill>
                  <a:schemeClr val="tx1"/>
                </a:solidFill>
                <a:effectLst/>
                <a:latin typeface="+mn-lt"/>
                <a:ea typeface="ＭＳ Ｐゴシック" charset="0"/>
                <a:cs typeface="ＭＳ Ｐゴシック" charset="0"/>
              </a:rPr>
              <a:t>将读入的图像强制转换为一幅三通道彩色图像</a:t>
            </a:r>
          </a:p>
          <a:p>
            <a:r>
              <a:rPr kumimoji="1" lang="en-US" altLang="zh-CN" sz="1200" kern="1200" dirty="0" smtClean="0">
                <a:solidFill>
                  <a:schemeClr val="tx1"/>
                </a:solidFill>
                <a:effectLst/>
                <a:latin typeface="+mn-lt"/>
                <a:ea typeface="ＭＳ Ｐゴシック" charset="0"/>
                <a:cs typeface="ＭＳ Ｐゴシック" charset="0"/>
              </a:rPr>
              <a:t>       =0 </a:t>
            </a:r>
            <a:r>
              <a:rPr kumimoji="1" lang="zh-CN" altLang="zh-CN" sz="1200" kern="1200" dirty="0" smtClean="0">
                <a:solidFill>
                  <a:schemeClr val="tx1"/>
                </a:solidFill>
                <a:effectLst/>
                <a:latin typeface="+mn-lt"/>
                <a:ea typeface="ＭＳ Ｐゴシック" charset="0"/>
                <a:cs typeface="ＭＳ Ｐゴシック" charset="0"/>
              </a:rPr>
              <a:t>将读入的图像强制转换为一幅单通道灰度图像</a:t>
            </a:r>
          </a:p>
          <a:p>
            <a:r>
              <a:rPr kumimoji="1" lang="en-US" altLang="zh-CN" sz="1200" kern="1200" dirty="0" smtClean="0">
                <a:solidFill>
                  <a:schemeClr val="tx1"/>
                </a:solidFill>
                <a:effectLst/>
                <a:latin typeface="+mn-lt"/>
                <a:ea typeface="ＭＳ Ｐゴシック" charset="0"/>
                <a:cs typeface="ＭＳ Ｐゴシック" charset="0"/>
              </a:rPr>
              <a:t>       &lt;0 </a:t>
            </a:r>
            <a:r>
              <a:rPr kumimoji="1" lang="zh-CN" altLang="zh-CN" sz="1200" kern="1200" dirty="0" smtClean="0">
                <a:solidFill>
                  <a:schemeClr val="tx1"/>
                </a:solidFill>
                <a:effectLst/>
                <a:latin typeface="+mn-lt"/>
                <a:ea typeface="ＭＳ Ｐゴシック" charset="0"/>
                <a:cs typeface="ＭＳ Ｐゴシック" charset="0"/>
              </a:rPr>
              <a:t>读入的图像通道数与所读入的文件相同</a:t>
            </a:r>
            <a:endParaRPr kumimoji="1" lang="en-US" altLang="zh-CN" sz="1200" kern="1200" dirty="0" smtClean="0">
              <a:solidFill>
                <a:schemeClr val="tx1"/>
              </a:solidFill>
              <a:effectLst/>
              <a:latin typeface="+mn-lt"/>
              <a:ea typeface="ＭＳ Ｐゴシック" charset="0"/>
              <a:cs typeface="ＭＳ Ｐゴシック" charset="0"/>
            </a:endParaRPr>
          </a:p>
          <a:p>
            <a:endParaRPr kumimoji="1" lang="en-US" altLang="zh-CN" sz="1200" kern="1200" dirty="0" smtClean="0">
              <a:solidFill>
                <a:schemeClr val="tx1"/>
              </a:solidFill>
              <a:effectLst/>
              <a:latin typeface="+mn-lt"/>
              <a:ea typeface="ＭＳ Ｐゴシック" charset="0"/>
              <a:cs typeface="ＭＳ Ｐゴシック" charset="0"/>
            </a:endParaRPr>
          </a:p>
          <a:p>
            <a:pPr marL="0" marR="0" indent="0" algn="l" defTabSz="914400" rtl="0" eaLnBrk="1" fontAlgn="base" latinLnBrk="0" hangingPunct="1">
              <a:lnSpc>
                <a:spcPct val="90000"/>
              </a:lnSpc>
              <a:spcBef>
                <a:spcPct val="30000"/>
              </a:spcBef>
              <a:spcAft>
                <a:spcPct val="0"/>
              </a:spcAft>
              <a:buClrTx/>
              <a:buSzTx/>
              <a:buFontTx/>
              <a:buNone/>
              <a:tabLst/>
              <a:defRPr/>
            </a:pPr>
            <a:r>
              <a:rPr kumimoji="1" lang="en-US" altLang="zh-CN" sz="1200" kern="1200" dirty="0" err="1" smtClean="0">
                <a:solidFill>
                  <a:schemeClr val="tx1"/>
                </a:solidFill>
                <a:effectLst/>
                <a:latin typeface="+mn-lt"/>
                <a:ea typeface="ＭＳ Ｐゴシック" charset="0"/>
                <a:cs typeface="ＭＳ Ｐゴシック" charset="0"/>
              </a:rPr>
              <a:t>cvShowImage</a:t>
            </a:r>
            <a:endParaRPr kumimoji="1" lang="en-US" altLang="zh-CN" sz="1200" kern="1200" dirty="0" smtClean="0">
              <a:solidFill>
                <a:schemeClr val="tx1"/>
              </a:solidFill>
              <a:effectLst/>
              <a:latin typeface="+mn-lt"/>
              <a:ea typeface="ＭＳ Ｐゴシック" charset="0"/>
              <a:cs typeface="ＭＳ Ｐゴシック" charset="0"/>
            </a:endParaRPr>
          </a:p>
          <a:p>
            <a:pPr marL="0" marR="0" indent="0" algn="l" defTabSz="914400" rtl="0" eaLnBrk="1" fontAlgn="base" latinLnBrk="0" hangingPunct="1">
              <a:lnSpc>
                <a:spcPct val="90000"/>
              </a:lnSpc>
              <a:spcBef>
                <a:spcPct val="30000"/>
              </a:spcBef>
              <a:spcAft>
                <a:spcPct val="0"/>
              </a:spcAft>
              <a:buClrTx/>
              <a:buSzTx/>
              <a:buFontTx/>
              <a:buNone/>
              <a:tabLst/>
              <a:defRPr/>
            </a:pPr>
            <a:r>
              <a:rPr kumimoji="1" lang="zh-CN" altLang="zh-CN" sz="1200" kern="1200" dirty="0" smtClean="0">
                <a:solidFill>
                  <a:schemeClr val="tx1"/>
                </a:solidFill>
                <a:effectLst/>
                <a:latin typeface="+mn-lt"/>
                <a:ea typeface="ＭＳ Ｐゴシック" charset="0"/>
                <a:cs typeface="ＭＳ Ｐゴシック" charset="0"/>
              </a:rPr>
              <a:t>该函数可以显示彩色或灰度的字节型</a:t>
            </a:r>
            <a:r>
              <a:rPr kumimoji="1" lang="en-US" altLang="zh-CN" sz="1200" kern="1200" dirty="0" smtClean="0">
                <a:solidFill>
                  <a:schemeClr val="tx1"/>
                </a:solidFill>
                <a:effectLst/>
                <a:latin typeface="+mn-lt"/>
                <a:ea typeface="ＭＳ Ｐゴシック" charset="0"/>
                <a:cs typeface="ＭＳ Ｐゴシック" charset="0"/>
              </a:rPr>
              <a:t>/</a:t>
            </a:r>
            <a:r>
              <a:rPr kumimoji="1" lang="zh-CN" altLang="zh-CN" sz="1200" kern="1200" dirty="0" smtClean="0">
                <a:solidFill>
                  <a:schemeClr val="tx1"/>
                </a:solidFill>
                <a:effectLst/>
                <a:latin typeface="+mn-lt"/>
                <a:ea typeface="ＭＳ Ｐゴシック" charset="0"/>
                <a:cs typeface="ＭＳ Ｐゴシック" charset="0"/>
              </a:rPr>
              <a:t>浮点型图像。字节型图像像素值范围为</a:t>
            </a:r>
            <a:r>
              <a:rPr kumimoji="1" lang="en-US" altLang="zh-CN" sz="1200" kern="1200" dirty="0" smtClean="0">
                <a:solidFill>
                  <a:schemeClr val="tx1"/>
                </a:solidFill>
                <a:effectLst/>
                <a:latin typeface="+mn-lt"/>
                <a:ea typeface="ＭＳ Ｐゴシック" charset="0"/>
                <a:cs typeface="ＭＳ Ｐゴシック" charset="0"/>
              </a:rPr>
              <a:t>[0-255]</a:t>
            </a:r>
            <a:r>
              <a:rPr kumimoji="1" lang="zh-CN" altLang="zh-CN" sz="1200" kern="1200" dirty="0" smtClean="0">
                <a:solidFill>
                  <a:schemeClr val="tx1"/>
                </a:solidFill>
                <a:effectLst/>
                <a:latin typeface="+mn-lt"/>
                <a:ea typeface="ＭＳ Ｐゴシック" charset="0"/>
                <a:cs typeface="ＭＳ Ｐゴシック" charset="0"/>
              </a:rPr>
              <a:t>；浮点型图像像素值范围为</a:t>
            </a:r>
            <a:r>
              <a:rPr kumimoji="1" lang="en-US" altLang="zh-CN" sz="1200" kern="1200" dirty="0" smtClean="0">
                <a:solidFill>
                  <a:schemeClr val="tx1"/>
                </a:solidFill>
                <a:effectLst/>
                <a:latin typeface="+mn-lt"/>
                <a:ea typeface="ＭＳ Ｐゴシック" charset="0"/>
                <a:cs typeface="ＭＳ Ｐゴシック" charset="0"/>
              </a:rPr>
              <a:t>[0-1]</a:t>
            </a:r>
            <a:r>
              <a:rPr kumimoji="1" lang="zh-CN" altLang="zh-CN" sz="1200" kern="1200" dirty="0" smtClean="0">
                <a:solidFill>
                  <a:schemeClr val="tx1"/>
                </a:solidFill>
                <a:effectLst/>
                <a:latin typeface="+mn-lt"/>
                <a:ea typeface="ＭＳ Ｐゴシック" charset="0"/>
                <a:cs typeface="ＭＳ Ｐゴシック" charset="0"/>
              </a:rPr>
              <a:t>。彩色图像的三色元素按</a:t>
            </a:r>
            <a:r>
              <a:rPr kumimoji="1" lang="en-US" altLang="zh-CN" sz="1200" kern="1200" dirty="0" smtClean="0">
                <a:solidFill>
                  <a:schemeClr val="tx1"/>
                </a:solidFill>
                <a:effectLst/>
                <a:latin typeface="+mn-lt"/>
                <a:ea typeface="ＭＳ Ｐゴシック" charset="0"/>
                <a:cs typeface="ＭＳ Ｐゴシック" charset="0"/>
              </a:rPr>
              <a:t>BGR</a:t>
            </a:r>
            <a:r>
              <a:rPr kumimoji="1" lang="zh-CN" altLang="zh-CN" sz="1200" kern="1200" dirty="0" smtClean="0">
                <a:solidFill>
                  <a:schemeClr val="tx1"/>
                </a:solidFill>
                <a:effectLst/>
                <a:latin typeface="+mn-lt"/>
                <a:ea typeface="ＭＳ Ｐゴシック" charset="0"/>
                <a:cs typeface="ＭＳ Ｐゴシック" charset="0"/>
              </a:rPr>
              <a:t>（蓝</a:t>
            </a:r>
            <a:r>
              <a:rPr kumimoji="1" lang="en-US" altLang="zh-CN" sz="1200" kern="1200" dirty="0" smtClean="0">
                <a:solidFill>
                  <a:schemeClr val="tx1"/>
                </a:solidFill>
                <a:effectLst/>
                <a:latin typeface="+mn-lt"/>
                <a:ea typeface="ＭＳ Ｐゴシック" charset="0"/>
                <a:cs typeface="ＭＳ Ｐゴシック" charset="0"/>
              </a:rPr>
              <a:t>-</a:t>
            </a:r>
            <a:r>
              <a:rPr kumimoji="1" lang="zh-CN" altLang="zh-CN" sz="1200" kern="1200" dirty="0" smtClean="0">
                <a:solidFill>
                  <a:schemeClr val="tx1"/>
                </a:solidFill>
                <a:effectLst/>
                <a:latin typeface="+mn-lt"/>
                <a:ea typeface="ＭＳ Ｐゴシック" charset="0"/>
                <a:cs typeface="ＭＳ Ｐゴシック" charset="0"/>
              </a:rPr>
              <a:t>绿</a:t>
            </a:r>
            <a:r>
              <a:rPr kumimoji="1" lang="en-US" altLang="zh-CN" sz="1200" kern="1200" dirty="0" smtClean="0">
                <a:solidFill>
                  <a:schemeClr val="tx1"/>
                </a:solidFill>
                <a:effectLst/>
                <a:latin typeface="+mn-lt"/>
                <a:ea typeface="ＭＳ Ｐゴシック" charset="0"/>
                <a:cs typeface="ＭＳ Ｐゴシック" charset="0"/>
              </a:rPr>
              <a:t>-</a:t>
            </a:r>
            <a:r>
              <a:rPr kumimoji="1" lang="zh-CN" altLang="zh-CN" sz="1200" kern="1200" dirty="0" smtClean="0">
                <a:solidFill>
                  <a:schemeClr val="tx1"/>
                </a:solidFill>
                <a:effectLst/>
                <a:latin typeface="+mn-lt"/>
                <a:ea typeface="ＭＳ Ｐゴシック" charset="0"/>
                <a:cs typeface="ＭＳ Ｐゴシック" charset="0"/>
              </a:rPr>
              <a:t>红）顺序存储。</a:t>
            </a:r>
          </a:p>
          <a:p>
            <a:pPr eaLnBrk="1" hangingPunct="1">
              <a:lnSpc>
                <a:spcPct val="90000"/>
              </a:lnSpc>
            </a:pPr>
            <a:endParaRPr kumimoji="0" lang="en-US" altLang="zh-CN" dirty="0" smtClean="0">
              <a:latin typeface="微软雅黑" panose="020B0503020204020204" pitchFamily="34" charset="-122"/>
              <a:ea typeface="微软雅黑" panose="020B0503020204020204" pitchFamily="34" charset="-122"/>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15</a:t>
            </a:fld>
            <a:endParaRPr lang="zh-CN" altLang="en-US">
              <a:ea typeface="宋体" panose="02010600030101010101" pitchFamily="2" charset="-122"/>
            </a:endParaRPr>
          </a:p>
        </p:txBody>
      </p:sp>
    </p:spTree>
    <p:extLst>
      <p:ext uri="{BB962C8B-B14F-4D97-AF65-F5344CB8AC3E}">
        <p14:creationId xmlns:p14="http://schemas.microsoft.com/office/powerpoint/2010/main" val="1831345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kumimoji="0" lang="en-US" altLang="zh-CN" dirty="0" smtClean="0">
              <a:latin typeface="微软雅黑" panose="020B0503020204020204" pitchFamily="34" charset="-122"/>
              <a:ea typeface="微软雅黑" panose="020B0503020204020204" pitchFamily="34" charset="-122"/>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16</a:t>
            </a:fld>
            <a:endParaRPr lang="zh-CN" altLang="en-US">
              <a:ea typeface="宋体" panose="02010600030101010101" pitchFamily="2" charset="-122"/>
            </a:endParaRPr>
          </a:p>
        </p:txBody>
      </p:sp>
    </p:spTree>
    <p:extLst>
      <p:ext uri="{BB962C8B-B14F-4D97-AF65-F5344CB8AC3E}">
        <p14:creationId xmlns:p14="http://schemas.microsoft.com/office/powerpoint/2010/main" val="17909460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kumimoji="0" lang="en-US" altLang="zh-CN" dirty="0" smtClean="0">
              <a:latin typeface="微软雅黑" panose="020B0503020204020204" pitchFamily="34" charset="-122"/>
              <a:ea typeface="微软雅黑" panose="020B0503020204020204" pitchFamily="34" charset="-122"/>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17</a:t>
            </a:fld>
            <a:endParaRPr lang="zh-CN" altLang="en-US">
              <a:ea typeface="宋体" panose="02010600030101010101" pitchFamily="2" charset="-122"/>
            </a:endParaRPr>
          </a:p>
        </p:txBody>
      </p:sp>
    </p:spTree>
    <p:extLst>
      <p:ext uri="{BB962C8B-B14F-4D97-AF65-F5344CB8AC3E}">
        <p14:creationId xmlns:p14="http://schemas.microsoft.com/office/powerpoint/2010/main" val="26987189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zh-CN" altLang="en-US" dirty="0" smtClean="0"/>
              <a:t>cvQueryFrame</a:t>
            </a:r>
            <a:endParaRPr lang="en-US" altLang="zh-CN" dirty="0" smtClean="0"/>
          </a:p>
          <a:p>
            <a:pPr eaLnBrk="1" hangingPunct="1">
              <a:lnSpc>
                <a:spcPct val="90000"/>
              </a:lnSpc>
            </a:pPr>
            <a:r>
              <a:rPr kumimoji="0" lang="zh-CN" altLang="en-US" dirty="0" smtClean="0">
                <a:latin typeface="微软雅黑" panose="020B0503020204020204" pitchFamily="34" charset="-122"/>
                <a:ea typeface="微软雅黑" panose="020B0503020204020204" pitchFamily="34" charset="-122"/>
              </a:rPr>
              <a:t>从摄像头或者文件中抓取并返回一帧</a:t>
            </a:r>
          </a:p>
          <a:p>
            <a:pPr eaLnBrk="1" hangingPunct="1">
              <a:lnSpc>
                <a:spcPct val="90000"/>
              </a:lnSpc>
            </a:pPr>
            <a:r>
              <a:rPr kumimoji="0" lang="en-US" altLang="zh-CN" dirty="0" err="1" smtClean="0">
                <a:latin typeface="微软雅黑" panose="020B0503020204020204" pitchFamily="34" charset="-122"/>
                <a:ea typeface="微软雅黑" panose="020B0503020204020204" pitchFamily="34" charset="-122"/>
              </a:rPr>
              <a:t>IplImage</a:t>
            </a:r>
            <a:r>
              <a:rPr kumimoji="0" lang="en-US" altLang="zh-CN" dirty="0" smtClean="0">
                <a:latin typeface="微软雅黑" panose="020B0503020204020204" pitchFamily="34" charset="-122"/>
                <a:ea typeface="微软雅黑" panose="020B0503020204020204" pitchFamily="34" charset="-122"/>
              </a:rPr>
              <a:t>* </a:t>
            </a:r>
            <a:r>
              <a:rPr kumimoji="0" lang="en-US" altLang="zh-CN" dirty="0" err="1" smtClean="0">
                <a:latin typeface="微软雅黑" panose="020B0503020204020204" pitchFamily="34" charset="-122"/>
                <a:ea typeface="微软雅黑" panose="020B0503020204020204" pitchFamily="34" charset="-122"/>
              </a:rPr>
              <a:t>cvQueryFrame</a:t>
            </a:r>
            <a:r>
              <a:rPr kumimoji="0" lang="en-US" altLang="zh-CN" dirty="0" smtClean="0">
                <a:latin typeface="微软雅黑" panose="020B0503020204020204" pitchFamily="34" charset="-122"/>
                <a:ea typeface="微软雅黑" panose="020B0503020204020204" pitchFamily="34" charset="-122"/>
              </a:rPr>
              <a:t>( </a:t>
            </a:r>
            <a:r>
              <a:rPr kumimoji="0" lang="en-US" altLang="zh-CN" dirty="0" err="1" smtClean="0">
                <a:latin typeface="微软雅黑" panose="020B0503020204020204" pitchFamily="34" charset="-122"/>
                <a:ea typeface="微软雅黑" panose="020B0503020204020204" pitchFamily="34" charset="-122"/>
              </a:rPr>
              <a:t>CvCapture</a:t>
            </a:r>
            <a:r>
              <a:rPr kumimoji="0" lang="en-US" altLang="zh-CN" dirty="0" smtClean="0">
                <a:latin typeface="微软雅黑" panose="020B0503020204020204" pitchFamily="34" charset="-122"/>
                <a:ea typeface="微软雅黑" panose="020B0503020204020204" pitchFamily="34" charset="-122"/>
              </a:rPr>
              <a:t>* capture );</a:t>
            </a:r>
          </a:p>
          <a:p>
            <a:pPr eaLnBrk="1" hangingPunct="1">
              <a:lnSpc>
                <a:spcPct val="90000"/>
              </a:lnSpc>
            </a:pPr>
            <a:r>
              <a:rPr kumimoji="0" lang="en-US" altLang="zh-CN" dirty="0" smtClean="0">
                <a:latin typeface="微软雅黑" panose="020B0503020204020204" pitchFamily="34" charset="-122"/>
                <a:ea typeface="微软雅黑" panose="020B0503020204020204" pitchFamily="34" charset="-122"/>
              </a:rPr>
              <a:t>capture</a:t>
            </a:r>
          </a:p>
          <a:p>
            <a:pPr eaLnBrk="1" hangingPunct="1">
              <a:lnSpc>
                <a:spcPct val="90000"/>
              </a:lnSpc>
            </a:pPr>
            <a:r>
              <a:rPr kumimoji="0" lang="zh-CN" altLang="en-US" dirty="0" smtClean="0">
                <a:latin typeface="微软雅黑" panose="020B0503020204020204" pitchFamily="34" charset="-122"/>
                <a:ea typeface="微软雅黑" panose="020B0503020204020204" pitchFamily="34" charset="-122"/>
              </a:rPr>
              <a:t>视频获取结构。</a:t>
            </a:r>
          </a:p>
          <a:p>
            <a:pPr eaLnBrk="1" hangingPunct="1">
              <a:lnSpc>
                <a:spcPct val="90000"/>
              </a:lnSpc>
            </a:pPr>
            <a:r>
              <a:rPr kumimoji="0" lang="zh-CN" altLang="en-US" dirty="0" smtClean="0">
                <a:latin typeface="微软雅黑" panose="020B0503020204020204" pitchFamily="34" charset="-122"/>
                <a:ea typeface="微软雅黑" panose="020B0503020204020204" pitchFamily="34" charset="-122"/>
              </a:rPr>
              <a:t>函数</a:t>
            </a:r>
            <a:r>
              <a:rPr kumimoji="0" lang="en-US" altLang="zh-CN" dirty="0" err="1" smtClean="0">
                <a:latin typeface="微软雅黑" panose="020B0503020204020204" pitchFamily="34" charset="-122"/>
                <a:ea typeface="微软雅黑" panose="020B0503020204020204" pitchFamily="34" charset="-122"/>
              </a:rPr>
              <a:t>cvQueryFrame</a:t>
            </a:r>
            <a:r>
              <a:rPr kumimoji="0" lang="zh-CN" altLang="en-US" dirty="0" smtClean="0">
                <a:latin typeface="微软雅黑" panose="020B0503020204020204" pitchFamily="34" charset="-122"/>
                <a:ea typeface="微软雅黑" panose="020B0503020204020204" pitchFamily="34" charset="-122"/>
              </a:rPr>
              <a:t>从摄像头或者文件中抓取一帧，然后解压并返回这一帧。</a:t>
            </a:r>
            <a:endParaRPr kumimoji="0" lang="en-US" altLang="zh-CN" dirty="0" smtClean="0">
              <a:latin typeface="微软雅黑" panose="020B0503020204020204" pitchFamily="34" charset="-122"/>
              <a:ea typeface="微软雅黑" panose="020B0503020204020204" pitchFamily="34" charset="-122"/>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18</a:t>
            </a:fld>
            <a:endParaRPr lang="zh-CN" altLang="en-US">
              <a:ea typeface="宋体" panose="02010600030101010101" pitchFamily="2" charset="-122"/>
            </a:endParaRPr>
          </a:p>
        </p:txBody>
      </p:sp>
    </p:spTree>
    <p:extLst>
      <p:ext uri="{BB962C8B-B14F-4D97-AF65-F5344CB8AC3E}">
        <p14:creationId xmlns:p14="http://schemas.microsoft.com/office/powerpoint/2010/main" val="380599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zh-CN" altLang="en-US" dirty="0" smtClean="0"/>
              <a:t>cvQueryFrame</a:t>
            </a:r>
            <a:endParaRPr lang="en-US" altLang="zh-CN" dirty="0" smtClean="0"/>
          </a:p>
          <a:p>
            <a:pPr eaLnBrk="1" hangingPunct="1">
              <a:lnSpc>
                <a:spcPct val="90000"/>
              </a:lnSpc>
            </a:pPr>
            <a:r>
              <a:rPr kumimoji="0" lang="zh-CN" altLang="en-US" dirty="0" smtClean="0">
                <a:latin typeface="微软雅黑" panose="020B0503020204020204" pitchFamily="34" charset="-122"/>
                <a:ea typeface="微软雅黑" panose="020B0503020204020204" pitchFamily="34" charset="-122"/>
              </a:rPr>
              <a:t>从摄像头或者文件中抓取并返回一帧</a:t>
            </a:r>
          </a:p>
          <a:p>
            <a:pPr eaLnBrk="1" hangingPunct="1">
              <a:lnSpc>
                <a:spcPct val="90000"/>
              </a:lnSpc>
            </a:pPr>
            <a:r>
              <a:rPr kumimoji="0" lang="en-US" altLang="zh-CN" dirty="0" err="1" smtClean="0">
                <a:latin typeface="微软雅黑" panose="020B0503020204020204" pitchFamily="34" charset="-122"/>
                <a:ea typeface="微软雅黑" panose="020B0503020204020204" pitchFamily="34" charset="-122"/>
              </a:rPr>
              <a:t>IplImage</a:t>
            </a:r>
            <a:r>
              <a:rPr kumimoji="0" lang="en-US" altLang="zh-CN" dirty="0" smtClean="0">
                <a:latin typeface="微软雅黑" panose="020B0503020204020204" pitchFamily="34" charset="-122"/>
                <a:ea typeface="微软雅黑" panose="020B0503020204020204" pitchFamily="34" charset="-122"/>
              </a:rPr>
              <a:t>* </a:t>
            </a:r>
            <a:r>
              <a:rPr kumimoji="0" lang="en-US" altLang="zh-CN" dirty="0" err="1" smtClean="0">
                <a:latin typeface="微软雅黑" panose="020B0503020204020204" pitchFamily="34" charset="-122"/>
                <a:ea typeface="微软雅黑" panose="020B0503020204020204" pitchFamily="34" charset="-122"/>
              </a:rPr>
              <a:t>cvQueryFrame</a:t>
            </a:r>
            <a:r>
              <a:rPr kumimoji="0" lang="en-US" altLang="zh-CN" dirty="0" smtClean="0">
                <a:latin typeface="微软雅黑" panose="020B0503020204020204" pitchFamily="34" charset="-122"/>
                <a:ea typeface="微软雅黑" panose="020B0503020204020204" pitchFamily="34" charset="-122"/>
              </a:rPr>
              <a:t>( </a:t>
            </a:r>
            <a:r>
              <a:rPr kumimoji="0" lang="en-US" altLang="zh-CN" dirty="0" err="1" smtClean="0">
                <a:latin typeface="微软雅黑" panose="020B0503020204020204" pitchFamily="34" charset="-122"/>
                <a:ea typeface="微软雅黑" panose="020B0503020204020204" pitchFamily="34" charset="-122"/>
              </a:rPr>
              <a:t>CvCapture</a:t>
            </a:r>
            <a:r>
              <a:rPr kumimoji="0" lang="en-US" altLang="zh-CN" dirty="0" smtClean="0">
                <a:latin typeface="微软雅黑" panose="020B0503020204020204" pitchFamily="34" charset="-122"/>
                <a:ea typeface="微软雅黑" panose="020B0503020204020204" pitchFamily="34" charset="-122"/>
              </a:rPr>
              <a:t>* capture );</a:t>
            </a:r>
          </a:p>
          <a:p>
            <a:pPr eaLnBrk="1" hangingPunct="1">
              <a:lnSpc>
                <a:spcPct val="90000"/>
              </a:lnSpc>
            </a:pPr>
            <a:r>
              <a:rPr kumimoji="0" lang="en-US" altLang="zh-CN" dirty="0" smtClean="0">
                <a:latin typeface="微软雅黑" panose="020B0503020204020204" pitchFamily="34" charset="-122"/>
                <a:ea typeface="微软雅黑" panose="020B0503020204020204" pitchFamily="34" charset="-122"/>
              </a:rPr>
              <a:t>capture</a:t>
            </a:r>
          </a:p>
          <a:p>
            <a:pPr eaLnBrk="1" hangingPunct="1">
              <a:lnSpc>
                <a:spcPct val="90000"/>
              </a:lnSpc>
            </a:pPr>
            <a:r>
              <a:rPr kumimoji="0" lang="zh-CN" altLang="en-US" dirty="0" smtClean="0">
                <a:latin typeface="微软雅黑" panose="020B0503020204020204" pitchFamily="34" charset="-122"/>
                <a:ea typeface="微软雅黑" panose="020B0503020204020204" pitchFamily="34" charset="-122"/>
              </a:rPr>
              <a:t>视频获取结构。</a:t>
            </a:r>
          </a:p>
          <a:p>
            <a:pPr eaLnBrk="1" hangingPunct="1">
              <a:lnSpc>
                <a:spcPct val="90000"/>
              </a:lnSpc>
            </a:pPr>
            <a:r>
              <a:rPr kumimoji="0" lang="zh-CN" altLang="en-US" dirty="0" smtClean="0">
                <a:latin typeface="微软雅黑" panose="020B0503020204020204" pitchFamily="34" charset="-122"/>
                <a:ea typeface="微软雅黑" panose="020B0503020204020204" pitchFamily="34" charset="-122"/>
              </a:rPr>
              <a:t>函数</a:t>
            </a:r>
            <a:r>
              <a:rPr kumimoji="0" lang="en-US" altLang="zh-CN" dirty="0" err="1" smtClean="0">
                <a:latin typeface="微软雅黑" panose="020B0503020204020204" pitchFamily="34" charset="-122"/>
                <a:ea typeface="微软雅黑" panose="020B0503020204020204" pitchFamily="34" charset="-122"/>
              </a:rPr>
              <a:t>cvQueryFrame</a:t>
            </a:r>
            <a:r>
              <a:rPr kumimoji="0" lang="zh-CN" altLang="en-US" dirty="0" smtClean="0">
                <a:latin typeface="微软雅黑" panose="020B0503020204020204" pitchFamily="34" charset="-122"/>
                <a:ea typeface="微软雅黑" panose="020B0503020204020204" pitchFamily="34" charset="-122"/>
              </a:rPr>
              <a:t>从摄像头或者文件中抓取一帧，然后解压并返回这一帧。</a:t>
            </a:r>
            <a:endParaRPr kumimoji="0" lang="en-US" altLang="zh-CN" dirty="0" smtClean="0">
              <a:latin typeface="微软雅黑" panose="020B0503020204020204" pitchFamily="34" charset="-122"/>
              <a:ea typeface="微软雅黑" panose="020B0503020204020204" pitchFamily="34" charset="-122"/>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19</a:t>
            </a:fld>
            <a:endParaRPr lang="zh-CN" altLang="en-US">
              <a:ea typeface="宋体" panose="02010600030101010101" pitchFamily="2" charset="-122"/>
            </a:endParaRPr>
          </a:p>
        </p:txBody>
      </p:sp>
    </p:spTree>
    <p:extLst>
      <p:ext uri="{BB962C8B-B14F-4D97-AF65-F5344CB8AC3E}">
        <p14:creationId xmlns:p14="http://schemas.microsoft.com/office/powerpoint/2010/main" val="386566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kumimoji="0" lang="en-US" altLang="zh-CN" dirty="0" smtClean="0">
              <a:latin typeface="微软雅黑" panose="020B0503020204020204" pitchFamily="34" charset="-122"/>
              <a:ea typeface="微软雅黑" panose="020B0503020204020204" pitchFamily="34" charset="-122"/>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2</a:t>
            </a:fld>
            <a:endParaRPr lang="zh-CN" altLang="en-US">
              <a:ea typeface="宋体" panose="02010600030101010101" pitchFamily="2" charset="-122"/>
            </a:endParaRPr>
          </a:p>
        </p:txBody>
      </p:sp>
    </p:spTree>
    <p:extLst>
      <p:ext uri="{BB962C8B-B14F-4D97-AF65-F5344CB8AC3E}">
        <p14:creationId xmlns:p14="http://schemas.microsoft.com/office/powerpoint/2010/main" val="17828500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kumimoji="0" lang="en-US" altLang="zh-CN" dirty="0" smtClean="0">
              <a:latin typeface="微软雅黑" panose="020B0503020204020204" pitchFamily="34" charset="-122"/>
              <a:ea typeface="微软雅黑" panose="020B0503020204020204" pitchFamily="34" charset="-122"/>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20</a:t>
            </a:fld>
            <a:endParaRPr lang="zh-CN" altLang="en-US">
              <a:ea typeface="宋体" panose="02010600030101010101" pitchFamily="2" charset="-122"/>
            </a:endParaRPr>
          </a:p>
        </p:txBody>
      </p:sp>
    </p:spTree>
    <p:extLst>
      <p:ext uri="{BB962C8B-B14F-4D97-AF65-F5344CB8AC3E}">
        <p14:creationId xmlns:p14="http://schemas.microsoft.com/office/powerpoint/2010/main" val="32648555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kumimoji="0" lang="zh-CN" altLang="en-US" dirty="0" smtClean="0">
                <a:latin typeface="微软雅黑" panose="020B0503020204020204" pitchFamily="34" charset="-122"/>
                <a:ea typeface="微软雅黑" panose="020B0503020204020204" pitchFamily="34" charset="-122"/>
              </a:rPr>
              <a:t>函数</a:t>
            </a:r>
            <a:r>
              <a:rPr kumimoji="0" lang="en-US" altLang="zh-CN" dirty="0" err="1" smtClean="0">
                <a:latin typeface="微软雅黑" panose="020B0503020204020204" pitchFamily="34" charset="-122"/>
                <a:ea typeface="微软雅黑" panose="020B0503020204020204" pitchFamily="34" charset="-122"/>
              </a:rPr>
              <a:t>cvSaveImage</a:t>
            </a:r>
            <a:r>
              <a:rPr kumimoji="0" lang="zh-CN" altLang="en-US" dirty="0" smtClean="0">
                <a:latin typeface="微软雅黑" panose="020B0503020204020204" pitchFamily="34" charset="-122"/>
                <a:ea typeface="微软雅黑" panose="020B0503020204020204" pitchFamily="34" charset="-122"/>
              </a:rPr>
              <a:t>保存图像到指定文件。 图像格式的的选择依赖于</a:t>
            </a:r>
            <a:r>
              <a:rPr kumimoji="0" lang="en-US" altLang="zh-CN" dirty="0" smtClean="0">
                <a:latin typeface="微软雅黑" panose="020B0503020204020204" pitchFamily="34" charset="-122"/>
                <a:ea typeface="微软雅黑" panose="020B0503020204020204" pitchFamily="34" charset="-122"/>
              </a:rPr>
              <a:t>filename</a:t>
            </a:r>
            <a:r>
              <a:rPr kumimoji="0" lang="zh-CN" altLang="en-US" dirty="0" smtClean="0">
                <a:latin typeface="微软雅黑" panose="020B0503020204020204" pitchFamily="34" charset="-122"/>
                <a:ea typeface="微软雅黑" panose="020B0503020204020204" pitchFamily="34" charset="-122"/>
              </a:rPr>
              <a:t>的扩展名</a:t>
            </a:r>
            <a:endParaRPr kumimoji="0" lang="en-US" altLang="zh-CN" dirty="0" smtClean="0">
              <a:latin typeface="微软雅黑" panose="020B0503020204020204" pitchFamily="34" charset="-122"/>
              <a:ea typeface="微软雅黑" panose="020B0503020204020204" pitchFamily="34" charset="-122"/>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21</a:t>
            </a:fld>
            <a:endParaRPr lang="zh-CN" altLang="en-US">
              <a:ea typeface="宋体" panose="02010600030101010101" pitchFamily="2" charset="-122"/>
            </a:endParaRPr>
          </a:p>
        </p:txBody>
      </p:sp>
    </p:spTree>
    <p:extLst>
      <p:ext uri="{BB962C8B-B14F-4D97-AF65-F5344CB8AC3E}">
        <p14:creationId xmlns:p14="http://schemas.microsoft.com/office/powerpoint/2010/main" val="20062764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kumimoji="0" lang="en-US" altLang="zh-CN" dirty="0" smtClean="0">
              <a:latin typeface="微软雅黑" panose="020B0503020204020204" pitchFamily="34" charset="-122"/>
              <a:ea typeface="微软雅黑" panose="020B0503020204020204" pitchFamily="34" charset="-122"/>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22</a:t>
            </a:fld>
            <a:endParaRPr lang="zh-CN" altLang="en-US">
              <a:ea typeface="宋体" panose="02010600030101010101" pitchFamily="2" charset="-122"/>
            </a:endParaRPr>
          </a:p>
        </p:txBody>
      </p:sp>
    </p:spTree>
    <p:extLst>
      <p:ext uri="{BB962C8B-B14F-4D97-AF65-F5344CB8AC3E}">
        <p14:creationId xmlns:p14="http://schemas.microsoft.com/office/powerpoint/2010/main" val="9516046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kumimoji="1" lang="zh-CN" altLang="en-US" sz="1200" b="0" i="0" kern="1200" dirty="0" smtClean="0">
                <a:solidFill>
                  <a:schemeClr val="tx1"/>
                </a:solidFill>
                <a:effectLst/>
                <a:latin typeface="+mn-lt"/>
                <a:ea typeface="ＭＳ Ｐゴシック" charset="0"/>
                <a:cs typeface="ＭＳ Ｐゴシック" charset="0"/>
              </a:rPr>
              <a:t>这些函数计算一个数组的绝对值或数组和其他对象的差值的绝对值</a:t>
            </a:r>
            <a:endParaRPr kumimoji="1" lang="en-US" altLang="zh-CN" sz="1200" b="0" i="0" kern="1200" dirty="0" smtClean="0">
              <a:solidFill>
                <a:schemeClr val="tx1"/>
              </a:solidFill>
              <a:effectLst/>
              <a:latin typeface="+mn-lt"/>
              <a:ea typeface="ＭＳ Ｐゴシック" charset="0"/>
              <a:cs typeface="ＭＳ Ｐゴシック" charset="0"/>
            </a:endParaRPr>
          </a:p>
          <a:p>
            <a:pPr eaLnBrk="1" hangingPunct="1">
              <a:lnSpc>
                <a:spcPct val="90000"/>
              </a:lnSpc>
            </a:pPr>
            <a:r>
              <a:rPr kumimoji="1" lang="en-US" altLang="zh-CN" sz="1200" b="0" i="0" kern="1200" dirty="0" err="1" smtClean="0">
                <a:solidFill>
                  <a:schemeClr val="tx1"/>
                </a:solidFill>
                <a:effectLst/>
                <a:latin typeface="+mn-lt"/>
                <a:ea typeface="ＭＳ Ｐゴシック" charset="0"/>
                <a:cs typeface="ＭＳ Ｐゴシック" charset="0"/>
              </a:rPr>
              <a:t>cvAbs</a:t>
            </a:r>
            <a:r>
              <a:rPr kumimoji="1" lang="en-US" altLang="zh-CN" sz="1200" b="0" i="0" kern="1200" dirty="0" smtClean="0">
                <a:solidFill>
                  <a:schemeClr val="tx1"/>
                </a:solidFill>
                <a:effectLst/>
                <a:latin typeface="+mn-lt"/>
                <a:ea typeface="ＭＳ Ｐゴシック" charset="0"/>
                <a:cs typeface="ＭＳ Ｐゴシック" charset="0"/>
              </a:rPr>
              <a:t>()</a:t>
            </a:r>
            <a:r>
              <a:rPr kumimoji="1" lang="zh-CN" altLang="en-US" sz="1200" b="0" i="0" kern="1200" dirty="0" smtClean="0">
                <a:solidFill>
                  <a:schemeClr val="tx1"/>
                </a:solidFill>
                <a:effectLst/>
                <a:latin typeface="+mn-lt"/>
                <a:ea typeface="ＭＳ Ｐゴシック" charset="0"/>
                <a:cs typeface="ＭＳ Ｐゴシック" charset="0"/>
              </a:rPr>
              <a:t>函数计算</a:t>
            </a:r>
            <a:r>
              <a:rPr kumimoji="1" lang="en-US" altLang="zh-CN" sz="1200" b="0" i="0" kern="1200" dirty="0" err="1" smtClean="0">
                <a:solidFill>
                  <a:schemeClr val="tx1"/>
                </a:solidFill>
                <a:effectLst/>
                <a:latin typeface="+mn-lt"/>
                <a:ea typeface="ＭＳ Ｐゴシック" charset="0"/>
                <a:cs typeface="ＭＳ Ｐゴシック" charset="0"/>
              </a:rPr>
              <a:t>src</a:t>
            </a:r>
            <a:r>
              <a:rPr kumimoji="1" lang="zh-CN" altLang="en-US" sz="1200" b="0" i="0" kern="1200" dirty="0" smtClean="0">
                <a:solidFill>
                  <a:schemeClr val="tx1"/>
                </a:solidFill>
                <a:effectLst/>
                <a:latin typeface="+mn-lt"/>
                <a:ea typeface="ＭＳ Ｐゴシック" charset="0"/>
                <a:cs typeface="ＭＳ Ｐゴシック" charset="0"/>
              </a:rPr>
              <a:t>里的值的绝对值，然后把结果写到</a:t>
            </a:r>
            <a:r>
              <a:rPr kumimoji="1" lang="en-US" altLang="zh-CN" sz="1200" b="0" i="0" kern="1200" dirty="0" err="1" smtClean="0">
                <a:solidFill>
                  <a:schemeClr val="tx1"/>
                </a:solidFill>
                <a:effectLst/>
                <a:latin typeface="+mn-lt"/>
                <a:ea typeface="ＭＳ Ｐゴシック" charset="0"/>
                <a:cs typeface="ＭＳ Ｐゴシック" charset="0"/>
              </a:rPr>
              <a:t>dst</a:t>
            </a:r>
            <a:r>
              <a:rPr kumimoji="1" lang="zh-CN" altLang="en-US" sz="1200" b="0" i="0" kern="1200" dirty="0" smtClean="0">
                <a:solidFill>
                  <a:schemeClr val="tx1"/>
                </a:solidFill>
                <a:effectLst/>
                <a:latin typeface="+mn-lt"/>
                <a:ea typeface="ＭＳ Ｐゴシック" charset="0"/>
                <a:cs typeface="ＭＳ Ｐゴシック" charset="0"/>
              </a:rPr>
              <a:t>；</a:t>
            </a:r>
            <a:endParaRPr kumimoji="1" lang="en-US" altLang="zh-CN" sz="1200" b="0" i="0" kern="1200" dirty="0" smtClean="0">
              <a:solidFill>
                <a:schemeClr val="tx1"/>
              </a:solidFill>
              <a:effectLst/>
              <a:latin typeface="+mn-lt"/>
              <a:ea typeface="ＭＳ Ｐゴシック" charset="0"/>
              <a:cs typeface="ＭＳ Ｐゴシック" charset="0"/>
            </a:endParaRPr>
          </a:p>
          <a:p>
            <a:pPr eaLnBrk="1" hangingPunct="1">
              <a:lnSpc>
                <a:spcPct val="90000"/>
              </a:lnSpc>
            </a:pPr>
            <a:r>
              <a:rPr kumimoji="1" lang="en-US" altLang="zh-CN" sz="1200" b="0" i="0" kern="1200" dirty="0" err="1" smtClean="0">
                <a:solidFill>
                  <a:schemeClr val="tx1"/>
                </a:solidFill>
                <a:effectLst/>
                <a:latin typeface="+mn-lt"/>
                <a:ea typeface="ＭＳ Ｐゴシック" charset="0"/>
                <a:cs typeface="ＭＳ Ｐゴシック" charset="0"/>
              </a:rPr>
              <a:t>cvAbsDiff</a:t>
            </a:r>
            <a:r>
              <a:rPr kumimoji="1" lang="en-US" altLang="zh-CN" sz="1200" b="0" i="0" kern="1200" dirty="0" smtClean="0">
                <a:solidFill>
                  <a:schemeClr val="tx1"/>
                </a:solidFill>
                <a:effectLst/>
                <a:latin typeface="+mn-lt"/>
                <a:ea typeface="ＭＳ Ｐゴシック" charset="0"/>
                <a:cs typeface="ＭＳ Ｐゴシック" charset="0"/>
              </a:rPr>
              <a:t>()</a:t>
            </a:r>
            <a:r>
              <a:rPr kumimoji="1" lang="zh-CN" altLang="en-US" sz="1200" b="0" i="0" kern="1200" dirty="0" smtClean="0">
                <a:solidFill>
                  <a:schemeClr val="tx1"/>
                </a:solidFill>
                <a:effectLst/>
                <a:latin typeface="+mn-lt"/>
                <a:ea typeface="ＭＳ Ｐゴシック" charset="0"/>
                <a:cs typeface="ＭＳ Ｐゴシック" charset="0"/>
              </a:rPr>
              <a:t>函数会先从</a:t>
            </a:r>
            <a:r>
              <a:rPr kumimoji="1" lang="en-US" altLang="zh-CN" sz="1200" b="0" i="0" kern="1200" dirty="0" smtClean="0">
                <a:solidFill>
                  <a:schemeClr val="tx1"/>
                </a:solidFill>
                <a:effectLst/>
                <a:latin typeface="+mn-lt"/>
                <a:ea typeface="ＭＳ Ｐゴシック" charset="0"/>
                <a:cs typeface="ＭＳ Ｐゴシック" charset="0"/>
              </a:rPr>
              <a:t>src1</a:t>
            </a:r>
            <a:r>
              <a:rPr kumimoji="1" lang="zh-CN" altLang="en-US" sz="1200" b="0" i="0" kern="1200" dirty="0" smtClean="0">
                <a:solidFill>
                  <a:schemeClr val="tx1"/>
                </a:solidFill>
                <a:effectLst/>
                <a:latin typeface="+mn-lt"/>
                <a:ea typeface="ＭＳ Ｐゴシック" charset="0"/>
                <a:cs typeface="ＭＳ Ｐゴシック" charset="0"/>
              </a:rPr>
              <a:t>减去</a:t>
            </a:r>
            <a:r>
              <a:rPr kumimoji="1" lang="en-US" altLang="zh-CN" sz="1200" b="0" i="0" kern="1200" dirty="0" smtClean="0">
                <a:solidFill>
                  <a:schemeClr val="tx1"/>
                </a:solidFill>
                <a:effectLst/>
                <a:latin typeface="+mn-lt"/>
                <a:ea typeface="ＭＳ Ｐゴシック" charset="0"/>
                <a:cs typeface="ＭＳ Ｐゴシック" charset="0"/>
              </a:rPr>
              <a:t>src2</a:t>
            </a:r>
            <a:r>
              <a:rPr kumimoji="1" lang="zh-CN" altLang="en-US" sz="1200" b="0" i="0" kern="1200" dirty="0" smtClean="0">
                <a:solidFill>
                  <a:schemeClr val="tx1"/>
                </a:solidFill>
                <a:effectLst/>
                <a:latin typeface="+mn-lt"/>
                <a:ea typeface="ＭＳ Ｐゴシック" charset="0"/>
                <a:cs typeface="ＭＳ Ｐゴシック" charset="0"/>
              </a:rPr>
              <a:t>，然后将所得差的绝对值写到</a:t>
            </a:r>
            <a:r>
              <a:rPr kumimoji="1" lang="en-US" altLang="zh-CN" sz="1200" b="0" i="0" kern="1200" dirty="0" err="1" smtClean="0">
                <a:solidFill>
                  <a:schemeClr val="tx1"/>
                </a:solidFill>
                <a:effectLst/>
                <a:latin typeface="+mn-lt"/>
                <a:ea typeface="ＭＳ Ｐゴシック" charset="0"/>
                <a:cs typeface="ＭＳ Ｐゴシック" charset="0"/>
              </a:rPr>
              <a:t>dst</a:t>
            </a:r>
            <a:r>
              <a:rPr kumimoji="1" lang="zh-CN" altLang="en-US" sz="1200" b="0" i="0" kern="1200" dirty="0" smtClean="0">
                <a:solidFill>
                  <a:schemeClr val="tx1"/>
                </a:solidFill>
                <a:effectLst/>
                <a:latin typeface="+mn-lt"/>
                <a:ea typeface="ＭＳ Ｐゴシック" charset="0"/>
                <a:cs typeface="ＭＳ Ｐゴシック" charset="0"/>
              </a:rPr>
              <a:t>；</a:t>
            </a:r>
            <a:endParaRPr kumimoji="1" lang="en-US" altLang="zh-CN" sz="1200" b="0" i="0" kern="1200" dirty="0" smtClean="0">
              <a:solidFill>
                <a:schemeClr val="tx1"/>
              </a:solidFill>
              <a:effectLst/>
              <a:latin typeface="+mn-lt"/>
              <a:ea typeface="ＭＳ Ｐゴシック" charset="0"/>
              <a:cs typeface="ＭＳ Ｐゴシック" charset="0"/>
            </a:endParaRPr>
          </a:p>
          <a:p>
            <a:pPr eaLnBrk="1" hangingPunct="1">
              <a:lnSpc>
                <a:spcPct val="90000"/>
              </a:lnSpc>
            </a:pPr>
            <a:r>
              <a:rPr kumimoji="1" lang="zh-CN" altLang="en-US" sz="1200" b="0" i="0" kern="1200" dirty="0" smtClean="0">
                <a:solidFill>
                  <a:schemeClr val="tx1"/>
                </a:solidFill>
                <a:effectLst/>
                <a:latin typeface="+mn-lt"/>
                <a:ea typeface="ＭＳ Ｐゴシック" charset="0"/>
                <a:cs typeface="ＭＳ Ｐゴシック" charset="0"/>
              </a:rPr>
              <a:t>除了从所有</a:t>
            </a:r>
            <a:r>
              <a:rPr kumimoji="1" lang="en-US" altLang="zh-CN" sz="1200" b="0" i="0" kern="1200" dirty="0" err="1" smtClean="0">
                <a:solidFill>
                  <a:schemeClr val="tx1"/>
                </a:solidFill>
                <a:effectLst/>
                <a:latin typeface="+mn-lt"/>
                <a:ea typeface="ＭＳ Ｐゴシック" charset="0"/>
                <a:cs typeface="ＭＳ Ｐゴシック" charset="0"/>
              </a:rPr>
              <a:t>src</a:t>
            </a:r>
            <a:r>
              <a:rPr kumimoji="1" lang="zh-CN" altLang="en-US" sz="1200" b="0" i="0" kern="1200" dirty="0" smtClean="0">
                <a:solidFill>
                  <a:schemeClr val="tx1"/>
                </a:solidFill>
                <a:effectLst/>
                <a:latin typeface="+mn-lt"/>
                <a:ea typeface="ＭＳ Ｐゴシック" charset="0"/>
                <a:cs typeface="ＭＳ Ｐゴシック" charset="0"/>
              </a:rPr>
              <a:t>元素减掉的数是常标量值外，可以看到</a:t>
            </a:r>
            <a:r>
              <a:rPr kumimoji="1" lang="en-US" altLang="zh-CN" sz="1200" b="0" i="0" kern="1200" dirty="0" err="1" smtClean="0">
                <a:solidFill>
                  <a:schemeClr val="tx1"/>
                </a:solidFill>
                <a:effectLst/>
                <a:latin typeface="+mn-lt"/>
                <a:ea typeface="ＭＳ Ｐゴシック" charset="0"/>
                <a:cs typeface="ＭＳ Ｐゴシック" charset="0"/>
              </a:rPr>
              <a:t>cvAbsDiffS</a:t>
            </a:r>
            <a:r>
              <a:rPr kumimoji="1" lang="en-US" altLang="zh-CN" sz="1200" b="0" i="0" kern="1200" dirty="0" smtClean="0">
                <a:solidFill>
                  <a:schemeClr val="tx1"/>
                </a:solidFill>
                <a:effectLst/>
                <a:latin typeface="+mn-lt"/>
                <a:ea typeface="ＭＳ Ｐゴシック" charset="0"/>
                <a:cs typeface="ＭＳ Ｐゴシック" charset="0"/>
              </a:rPr>
              <a:t>()</a:t>
            </a:r>
            <a:r>
              <a:rPr kumimoji="1" lang="zh-CN" altLang="en-US" sz="1200" b="0" i="0" kern="1200" dirty="0" smtClean="0">
                <a:solidFill>
                  <a:schemeClr val="tx1"/>
                </a:solidFill>
                <a:effectLst/>
                <a:latin typeface="+mn-lt"/>
                <a:ea typeface="ＭＳ Ｐゴシック" charset="0"/>
                <a:cs typeface="ＭＳ Ｐゴシック" charset="0"/>
              </a:rPr>
              <a:t>函数同</a:t>
            </a:r>
            <a:r>
              <a:rPr kumimoji="1" lang="en-US" altLang="zh-CN" sz="1200" b="0" i="0" kern="1200" dirty="0" err="1" smtClean="0">
                <a:solidFill>
                  <a:schemeClr val="tx1"/>
                </a:solidFill>
                <a:effectLst/>
                <a:latin typeface="+mn-lt"/>
                <a:ea typeface="ＭＳ Ｐゴシック" charset="0"/>
                <a:cs typeface="ＭＳ Ｐゴシック" charset="0"/>
              </a:rPr>
              <a:t>cvAbsDiff</a:t>
            </a:r>
            <a:r>
              <a:rPr kumimoji="1" lang="en-US" altLang="zh-CN" sz="1200" b="0" i="0" kern="1200" dirty="0" smtClean="0">
                <a:solidFill>
                  <a:schemeClr val="tx1"/>
                </a:solidFill>
                <a:effectLst/>
                <a:latin typeface="+mn-lt"/>
                <a:ea typeface="ＭＳ Ｐゴシック" charset="0"/>
                <a:cs typeface="ＭＳ Ｐゴシック" charset="0"/>
              </a:rPr>
              <a:t>()</a:t>
            </a:r>
            <a:r>
              <a:rPr kumimoji="1" lang="zh-CN" altLang="en-US" sz="1200" b="0" i="0" kern="1200" dirty="0" smtClean="0">
                <a:solidFill>
                  <a:schemeClr val="tx1"/>
                </a:solidFill>
                <a:effectLst/>
                <a:latin typeface="+mn-lt"/>
                <a:ea typeface="ＭＳ Ｐゴシック" charset="0"/>
                <a:cs typeface="ＭＳ Ｐゴシック" charset="0"/>
              </a:rPr>
              <a:t>函数基本相同。</a:t>
            </a:r>
            <a:endParaRPr kumimoji="0" lang="en-US" altLang="zh-CN" dirty="0" smtClean="0">
              <a:latin typeface="微软雅黑" panose="020B0503020204020204" pitchFamily="34" charset="-122"/>
              <a:ea typeface="微软雅黑" panose="020B0503020204020204" pitchFamily="34" charset="-122"/>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23</a:t>
            </a:fld>
            <a:endParaRPr lang="zh-CN" altLang="en-US">
              <a:ea typeface="宋体" panose="02010600030101010101" pitchFamily="2" charset="-122"/>
            </a:endParaRPr>
          </a:p>
        </p:txBody>
      </p:sp>
    </p:spTree>
    <p:extLst>
      <p:ext uri="{BB962C8B-B14F-4D97-AF65-F5344CB8AC3E}">
        <p14:creationId xmlns:p14="http://schemas.microsoft.com/office/powerpoint/2010/main" val="1991968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kumimoji="1" lang="zh-CN" altLang="en-US" sz="1200" b="0" i="0" kern="1200" dirty="0" smtClean="0">
                <a:solidFill>
                  <a:schemeClr val="tx1"/>
                </a:solidFill>
                <a:effectLst/>
                <a:latin typeface="+mn-lt"/>
                <a:ea typeface="ＭＳ Ｐゴシック" charset="0"/>
                <a:cs typeface="ＭＳ Ｐゴシック" charset="0"/>
              </a:rPr>
              <a:t>这些函数计算一个数组的绝对值或数组和其他对象的差值的绝对值</a:t>
            </a:r>
            <a:endParaRPr kumimoji="1" lang="en-US" altLang="zh-CN" sz="1200" b="0" i="0" kern="1200" dirty="0" smtClean="0">
              <a:solidFill>
                <a:schemeClr val="tx1"/>
              </a:solidFill>
              <a:effectLst/>
              <a:latin typeface="+mn-lt"/>
              <a:ea typeface="ＭＳ Ｐゴシック" charset="0"/>
              <a:cs typeface="ＭＳ Ｐゴシック" charset="0"/>
            </a:endParaRPr>
          </a:p>
          <a:p>
            <a:pPr eaLnBrk="1" hangingPunct="1">
              <a:lnSpc>
                <a:spcPct val="90000"/>
              </a:lnSpc>
            </a:pPr>
            <a:r>
              <a:rPr kumimoji="1" lang="en-US" altLang="zh-CN" sz="1200" b="0" i="0" kern="1200" dirty="0" err="1" smtClean="0">
                <a:solidFill>
                  <a:schemeClr val="tx1"/>
                </a:solidFill>
                <a:effectLst/>
                <a:latin typeface="+mn-lt"/>
                <a:ea typeface="ＭＳ Ｐゴシック" charset="0"/>
                <a:cs typeface="ＭＳ Ｐゴシック" charset="0"/>
              </a:rPr>
              <a:t>cvAbs</a:t>
            </a:r>
            <a:r>
              <a:rPr kumimoji="1" lang="en-US" altLang="zh-CN" sz="1200" b="0" i="0" kern="1200" dirty="0" smtClean="0">
                <a:solidFill>
                  <a:schemeClr val="tx1"/>
                </a:solidFill>
                <a:effectLst/>
                <a:latin typeface="+mn-lt"/>
                <a:ea typeface="ＭＳ Ｐゴシック" charset="0"/>
                <a:cs typeface="ＭＳ Ｐゴシック" charset="0"/>
              </a:rPr>
              <a:t>()</a:t>
            </a:r>
            <a:r>
              <a:rPr kumimoji="1" lang="zh-CN" altLang="en-US" sz="1200" b="0" i="0" kern="1200" dirty="0" smtClean="0">
                <a:solidFill>
                  <a:schemeClr val="tx1"/>
                </a:solidFill>
                <a:effectLst/>
                <a:latin typeface="+mn-lt"/>
                <a:ea typeface="ＭＳ Ｐゴシック" charset="0"/>
                <a:cs typeface="ＭＳ Ｐゴシック" charset="0"/>
              </a:rPr>
              <a:t>函数计算</a:t>
            </a:r>
            <a:r>
              <a:rPr kumimoji="1" lang="en-US" altLang="zh-CN" sz="1200" b="0" i="0" kern="1200" dirty="0" err="1" smtClean="0">
                <a:solidFill>
                  <a:schemeClr val="tx1"/>
                </a:solidFill>
                <a:effectLst/>
                <a:latin typeface="+mn-lt"/>
                <a:ea typeface="ＭＳ Ｐゴシック" charset="0"/>
                <a:cs typeface="ＭＳ Ｐゴシック" charset="0"/>
              </a:rPr>
              <a:t>src</a:t>
            </a:r>
            <a:r>
              <a:rPr kumimoji="1" lang="zh-CN" altLang="en-US" sz="1200" b="0" i="0" kern="1200" dirty="0" smtClean="0">
                <a:solidFill>
                  <a:schemeClr val="tx1"/>
                </a:solidFill>
                <a:effectLst/>
                <a:latin typeface="+mn-lt"/>
                <a:ea typeface="ＭＳ Ｐゴシック" charset="0"/>
                <a:cs typeface="ＭＳ Ｐゴシック" charset="0"/>
              </a:rPr>
              <a:t>里的值的绝对值，然后把结果写到</a:t>
            </a:r>
            <a:r>
              <a:rPr kumimoji="1" lang="en-US" altLang="zh-CN" sz="1200" b="0" i="0" kern="1200" dirty="0" err="1" smtClean="0">
                <a:solidFill>
                  <a:schemeClr val="tx1"/>
                </a:solidFill>
                <a:effectLst/>
                <a:latin typeface="+mn-lt"/>
                <a:ea typeface="ＭＳ Ｐゴシック" charset="0"/>
                <a:cs typeface="ＭＳ Ｐゴシック" charset="0"/>
              </a:rPr>
              <a:t>dst</a:t>
            </a:r>
            <a:r>
              <a:rPr kumimoji="1" lang="zh-CN" altLang="en-US" sz="1200" b="0" i="0" kern="1200" dirty="0" smtClean="0">
                <a:solidFill>
                  <a:schemeClr val="tx1"/>
                </a:solidFill>
                <a:effectLst/>
                <a:latin typeface="+mn-lt"/>
                <a:ea typeface="ＭＳ Ｐゴシック" charset="0"/>
                <a:cs typeface="ＭＳ Ｐゴシック" charset="0"/>
              </a:rPr>
              <a:t>；</a:t>
            </a:r>
            <a:endParaRPr kumimoji="1" lang="en-US" altLang="zh-CN" sz="1200" b="0" i="0" kern="1200" dirty="0" smtClean="0">
              <a:solidFill>
                <a:schemeClr val="tx1"/>
              </a:solidFill>
              <a:effectLst/>
              <a:latin typeface="+mn-lt"/>
              <a:ea typeface="ＭＳ Ｐゴシック" charset="0"/>
              <a:cs typeface="ＭＳ Ｐゴシック" charset="0"/>
            </a:endParaRPr>
          </a:p>
          <a:p>
            <a:pPr eaLnBrk="1" hangingPunct="1">
              <a:lnSpc>
                <a:spcPct val="90000"/>
              </a:lnSpc>
            </a:pPr>
            <a:r>
              <a:rPr kumimoji="1" lang="en-US" altLang="zh-CN" sz="1200" b="0" i="0" kern="1200" dirty="0" err="1" smtClean="0">
                <a:solidFill>
                  <a:schemeClr val="tx1"/>
                </a:solidFill>
                <a:effectLst/>
                <a:latin typeface="+mn-lt"/>
                <a:ea typeface="ＭＳ Ｐゴシック" charset="0"/>
                <a:cs typeface="ＭＳ Ｐゴシック" charset="0"/>
              </a:rPr>
              <a:t>cvAbsDiff</a:t>
            </a:r>
            <a:r>
              <a:rPr kumimoji="1" lang="en-US" altLang="zh-CN" sz="1200" b="0" i="0" kern="1200" dirty="0" smtClean="0">
                <a:solidFill>
                  <a:schemeClr val="tx1"/>
                </a:solidFill>
                <a:effectLst/>
                <a:latin typeface="+mn-lt"/>
                <a:ea typeface="ＭＳ Ｐゴシック" charset="0"/>
                <a:cs typeface="ＭＳ Ｐゴシック" charset="0"/>
              </a:rPr>
              <a:t>()</a:t>
            </a:r>
            <a:r>
              <a:rPr kumimoji="1" lang="zh-CN" altLang="en-US" sz="1200" b="0" i="0" kern="1200" dirty="0" smtClean="0">
                <a:solidFill>
                  <a:schemeClr val="tx1"/>
                </a:solidFill>
                <a:effectLst/>
                <a:latin typeface="+mn-lt"/>
                <a:ea typeface="ＭＳ Ｐゴシック" charset="0"/>
                <a:cs typeface="ＭＳ Ｐゴシック" charset="0"/>
              </a:rPr>
              <a:t>函数会先从</a:t>
            </a:r>
            <a:r>
              <a:rPr kumimoji="1" lang="en-US" altLang="zh-CN" sz="1200" b="0" i="0" kern="1200" dirty="0" smtClean="0">
                <a:solidFill>
                  <a:schemeClr val="tx1"/>
                </a:solidFill>
                <a:effectLst/>
                <a:latin typeface="+mn-lt"/>
                <a:ea typeface="ＭＳ Ｐゴシック" charset="0"/>
                <a:cs typeface="ＭＳ Ｐゴシック" charset="0"/>
              </a:rPr>
              <a:t>src1</a:t>
            </a:r>
            <a:r>
              <a:rPr kumimoji="1" lang="zh-CN" altLang="en-US" sz="1200" b="0" i="0" kern="1200" dirty="0" smtClean="0">
                <a:solidFill>
                  <a:schemeClr val="tx1"/>
                </a:solidFill>
                <a:effectLst/>
                <a:latin typeface="+mn-lt"/>
                <a:ea typeface="ＭＳ Ｐゴシック" charset="0"/>
                <a:cs typeface="ＭＳ Ｐゴシック" charset="0"/>
              </a:rPr>
              <a:t>减去</a:t>
            </a:r>
            <a:r>
              <a:rPr kumimoji="1" lang="en-US" altLang="zh-CN" sz="1200" b="0" i="0" kern="1200" dirty="0" smtClean="0">
                <a:solidFill>
                  <a:schemeClr val="tx1"/>
                </a:solidFill>
                <a:effectLst/>
                <a:latin typeface="+mn-lt"/>
                <a:ea typeface="ＭＳ Ｐゴシック" charset="0"/>
                <a:cs typeface="ＭＳ Ｐゴシック" charset="0"/>
              </a:rPr>
              <a:t>src2</a:t>
            </a:r>
            <a:r>
              <a:rPr kumimoji="1" lang="zh-CN" altLang="en-US" sz="1200" b="0" i="0" kern="1200" dirty="0" smtClean="0">
                <a:solidFill>
                  <a:schemeClr val="tx1"/>
                </a:solidFill>
                <a:effectLst/>
                <a:latin typeface="+mn-lt"/>
                <a:ea typeface="ＭＳ Ｐゴシック" charset="0"/>
                <a:cs typeface="ＭＳ Ｐゴシック" charset="0"/>
              </a:rPr>
              <a:t>，然后将所得差的绝对值写到</a:t>
            </a:r>
            <a:r>
              <a:rPr kumimoji="1" lang="en-US" altLang="zh-CN" sz="1200" b="0" i="0" kern="1200" dirty="0" err="1" smtClean="0">
                <a:solidFill>
                  <a:schemeClr val="tx1"/>
                </a:solidFill>
                <a:effectLst/>
                <a:latin typeface="+mn-lt"/>
                <a:ea typeface="ＭＳ Ｐゴシック" charset="0"/>
                <a:cs typeface="ＭＳ Ｐゴシック" charset="0"/>
              </a:rPr>
              <a:t>dst</a:t>
            </a:r>
            <a:r>
              <a:rPr kumimoji="1" lang="zh-CN" altLang="en-US" sz="1200" b="0" i="0" kern="1200" dirty="0" smtClean="0">
                <a:solidFill>
                  <a:schemeClr val="tx1"/>
                </a:solidFill>
                <a:effectLst/>
                <a:latin typeface="+mn-lt"/>
                <a:ea typeface="ＭＳ Ｐゴシック" charset="0"/>
                <a:cs typeface="ＭＳ Ｐゴシック" charset="0"/>
              </a:rPr>
              <a:t>；</a:t>
            </a:r>
            <a:endParaRPr kumimoji="1" lang="en-US" altLang="zh-CN" sz="1200" b="0" i="0" kern="1200" dirty="0" smtClean="0">
              <a:solidFill>
                <a:schemeClr val="tx1"/>
              </a:solidFill>
              <a:effectLst/>
              <a:latin typeface="+mn-lt"/>
              <a:ea typeface="ＭＳ Ｐゴシック" charset="0"/>
              <a:cs typeface="ＭＳ Ｐゴシック" charset="0"/>
            </a:endParaRPr>
          </a:p>
          <a:p>
            <a:pPr eaLnBrk="1" hangingPunct="1">
              <a:lnSpc>
                <a:spcPct val="90000"/>
              </a:lnSpc>
            </a:pPr>
            <a:r>
              <a:rPr kumimoji="1" lang="zh-CN" altLang="en-US" sz="1200" b="0" i="0" kern="1200" dirty="0" smtClean="0">
                <a:solidFill>
                  <a:schemeClr val="tx1"/>
                </a:solidFill>
                <a:effectLst/>
                <a:latin typeface="+mn-lt"/>
                <a:ea typeface="ＭＳ Ｐゴシック" charset="0"/>
                <a:cs typeface="ＭＳ Ｐゴシック" charset="0"/>
              </a:rPr>
              <a:t>除了从所有</a:t>
            </a:r>
            <a:r>
              <a:rPr kumimoji="1" lang="en-US" altLang="zh-CN" sz="1200" b="0" i="0" kern="1200" dirty="0" err="1" smtClean="0">
                <a:solidFill>
                  <a:schemeClr val="tx1"/>
                </a:solidFill>
                <a:effectLst/>
                <a:latin typeface="+mn-lt"/>
                <a:ea typeface="ＭＳ Ｐゴシック" charset="0"/>
                <a:cs typeface="ＭＳ Ｐゴシック" charset="0"/>
              </a:rPr>
              <a:t>src</a:t>
            </a:r>
            <a:r>
              <a:rPr kumimoji="1" lang="zh-CN" altLang="en-US" sz="1200" b="0" i="0" kern="1200" dirty="0" smtClean="0">
                <a:solidFill>
                  <a:schemeClr val="tx1"/>
                </a:solidFill>
                <a:effectLst/>
                <a:latin typeface="+mn-lt"/>
                <a:ea typeface="ＭＳ Ｐゴシック" charset="0"/>
                <a:cs typeface="ＭＳ Ｐゴシック" charset="0"/>
              </a:rPr>
              <a:t>元素减掉的数是常标量值外，可以看到</a:t>
            </a:r>
            <a:r>
              <a:rPr kumimoji="1" lang="en-US" altLang="zh-CN" sz="1200" b="0" i="0" kern="1200" dirty="0" err="1" smtClean="0">
                <a:solidFill>
                  <a:schemeClr val="tx1"/>
                </a:solidFill>
                <a:effectLst/>
                <a:latin typeface="+mn-lt"/>
                <a:ea typeface="ＭＳ Ｐゴシック" charset="0"/>
                <a:cs typeface="ＭＳ Ｐゴシック" charset="0"/>
              </a:rPr>
              <a:t>cvAbsDiffS</a:t>
            </a:r>
            <a:r>
              <a:rPr kumimoji="1" lang="en-US" altLang="zh-CN" sz="1200" b="0" i="0" kern="1200" dirty="0" smtClean="0">
                <a:solidFill>
                  <a:schemeClr val="tx1"/>
                </a:solidFill>
                <a:effectLst/>
                <a:latin typeface="+mn-lt"/>
                <a:ea typeface="ＭＳ Ｐゴシック" charset="0"/>
                <a:cs typeface="ＭＳ Ｐゴシック" charset="0"/>
              </a:rPr>
              <a:t>()</a:t>
            </a:r>
            <a:r>
              <a:rPr kumimoji="1" lang="zh-CN" altLang="en-US" sz="1200" b="0" i="0" kern="1200" dirty="0" smtClean="0">
                <a:solidFill>
                  <a:schemeClr val="tx1"/>
                </a:solidFill>
                <a:effectLst/>
                <a:latin typeface="+mn-lt"/>
                <a:ea typeface="ＭＳ Ｐゴシック" charset="0"/>
                <a:cs typeface="ＭＳ Ｐゴシック" charset="0"/>
              </a:rPr>
              <a:t>函数同</a:t>
            </a:r>
            <a:r>
              <a:rPr kumimoji="1" lang="en-US" altLang="zh-CN" sz="1200" b="0" i="0" kern="1200" dirty="0" err="1" smtClean="0">
                <a:solidFill>
                  <a:schemeClr val="tx1"/>
                </a:solidFill>
                <a:effectLst/>
                <a:latin typeface="+mn-lt"/>
                <a:ea typeface="ＭＳ Ｐゴシック" charset="0"/>
                <a:cs typeface="ＭＳ Ｐゴシック" charset="0"/>
              </a:rPr>
              <a:t>cvAbsDiff</a:t>
            </a:r>
            <a:r>
              <a:rPr kumimoji="1" lang="en-US" altLang="zh-CN" sz="1200" b="0" i="0" kern="1200" dirty="0" smtClean="0">
                <a:solidFill>
                  <a:schemeClr val="tx1"/>
                </a:solidFill>
                <a:effectLst/>
                <a:latin typeface="+mn-lt"/>
                <a:ea typeface="ＭＳ Ｐゴシック" charset="0"/>
                <a:cs typeface="ＭＳ Ｐゴシック" charset="0"/>
              </a:rPr>
              <a:t>()</a:t>
            </a:r>
            <a:r>
              <a:rPr kumimoji="1" lang="zh-CN" altLang="en-US" sz="1200" b="0" i="0" kern="1200" dirty="0" smtClean="0">
                <a:solidFill>
                  <a:schemeClr val="tx1"/>
                </a:solidFill>
                <a:effectLst/>
                <a:latin typeface="+mn-lt"/>
                <a:ea typeface="ＭＳ Ｐゴシック" charset="0"/>
                <a:cs typeface="ＭＳ Ｐゴシック" charset="0"/>
              </a:rPr>
              <a:t>函数基本相同。</a:t>
            </a:r>
            <a:endParaRPr kumimoji="0" lang="en-US" altLang="zh-CN" dirty="0" smtClean="0">
              <a:latin typeface="微软雅黑" panose="020B0503020204020204" pitchFamily="34" charset="-122"/>
              <a:ea typeface="微软雅黑" panose="020B0503020204020204" pitchFamily="34" charset="-122"/>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24</a:t>
            </a:fld>
            <a:endParaRPr lang="zh-CN" altLang="en-US">
              <a:ea typeface="宋体" panose="02010600030101010101" pitchFamily="2" charset="-122"/>
            </a:endParaRPr>
          </a:p>
        </p:txBody>
      </p:sp>
    </p:spTree>
    <p:extLst>
      <p:ext uri="{BB962C8B-B14F-4D97-AF65-F5344CB8AC3E}">
        <p14:creationId xmlns:p14="http://schemas.microsoft.com/office/powerpoint/2010/main" val="5509439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kumimoji="1" lang="zh-CN" altLang="en-US" sz="1200" b="0" i="0" kern="1200" dirty="0" smtClean="0">
                <a:solidFill>
                  <a:schemeClr val="tx1"/>
                </a:solidFill>
                <a:effectLst/>
                <a:latin typeface="+mn-lt"/>
                <a:ea typeface="ＭＳ Ｐゴシック" charset="0"/>
                <a:cs typeface="ＭＳ Ｐゴシック" charset="0"/>
              </a:rPr>
              <a:t>这些函数计算一个数组的绝对值或数组和其他对象的差值的绝对值</a:t>
            </a:r>
            <a:endParaRPr kumimoji="1" lang="en-US" altLang="zh-CN" sz="1200" b="0" i="0" kern="1200" dirty="0" smtClean="0">
              <a:solidFill>
                <a:schemeClr val="tx1"/>
              </a:solidFill>
              <a:effectLst/>
              <a:latin typeface="+mn-lt"/>
              <a:ea typeface="ＭＳ Ｐゴシック" charset="0"/>
              <a:cs typeface="ＭＳ Ｐゴシック" charset="0"/>
            </a:endParaRPr>
          </a:p>
          <a:p>
            <a:pPr eaLnBrk="1" hangingPunct="1">
              <a:lnSpc>
                <a:spcPct val="90000"/>
              </a:lnSpc>
            </a:pPr>
            <a:r>
              <a:rPr kumimoji="1" lang="en-US" altLang="zh-CN" sz="1200" b="0" i="0" kern="1200" dirty="0" err="1" smtClean="0">
                <a:solidFill>
                  <a:schemeClr val="tx1"/>
                </a:solidFill>
                <a:effectLst/>
                <a:latin typeface="+mn-lt"/>
                <a:ea typeface="ＭＳ Ｐゴシック" charset="0"/>
                <a:cs typeface="ＭＳ Ｐゴシック" charset="0"/>
              </a:rPr>
              <a:t>cvAbs</a:t>
            </a:r>
            <a:r>
              <a:rPr kumimoji="1" lang="en-US" altLang="zh-CN" sz="1200" b="0" i="0" kern="1200" dirty="0" smtClean="0">
                <a:solidFill>
                  <a:schemeClr val="tx1"/>
                </a:solidFill>
                <a:effectLst/>
                <a:latin typeface="+mn-lt"/>
                <a:ea typeface="ＭＳ Ｐゴシック" charset="0"/>
                <a:cs typeface="ＭＳ Ｐゴシック" charset="0"/>
              </a:rPr>
              <a:t>()</a:t>
            </a:r>
            <a:r>
              <a:rPr kumimoji="1" lang="zh-CN" altLang="en-US" sz="1200" b="0" i="0" kern="1200" dirty="0" smtClean="0">
                <a:solidFill>
                  <a:schemeClr val="tx1"/>
                </a:solidFill>
                <a:effectLst/>
                <a:latin typeface="+mn-lt"/>
                <a:ea typeface="ＭＳ Ｐゴシック" charset="0"/>
                <a:cs typeface="ＭＳ Ｐゴシック" charset="0"/>
              </a:rPr>
              <a:t>函数计算</a:t>
            </a:r>
            <a:r>
              <a:rPr kumimoji="1" lang="en-US" altLang="zh-CN" sz="1200" b="0" i="0" kern="1200" dirty="0" err="1" smtClean="0">
                <a:solidFill>
                  <a:schemeClr val="tx1"/>
                </a:solidFill>
                <a:effectLst/>
                <a:latin typeface="+mn-lt"/>
                <a:ea typeface="ＭＳ Ｐゴシック" charset="0"/>
                <a:cs typeface="ＭＳ Ｐゴシック" charset="0"/>
              </a:rPr>
              <a:t>src</a:t>
            </a:r>
            <a:r>
              <a:rPr kumimoji="1" lang="zh-CN" altLang="en-US" sz="1200" b="0" i="0" kern="1200" dirty="0" smtClean="0">
                <a:solidFill>
                  <a:schemeClr val="tx1"/>
                </a:solidFill>
                <a:effectLst/>
                <a:latin typeface="+mn-lt"/>
                <a:ea typeface="ＭＳ Ｐゴシック" charset="0"/>
                <a:cs typeface="ＭＳ Ｐゴシック" charset="0"/>
              </a:rPr>
              <a:t>里的值的绝对值，然后把结果写到</a:t>
            </a:r>
            <a:r>
              <a:rPr kumimoji="1" lang="en-US" altLang="zh-CN" sz="1200" b="0" i="0" kern="1200" dirty="0" err="1" smtClean="0">
                <a:solidFill>
                  <a:schemeClr val="tx1"/>
                </a:solidFill>
                <a:effectLst/>
                <a:latin typeface="+mn-lt"/>
                <a:ea typeface="ＭＳ Ｐゴシック" charset="0"/>
                <a:cs typeface="ＭＳ Ｐゴシック" charset="0"/>
              </a:rPr>
              <a:t>dst</a:t>
            </a:r>
            <a:r>
              <a:rPr kumimoji="1" lang="zh-CN" altLang="en-US" sz="1200" b="0" i="0" kern="1200" dirty="0" smtClean="0">
                <a:solidFill>
                  <a:schemeClr val="tx1"/>
                </a:solidFill>
                <a:effectLst/>
                <a:latin typeface="+mn-lt"/>
                <a:ea typeface="ＭＳ Ｐゴシック" charset="0"/>
                <a:cs typeface="ＭＳ Ｐゴシック" charset="0"/>
              </a:rPr>
              <a:t>；</a:t>
            </a:r>
            <a:endParaRPr kumimoji="1" lang="en-US" altLang="zh-CN" sz="1200" b="0" i="0" kern="1200" dirty="0" smtClean="0">
              <a:solidFill>
                <a:schemeClr val="tx1"/>
              </a:solidFill>
              <a:effectLst/>
              <a:latin typeface="+mn-lt"/>
              <a:ea typeface="ＭＳ Ｐゴシック" charset="0"/>
              <a:cs typeface="ＭＳ Ｐゴシック" charset="0"/>
            </a:endParaRPr>
          </a:p>
          <a:p>
            <a:pPr eaLnBrk="1" hangingPunct="1">
              <a:lnSpc>
                <a:spcPct val="90000"/>
              </a:lnSpc>
            </a:pPr>
            <a:r>
              <a:rPr kumimoji="1" lang="en-US" altLang="zh-CN" sz="1200" b="0" i="0" kern="1200" dirty="0" err="1" smtClean="0">
                <a:solidFill>
                  <a:schemeClr val="tx1"/>
                </a:solidFill>
                <a:effectLst/>
                <a:latin typeface="+mn-lt"/>
                <a:ea typeface="ＭＳ Ｐゴシック" charset="0"/>
                <a:cs typeface="ＭＳ Ｐゴシック" charset="0"/>
              </a:rPr>
              <a:t>cvAbsDiff</a:t>
            </a:r>
            <a:r>
              <a:rPr kumimoji="1" lang="en-US" altLang="zh-CN" sz="1200" b="0" i="0" kern="1200" dirty="0" smtClean="0">
                <a:solidFill>
                  <a:schemeClr val="tx1"/>
                </a:solidFill>
                <a:effectLst/>
                <a:latin typeface="+mn-lt"/>
                <a:ea typeface="ＭＳ Ｐゴシック" charset="0"/>
                <a:cs typeface="ＭＳ Ｐゴシック" charset="0"/>
              </a:rPr>
              <a:t>()</a:t>
            </a:r>
            <a:r>
              <a:rPr kumimoji="1" lang="zh-CN" altLang="en-US" sz="1200" b="0" i="0" kern="1200" dirty="0" smtClean="0">
                <a:solidFill>
                  <a:schemeClr val="tx1"/>
                </a:solidFill>
                <a:effectLst/>
                <a:latin typeface="+mn-lt"/>
                <a:ea typeface="ＭＳ Ｐゴシック" charset="0"/>
                <a:cs typeface="ＭＳ Ｐゴシック" charset="0"/>
              </a:rPr>
              <a:t>函数会先从</a:t>
            </a:r>
            <a:r>
              <a:rPr kumimoji="1" lang="en-US" altLang="zh-CN" sz="1200" b="0" i="0" kern="1200" dirty="0" smtClean="0">
                <a:solidFill>
                  <a:schemeClr val="tx1"/>
                </a:solidFill>
                <a:effectLst/>
                <a:latin typeface="+mn-lt"/>
                <a:ea typeface="ＭＳ Ｐゴシック" charset="0"/>
                <a:cs typeface="ＭＳ Ｐゴシック" charset="0"/>
              </a:rPr>
              <a:t>src1</a:t>
            </a:r>
            <a:r>
              <a:rPr kumimoji="1" lang="zh-CN" altLang="en-US" sz="1200" b="0" i="0" kern="1200" dirty="0" smtClean="0">
                <a:solidFill>
                  <a:schemeClr val="tx1"/>
                </a:solidFill>
                <a:effectLst/>
                <a:latin typeface="+mn-lt"/>
                <a:ea typeface="ＭＳ Ｐゴシック" charset="0"/>
                <a:cs typeface="ＭＳ Ｐゴシック" charset="0"/>
              </a:rPr>
              <a:t>减去</a:t>
            </a:r>
            <a:r>
              <a:rPr kumimoji="1" lang="en-US" altLang="zh-CN" sz="1200" b="0" i="0" kern="1200" dirty="0" smtClean="0">
                <a:solidFill>
                  <a:schemeClr val="tx1"/>
                </a:solidFill>
                <a:effectLst/>
                <a:latin typeface="+mn-lt"/>
                <a:ea typeface="ＭＳ Ｐゴシック" charset="0"/>
                <a:cs typeface="ＭＳ Ｐゴシック" charset="0"/>
              </a:rPr>
              <a:t>src2</a:t>
            </a:r>
            <a:r>
              <a:rPr kumimoji="1" lang="zh-CN" altLang="en-US" sz="1200" b="0" i="0" kern="1200" dirty="0" smtClean="0">
                <a:solidFill>
                  <a:schemeClr val="tx1"/>
                </a:solidFill>
                <a:effectLst/>
                <a:latin typeface="+mn-lt"/>
                <a:ea typeface="ＭＳ Ｐゴシック" charset="0"/>
                <a:cs typeface="ＭＳ Ｐゴシック" charset="0"/>
              </a:rPr>
              <a:t>，然后将所得差的绝对值写到</a:t>
            </a:r>
            <a:r>
              <a:rPr kumimoji="1" lang="en-US" altLang="zh-CN" sz="1200" b="0" i="0" kern="1200" dirty="0" err="1" smtClean="0">
                <a:solidFill>
                  <a:schemeClr val="tx1"/>
                </a:solidFill>
                <a:effectLst/>
                <a:latin typeface="+mn-lt"/>
                <a:ea typeface="ＭＳ Ｐゴシック" charset="0"/>
                <a:cs typeface="ＭＳ Ｐゴシック" charset="0"/>
              </a:rPr>
              <a:t>dst</a:t>
            </a:r>
            <a:r>
              <a:rPr kumimoji="1" lang="zh-CN" altLang="en-US" sz="1200" b="0" i="0" kern="1200" dirty="0" smtClean="0">
                <a:solidFill>
                  <a:schemeClr val="tx1"/>
                </a:solidFill>
                <a:effectLst/>
                <a:latin typeface="+mn-lt"/>
                <a:ea typeface="ＭＳ Ｐゴシック" charset="0"/>
                <a:cs typeface="ＭＳ Ｐゴシック" charset="0"/>
              </a:rPr>
              <a:t>；</a:t>
            </a:r>
            <a:endParaRPr kumimoji="1" lang="en-US" altLang="zh-CN" sz="1200" b="0" i="0" kern="1200" dirty="0" smtClean="0">
              <a:solidFill>
                <a:schemeClr val="tx1"/>
              </a:solidFill>
              <a:effectLst/>
              <a:latin typeface="+mn-lt"/>
              <a:ea typeface="ＭＳ Ｐゴシック" charset="0"/>
              <a:cs typeface="ＭＳ Ｐゴシック" charset="0"/>
            </a:endParaRPr>
          </a:p>
          <a:p>
            <a:pPr eaLnBrk="1" hangingPunct="1">
              <a:lnSpc>
                <a:spcPct val="90000"/>
              </a:lnSpc>
            </a:pPr>
            <a:r>
              <a:rPr kumimoji="1" lang="zh-CN" altLang="en-US" sz="1200" b="0" i="0" kern="1200" dirty="0" smtClean="0">
                <a:solidFill>
                  <a:schemeClr val="tx1"/>
                </a:solidFill>
                <a:effectLst/>
                <a:latin typeface="+mn-lt"/>
                <a:ea typeface="ＭＳ Ｐゴシック" charset="0"/>
                <a:cs typeface="ＭＳ Ｐゴシック" charset="0"/>
              </a:rPr>
              <a:t>除了从所有</a:t>
            </a:r>
            <a:r>
              <a:rPr kumimoji="1" lang="en-US" altLang="zh-CN" sz="1200" b="0" i="0" kern="1200" dirty="0" err="1" smtClean="0">
                <a:solidFill>
                  <a:schemeClr val="tx1"/>
                </a:solidFill>
                <a:effectLst/>
                <a:latin typeface="+mn-lt"/>
                <a:ea typeface="ＭＳ Ｐゴシック" charset="0"/>
                <a:cs typeface="ＭＳ Ｐゴシック" charset="0"/>
              </a:rPr>
              <a:t>src</a:t>
            </a:r>
            <a:r>
              <a:rPr kumimoji="1" lang="zh-CN" altLang="en-US" sz="1200" b="0" i="0" kern="1200" dirty="0" smtClean="0">
                <a:solidFill>
                  <a:schemeClr val="tx1"/>
                </a:solidFill>
                <a:effectLst/>
                <a:latin typeface="+mn-lt"/>
                <a:ea typeface="ＭＳ Ｐゴシック" charset="0"/>
                <a:cs typeface="ＭＳ Ｐゴシック" charset="0"/>
              </a:rPr>
              <a:t>元素减掉的数是常标量值外，可以看到</a:t>
            </a:r>
            <a:r>
              <a:rPr kumimoji="1" lang="en-US" altLang="zh-CN" sz="1200" b="0" i="0" kern="1200" dirty="0" err="1" smtClean="0">
                <a:solidFill>
                  <a:schemeClr val="tx1"/>
                </a:solidFill>
                <a:effectLst/>
                <a:latin typeface="+mn-lt"/>
                <a:ea typeface="ＭＳ Ｐゴシック" charset="0"/>
                <a:cs typeface="ＭＳ Ｐゴシック" charset="0"/>
              </a:rPr>
              <a:t>cvAbsDiffS</a:t>
            </a:r>
            <a:r>
              <a:rPr kumimoji="1" lang="en-US" altLang="zh-CN" sz="1200" b="0" i="0" kern="1200" dirty="0" smtClean="0">
                <a:solidFill>
                  <a:schemeClr val="tx1"/>
                </a:solidFill>
                <a:effectLst/>
                <a:latin typeface="+mn-lt"/>
                <a:ea typeface="ＭＳ Ｐゴシック" charset="0"/>
                <a:cs typeface="ＭＳ Ｐゴシック" charset="0"/>
              </a:rPr>
              <a:t>()</a:t>
            </a:r>
            <a:r>
              <a:rPr kumimoji="1" lang="zh-CN" altLang="en-US" sz="1200" b="0" i="0" kern="1200" dirty="0" smtClean="0">
                <a:solidFill>
                  <a:schemeClr val="tx1"/>
                </a:solidFill>
                <a:effectLst/>
                <a:latin typeface="+mn-lt"/>
                <a:ea typeface="ＭＳ Ｐゴシック" charset="0"/>
                <a:cs typeface="ＭＳ Ｐゴシック" charset="0"/>
              </a:rPr>
              <a:t>函数同</a:t>
            </a:r>
            <a:r>
              <a:rPr kumimoji="1" lang="en-US" altLang="zh-CN" sz="1200" b="0" i="0" kern="1200" dirty="0" err="1" smtClean="0">
                <a:solidFill>
                  <a:schemeClr val="tx1"/>
                </a:solidFill>
                <a:effectLst/>
                <a:latin typeface="+mn-lt"/>
                <a:ea typeface="ＭＳ Ｐゴシック" charset="0"/>
                <a:cs typeface="ＭＳ Ｐゴシック" charset="0"/>
              </a:rPr>
              <a:t>cvAbsDiff</a:t>
            </a:r>
            <a:r>
              <a:rPr kumimoji="1" lang="en-US" altLang="zh-CN" sz="1200" b="0" i="0" kern="1200" dirty="0" smtClean="0">
                <a:solidFill>
                  <a:schemeClr val="tx1"/>
                </a:solidFill>
                <a:effectLst/>
                <a:latin typeface="+mn-lt"/>
                <a:ea typeface="ＭＳ Ｐゴシック" charset="0"/>
                <a:cs typeface="ＭＳ Ｐゴシック" charset="0"/>
              </a:rPr>
              <a:t>()</a:t>
            </a:r>
            <a:r>
              <a:rPr kumimoji="1" lang="zh-CN" altLang="en-US" sz="1200" b="0" i="0" kern="1200" dirty="0" smtClean="0">
                <a:solidFill>
                  <a:schemeClr val="tx1"/>
                </a:solidFill>
                <a:effectLst/>
                <a:latin typeface="+mn-lt"/>
                <a:ea typeface="ＭＳ Ｐゴシック" charset="0"/>
                <a:cs typeface="ＭＳ Ｐゴシック" charset="0"/>
              </a:rPr>
              <a:t>函数基本相同。</a:t>
            </a:r>
            <a:endParaRPr kumimoji="0" lang="en-US" altLang="zh-CN" dirty="0" smtClean="0">
              <a:latin typeface="微软雅黑" panose="020B0503020204020204" pitchFamily="34" charset="-122"/>
              <a:ea typeface="微软雅黑" panose="020B0503020204020204" pitchFamily="34" charset="-122"/>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25</a:t>
            </a:fld>
            <a:endParaRPr lang="zh-CN" altLang="en-US">
              <a:ea typeface="宋体" panose="02010600030101010101" pitchFamily="2" charset="-122"/>
            </a:endParaRPr>
          </a:p>
        </p:txBody>
      </p:sp>
    </p:spTree>
    <p:extLst>
      <p:ext uri="{BB962C8B-B14F-4D97-AF65-F5344CB8AC3E}">
        <p14:creationId xmlns:p14="http://schemas.microsoft.com/office/powerpoint/2010/main" val="28155878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kumimoji="0" lang="en-US" altLang="zh-CN" dirty="0" smtClean="0">
              <a:latin typeface="微软雅黑" panose="020B0503020204020204" pitchFamily="34" charset="-122"/>
              <a:ea typeface="微软雅黑" panose="020B0503020204020204" pitchFamily="34" charset="-122"/>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26</a:t>
            </a:fld>
            <a:endParaRPr lang="zh-CN" altLang="en-US">
              <a:ea typeface="宋体" panose="02010600030101010101" pitchFamily="2" charset="-122"/>
            </a:endParaRPr>
          </a:p>
        </p:txBody>
      </p:sp>
    </p:spTree>
    <p:extLst>
      <p:ext uri="{BB962C8B-B14F-4D97-AF65-F5344CB8AC3E}">
        <p14:creationId xmlns:p14="http://schemas.microsoft.com/office/powerpoint/2010/main" val="28218261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kumimoji="0" lang="en-US" altLang="zh-CN" dirty="0" smtClean="0">
              <a:latin typeface="微软雅黑" panose="020B0503020204020204" pitchFamily="34" charset="-122"/>
              <a:ea typeface="微软雅黑" panose="020B0503020204020204" pitchFamily="34" charset="-122"/>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27</a:t>
            </a:fld>
            <a:endParaRPr lang="zh-CN" altLang="en-US">
              <a:ea typeface="宋体" panose="02010600030101010101" pitchFamily="2" charset="-122"/>
            </a:endParaRPr>
          </a:p>
        </p:txBody>
      </p:sp>
    </p:spTree>
    <p:extLst>
      <p:ext uri="{BB962C8B-B14F-4D97-AF65-F5344CB8AC3E}">
        <p14:creationId xmlns:p14="http://schemas.microsoft.com/office/powerpoint/2010/main" val="3672761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z="1100" smtClean="0">
              <a:ea typeface="ＭＳ Ｐゴシック" panose="020B0600070205080204" pitchFamily="34" charset="-128"/>
            </a:endParaRPr>
          </a:p>
        </p:txBody>
      </p:sp>
      <p:sp>
        <p:nvSpPr>
          <p:cNvPr id="573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A7B83F6A-0856-46E8-9B7B-9364D9CF4173}" type="slidenum">
              <a:rPr lang="zh-CN" altLang="en-US">
                <a:ea typeface="宋体" panose="02010600030101010101" pitchFamily="2" charset="-122"/>
              </a:rPr>
              <a:pPr eaLnBrk="1" hangingPunct="1"/>
              <a:t>28</a:t>
            </a:fld>
            <a:endParaRPr lang="zh-CN" altLang="en-US">
              <a:ea typeface="宋体" panose="02010600030101010101" pitchFamily="2" charset="-122"/>
            </a:endParaRPr>
          </a:p>
        </p:txBody>
      </p:sp>
    </p:spTree>
    <p:extLst>
      <p:ext uri="{BB962C8B-B14F-4D97-AF65-F5344CB8AC3E}">
        <p14:creationId xmlns:p14="http://schemas.microsoft.com/office/powerpoint/2010/main" val="25817765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z="1100" smtClean="0">
              <a:ea typeface="ＭＳ Ｐゴシック" panose="020B0600070205080204" pitchFamily="34" charset="-128"/>
            </a:endParaRPr>
          </a:p>
        </p:txBody>
      </p:sp>
      <p:sp>
        <p:nvSpPr>
          <p:cNvPr id="583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7D746850-52EF-4E5E-8267-FBFFBF0E4943}" type="slidenum">
              <a:rPr lang="zh-CN" altLang="en-US">
                <a:ea typeface="宋体" panose="02010600030101010101" pitchFamily="2" charset="-122"/>
              </a:rPr>
              <a:pPr eaLnBrk="1" hangingPunct="1"/>
              <a:t>29</a:t>
            </a:fld>
            <a:endParaRPr lang="zh-CN" altLang="en-US">
              <a:ea typeface="宋体" panose="02010600030101010101" pitchFamily="2" charset="-122"/>
            </a:endParaRPr>
          </a:p>
        </p:txBody>
      </p:sp>
    </p:spTree>
    <p:extLst>
      <p:ext uri="{BB962C8B-B14F-4D97-AF65-F5344CB8AC3E}">
        <p14:creationId xmlns:p14="http://schemas.microsoft.com/office/powerpoint/2010/main" val="1255879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kumimoji="0" lang="en-US" altLang="zh-CN" dirty="0" smtClean="0">
              <a:latin typeface="微软雅黑" panose="020B0503020204020204" pitchFamily="34" charset="-122"/>
              <a:ea typeface="微软雅黑" panose="020B0503020204020204" pitchFamily="34" charset="-122"/>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3</a:t>
            </a:fld>
            <a:endParaRPr lang="zh-CN" altLang="en-US">
              <a:ea typeface="宋体" panose="02010600030101010101" pitchFamily="2" charset="-122"/>
            </a:endParaRPr>
          </a:p>
        </p:txBody>
      </p:sp>
    </p:spTree>
    <p:extLst>
      <p:ext uri="{BB962C8B-B14F-4D97-AF65-F5344CB8AC3E}">
        <p14:creationId xmlns:p14="http://schemas.microsoft.com/office/powerpoint/2010/main" val="38184307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F413026-7E5B-49DA-8674-FB004A350FEA}" type="slidenum">
              <a:rPr lang="zh-CN" altLang="en-US" smtClean="0"/>
              <a:pPr/>
              <a:t>30</a:t>
            </a:fld>
            <a:endParaRPr lang="zh-CN" altLang="en-US"/>
          </a:p>
        </p:txBody>
      </p:sp>
    </p:spTree>
    <p:extLst>
      <p:ext uri="{BB962C8B-B14F-4D97-AF65-F5344CB8AC3E}">
        <p14:creationId xmlns:p14="http://schemas.microsoft.com/office/powerpoint/2010/main" val="42218210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kumimoji="0" lang="en-US" altLang="zh-CN" dirty="0" smtClean="0">
              <a:latin typeface="微软雅黑" panose="020B0503020204020204" pitchFamily="34" charset="-122"/>
              <a:ea typeface="微软雅黑" panose="020B0503020204020204" pitchFamily="34" charset="-122"/>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31</a:t>
            </a:fld>
            <a:endParaRPr lang="zh-CN" altLang="en-US">
              <a:ea typeface="宋体" panose="02010600030101010101" pitchFamily="2" charset="-122"/>
            </a:endParaRPr>
          </a:p>
        </p:txBody>
      </p:sp>
    </p:spTree>
    <p:extLst>
      <p:ext uri="{BB962C8B-B14F-4D97-AF65-F5344CB8AC3E}">
        <p14:creationId xmlns:p14="http://schemas.microsoft.com/office/powerpoint/2010/main" val="1197300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kumimoji="0" lang="en-US" altLang="zh-CN" dirty="0" smtClean="0">
              <a:latin typeface="微软雅黑" panose="020B0503020204020204" pitchFamily="34" charset="-122"/>
              <a:ea typeface="微软雅黑" panose="020B0503020204020204" pitchFamily="34" charset="-122"/>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32</a:t>
            </a:fld>
            <a:endParaRPr lang="zh-CN" altLang="en-US">
              <a:ea typeface="宋体" panose="02010600030101010101" pitchFamily="2" charset="-122"/>
            </a:endParaRPr>
          </a:p>
        </p:txBody>
      </p:sp>
    </p:spTree>
    <p:extLst>
      <p:ext uri="{BB962C8B-B14F-4D97-AF65-F5344CB8AC3E}">
        <p14:creationId xmlns:p14="http://schemas.microsoft.com/office/powerpoint/2010/main" val="21570510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kumimoji="0" lang="en-US" altLang="zh-CN" dirty="0" smtClean="0">
              <a:latin typeface="微软雅黑" panose="020B0503020204020204" pitchFamily="34" charset="-122"/>
              <a:ea typeface="微软雅黑" panose="020B0503020204020204" pitchFamily="34" charset="-122"/>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33</a:t>
            </a:fld>
            <a:endParaRPr lang="zh-CN" altLang="en-US">
              <a:ea typeface="宋体" panose="02010600030101010101" pitchFamily="2" charset="-122"/>
            </a:endParaRPr>
          </a:p>
        </p:txBody>
      </p:sp>
    </p:spTree>
    <p:extLst>
      <p:ext uri="{BB962C8B-B14F-4D97-AF65-F5344CB8AC3E}">
        <p14:creationId xmlns:p14="http://schemas.microsoft.com/office/powerpoint/2010/main" val="6044439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kumimoji="0" lang="en-US" altLang="zh-CN" dirty="0" smtClean="0">
              <a:latin typeface="微软雅黑" panose="020B0503020204020204" pitchFamily="34" charset="-122"/>
              <a:ea typeface="微软雅黑" panose="020B0503020204020204" pitchFamily="34" charset="-122"/>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34</a:t>
            </a:fld>
            <a:endParaRPr lang="zh-CN" altLang="en-US">
              <a:ea typeface="宋体" panose="02010600030101010101" pitchFamily="2" charset="-122"/>
            </a:endParaRPr>
          </a:p>
        </p:txBody>
      </p:sp>
    </p:spTree>
    <p:extLst>
      <p:ext uri="{BB962C8B-B14F-4D97-AF65-F5344CB8AC3E}">
        <p14:creationId xmlns:p14="http://schemas.microsoft.com/office/powerpoint/2010/main" val="41340240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kumimoji="0" lang="en-US" altLang="zh-CN" dirty="0" smtClean="0">
              <a:latin typeface="微软雅黑" panose="020B0503020204020204" pitchFamily="34" charset="-122"/>
              <a:ea typeface="微软雅黑" panose="020B0503020204020204" pitchFamily="34" charset="-122"/>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35</a:t>
            </a:fld>
            <a:endParaRPr lang="zh-CN" altLang="en-US">
              <a:ea typeface="宋体" panose="02010600030101010101" pitchFamily="2" charset="-122"/>
            </a:endParaRPr>
          </a:p>
        </p:txBody>
      </p:sp>
    </p:spTree>
    <p:extLst>
      <p:ext uri="{BB962C8B-B14F-4D97-AF65-F5344CB8AC3E}">
        <p14:creationId xmlns:p14="http://schemas.microsoft.com/office/powerpoint/2010/main" val="6986513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kumimoji="0" lang="en-US" altLang="zh-CN" dirty="0" smtClean="0">
              <a:latin typeface="微软雅黑" panose="020B0503020204020204" pitchFamily="34" charset="-122"/>
              <a:ea typeface="微软雅黑" panose="020B0503020204020204" pitchFamily="34" charset="-122"/>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36</a:t>
            </a:fld>
            <a:endParaRPr lang="zh-CN" altLang="en-US">
              <a:ea typeface="宋体" panose="02010600030101010101" pitchFamily="2" charset="-122"/>
            </a:endParaRPr>
          </a:p>
        </p:txBody>
      </p:sp>
    </p:spTree>
    <p:extLst>
      <p:ext uri="{BB962C8B-B14F-4D97-AF65-F5344CB8AC3E}">
        <p14:creationId xmlns:p14="http://schemas.microsoft.com/office/powerpoint/2010/main" val="29908229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kumimoji="0" lang="en-US" altLang="zh-CN" dirty="0" smtClean="0">
              <a:latin typeface="微软雅黑" panose="020B0503020204020204" pitchFamily="34" charset="-122"/>
              <a:ea typeface="微软雅黑" panose="020B0503020204020204" pitchFamily="34" charset="-122"/>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37</a:t>
            </a:fld>
            <a:endParaRPr lang="zh-CN" altLang="en-US">
              <a:ea typeface="宋体" panose="02010600030101010101" pitchFamily="2" charset="-122"/>
            </a:endParaRPr>
          </a:p>
        </p:txBody>
      </p:sp>
    </p:spTree>
    <p:extLst>
      <p:ext uri="{BB962C8B-B14F-4D97-AF65-F5344CB8AC3E}">
        <p14:creationId xmlns:p14="http://schemas.microsoft.com/office/powerpoint/2010/main" val="7551341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kumimoji="0" lang="en-US" altLang="zh-CN" dirty="0" smtClean="0">
              <a:latin typeface="微软雅黑" panose="020B0503020204020204" pitchFamily="34" charset="-122"/>
              <a:ea typeface="微软雅黑" panose="020B0503020204020204" pitchFamily="34" charset="-122"/>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38</a:t>
            </a:fld>
            <a:endParaRPr lang="zh-CN" altLang="en-US">
              <a:ea typeface="宋体" panose="02010600030101010101" pitchFamily="2" charset="-122"/>
            </a:endParaRPr>
          </a:p>
        </p:txBody>
      </p:sp>
    </p:spTree>
    <p:extLst>
      <p:ext uri="{BB962C8B-B14F-4D97-AF65-F5344CB8AC3E}">
        <p14:creationId xmlns:p14="http://schemas.microsoft.com/office/powerpoint/2010/main" val="25045172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kumimoji="0" lang="en-US" altLang="zh-CN" dirty="0" smtClean="0">
              <a:latin typeface="微软雅黑" panose="020B0503020204020204" pitchFamily="34" charset="-122"/>
              <a:ea typeface="微软雅黑" panose="020B0503020204020204" pitchFamily="34" charset="-122"/>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39</a:t>
            </a:fld>
            <a:endParaRPr lang="zh-CN" altLang="en-US">
              <a:ea typeface="宋体" panose="02010600030101010101" pitchFamily="2" charset="-122"/>
            </a:endParaRPr>
          </a:p>
        </p:txBody>
      </p:sp>
    </p:spTree>
    <p:extLst>
      <p:ext uri="{BB962C8B-B14F-4D97-AF65-F5344CB8AC3E}">
        <p14:creationId xmlns:p14="http://schemas.microsoft.com/office/powerpoint/2010/main" val="3707406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sz="1200" b="0" i="0" u="none" strike="noStrike" kern="1200" baseline="0" dirty="0" smtClean="0">
              <a:solidFill>
                <a:schemeClr val="tx1"/>
              </a:solidFill>
              <a:latin typeface="+mn-lt"/>
              <a:ea typeface="ＭＳ Ｐゴシック" charset="0"/>
              <a:cs typeface="ＭＳ Ｐゴシック" charset="0"/>
            </a:endParaRPr>
          </a:p>
          <a:p>
            <a:r>
              <a:rPr kumimoji="1" lang="zh-CN" altLang="en-US" sz="1200" b="0" i="0" u="none" strike="noStrike" kern="1200" dirty="0" smtClean="0">
                <a:solidFill>
                  <a:schemeClr val="tx1"/>
                </a:solidFill>
                <a:effectLst/>
                <a:latin typeface="+mn-lt"/>
                <a:ea typeface="ＭＳ Ｐゴシック" charset="0"/>
                <a:cs typeface="ＭＳ Ｐゴシック" charset="0"/>
                <a:hlinkClick r:id="rId3"/>
              </a:rPr>
              <a:t>机器视觉</a:t>
            </a:r>
            <a:r>
              <a:rPr kumimoji="1" lang="zh-CN" altLang="en-US" sz="1200" b="0" i="0" kern="1200" dirty="0" smtClean="0">
                <a:solidFill>
                  <a:schemeClr val="tx1"/>
                </a:solidFill>
                <a:effectLst/>
                <a:latin typeface="+mn-lt"/>
                <a:ea typeface="ＭＳ Ｐゴシック" charset="0"/>
                <a:cs typeface="ＭＳ Ｐゴシック" charset="0"/>
              </a:rPr>
              <a:t>就是用机器代替人眼来做测量和判断。将被摄取目标转换成图像信号，传送给专用的图像处理系统，根据像素分布和亮度、颜色等信息，转变成数字化信号；图像系统对这些信号进行各种运算来抽取目标的特征，进而根据判别的结果来控制现场的设备动作。</a:t>
            </a:r>
            <a:endParaRPr kumimoji="1" lang="zh-CN" altLang="en-US" sz="1200" b="0" i="0" u="none" strike="noStrike" kern="1200" baseline="0" dirty="0" smtClean="0">
              <a:solidFill>
                <a:schemeClr val="tx1"/>
              </a:solidFill>
              <a:latin typeface="+mn-lt"/>
              <a:ea typeface="ＭＳ Ｐゴシック" charset="0"/>
              <a:cs typeface="ＭＳ Ｐゴシック"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b="0" i="0" u="none" strike="noStrike" kern="1200" baseline="0" dirty="0" smtClean="0">
                <a:solidFill>
                  <a:schemeClr val="tx1"/>
                </a:solidFill>
                <a:latin typeface="+mn-lt"/>
                <a:ea typeface="ＭＳ Ｐゴシック" charset="0"/>
                <a:cs typeface="ＭＳ Ｐゴシック" charset="0"/>
              </a:rPr>
              <a:t> </a:t>
            </a:r>
            <a:r>
              <a:rPr kumimoji="1" lang="en-US" altLang="zh-CN" sz="1200" b="0" i="0" u="none" strike="noStrike" kern="1200" baseline="0" dirty="0" err="1" smtClean="0">
                <a:solidFill>
                  <a:schemeClr val="tx1"/>
                </a:solidFill>
                <a:latin typeface="+mn-lt"/>
                <a:ea typeface="ＭＳ Ｐゴシック" charset="0"/>
                <a:cs typeface="ＭＳ Ｐゴシック" charset="0"/>
              </a:rPr>
              <a:t>OpenCV</a:t>
            </a:r>
            <a:r>
              <a:rPr kumimoji="1" lang="zh-CN" altLang="en-US" sz="1200" b="0" i="0" u="none" strike="noStrike" kern="1200" baseline="0" dirty="0" smtClean="0">
                <a:solidFill>
                  <a:schemeClr val="tx1"/>
                </a:solidFill>
                <a:latin typeface="+mn-lt"/>
                <a:ea typeface="ＭＳ Ｐゴシック" charset="0"/>
                <a:cs typeface="ＭＳ Ｐゴシック" charset="0"/>
              </a:rPr>
              <a:t>是一个基于</a:t>
            </a:r>
            <a:r>
              <a:rPr kumimoji="1" lang="en-US" altLang="zh-CN" sz="1200" b="0" i="0" u="none" strike="noStrike" kern="1200" baseline="0" dirty="0" smtClean="0">
                <a:solidFill>
                  <a:schemeClr val="tx1"/>
                </a:solidFill>
                <a:latin typeface="+mn-lt"/>
                <a:ea typeface="ＭＳ Ｐゴシック" charset="0"/>
                <a:cs typeface="ＭＳ Ｐゴシック" charset="0"/>
              </a:rPr>
              <a:t>C/C++</a:t>
            </a:r>
            <a:r>
              <a:rPr kumimoji="1" lang="zh-CN" altLang="en-US" sz="1200" b="0" i="0" u="none" strike="noStrike" kern="1200" baseline="0" dirty="0" smtClean="0">
                <a:solidFill>
                  <a:schemeClr val="tx1"/>
                </a:solidFill>
                <a:latin typeface="+mn-lt"/>
                <a:ea typeface="ＭＳ Ｐゴシック" charset="0"/>
                <a:cs typeface="ＭＳ Ｐゴシック" charset="0"/>
              </a:rPr>
              <a:t>语言的开源图像处理函数库 </a:t>
            </a:r>
            <a:endParaRPr kumimoji="1" lang="en-US" altLang="zh-CN" sz="1200" b="0" i="0" u="none" strike="noStrike" kern="1200" baseline="0" dirty="0" smtClean="0">
              <a:solidFill>
                <a:schemeClr val="tx1"/>
              </a:solidFill>
              <a:latin typeface="+mn-lt"/>
              <a:ea typeface="ＭＳ Ｐゴシック" charset="0"/>
              <a:cs typeface="ＭＳ Ｐゴシック"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zh-CN" sz="1200" b="0" i="0" u="none" strike="noStrike" kern="1200" baseline="0" dirty="0" smtClean="0">
              <a:solidFill>
                <a:schemeClr val="tx1"/>
              </a:solidFill>
              <a:latin typeface="+mn-lt"/>
              <a:ea typeface="ＭＳ Ｐゴシック" charset="0"/>
              <a:cs typeface="ＭＳ Ｐゴシック"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CN" sz="1200" b="0" i="0" u="none" strike="noStrike" kern="1200" baseline="0" dirty="0" err="1" smtClean="0">
                <a:solidFill>
                  <a:schemeClr val="tx1"/>
                </a:solidFill>
                <a:latin typeface="+mn-lt"/>
                <a:ea typeface="ＭＳ Ｐゴシック" charset="0"/>
                <a:cs typeface="ＭＳ Ｐゴシック" charset="0"/>
              </a:rPr>
              <a:t>OpenCV</a:t>
            </a:r>
            <a:r>
              <a:rPr kumimoji="1" lang="zh-CN" altLang="en-US" sz="1200" b="0" i="0" u="none" strike="noStrike" kern="1200" baseline="0" dirty="0" smtClean="0">
                <a:solidFill>
                  <a:schemeClr val="tx1"/>
                </a:solidFill>
                <a:latin typeface="+mn-lt"/>
                <a:ea typeface="ＭＳ Ｐゴシック" charset="0"/>
                <a:cs typeface="ＭＳ Ｐゴシック" charset="0"/>
              </a:rPr>
              <a:t>于</a:t>
            </a:r>
            <a:r>
              <a:rPr kumimoji="1" lang="en-US" altLang="zh-CN" sz="1200" b="0" i="0" u="none" strike="noStrike" kern="1200" baseline="0" dirty="0" smtClean="0">
                <a:solidFill>
                  <a:schemeClr val="tx1"/>
                </a:solidFill>
                <a:latin typeface="+mn-lt"/>
                <a:ea typeface="ＭＳ Ｐゴシック" charset="0"/>
                <a:cs typeface="ＭＳ Ｐゴシック" charset="0"/>
              </a:rPr>
              <a:t>1999</a:t>
            </a:r>
            <a:r>
              <a:rPr kumimoji="1" lang="zh-CN" altLang="en-US" sz="1200" b="0" i="0" u="none" strike="noStrike" kern="1200" baseline="0" dirty="0" smtClean="0">
                <a:solidFill>
                  <a:schemeClr val="tx1"/>
                </a:solidFill>
                <a:latin typeface="+mn-lt"/>
                <a:ea typeface="ＭＳ Ｐゴシック" charset="0"/>
                <a:cs typeface="ＭＳ Ｐゴシック" charset="0"/>
              </a:rPr>
              <a:t>年由</a:t>
            </a:r>
            <a:r>
              <a:rPr kumimoji="1" lang="en-US" altLang="zh-CN" sz="1200" b="0" i="0" u="none" strike="noStrike" kern="1200" baseline="0" dirty="0" smtClean="0">
                <a:solidFill>
                  <a:schemeClr val="tx1"/>
                </a:solidFill>
                <a:latin typeface="+mn-lt"/>
                <a:ea typeface="ＭＳ Ｐゴシック" charset="0"/>
                <a:cs typeface="ＭＳ Ｐゴシック" charset="0"/>
              </a:rPr>
              <a:t>Intel</a:t>
            </a:r>
            <a:r>
              <a:rPr kumimoji="1" lang="zh-CN" altLang="en-US" sz="1200" b="0" i="0" u="none" strike="noStrike" kern="1200" baseline="0" dirty="0" smtClean="0">
                <a:solidFill>
                  <a:schemeClr val="tx1"/>
                </a:solidFill>
                <a:latin typeface="+mn-lt"/>
                <a:ea typeface="ＭＳ Ｐゴシック" charset="0"/>
                <a:cs typeface="ＭＳ Ｐゴシック" charset="0"/>
              </a:rPr>
              <a:t>建立，如今由</a:t>
            </a:r>
            <a:r>
              <a:rPr kumimoji="1" lang="en-US" altLang="zh-CN" sz="1200" b="0" i="0" u="none" strike="noStrike" kern="1200" baseline="0" dirty="0" smtClean="0">
                <a:solidFill>
                  <a:schemeClr val="tx1"/>
                </a:solidFill>
                <a:latin typeface="+mn-lt"/>
                <a:ea typeface="ＭＳ Ｐゴシック" charset="0"/>
                <a:cs typeface="ＭＳ Ｐゴシック" charset="0"/>
              </a:rPr>
              <a:t>Willow Garage</a:t>
            </a:r>
            <a:r>
              <a:rPr kumimoji="1" lang="zh-CN" altLang="en-US" sz="1200" b="0" i="0" u="none" strike="noStrike" kern="1200" baseline="0" dirty="0" smtClean="0">
                <a:solidFill>
                  <a:schemeClr val="tx1"/>
                </a:solidFill>
                <a:latin typeface="+mn-lt"/>
                <a:ea typeface="ＭＳ Ｐゴシック" charset="0"/>
                <a:cs typeface="ＭＳ Ｐゴシック" charset="0"/>
              </a:rPr>
              <a:t>提供支持。</a:t>
            </a:r>
            <a:r>
              <a:rPr kumimoji="1" lang="en-US" altLang="zh-CN" sz="1200" b="0" i="0" u="none" strike="noStrike" kern="1200" baseline="0" dirty="0" err="1" smtClean="0">
                <a:solidFill>
                  <a:schemeClr val="tx1"/>
                </a:solidFill>
                <a:latin typeface="+mn-lt"/>
                <a:ea typeface="ＭＳ Ｐゴシック" charset="0"/>
                <a:cs typeface="ＭＳ Ｐゴシック" charset="0"/>
              </a:rPr>
              <a:t>OpenCV</a:t>
            </a:r>
            <a:r>
              <a:rPr kumimoji="1" lang="zh-CN" altLang="en-US" sz="1200" b="0" i="0" u="none" strike="noStrike" kern="1200" baseline="0" dirty="0" smtClean="0">
                <a:solidFill>
                  <a:schemeClr val="tx1"/>
                </a:solidFill>
                <a:latin typeface="+mn-lt"/>
                <a:ea typeface="ＭＳ Ｐゴシック" charset="0"/>
                <a:cs typeface="ＭＳ Ｐゴシック" charset="0"/>
              </a:rPr>
              <a:t>是一个基于</a:t>
            </a:r>
            <a:r>
              <a:rPr kumimoji="1" lang="en-US" altLang="zh-CN" sz="1200" b="0" i="0" u="none" strike="noStrike" kern="1200" baseline="0" dirty="0" smtClean="0">
                <a:solidFill>
                  <a:schemeClr val="tx1"/>
                </a:solidFill>
                <a:latin typeface="+mn-lt"/>
                <a:ea typeface="ＭＳ Ｐゴシック" charset="0"/>
                <a:cs typeface="ＭＳ Ｐゴシック" charset="0"/>
              </a:rPr>
              <a:t>[1]</a:t>
            </a:r>
            <a:r>
              <a:rPr kumimoji="1" lang="zh-CN" altLang="en-US" sz="1200" b="0" i="0" u="none" strike="noStrike" kern="1200" baseline="0" dirty="0" smtClean="0">
                <a:solidFill>
                  <a:schemeClr val="tx1"/>
                </a:solidFill>
                <a:latin typeface="+mn-lt"/>
                <a:ea typeface="ＭＳ Ｐゴシック" charset="0"/>
                <a:cs typeface="ＭＳ Ｐゴシック" charset="0"/>
              </a:rPr>
              <a:t>（开源）发行的跨平台计算机视觉库，可以运行在</a:t>
            </a:r>
            <a:r>
              <a:rPr kumimoji="1" lang="en-US" altLang="zh-CN" sz="1200" b="0" i="0" u="none" strike="noStrike" kern="1200" baseline="0" dirty="0" smtClean="0">
                <a:solidFill>
                  <a:schemeClr val="tx1"/>
                </a:solidFill>
                <a:latin typeface="+mn-lt"/>
                <a:ea typeface="ＭＳ Ｐゴシック" charset="0"/>
                <a:cs typeface="ＭＳ Ｐゴシック" charset="0"/>
              </a:rPr>
              <a:t>Linux</a:t>
            </a:r>
            <a:r>
              <a:rPr kumimoji="1" lang="zh-CN" altLang="en-US" sz="1200" b="0" i="0" u="none" strike="noStrike" kern="1200" baseline="0" dirty="0" smtClean="0">
                <a:solidFill>
                  <a:schemeClr val="tx1"/>
                </a:solidFill>
                <a:latin typeface="+mn-lt"/>
                <a:ea typeface="ＭＳ Ｐゴシック" charset="0"/>
                <a:cs typeface="ＭＳ Ｐゴシック" charset="0"/>
              </a:rPr>
              <a:t>、</a:t>
            </a:r>
            <a:r>
              <a:rPr kumimoji="1" lang="en-US" altLang="zh-CN" sz="1200" b="0" i="0" u="none" strike="noStrike" kern="1200" baseline="0" dirty="0" smtClean="0">
                <a:solidFill>
                  <a:schemeClr val="tx1"/>
                </a:solidFill>
                <a:latin typeface="+mn-lt"/>
                <a:ea typeface="ＭＳ Ｐゴシック" charset="0"/>
                <a:cs typeface="ＭＳ Ｐゴシック" charset="0"/>
              </a:rPr>
              <a:t>Windows</a:t>
            </a:r>
            <a:r>
              <a:rPr kumimoji="1" lang="zh-CN" altLang="en-US" sz="1200" b="0" i="0" u="none" strike="noStrike" kern="1200" baseline="0" dirty="0" smtClean="0">
                <a:solidFill>
                  <a:schemeClr val="tx1"/>
                </a:solidFill>
                <a:latin typeface="+mn-lt"/>
                <a:ea typeface="ＭＳ Ｐゴシック" charset="0"/>
                <a:cs typeface="ＭＳ Ｐゴシック" charset="0"/>
              </a:rPr>
              <a:t>和</a:t>
            </a:r>
            <a:r>
              <a:rPr kumimoji="1" lang="en-US" altLang="zh-CN" sz="1200" b="0" i="0" u="none" strike="noStrike" kern="1200" baseline="0" dirty="0" smtClean="0">
                <a:solidFill>
                  <a:schemeClr val="tx1"/>
                </a:solidFill>
                <a:latin typeface="+mn-lt"/>
                <a:ea typeface="ＭＳ Ｐゴシック" charset="0"/>
                <a:cs typeface="ＭＳ Ｐゴシック" charset="0"/>
              </a:rPr>
              <a:t>Mac OS</a:t>
            </a:r>
            <a:r>
              <a:rPr kumimoji="1" lang="zh-CN" altLang="en-US" sz="1200" b="0" i="0" u="none" strike="noStrike" kern="1200" baseline="0" dirty="0" smtClean="0">
                <a:solidFill>
                  <a:schemeClr val="tx1"/>
                </a:solidFill>
                <a:latin typeface="+mn-lt"/>
                <a:ea typeface="ＭＳ Ｐゴシック" charset="0"/>
                <a:cs typeface="ＭＳ Ｐゴシック" charset="0"/>
              </a:rPr>
              <a:t>操作系统上。它轻量级而且高效</a:t>
            </a:r>
            <a:r>
              <a:rPr kumimoji="1" lang="en-US" altLang="zh-CN" sz="1200" b="0" i="0" u="none" strike="noStrike" kern="1200" baseline="0" dirty="0" smtClean="0">
                <a:solidFill>
                  <a:schemeClr val="tx1"/>
                </a:solidFill>
                <a:latin typeface="+mn-lt"/>
                <a:ea typeface="ＭＳ Ｐゴシック" charset="0"/>
                <a:cs typeface="ＭＳ Ｐゴシック" charset="0"/>
              </a:rPr>
              <a:t>——</a:t>
            </a:r>
            <a:r>
              <a:rPr kumimoji="1" lang="zh-CN" altLang="en-US" sz="1200" b="0" i="0" u="none" strike="noStrike" kern="1200" baseline="0" dirty="0" smtClean="0">
                <a:solidFill>
                  <a:schemeClr val="tx1"/>
                </a:solidFill>
                <a:latin typeface="+mn-lt"/>
                <a:ea typeface="ＭＳ Ｐゴシック" charset="0"/>
                <a:cs typeface="ＭＳ Ｐゴシック" charset="0"/>
              </a:rPr>
              <a:t>由一系列 </a:t>
            </a:r>
            <a:r>
              <a:rPr kumimoji="1" lang="en-US" altLang="zh-CN" sz="1200" b="0" i="0" u="none" strike="noStrike" kern="1200" baseline="0" dirty="0" smtClean="0">
                <a:solidFill>
                  <a:schemeClr val="tx1"/>
                </a:solidFill>
                <a:latin typeface="+mn-lt"/>
                <a:ea typeface="ＭＳ Ｐゴシック" charset="0"/>
                <a:cs typeface="ＭＳ Ｐゴシック" charset="0"/>
              </a:rPr>
              <a:t>C </a:t>
            </a:r>
            <a:r>
              <a:rPr kumimoji="1" lang="zh-CN" altLang="en-US" sz="1200" b="0" i="0" u="none" strike="noStrike" kern="1200" baseline="0" dirty="0" smtClean="0">
                <a:solidFill>
                  <a:schemeClr val="tx1"/>
                </a:solidFill>
                <a:latin typeface="+mn-lt"/>
                <a:ea typeface="ＭＳ Ｐゴシック" charset="0"/>
                <a:cs typeface="ＭＳ Ｐゴシック" charset="0"/>
              </a:rPr>
              <a:t>函数和少量 </a:t>
            </a:r>
            <a:r>
              <a:rPr kumimoji="1" lang="en-US" altLang="zh-CN" sz="1200" b="0" i="0" u="none" strike="noStrike" kern="1200" baseline="0" dirty="0" smtClean="0">
                <a:solidFill>
                  <a:schemeClr val="tx1"/>
                </a:solidFill>
                <a:latin typeface="+mn-lt"/>
                <a:ea typeface="ＭＳ Ｐゴシック" charset="0"/>
                <a:cs typeface="ＭＳ Ｐゴシック" charset="0"/>
              </a:rPr>
              <a:t>C++ </a:t>
            </a:r>
            <a:r>
              <a:rPr kumimoji="1" lang="zh-CN" altLang="en-US" sz="1200" b="0" i="0" u="none" strike="noStrike" kern="1200" baseline="0" dirty="0" smtClean="0">
                <a:solidFill>
                  <a:schemeClr val="tx1"/>
                </a:solidFill>
                <a:latin typeface="+mn-lt"/>
                <a:ea typeface="ＭＳ Ｐゴシック" charset="0"/>
                <a:cs typeface="ＭＳ Ｐゴシック" charset="0"/>
              </a:rPr>
              <a:t>类构成，同时提供了</a:t>
            </a:r>
            <a:r>
              <a:rPr kumimoji="1" lang="en-US" altLang="zh-CN" sz="1200" b="0" i="0" u="none" strike="noStrike" kern="1200" baseline="0" dirty="0" smtClean="0">
                <a:solidFill>
                  <a:schemeClr val="tx1"/>
                </a:solidFill>
                <a:latin typeface="+mn-lt"/>
                <a:ea typeface="ＭＳ Ｐゴシック" charset="0"/>
                <a:cs typeface="ＭＳ Ｐゴシック" charset="0"/>
              </a:rPr>
              <a:t>Python</a:t>
            </a:r>
            <a:r>
              <a:rPr kumimoji="1" lang="zh-CN" altLang="en-US" sz="1200" b="0" i="0" u="none" strike="noStrike" kern="1200" baseline="0" dirty="0" smtClean="0">
                <a:solidFill>
                  <a:schemeClr val="tx1"/>
                </a:solidFill>
                <a:latin typeface="+mn-lt"/>
                <a:ea typeface="ＭＳ Ｐゴシック" charset="0"/>
                <a:cs typeface="ＭＳ Ｐゴシック" charset="0"/>
              </a:rPr>
              <a:t>、</a:t>
            </a:r>
            <a:r>
              <a:rPr kumimoji="1" lang="en-US" altLang="zh-CN" sz="1200" b="0" i="0" u="none" strike="noStrike" kern="1200" baseline="0" dirty="0" smtClean="0">
                <a:solidFill>
                  <a:schemeClr val="tx1"/>
                </a:solidFill>
                <a:latin typeface="+mn-lt"/>
                <a:ea typeface="ＭＳ Ｐゴシック" charset="0"/>
                <a:cs typeface="ＭＳ Ｐゴシック" charset="0"/>
              </a:rPr>
              <a:t>Ruby</a:t>
            </a:r>
            <a:r>
              <a:rPr kumimoji="1" lang="zh-CN" altLang="en-US" sz="1200" b="0" i="0" u="none" strike="noStrike" kern="1200" baseline="0" dirty="0" smtClean="0">
                <a:solidFill>
                  <a:schemeClr val="tx1"/>
                </a:solidFill>
                <a:latin typeface="+mn-lt"/>
                <a:ea typeface="ＭＳ Ｐゴシック" charset="0"/>
                <a:cs typeface="ＭＳ Ｐゴシック" charset="0"/>
              </a:rPr>
              <a:t>、</a:t>
            </a:r>
            <a:r>
              <a:rPr kumimoji="1" lang="en-US" altLang="zh-CN" sz="1200" b="0" i="0" u="none" strike="noStrike" kern="1200" baseline="0" dirty="0" smtClean="0">
                <a:solidFill>
                  <a:schemeClr val="tx1"/>
                </a:solidFill>
                <a:latin typeface="+mn-lt"/>
                <a:ea typeface="ＭＳ Ｐゴシック" charset="0"/>
                <a:cs typeface="ＭＳ Ｐゴシック" charset="0"/>
              </a:rPr>
              <a:t>MATLAB</a:t>
            </a:r>
            <a:r>
              <a:rPr kumimoji="1" lang="zh-CN" altLang="en-US" sz="1200" b="0" i="0" u="none" strike="noStrike" kern="1200" baseline="0" dirty="0" smtClean="0">
                <a:solidFill>
                  <a:schemeClr val="tx1"/>
                </a:solidFill>
                <a:latin typeface="+mn-lt"/>
                <a:ea typeface="ＭＳ Ｐゴシック" charset="0"/>
                <a:cs typeface="ＭＳ Ｐゴシック" charset="0"/>
              </a:rPr>
              <a:t>等语言的接口，实现了图像处理和计算机视觉方面的很多通用算法。</a:t>
            </a:r>
            <a:r>
              <a:rPr kumimoji="1" lang="en-US" altLang="zh-CN" sz="1200" b="0" i="0" u="none" strike="noStrike" kern="1200" baseline="0" dirty="0" smtClean="0">
                <a:solidFill>
                  <a:schemeClr val="tx1"/>
                </a:solidFill>
                <a:latin typeface="+mn-lt"/>
                <a:ea typeface="ＭＳ Ｐゴシック" charset="0"/>
                <a:cs typeface="ＭＳ Ｐゴシック" charset="0"/>
              </a:rPr>
              <a:t>[2]</a:t>
            </a:r>
            <a:r>
              <a:rPr kumimoji="1" lang="zh-CN" altLang="en-US" sz="1200" b="0" i="0" u="none" strike="noStrike" kern="1200" baseline="0" dirty="0" smtClean="0">
                <a:solidFill>
                  <a:schemeClr val="tx1"/>
                </a:solidFill>
                <a:latin typeface="+mn-lt"/>
                <a:ea typeface="ＭＳ Ｐゴシック" charset="0"/>
                <a:cs typeface="ＭＳ Ｐゴシック" charset="0"/>
              </a:rPr>
              <a:t>最新版本是</a:t>
            </a:r>
            <a:r>
              <a:rPr kumimoji="1" lang="en-US" altLang="zh-CN" sz="1200" b="0" i="0" u="none" strike="noStrike" kern="1200" baseline="0" dirty="0" smtClean="0">
                <a:solidFill>
                  <a:schemeClr val="tx1"/>
                </a:solidFill>
                <a:latin typeface="+mn-lt"/>
                <a:ea typeface="ＭＳ Ｐゴシック" charset="0"/>
                <a:cs typeface="ＭＳ Ｐゴシック" charset="0"/>
              </a:rPr>
              <a:t>2.4.5</a:t>
            </a:r>
            <a:r>
              <a:rPr kumimoji="1" lang="zh-CN" altLang="en-US" sz="1200" b="0" i="0" u="none" strike="noStrike" kern="1200" baseline="0" dirty="0" smtClean="0">
                <a:solidFill>
                  <a:schemeClr val="tx1"/>
                </a:solidFill>
                <a:latin typeface="+mn-lt"/>
                <a:ea typeface="ＭＳ Ｐゴシック" charset="0"/>
                <a:cs typeface="ＭＳ Ｐゴシック" charset="0"/>
              </a:rPr>
              <a:t>。</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CN" sz="1200" b="0" i="0" u="none" strike="noStrike" kern="1200" baseline="0" dirty="0" err="1" smtClean="0">
                <a:solidFill>
                  <a:schemeClr val="tx1"/>
                </a:solidFill>
                <a:latin typeface="+mn-lt"/>
                <a:ea typeface="ＭＳ Ｐゴシック" charset="0"/>
                <a:cs typeface="ＭＳ Ｐゴシック" charset="0"/>
              </a:rPr>
              <a:t>OpenCV</a:t>
            </a:r>
            <a:r>
              <a:rPr kumimoji="1" lang="en-US" altLang="zh-CN" sz="1200" b="0" i="0" u="none" strike="noStrike" kern="1200" baseline="0" dirty="0" smtClean="0">
                <a:solidFill>
                  <a:schemeClr val="tx1"/>
                </a:solidFill>
                <a:latin typeface="+mn-lt"/>
                <a:ea typeface="ＭＳ Ｐゴシック" charset="0"/>
                <a:cs typeface="ＭＳ Ｐゴシック" charset="0"/>
              </a:rPr>
              <a:t> </a:t>
            </a:r>
            <a:r>
              <a:rPr kumimoji="1" lang="zh-CN" altLang="en-US" sz="1200" b="0" i="0" u="none" strike="noStrike" kern="1200" baseline="0" dirty="0" smtClean="0">
                <a:solidFill>
                  <a:schemeClr val="tx1"/>
                </a:solidFill>
                <a:latin typeface="+mn-lt"/>
                <a:ea typeface="ＭＳ Ｐゴシック" charset="0"/>
                <a:cs typeface="ＭＳ Ｐゴシック" charset="0"/>
              </a:rPr>
              <a:t>拥有包括 </a:t>
            </a:r>
            <a:r>
              <a:rPr kumimoji="1" lang="en-US" altLang="zh-CN" sz="1200" b="0" i="0" u="none" strike="noStrike" kern="1200" baseline="0" dirty="0" smtClean="0">
                <a:solidFill>
                  <a:schemeClr val="tx1"/>
                </a:solidFill>
                <a:latin typeface="+mn-lt"/>
                <a:ea typeface="ＭＳ Ｐゴシック" charset="0"/>
                <a:cs typeface="ＭＳ Ｐゴシック" charset="0"/>
              </a:rPr>
              <a:t>300 </a:t>
            </a:r>
            <a:r>
              <a:rPr kumimoji="1" lang="zh-CN" altLang="en-US" sz="1200" b="0" i="0" u="none" strike="noStrike" kern="1200" baseline="0" dirty="0" smtClean="0">
                <a:solidFill>
                  <a:schemeClr val="tx1"/>
                </a:solidFill>
                <a:latin typeface="+mn-lt"/>
                <a:ea typeface="ＭＳ Ｐゴシック" charset="0"/>
                <a:cs typeface="ＭＳ Ｐゴシック" charset="0"/>
              </a:rPr>
              <a:t>多个</a:t>
            </a:r>
            <a:r>
              <a:rPr kumimoji="1" lang="en-US" altLang="zh-CN" sz="1200" b="0" i="0" u="none" strike="noStrike" kern="1200" baseline="0" dirty="0" smtClean="0">
                <a:solidFill>
                  <a:schemeClr val="tx1"/>
                </a:solidFill>
                <a:latin typeface="+mn-lt"/>
                <a:ea typeface="ＭＳ Ｐゴシック" charset="0"/>
                <a:cs typeface="ＭＳ Ｐゴシック" charset="0"/>
              </a:rPr>
              <a:t>C</a:t>
            </a:r>
            <a:r>
              <a:rPr kumimoji="1" lang="zh-CN" altLang="en-US" sz="1200" b="0" i="0" u="none" strike="noStrike" kern="1200" baseline="0" dirty="0" smtClean="0">
                <a:solidFill>
                  <a:schemeClr val="tx1"/>
                </a:solidFill>
                <a:latin typeface="+mn-lt"/>
                <a:ea typeface="ＭＳ Ｐゴシック" charset="0"/>
                <a:cs typeface="ＭＳ Ｐゴシック" charset="0"/>
              </a:rPr>
              <a:t>函数的跨平台的中、高层 </a:t>
            </a:r>
            <a:r>
              <a:rPr kumimoji="1" lang="en-US" altLang="zh-CN" sz="1200" b="0" i="0" u="none" strike="noStrike" kern="1200" baseline="0" dirty="0" smtClean="0">
                <a:solidFill>
                  <a:schemeClr val="tx1"/>
                </a:solidFill>
                <a:latin typeface="+mn-lt"/>
                <a:ea typeface="ＭＳ Ｐゴシック" charset="0"/>
                <a:cs typeface="ＭＳ Ｐゴシック" charset="0"/>
              </a:rPr>
              <a:t>API</a:t>
            </a:r>
            <a:r>
              <a:rPr kumimoji="1" lang="zh-CN" altLang="en-US" sz="1200" b="0" i="0" u="none" strike="noStrike" kern="1200" baseline="0" dirty="0" smtClean="0">
                <a:solidFill>
                  <a:schemeClr val="tx1"/>
                </a:solidFill>
                <a:latin typeface="+mn-lt"/>
                <a:ea typeface="ＭＳ Ｐゴシック" charset="0"/>
                <a:cs typeface="ＭＳ Ｐゴシック" charset="0"/>
              </a:rPr>
              <a:t>。它不依赖于其它的外部库</a:t>
            </a:r>
            <a:r>
              <a:rPr kumimoji="1" lang="en-US" altLang="zh-CN" sz="1200" b="0" i="0" u="none" strike="noStrike" kern="1200" baseline="0" dirty="0" smtClean="0">
                <a:solidFill>
                  <a:schemeClr val="tx1"/>
                </a:solidFill>
                <a:latin typeface="+mn-lt"/>
                <a:ea typeface="ＭＳ Ｐゴシック" charset="0"/>
                <a:cs typeface="ＭＳ Ｐゴシック" charset="0"/>
              </a:rPr>
              <a:t>——</a:t>
            </a:r>
            <a:r>
              <a:rPr kumimoji="1" lang="zh-CN" altLang="en-US" sz="1200" b="0" i="0" u="none" strike="noStrike" kern="1200" baseline="0" dirty="0" smtClean="0">
                <a:solidFill>
                  <a:schemeClr val="tx1"/>
                </a:solidFill>
                <a:latin typeface="+mn-lt"/>
                <a:ea typeface="ＭＳ Ｐゴシック" charset="0"/>
                <a:cs typeface="ＭＳ Ｐゴシック" charset="0"/>
              </a:rPr>
              <a:t>尽管也可以使用某些外部库。</a:t>
            </a:r>
            <a:endParaRPr kumimoji="1" lang="en-US" altLang="zh-CN" sz="1200" b="0" i="0" u="none" strike="noStrike" kern="1200" baseline="0" dirty="0" smtClean="0">
              <a:solidFill>
                <a:schemeClr val="tx1"/>
              </a:solidFill>
              <a:latin typeface="+mn-lt"/>
              <a:ea typeface="ＭＳ Ｐゴシック" charset="0"/>
              <a:cs typeface="ＭＳ Ｐゴシック" charset="0"/>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4</a:t>
            </a:fld>
            <a:endParaRPr lang="zh-CN" altLang="en-US">
              <a:ea typeface="宋体" panose="02010600030101010101" pitchFamily="2" charset="-122"/>
            </a:endParaRPr>
          </a:p>
        </p:txBody>
      </p:sp>
    </p:spTree>
    <p:extLst>
      <p:ext uri="{BB962C8B-B14F-4D97-AF65-F5344CB8AC3E}">
        <p14:creationId xmlns:p14="http://schemas.microsoft.com/office/powerpoint/2010/main" val="2482962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kumimoji="0" lang="en-US" altLang="zh-CN" dirty="0" smtClean="0">
              <a:latin typeface="微软雅黑" panose="020B0503020204020204" pitchFamily="34" charset="-122"/>
              <a:ea typeface="微软雅黑" panose="020B0503020204020204" pitchFamily="34" charset="-122"/>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40</a:t>
            </a:fld>
            <a:endParaRPr lang="zh-CN" altLang="en-US">
              <a:ea typeface="宋体" panose="02010600030101010101" pitchFamily="2" charset="-122"/>
            </a:endParaRPr>
          </a:p>
        </p:txBody>
      </p:sp>
    </p:spTree>
    <p:extLst>
      <p:ext uri="{BB962C8B-B14F-4D97-AF65-F5344CB8AC3E}">
        <p14:creationId xmlns:p14="http://schemas.microsoft.com/office/powerpoint/2010/main" val="21571872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kumimoji="0" lang="en-US" altLang="zh-CN" dirty="0" smtClean="0">
              <a:latin typeface="微软雅黑" panose="020B0503020204020204" pitchFamily="34" charset="-122"/>
              <a:ea typeface="微软雅黑" panose="020B0503020204020204" pitchFamily="34" charset="-122"/>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41</a:t>
            </a:fld>
            <a:endParaRPr lang="zh-CN" altLang="en-US">
              <a:ea typeface="宋体" panose="02010600030101010101" pitchFamily="2" charset="-122"/>
            </a:endParaRPr>
          </a:p>
        </p:txBody>
      </p:sp>
    </p:spTree>
    <p:extLst>
      <p:ext uri="{BB962C8B-B14F-4D97-AF65-F5344CB8AC3E}">
        <p14:creationId xmlns:p14="http://schemas.microsoft.com/office/powerpoint/2010/main" val="40169069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kumimoji="0" lang="en-US" altLang="zh-CN" dirty="0" smtClean="0">
              <a:latin typeface="微软雅黑" panose="020B0503020204020204" pitchFamily="34" charset="-122"/>
              <a:ea typeface="微软雅黑" panose="020B0503020204020204" pitchFamily="34" charset="-122"/>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42</a:t>
            </a:fld>
            <a:endParaRPr lang="zh-CN" altLang="en-US">
              <a:ea typeface="宋体" panose="02010600030101010101" pitchFamily="2" charset="-122"/>
            </a:endParaRPr>
          </a:p>
        </p:txBody>
      </p:sp>
    </p:spTree>
    <p:extLst>
      <p:ext uri="{BB962C8B-B14F-4D97-AF65-F5344CB8AC3E}">
        <p14:creationId xmlns:p14="http://schemas.microsoft.com/office/powerpoint/2010/main" val="6087686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kumimoji="1" lang="zh-CN" altLang="en-US" sz="1200" b="0" i="0" kern="1200" dirty="0" smtClean="0">
                <a:solidFill>
                  <a:schemeClr val="tx1"/>
                </a:solidFill>
                <a:effectLst/>
                <a:latin typeface="+mn-lt"/>
                <a:ea typeface="ＭＳ Ｐゴシック" charset="0"/>
                <a:cs typeface="ＭＳ Ｐゴシック" charset="0"/>
              </a:rPr>
              <a:t>这门学科在计算机文字识别， 计算机显微</a:t>
            </a:r>
            <a:r>
              <a:rPr kumimoji="1" lang="zh-CN" altLang="en-US" sz="1200" b="0" i="0" u="none" strike="noStrike" kern="1200" dirty="0" smtClean="0">
                <a:solidFill>
                  <a:schemeClr val="tx1"/>
                </a:solidFill>
                <a:effectLst/>
                <a:latin typeface="+mn-lt"/>
                <a:ea typeface="ＭＳ Ｐゴシック" charset="0"/>
                <a:cs typeface="ＭＳ Ｐゴシック" charset="0"/>
                <a:hlinkClick r:id="rId3"/>
              </a:rPr>
              <a:t>图像分析</a:t>
            </a:r>
            <a:r>
              <a:rPr kumimoji="1" lang="en-US" altLang="zh-CN" sz="1200" b="0" i="0" kern="1200" dirty="0" smtClean="0">
                <a:solidFill>
                  <a:schemeClr val="tx1"/>
                </a:solidFill>
                <a:effectLst/>
                <a:latin typeface="+mn-lt"/>
                <a:ea typeface="ＭＳ Ｐゴシック" charset="0"/>
                <a:cs typeface="ＭＳ Ｐゴシック" charset="0"/>
              </a:rPr>
              <a:t>(</a:t>
            </a:r>
            <a:r>
              <a:rPr kumimoji="1" lang="zh-CN" altLang="en-US" sz="1200" b="0" i="0" kern="1200" dirty="0" smtClean="0">
                <a:solidFill>
                  <a:schemeClr val="tx1"/>
                </a:solidFill>
                <a:effectLst/>
                <a:latin typeface="+mn-lt"/>
                <a:ea typeface="ＭＳ Ｐゴシック" charset="0"/>
                <a:cs typeface="ＭＳ Ｐゴシック" charset="0"/>
              </a:rPr>
              <a:t>如定量</a:t>
            </a:r>
            <a:r>
              <a:rPr kumimoji="1" lang="zh-CN" altLang="en-US" sz="1200" b="0" i="0" u="none" strike="noStrike" kern="1200" dirty="0" smtClean="0">
                <a:solidFill>
                  <a:schemeClr val="tx1"/>
                </a:solidFill>
                <a:effectLst/>
                <a:latin typeface="+mn-lt"/>
                <a:ea typeface="ＭＳ Ｐゴシック" charset="0"/>
                <a:cs typeface="ＭＳ Ｐゴシック" charset="0"/>
                <a:hlinkClick r:id="rId4"/>
              </a:rPr>
              <a:t>金相分析</a:t>
            </a:r>
            <a:r>
              <a:rPr kumimoji="1" lang="zh-CN" altLang="en-US" sz="1200" b="0" i="0" kern="1200" dirty="0" smtClean="0">
                <a:solidFill>
                  <a:schemeClr val="tx1"/>
                </a:solidFill>
                <a:effectLst/>
                <a:latin typeface="+mn-lt"/>
                <a:ea typeface="ＭＳ Ｐゴシック" charset="0"/>
                <a:cs typeface="ＭＳ Ｐゴシック" charset="0"/>
              </a:rPr>
              <a:t>，</a:t>
            </a:r>
            <a:r>
              <a:rPr kumimoji="1" lang="zh-CN" altLang="en-US" sz="1200" b="0" i="0" u="none" strike="noStrike" kern="1200" dirty="0" smtClean="0">
                <a:solidFill>
                  <a:schemeClr val="tx1"/>
                </a:solidFill>
                <a:effectLst/>
                <a:latin typeface="+mn-lt"/>
                <a:ea typeface="ＭＳ Ｐゴシック" charset="0"/>
                <a:cs typeface="ＭＳ Ｐゴシック" charset="0"/>
                <a:hlinkClick r:id="rId5"/>
              </a:rPr>
              <a:t>颗粒分析</a:t>
            </a:r>
            <a:r>
              <a:rPr kumimoji="1" lang="en-US" altLang="zh-CN" sz="1200" b="0" i="0" kern="1200" dirty="0" smtClean="0">
                <a:solidFill>
                  <a:schemeClr val="tx1"/>
                </a:solidFill>
                <a:effectLst/>
                <a:latin typeface="+mn-lt"/>
                <a:ea typeface="ＭＳ Ｐゴシック" charset="0"/>
                <a:cs typeface="ＭＳ Ｐゴシック" charset="0"/>
              </a:rPr>
              <a:t>)</a:t>
            </a:r>
            <a:r>
              <a:rPr kumimoji="1" lang="zh-CN" altLang="en-US" sz="1200" b="0" i="0" kern="1200" dirty="0" smtClean="0">
                <a:solidFill>
                  <a:schemeClr val="tx1"/>
                </a:solidFill>
                <a:effectLst/>
                <a:latin typeface="+mn-lt"/>
                <a:ea typeface="ＭＳ Ｐゴシック" charset="0"/>
                <a:cs typeface="ＭＳ Ｐゴシック" charset="0"/>
              </a:rPr>
              <a:t>， 医学图像处理（例如细胞检测、心脏的运动过程研究、 脊椎骨癌图像自动数量描述），</a:t>
            </a:r>
            <a:r>
              <a:rPr kumimoji="1" lang="zh-CN" altLang="en-US" sz="1200" b="0" i="0" u="none" strike="noStrike" kern="1200" dirty="0" smtClean="0">
                <a:solidFill>
                  <a:schemeClr val="tx1"/>
                </a:solidFill>
                <a:effectLst/>
                <a:latin typeface="+mn-lt"/>
                <a:ea typeface="ＭＳ Ｐゴシック" charset="0"/>
                <a:cs typeface="ＭＳ Ｐゴシック" charset="0"/>
                <a:hlinkClick r:id="rId6"/>
              </a:rPr>
              <a:t>图像编码</a:t>
            </a:r>
            <a:r>
              <a:rPr kumimoji="1" lang="zh-CN" altLang="en-US" sz="1200" b="0" i="0" kern="1200" dirty="0" smtClean="0">
                <a:solidFill>
                  <a:schemeClr val="tx1"/>
                </a:solidFill>
                <a:effectLst/>
                <a:latin typeface="+mn-lt"/>
                <a:ea typeface="ＭＳ Ｐゴシック" charset="0"/>
                <a:cs typeface="ＭＳ Ｐゴシック" charset="0"/>
              </a:rPr>
              <a:t>压缩， 工业检测</a:t>
            </a:r>
            <a:r>
              <a:rPr kumimoji="1" lang="en-US" altLang="zh-CN" sz="1200" b="0" i="0" kern="1200" dirty="0" smtClean="0">
                <a:solidFill>
                  <a:schemeClr val="tx1"/>
                </a:solidFill>
                <a:effectLst/>
                <a:latin typeface="+mn-lt"/>
                <a:ea typeface="ＭＳ Ｐゴシック" charset="0"/>
                <a:cs typeface="ＭＳ Ｐゴシック" charset="0"/>
              </a:rPr>
              <a:t>(</a:t>
            </a:r>
            <a:r>
              <a:rPr kumimoji="1" lang="zh-CN" altLang="en-US" sz="1200" b="0" i="0" kern="1200" dirty="0" smtClean="0">
                <a:solidFill>
                  <a:schemeClr val="tx1"/>
                </a:solidFill>
                <a:effectLst/>
                <a:latin typeface="+mn-lt"/>
                <a:ea typeface="ＭＳ Ｐゴシック" charset="0"/>
                <a:cs typeface="ＭＳ Ｐゴシック" charset="0"/>
              </a:rPr>
              <a:t>如食品检验和印刷电路自动检测</a:t>
            </a:r>
            <a:r>
              <a:rPr kumimoji="1" lang="en-US" altLang="zh-CN" sz="1200" b="0" i="0" kern="1200" dirty="0" smtClean="0">
                <a:solidFill>
                  <a:schemeClr val="tx1"/>
                </a:solidFill>
                <a:effectLst/>
                <a:latin typeface="+mn-lt"/>
                <a:ea typeface="ＭＳ Ｐゴシック" charset="0"/>
                <a:cs typeface="ＭＳ Ｐゴシック" charset="0"/>
              </a:rPr>
              <a:t>)</a:t>
            </a:r>
            <a:r>
              <a:rPr kumimoji="1" lang="zh-CN" altLang="en-US" sz="1200" b="0" i="0" kern="1200" dirty="0" smtClean="0">
                <a:solidFill>
                  <a:schemeClr val="tx1"/>
                </a:solidFill>
                <a:effectLst/>
                <a:latin typeface="+mn-lt"/>
                <a:ea typeface="ＭＳ Ｐゴシック" charset="0"/>
                <a:cs typeface="ＭＳ Ｐゴシック" charset="0"/>
              </a:rPr>
              <a:t>，材料科学， 机器人视觉，汽车运动情况监测等方面都取得了非常成功的应用。另外，数学形态学在指纹检测、经济地理、合成音乐和断层</a:t>
            </a:r>
            <a:r>
              <a:rPr kumimoji="1" lang="en-US" altLang="zh-CN" sz="1200" b="0" i="0" kern="1200" dirty="0" smtClean="0">
                <a:solidFill>
                  <a:schemeClr val="tx1"/>
                </a:solidFill>
                <a:effectLst/>
                <a:latin typeface="+mn-lt"/>
                <a:ea typeface="ＭＳ Ｐゴシック" charset="0"/>
                <a:cs typeface="ＭＳ Ｐゴシック" charset="0"/>
              </a:rPr>
              <a:t>X</a:t>
            </a:r>
            <a:r>
              <a:rPr kumimoji="1" lang="zh-CN" altLang="en-US" sz="1200" b="0" i="0" kern="1200" dirty="0" smtClean="0">
                <a:solidFill>
                  <a:schemeClr val="tx1"/>
                </a:solidFill>
                <a:effectLst/>
                <a:latin typeface="+mn-lt"/>
                <a:ea typeface="ＭＳ Ｐゴシック" charset="0"/>
                <a:cs typeface="ＭＳ Ｐゴシック" charset="0"/>
              </a:rPr>
              <a:t>光照像等领域也有良好的应用前景。形态学方法已成为图像应用领域工程技术人员的必备工具。目前，有关数学形态学的技术和应用正在不断地研究和发展。</a:t>
            </a:r>
            <a:endParaRPr kumimoji="0" lang="en-US" altLang="zh-CN" dirty="0" smtClean="0">
              <a:latin typeface="微软雅黑" panose="020B0503020204020204" pitchFamily="34" charset="-122"/>
              <a:ea typeface="微软雅黑" panose="020B0503020204020204" pitchFamily="34" charset="-122"/>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43</a:t>
            </a:fld>
            <a:endParaRPr lang="zh-CN" altLang="en-US">
              <a:ea typeface="宋体" panose="02010600030101010101" pitchFamily="2" charset="-122"/>
            </a:endParaRPr>
          </a:p>
        </p:txBody>
      </p:sp>
    </p:spTree>
    <p:extLst>
      <p:ext uri="{BB962C8B-B14F-4D97-AF65-F5344CB8AC3E}">
        <p14:creationId xmlns:p14="http://schemas.microsoft.com/office/powerpoint/2010/main" val="5075402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kumimoji="0" lang="en-US" altLang="zh-CN" dirty="0" smtClean="0">
              <a:latin typeface="微软雅黑" panose="020B0503020204020204" pitchFamily="34" charset="-122"/>
              <a:ea typeface="微软雅黑" panose="020B0503020204020204" pitchFamily="34" charset="-122"/>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44</a:t>
            </a:fld>
            <a:endParaRPr lang="zh-CN" altLang="en-US">
              <a:ea typeface="宋体" panose="02010600030101010101" pitchFamily="2" charset="-122"/>
            </a:endParaRPr>
          </a:p>
        </p:txBody>
      </p:sp>
    </p:spTree>
    <p:extLst>
      <p:ext uri="{BB962C8B-B14F-4D97-AF65-F5344CB8AC3E}">
        <p14:creationId xmlns:p14="http://schemas.microsoft.com/office/powerpoint/2010/main" val="10521589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kumimoji="0" lang="en-US" altLang="zh-CN" dirty="0" smtClean="0">
              <a:latin typeface="微软雅黑" panose="020B0503020204020204" pitchFamily="34" charset="-122"/>
              <a:ea typeface="微软雅黑" panose="020B0503020204020204" pitchFamily="34" charset="-122"/>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45</a:t>
            </a:fld>
            <a:endParaRPr lang="zh-CN" altLang="en-US">
              <a:ea typeface="宋体" panose="02010600030101010101" pitchFamily="2" charset="-122"/>
            </a:endParaRPr>
          </a:p>
        </p:txBody>
      </p:sp>
    </p:spTree>
    <p:extLst>
      <p:ext uri="{BB962C8B-B14F-4D97-AF65-F5344CB8AC3E}">
        <p14:creationId xmlns:p14="http://schemas.microsoft.com/office/powerpoint/2010/main" val="37186053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kumimoji="0" lang="en-US" altLang="zh-CN" dirty="0" smtClean="0">
              <a:latin typeface="微软雅黑" panose="020B0503020204020204" pitchFamily="34" charset="-122"/>
              <a:ea typeface="微软雅黑" panose="020B0503020204020204" pitchFamily="34" charset="-122"/>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46</a:t>
            </a:fld>
            <a:endParaRPr lang="zh-CN" altLang="en-US">
              <a:ea typeface="宋体" panose="02010600030101010101" pitchFamily="2" charset="-122"/>
            </a:endParaRPr>
          </a:p>
        </p:txBody>
      </p:sp>
    </p:spTree>
    <p:extLst>
      <p:ext uri="{BB962C8B-B14F-4D97-AF65-F5344CB8AC3E}">
        <p14:creationId xmlns:p14="http://schemas.microsoft.com/office/powerpoint/2010/main" val="42368165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kumimoji="0" lang="en-US" altLang="zh-CN" dirty="0" smtClean="0">
              <a:latin typeface="微软雅黑" panose="020B0503020204020204" pitchFamily="34" charset="-122"/>
              <a:ea typeface="微软雅黑" panose="020B0503020204020204" pitchFamily="34" charset="-122"/>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47</a:t>
            </a:fld>
            <a:endParaRPr lang="zh-CN" altLang="en-US">
              <a:ea typeface="宋体" panose="02010600030101010101" pitchFamily="2" charset="-122"/>
            </a:endParaRPr>
          </a:p>
        </p:txBody>
      </p:sp>
    </p:spTree>
    <p:extLst>
      <p:ext uri="{BB962C8B-B14F-4D97-AF65-F5344CB8AC3E}">
        <p14:creationId xmlns:p14="http://schemas.microsoft.com/office/powerpoint/2010/main" val="38896219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kumimoji="0" lang="en-US" altLang="zh-CN" dirty="0" smtClean="0">
              <a:latin typeface="微软雅黑" panose="020B0503020204020204" pitchFamily="34" charset="-122"/>
              <a:ea typeface="微软雅黑" panose="020B0503020204020204" pitchFamily="34" charset="-122"/>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48</a:t>
            </a:fld>
            <a:endParaRPr lang="zh-CN" altLang="en-US">
              <a:ea typeface="宋体" panose="02010600030101010101" pitchFamily="2" charset="-122"/>
            </a:endParaRPr>
          </a:p>
        </p:txBody>
      </p:sp>
    </p:spTree>
    <p:extLst>
      <p:ext uri="{BB962C8B-B14F-4D97-AF65-F5344CB8AC3E}">
        <p14:creationId xmlns:p14="http://schemas.microsoft.com/office/powerpoint/2010/main" val="13739589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kumimoji="0" lang="en-US" altLang="zh-CN" dirty="0" smtClean="0">
              <a:latin typeface="微软雅黑" panose="020B0503020204020204" pitchFamily="34" charset="-122"/>
              <a:ea typeface="微软雅黑" panose="020B0503020204020204" pitchFamily="34" charset="-122"/>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49</a:t>
            </a:fld>
            <a:endParaRPr lang="zh-CN" altLang="en-US">
              <a:ea typeface="宋体" panose="02010600030101010101" pitchFamily="2" charset="-122"/>
            </a:endParaRPr>
          </a:p>
        </p:txBody>
      </p:sp>
    </p:spTree>
    <p:extLst>
      <p:ext uri="{BB962C8B-B14F-4D97-AF65-F5344CB8AC3E}">
        <p14:creationId xmlns:p14="http://schemas.microsoft.com/office/powerpoint/2010/main" val="3038630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zh-CN" sz="1200" b="0" i="0" u="none" strike="noStrike" kern="1200" baseline="0" dirty="0" smtClean="0">
              <a:solidFill>
                <a:schemeClr val="tx1"/>
              </a:solidFill>
              <a:latin typeface="+mn-lt"/>
              <a:ea typeface="ＭＳ Ｐゴシック" charset="0"/>
              <a:cs typeface="ＭＳ Ｐゴシック" charset="0"/>
            </a:endParaRPr>
          </a:p>
          <a:p>
            <a:r>
              <a:rPr kumimoji="1" lang="zh-CN" altLang="en-US" sz="1200" b="0" i="0" u="none" strike="noStrike" kern="1200" baseline="0" dirty="0" smtClean="0">
                <a:solidFill>
                  <a:schemeClr val="tx1"/>
                </a:solidFill>
                <a:latin typeface="+mn-lt"/>
                <a:ea typeface="ＭＳ Ｐゴシック" charset="0"/>
                <a:cs typeface="ＭＳ Ｐゴシック" charset="0"/>
              </a:rPr>
              <a:t>其代码都经过优化，可用于实时处理图像 </a:t>
            </a:r>
          </a:p>
          <a:p>
            <a:r>
              <a:rPr kumimoji="1" lang="zh-CN" altLang="en-US" sz="1200" b="0" i="0" u="none" strike="noStrike" kern="1200" baseline="0" dirty="0" smtClean="0">
                <a:solidFill>
                  <a:schemeClr val="tx1"/>
                </a:solidFill>
                <a:latin typeface="+mn-lt"/>
                <a:ea typeface="ＭＳ Ｐゴシック" charset="0"/>
                <a:cs typeface="ＭＳ Ｐゴシック" charset="0"/>
              </a:rPr>
              <a:t>具有良好的可移植性 </a:t>
            </a:r>
          </a:p>
          <a:p>
            <a:r>
              <a:rPr kumimoji="1" lang="zh-CN" altLang="en-US" sz="1200" b="0" i="0" u="none" strike="noStrike" kern="1200" baseline="0" dirty="0" smtClean="0">
                <a:solidFill>
                  <a:schemeClr val="tx1"/>
                </a:solidFill>
                <a:latin typeface="+mn-lt"/>
                <a:ea typeface="ＭＳ Ｐゴシック" charset="0"/>
                <a:cs typeface="ＭＳ Ｐゴシック" charset="0"/>
              </a:rPr>
              <a:t>可以进行图像</a:t>
            </a:r>
            <a:r>
              <a:rPr kumimoji="1" lang="en-US" altLang="zh-CN" sz="1200" b="0" i="0" u="none" strike="noStrike" kern="1200" baseline="0" dirty="0" smtClean="0">
                <a:solidFill>
                  <a:schemeClr val="tx1"/>
                </a:solidFill>
                <a:latin typeface="+mn-lt"/>
                <a:ea typeface="ＭＳ Ｐゴシック" charset="0"/>
                <a:cs typeface="ＭＳ Ｐゴシック" charset="0"/>
              </a:rPr>
              <a:t>/</a:t>
            </a:r>
            <a:r>
              <a:rPr kumimoji="1" lang="zh-CN" altLang="en-US" sz="1200" b="0" i="0" u="none" strike="noStrike" kern="1200" baseline="0" dirty="0" smtClean="0">
                <a:solidFill>
                  <a:schemeClr val="tx1"/>
                </a:solidFill>
                <a:latin typeface="+mn-lt"/>
                <a:ea typeface="ＭＳ Ｐゴシック" charset="0"/>
                <a:cs typeface="ＭＳ Ｐゴシック" charset="0"/>
              </a:rPr>
              <a:t>视频载入、保存和采集的常规操作 </a:t>
            </a:r>
            <a:endParaRPr kumimoji="1" lang="en-US" altLang="zh-CN" sz="1200" b="0" i="0" u="none" strike="noStrike" kern="1200" baseline="0" dirty="0" smtClean="0">
              <a:solidFill>
                <a:schemeClr val="tx1"/>
              </a:solidFill>
              <a:latin typeface="+mn-lt"/>
              <a:ea typeface="ＭＳ Ｐゴシック" charset="0"/>
              <a:cs typeface="ＭＳ Ｐゴシック" charset="0"/>
            </a:endParaRPr>
          </a:p>
          <a:p>
            <a:endParaRPr kumimoji="1" lang="en-US" altLang="zh-CN" sz="1200" b="0" i="0" u="none" strike="noStrike" kern="1200" baseline="0" dirty="0" smtClean="0">
              <a:solidFill>
                <a:schemeClr val="tx1"/>
              </a:solidFill>
              <a:latin typeface="+mn-lt"/>
              <a:ea typeface="ＭＳ Ｐゴシック" charset="0"/>
              <a:cs typeface="ＭＳ Ｐゴシック" charset="0"/>
            </a:endParaRPr>
          </a:p>
          <a:p>
            <a:endParaRPr kumimoji="1" lang="en-US" altLang="zh-CN" sz="1200" b="0" i="0" u="none" strike="noStrike" kern="1200" baseline="0" dirty="0" smtClean="0">
              <a:solidFill>
                <a:schemeClr val="tx1"/>
              </a:solidFill>
              <a:latin typeface="+mn-lt"/>
              <a:ea typeface="ＭＳ Ｐゴシック" charset="0"/>
              <a:cs typeface="ＭＳ Ｐゴシック"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zh-CN" sz="1200" kern="1200" dirty="0" smtClean="0">
                <a:solidFill>
                  <a:schemeClr val="tx1"/>
                </a:solidFill>
                <a:effectLst/>
                <a:latin typeface="+mn-lt"/>
                <a:ea typeface="ＭＳ Ｐゴシック" charset="0"/>
                <a:cs typeface="ＭＳ Ｐゴシック" charset="0"/>
              </a:rPr>
              <a:t>图像数据操作（内存分配与释放，图像复制、设定和转换）</a:t>
            </a:r>
          </a:p>
          <a:p>
            <a:r>
              <a:rPr kumimoji="1" lang="zh-CN" altLang="zh-CN" sz="1200" kern="1200" dirty="0" smtClean="0">
                <a:solidFill>
                  <a:schemeClr val="tx1"/>
                </a:solidFill>
                <a:effectLst/>
                <a:latin typeface="+mn-lt"/>
                <a:ea typeface="ＭＳ Ｐゴシック" charset="0"/>
                <a:cs typeface="ＭＳ Ｐゴシック" charset="0"/>
              </a:rPr>
              <a:t>图像</a:t>
            </a:r>
            <a:r>
              <a:rPr kumimoji="1" lang="en-US" altLang="zh-CN" sz="1200" kern="1200" dirty="0" smtClean="0">
                <a:solidFill>
                  <a:schemeClr val="tx1"/>
                </a:solidFill>
                <a:effectLst/>
                <a:latin typeface="+mn-lt"/>
                <a:ea typeface="ＭＳ Ｐゴシック" charset="0"/>
                <a:cs typeface="ＭＳ Ｐゴシック" charset="0"/>
              </a:rPr>
              <a:t>/</a:t>
            </a:r>
            <a:r>
              <a:rPr kumimoji="1" lang="zh-CN" altLang="zh-CN" sz="1200" kern="1200" dirty="0" smtClean="0">
                <a:solidFill>
                  <a:schemeClr val="tx1"/>
                </a:solidFill>
                <a:effectLst/>
                <a:latin typeface="+mn-lt"/>
                <a:ea typeface="ＭＳ Ｐゴシック" charset="0"/>
                <a:cs typeface="ＭＳ Ｐゴシック" charset="0"/>
              </a:rPr>
              <a:t>视频的输入输出（支持文件或摄像头的输入，图像</a:t>
            </a:r>
            <a:r>
              <a:rPr kumimoji="1" lang="en-US" altLang="zh-CN" sz="1200" kern="1200" dirty="0" smtClean="0">
                <a:solidFill>
                  <a:schemeClr val="tx1"/>
                </a:solidFill>
                <a:effectLst/>
                <a:latin typeface="+mn-lt"/>
                <a:ea typeface="ＭＳ Ｐゴシック" charset="0"/>
                <a:cs typeface="ＭＳ Ｐゴシック" charset="0"/>
              </a:rPr>
              <a:t>/</a:t>
            </a:r>
            <a:r>
              <a:rPr kumimoji="1" lang="zh-CN" altLang="zh-CN" sz="1200" kern="1200" dirty="0" smtClean="0">
                <a:solidFill>
                  <a:schemeClr val="tx1"/>
                </a:solidFill>
                <a:effectLst/>
                <a:latin typeface="+mn-lt"/>
                <a:ea typeface="ＭＳ Ｐゴシック" charset="0"/>
                <a:cs typeface="ＭＳ Ｐゴシック" charset="0"/>
              </a:rPr>
              <a:t>视频文件的输出）</a:t>
            </a:r>
            <a:endParaRPr kumimoji="1" lang="en-US" altLang="zh-CN" sz="1200" kern="1200" dirty="0" smtClean="0">
              <a:solidFill>
                <a:schemeClr val="tx1"/>
              </a:solidFill>
              <a:effectLst/>
              <a:latin typeface="+mn-lt"/>
              <a:ea typeface="ＭＳ Ｐゴシック" charset="0"/>
              <a:cs typeface="ＭＳ Ｐゴシック"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zh-CN" sz="1200" kern="1200" dirty="0" smtClean="0">
                <a:solidFill>
                  <a:schemeClr val="tx1"/>
                </a:solidFill>
                <a:effectLst/>
                <a:latin typeface="+mn-lt"/>
                <a:ea typeface="ＭＳ Ｐゴシック" charset="0"/>
                <a:cs typeface="ＭＳ Ｐゴシック" charset="0"/>
              </a:rPr>
              <a:t>矩阵</a:t>
            </a:r>
            <a:r>
              <a:rPr kumimoji="1" lang="en-US" altLang="zh-CN" sz="1200" kern="1200" dirty="0" smtClean="0">
                <a:solidFill>
                  <a:schemeClr val="tx1"/>
                </a:solidFill>
                <a:effectLst/>
                <a:latin typeface="+mn-lt"/>
                <a:ea typeface="ＭＳ Ｐゴシック" charset="0"/>
                <a:cs typeface="ＭＳ Ｐゴシック" charset="0"/>
              </a:rPr>
              <a:t>/</a:t>
            </a:r>
            <a:r>
              <a:rPr kumimoji="1" lang="zh-CN" altLang="zh-CN" sz="1200" kern="1200" dirty="0" smtClean="0">
                <a:solidFill>
                  <a:schemeClr val="tx1"/>
                </a:solidFill>
                <a:effectLst/>
                <a:latin typeface="+mn-lt"/>
                <a:ea typeface="ＭＳ Ｐゴシック" charset="0"/>
                <a:cs typeface="ＭＳ Ｐゴシック" charset="0"/>
              </a:rPr>
              <a:t>向量数据操作及线性代数运算（矩阵乘积、矩阵方程求解、特征值、奇异值分解）</a:t>
            </a:r>
            <a:endParaRPr kumimoji="1" lang="en-US" altLang="zh-CN" sz="1200" kern="1200" dirty="0" smtClean="0">
              <a:solidFill>
                <a:schemeClr val="tx1"/>
              </a:solidFill>
              <a:effectLst/>
              <a:latin typeface="+mn-lt"/>
              <a:ea typeface="ＭＳ Ｐゴシック" charset="0"/>
              <a:cs typeface="ＭＳ Ｐゴシック"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zh-CN" sz="1200" kern="1200" dirty="0" smtClean="0">
                <a:solidFill>
                  <a:schemeClr val="tx1"/>
                </a:solidFill>
                <a:effectLst/>
                <a:latin typeface="+mn-lt"/>
                <a:ea typeface="ＭＳ Ｐゴシック" charset="0"/>
                <a:cs typeface="ＭＳ Ｐゴシック" charset="0"/>
              </a:rPr>
              <a:t>支持多种动态数据结构（链表、队列、数据集、树、图）</a:t>
            </a:r>
            <a:endParaRPr kumimoji="1" lang="en-US" altLang="zh-CN" sz="1200" kern="1200" dirty="0" smtClean="0">
              <a:solidFill>
                <a:schemeClr val="tx1"/>
              </a:solidFill>
              <a:effectLst/>
              <a:latin typeface="+mn-lt"/>
              <a:ea typeface="ＭＳ Ｐゴシック" charset="0"/>
              <a:cs typeface="ＭＳ Ｐゴシック"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zh-CN" sz="1200" kern="1200" dirty="0" smtClean="0">
                <a:solidFill>
                  <a:schemeClr val="tx1"/>
                </a:solidFill>
                <a:effectLst/>
                <a:latin typeface="+mn-lt"/>
                <a:ea typeface="ＭＳ Ｐゴシック" charset="0"/>
                <a:cs typeface="ＭＳ Ｐゴシック" charset="0"/>
              </a:rPr>
              <a:t>基本图像处理（去噪、边缘检测、角点检测、采样与插值、色彩变换、形态学处理、直方图、图像金字塔结构）</a:t>
            </a:r>
          </a:p>
          <a:p>
            <a:pPr lvl="0"/>
            <a:r>
              <a:rPr kumimoji="1" lang="zh-CN" altLang="zh-CN" sz="1200" kern="1200" dirty="0" smtClean="0">
                <a:solidFill>
                  <a:schemeClr val="tx1"/>
                </a:solidFill>
                <a:effectLst/>
                <a:latin typeface="+mn-lt"/>
                <a:ea typeface="ＭＳ Ｐゴシック" charset="0"/>
                <a:cs typeface="ＭＳ Ｐゴシック" charset="0"/>
              </a:rPr>
              <a:t>运动分析（光流、动作分割、目标跟踪）</a:t>
            </a:r>
          </a:p>
          <a:p>
            <a:pPr lvl="0"/>
            <a:r>
              <a:rPr kumimoji="1" lang="zh-CN" altLang="zh-CN" sz="1200" kern="1200" dirty="0" smtClean="0">
                <a:solidFill>
                  <a:schemeClr val="tx1"/>
                </a:solidFill>
                <a:effectLst/>
                <a:latin typeface="+mn-lt"/>
                <a:ea typeface="ＭＳ Ｐゴシック" charset="0"/>
                <a:cs typeface="ＭＳ Ｐゴシック" charset="0"/>
              </a:rPr>
              <a:t>目标识别（特征方法、</a:t>
            </a:r>
            <a:r>
              <a:rPr kumimoji="1" lang="en-US" altLang="zh-CN" sz="1200" kern="1200" dirty="0" smtClean="0">
                <a:solidFill>
                  <a:schemeClr val="tx1"/>
                </a:solidFill>
                <a:effectLst/>
                <a:latin typeface="+mn-lt"/>
                <a:ea typeface="ＭＳ Ｐゴシック" charset="0"/>
                <a:cs typeface="ＭＳ Ｐゴシック" charset="0"/>
              </a:rPr>
              <a:t>HMM</a:t>
            </a:r>
            <a:r>
              <a:rPr kumimoji="1" lang="zh-CN" altLang="zh-CN" sz="1200" kern="1200" dirty="0" smtClean="0">
                <a:solidFill>
                  <a:schemeClr val="tx1"/>
                </a:solidFill>
                <a:effectLst/>
                <a:latin typeface="+mn-lt"/>
                <a:ea typeface="ＭＳ Ｐゴシック" charset="0"/>
                <a:cs typeface="ＭＳ Ｐゴシック" charset="0"/>
              </a:rPr>
              <a:t>模型）</a:t>
            </a:r>
          </a:p>
          <a:p>
            <a:r>
              <a:rPr kumimoji="1" lang="zh-CN" altLang="zh-CN" sz="1200" kern="1200" dirty="0" smtClean="0">
                <a:solidFill>
                  <a:schemeClr val="tx1"/>
                </a:solidFill>
                <a:effectLst/>
                <a:latin typeface="+mn-lt"/>
                <a:ea typeface="ＭＳ Ｐゴシック" charset="0"/>
                <a:cs typeface="ＭＳ Ｐゴシック" charset="0"/>
              </a:rPr>
              <a:t>基本的</a:t>
            </a:r>
            <a:r>
              <a:rPr kumimoji="1" lang="en-US" altLang="zh-CN" sz="1200" kern="1200" dirty="0" smtClean="0">
                <a:solidFill>
                  <a:schemeClr val="tx1"/>
                </a:solidFill>
                <a:effectLst/>
                <a:latin typeface="+mn-lt"/>
                <a:ea typeface="ＭＳ Ｐゴシック" charset="0"/>
                <a:cs typeface="ＭＳ Ｐゴシック" charset="0"/>
              </a:rPr>
              <a:t>GUI</a:t>
            </a:r>
            <a:r>
              <a:rPr kumimoji="1" lang="zh-CN" altLang="zh-CN" sz="1200" kern="1200" dirty="0" smtClean="0">
                <a:solidFill>
                  <a:schemeClr val="tx1"/>
                </a:solidFill>
                <a:effectLst/>
                <a:latin typeface="+mn-lt"/>
                <a:ea typeface="ＭＳ Ｐゴシック" charset="0"/>
                <a:cs typeface="ＭＳ Ｐゴシック" charset="0"/>
              </a:rPr>
              <a:t>（显示图像</a:t>
            </a:r>
            <a:r>
              <a:rPr kumimoji="1" lang="en-US" altLang="zh-CN" sz="1200" kern="1200" dirty="0" smtClean="0">
                <a:solidFill>
                  <a:schemeClr val="tx1"/>
                </a:solidFill>
                <a:effectLst/>
                <a:latin typeface="+mn-lt"/>
                <a:ea typeface="ＭＳ Ｐゴシック" charset="0"/>
                <a:cs typeface="ＭＳ Ｐゴシック" charset="0"/>
              </a:rPr>
              <a:t>/</a:t>
            </a:r>
            <a:r>
              <a:rPr kumimoji="1" lang="zh-CN" altLang="zh-CN" sz="1200" kern="1200" dirty="0" smtClean="0">
                <a:solidFill>
                  <a:schemeClr val="tx1"/>
                </a:solidFill>
                <a:effectLst/>
                <a:latin typeface="+mn-lt"/>
                <a:ea typeface="ＭＳ Ｐゴシック" charset="0"/>
                <a:cs typeface="ＭＳ Ｐゴシック" charset="0"/>
              </a:rPr>
              <a:t>视频、键盘</a:t>
            </a:r>
            <a:r>
              <a:rPr kumimoji="1" lang="en-US" altLang="zh-CN" sz="1200" kern="1200" dirty="0" smtClean="0">
                <a:solidFill>
                  <a:schemeClr val="tx1"/>
                </a:solidFill>
                <a:effectLst/>
                <a:latin typeface="+mn-lt"/>
                <a:ea typeface="ＭＳ Ｐゴシック" charset="0"/>
                <a:cs typeface="ＭＳ Ｐゴシック" charset="0"/>
              </a:rPr>
              <a:t>/</a:t>
            </a:r>
            <a:r>
              <a:rPr kumimoji="1" lang="zh-CN" altLang="zh-CN" sz="1200" kern="1200" dirty="0" smtClean="0">
                <a:solidFill>
                  <a:schemeClr val="tx1"/>
                </a:solidFill>
                <a:effectLst/>
                <a:latin typeface="+mn-lt"/>
                <a:ea typeface="ＭＳ Ｐゴシック" charset="0"/>
                <a:cs typeface="ＭＳ Ｐゴシック" charset="0"/>
              </a:rPr>
              <a:t>鼠标操作）</a:t>
            </a:r>
          </a:p>
          <a:p>
            <a:endParaRPr kumimoji="1" lang="zh-CN" altLang="en-US" sz="1200" b="0" i="0" u="none" strike="noStrike" kern="1200" baseline="0" dirty="0" smtClean="0">
              <a:solidFill>
                <a:schemeClr val="tx1"/>
              </a:solidFill>
              <a:latin typeface="+mn-lt"/>
              <a:ea typeface="ＭＳ Ｐゴシック" charset="0"/>
              <a:cs typeface="ＭＳ Ｐゴシック" charset="0"/>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5</a:t>
            </a:fld>
            <a:endParaRPr lang="zh-CN" altLang="en-US">
              <a:ea typeface="宋体" panose="02010600030101010101" pitchFamily="2" charset="-122"/>
            </a:endParaRPr>
          </a:p>
        </p:txBody>
      </p:sp>
    </p:spTree>
    <p:extLst>
      <p:ext uri="{BB962C8B-B14F-4D97-AF65-F5344CB8AC3E}">
        <p14:creationId xmlns:p14="http://schemas.microsoft.com/office/powerpoint/2010/main" val="38020621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kumimoji="0" lang="en-US" altLang="zh-CN" dirty="0" smtClean="0">
              <a:latin typeface="微软雅黑" panose="020B0503020204020204" pitchFamily="34" charset="-122"/>
              <a:ea typeface="微软雅黑" panose="020B0503020204020204" pitchFamily="34" charset="-122"/>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50</a:t>
            </a:fld>
            <a:endParaRPr lang="zh-CN" altLang="en-US">
              <a:ea typeface="宋体" panose="02010600030101010101" pitchFamily="2" charset="-122"/>
            </a:endParaRPr>
          </a:p>
        </p:txBody>
      </p:sp>
    </p:spTree>
    <p:extLst>
      <p:ext uri="{BB962C8B-B14F-4D97-AF65-F5344CB8AC3E}">
        <p14:creationId xmlns:p14="http://schemas.microsoft.com/office/powerpoint/2010/main" val="23328840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kumimoji="0" lang="en-US" altLang="zh-CN" dirty="0" smtClean="0">
              <a:latin typeface="微软雅黑" panose="020B0503020204020204" pitchFamily="34" charset="-122"/>
              <a:ea typeface="微软雅黑" panose="020B0503020204020204" pitchFamily="34" charset="-122"/>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51</a:t>
            </a:fld>
            <a:endParaRPr lang="zh-CN" altLang="en-US">
              <a:ea typeface="宋体" panose="02010600030101010101" pitchFamily="2" charset="-122"/>
            </a:endParaRPr>
          </a:p>
        </p:txBody>
      </p:sp>
    </p:spTree>
    <p:extLst>
      <p:ext uri="{BB962C8B-B14F-4D97-AF65-F5344CB8AC3E}">
        <p14:creationId xmlns:p14="http://schemas.microsoft.com/office/powerpoint/2010/main" val="28564582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kumimoji="0" lang="en-US" altLang="zh-CN" dirty="0" smtClean="0">
              <a:latin typeface="微软雅黑" panose="020B0503020204020204" pitchFamily="34" charset="-122"/>
              <a:ea typeface="微软雅黑" panose="020B0503020204020204" pitchFamily="34" charset="-122"/>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52</a:t>
            </a:fld>
            <a:endParaRPr lang="zh-CN" altLang="en-US">
              <a:ea typeface="宋体" panose="02010600030101010101" pitchFamily="2" charset="-122"/>
            </a:endParaRPr>
          </a:p>
        </p:txBody>
      </p:sp>
    </p:spTree>
    <p:extLst>
      <p:ext uri="{BB962C8B-B14F-4D97-AF65-F5344CB8AC3E}">
        <p14:creationId xmlns:p14="http://schemas.microsoft.com/office/powerpoint/2010/main" val="10564269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kumimoji="0" lang="en-US" altLang="zh-CN" dirty="0" smtClean="0">
              <a:latin typeface="微软雅黑" panose="020B0503020204020204" pitchFamily="34" charset="-122"/>
              <a:ea typeface="微软雅黑" panose="020B0503020204020204" pitchFamily="34" charset="-122"/>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53</a:t>
            </a:fld>
            <a:endParaRPr lang="zh-CN" altLang="en-US">
              <a:ea typeface="宋体" panose="02010600030101010101" pitchFamily="2" charset="-122"/>
            </a:endParaRPr>
          </a:p>
        </p:txBody>
      </p:sp>
    </p:spTree>
    <p:extLst>
      <p:ext uri="{BB962C8B-B14F-4D97-AF65-F5344CB8AC3E}">
        <p14:creationId xmlns:p14="http://schemas.microsoft.com/office/powerpoint/2010/main" val="31702877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kumimoji="1" lang="zh-CN" altLang="en-US" sz="1200" b="0" i="0" kern="1200" dirty="0" smtClean="0">
                <a:solidFill>
                  <a:schemeClr val="tx1"/>
                </a:solidFill>
                <a:effectLst/>
                <a:latin typeface="+mn-lt"/>
                <a:ea typeface="ＭＳ Ｐゴシック" charset="0"/>
                <a:cs typeface="ＭＳ Ｐゴシック" charset="0"/>
              </a:rPr>
              <a:t>滤波是信号处理中的一个重要概念</a:t>
            </a:r>
            <a:endParaRPr kumimoji="1" lang="en-US" altLang="zh-CN" sz="1200" b="0" i="0" kern="1200" dirty="0" smtClean="0">
              <a:solidFill>
                <a:schemeClr val="tx1"/>
              </a:solidFill>
              <a:effectLst/>
              <a:latin typeface="+mn-lt"/>
              <a:ea typeface="ＭＳ Ｐゴシック" charset="0"/>
              <a:cs typeface="ＭＳ Ｐゴシック" charset="0"/>
            </a:endParaRPr>
          </a:p>
          <a:p>
            <a:pPr eaLnBrk="1" hangingPunct="1">
              <a:lnSpc>
                <a:spcPct val="90000"/>
              </a:lnSpc>
            </a:pPr>
            <a:r>
              <a:rPr kumimoji="0" lang="zh-CN" altLang="en-US" dirty="0" smtClean="0">
                <a:latin typeface="微软雅黑" panose="020B0503020204020204" pitchFamily="34" charset="-122"/>
                <a:ea typeface="微软雅黑" panose="020B0503020204020204" pitchFamily="34" charset="-122"/>
              </a:rPr>
              <a:t>滤波是将信号中特定波段频率滤除的操作，是抑制和防止干扰的一项重要措施。</a:t>
            </a:r>
            <a:endParaRPr kumimoji="0" lang="en-US" altLang="zh-CN" dirty="0" smtClean="0">
              <a:latin typeface="微软雅黑" panose="020B0503020204020204" pitchFamily="34" charset="-122"/>
              <a:ea typeface="微软雅黑" panose="020B0503020204020204" pitchFamily="34" charset="-122"/>
            </a:endParaRPr>
          </a:p>
          <a:p>
            <a:pPr eaLnBrk="1" hangingPunct="1">
              <a:lnSpc>
                <a:spcPct val="90000"/>
              </a:lnSpc>
            </a:pPr>
            <a:endParaRPr kumimoji="0" lang="en-US" altLang="zh-CN" dirty="0" smtClean="0">
              <a:latin typeface="微软雅黑" panose="020B0503020204020204" pitchFamily="34" charset="-122"/>
              <a:ea typeface="微软雅黑" panose="020B0503020204020204" pitchFamily="34" charset="-122"/>
            </a:endParaRPr>
          </a:p>
          <a:p>
            <a:pPr eaLnBrk="1" hangingPunct="1">
              <a:lnSpc>
                <a:spcPct val="90000"/>
              </a:lnSpc>
            </a:pPr>
            <a:r>
              <a:rPr kumimoji="0" lang="zh-CN" altLang="en-US" dirty="0" smtClean="0">
                <a:latin typeface="微软雅黑" panose="020B0503020204020204" pitchFamily="34" charset="-122"/>
                <a:ea typeface="微软雅黑" panose="020B0503020204020204" pitchFamily="34" charset="-122"/>
              </a:rPr>
              <a:t>在进行图像目标识别与跟踪时，摄像机所采集的图像，在成像、数字化以及传输过程中，难免会受到各种各样噪声的干扰，图像的质量往往会出现不尽人意的退化，影响了图像的视觉效果。通常这些噪声干扰使得图像退化，表现为图像模糊，特征淹没，这会对图像分析产生不利，使所获得的图像质量较低。对这样的图像直接进行目标的识别与跟踪是比较困难的。</a:t>
            </a:r>
            <a:endParaRPr kumimoji="0" lang="en-US" altLang="zh-CN" dirty="0" smtClean="0">
              <a:latin typeface="微软雅黑" panose="020B0503020204020204" pitchFamily="34" charset="-122"/>
              <a:ea typeface="微软雅黑" panose="020B0503020204020204" pitchFamily="34" charset="-122"/>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54</a:t>
            </a:fld>
            <a:endParaRPr lang="zh-CN" altLang="en-US">
              <a:ea typeface="宋体" panose="02010600030101010101" pitchFamily="2" charset="-122"/>
            </a:endParaRPr>
          </a:p>
        </p:txBody>
      </p:sp>
    </p:spTree>
    <p:extLst>
      <p:ext uri="{BB962C8B-B14F-4D97-AF65-F5344CB8AC3E}">
        <p14:creationId xmlns:p14="http://schemas.microsoft.com/office/powerpoint/2010/main" val="68215174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kumimoji="1" lang="zh-CN" altLang="en-US" sz="1200" b="1" i="0" kern="1200" dirty="0" smtClean="0">
                <a:solidFill>
                  <a:schemeClr val="tx1"/>
                </a:solidFill>
                <a:effectLst/>
                <a:latin typeface="+mn-lt"/>
                <a:ea typeface="ＭＳ Ｐゴシック" charset="0"/>
                <a:cs typeface="ＭＳ Ｐゴシック" charset="0"/>
              </a:rPr>
              <a:t>均值滤波：</a:t>
            </a:r>
            <a:r>
              <a:rPr kumimoji="1" lang="zh-CN" altLang="en-US" sz="1200" b="0" i="0" kern="1200" dirty="0" smtClean="0">
                <a:solidFill>
                  <a:schemeClr val="tx1"/>
                </a:solidFill>
                <a:effectLst/>
                <a:latin typeface="+mn-lt"/>
                <a:ea typeface="ＭＳ Ｐゴシック" charset="0"/>
                <a:cs typeface="ＭＳ Ｐゴシック" charset="0"/>
              </a:rPr>
              <a:t>也称为线性滤波，其采用的主要方法为邻域平均法。线性滤波的基本原理是用均值代替原图像中的各个像素值，即对待处理的当前像素点（</a:t>
            </a:r>
            <a:r>
              <a:rPr kumimoji="1" lang="en-US" altLang="zh-CN" sz="1200" b="0" i="0" kern="1200" dirty="0" smtClean="0">
                <a:solidFill>
                  <a:schemeClr val="tx1"/>
                </a:solidFill>
                <a:effectLst/>
                <a:latin typeface="+mn-lt"/>
                <a:ea typeface="ＭＳ Ｐゴシック" charset="0"/>
                <a:cs typeface="ＭＳ Ｐゴシック" charset="0"/>
              </a:rPr>
              <a:t>x</a:t>
            </a:r>
            <a:r>
              <a:rPr kumimoji="1" lang="zh-CN" altLang="en-US" sz="1200" b="0" i="0" kern="1200" dirty="0" smtClean="0">
                <a:solidFill>
                  <a:schemeClr val="tx1"/>
                </a:solidFill>
                <a:effectLst/>
                <a:latin typeface="+mn-lt"/>
                <a:ea typeface="ＭＳ Ｐゴシック" charset="0"/>
                <a:cs typeface="ＭＳ Ｐゴシック" charset="0"/>
              </a:rPr>
              <a:t>，</a:t>
            </a:r>
            <a:r>
              <a:rPr kumimoji="1" lang="en-US" altLang="zh-CN" sz="1200" b="0" i="0" kern="1200" dirty="0" smtClean="0">
                <a:solidFill>
                  <a:schemeClr val="tx1"/>
                </a:solidFill>
                <a:effectLst/>
                <a:latin typeface="+mn-lt"/>
                <a:ea typeface="ＭＳ Ｐゴシック" charset="0"/>
                <a:cs typeface="ＭＳ Ｐゴシック" charset="0"/>
              </a:rPr>
              <a:t>y</a:t>
            </a:r>
            <a:r>
              <a:rPr kumimoji="1" lang="zh-CN" altLang="en-US" sz="1200" b="0" i="0" kern="1200" dirty="0" smtClean="0">
                <a:solidFill>
                  <a:schemeClr val="tx1"/>
                </a:solidFill>
                <a:effectLst/>
                <a:latin typeface="+mn-lt"/>
                <a:ea typeface="ＭＳ Ｐゴシック" charset="0"/>
                <a:cs typeface="ＭＳ Ｐゴシック" charset="0"/>
              </a:rPr>
              <a:t>），选择一个模板，该模板由其近邻的若干像素组成，求模板中所有像素的均值，再把该均值赋予当前像素点（</a:t>
            </a:r>
            <a:r>
              <a:rPr kumimoji="1" lang="en-US" altLang="zh-CN" sz="1200" b="0" i="0" kern="1200" dirty="0" smtClean="0">
                <a:solidFill>
                  <a:schemeClr val="tx1"/>
                </a:solidFill>
                <a:effectLst/>
                <a:latin typeface="+mn-lt"/>
                <a:ea typeface="ＭＳ Ｐゴシック" charset="0"/>
                <a:cs typeface="ＭＳ Ｐゴシック" charset="0"/>
              </a:rPr>
              <a:t>x</a:t>
            </a:r>
            <a:r>
              <a:rPr kumimoji="1" lang="zh-CN" altLang="en-US" sz="1200" b="0" i="0" kern="1200" dirty="0" smtClean="0">
                <a:solidFill>
                  <a:schemeClr val="tx1"/>
                </a:solidFill>
                <a:effectLst/>
                <a:latin typeface="+mn-lt"/>
                <a:ea typeface="ＭＳ Ｐゴシック" charset="0"/>
                <a:cs typeface="ＭＳ Ｐゴシック" charset="0"/>
              </a:rPr>
              <a:t>，</a:t>
            </a:r>
            <a:r>
              <a:rPr kumimoji="1" lang="en-US" altLang="zh-CN" sz="1200" b="0" i="0" kern="1200" dirty="0" smtClean="0">
                <a:solidFill>
                  <a:schemeClr val="tx1"/>
                </a:solidFill>
                <a:effectLst/>
                <a:latin typeface="+mn-lt"/>
                <a:ea typeface="ＭＳ Ｐゴシック" charset="0"/>
                <a:cs typeface="ＭＳ Ｐゴシック" charset="0"/>
              </a:rPr>
              <a:t>y</a:t>
            </a:r>
            <a:r>
              <a:rPr kumimoji="1" lang="zh-CN" altLang="en-US" sz="1200" b="0" i="0" kern="1200" dirty="0" smtClean="0">
                <a:solidFill>
                  <a:schemeClr val="tx1"/>
                </a:solidFill>
                <a:effectLst/>
                <a:latin typeface="+mn-lt"/>
                <a:ea typeface="ＭＳ Ｐゴシック" charset="0"/>
                <a:cs typeface="ＭＳ Ｐゴシック" charset="0"/>
              </a:rPr>
              <a:t>）</a:t>
            </a:r>
            <a:endParaRPr kumimoji="1" lang="en-US" altLang="zh-CN" sz="1200" b="0" i="0" kern="1200" dirty="0" smtClean="0">
              <a:solidFill>
                <a:schemeClr val="tx1"/>
              </a:solidFill>
              <a:effectLst/>
              <a:latin typeface="+mn-lt"/>
              <a:ea typeface="ＭＳ Ｐゴシック" charset="0"/>
              <a:cs typeface="ＭＳ Ｐゴシック" charset="0"/>
            </a:endParaRPr>
          </a:p>
          <a:p>
            <a:pPr eaLnBrk="1" hangingPunct="1">
              <a:lnSpc>
                <a:spcPct val="90000"/>
              </a:lnSpc>
            </a:pPr>
            <a:r>
              <a:rPr kumimoji="1" lang="zh-CN" altLang="en-US" sz="1200" b="0" i="0" kern="1200" dirty="0" smtClean="0">
                <a:solidFill>
                  <a:schemeClr val="tx1"/>
                </a:solidFill>
                <a:effectLst/>
                <a:latin typeface="+mn-lt"/>
                <a:ea typeface="ＭＳ Ｐゴシック" charset="0"/>
                <a:cs typeface="ＭＳ Ｐゴシック" charset="0"/>
              </a:rPr>
              <a:t>平滑图像，速度快，算法简单。但是无法去掉噪声，这能微弱的减弱它。</a:t>
            </a:r>
            <a:endParaRPr kumimoji="1" lang="en-US" altLang="zh-CN" sz="1200" b="0" i="0" kern="1200" dirty="0" smtClean="0">
              <a:solidFill>
                <a:schemeClr val="tx1"/>
              </a:solidFill>
              <a:effectLst/>
              <a:latin typeface="+mn-lt"/>
              <a:ea typeface="ＭＳ Ｐゴシック" charset="0"/>
              <a:cs typeface="ＭＳ Ｐゴシック" charset="0"/>
            </a:endParaRPr>
          </a:p>
          <a:p>
            <a:pPr eaLnBrk="1" hangingPunct="1">
              <a:lnSpc>
                <a:spcPct val="90000"/>
              </a:lnSpc>
            </a:pPr>
            <a:endParaRPr kumimoji="1" lang="en-US" altLang="zh-CN" sz="1200" b="0" i="0" kern="1200" dirty="0" smtClean="0">
              <a:solidFill>
                <a:schemeClr val="tx1"/>
              </a:solidFill>
              <a:effectLst/>
              <a:latin typeface="+mn-lt"/>
              <a:ea typeface="ＭＳ Ｐゴシック" charset="0"/>
              <a:cs typeface="ＭＳ Ｐゴシック" charset="0"/>
            </a:endParaRPr>
          </a:p>
          <a:p>
            <a:pPr eaLnBrk="1" hangingPunct="1">
              <a:lnSpc>
                <a:spcPct val="90000"/>
              </a:lnSpc>
            </a:pPr>
            <a:r>
              <a:rPr kumimoji="1" lang="zh-CN" altLang="en-US" sz="1200" b="1" i="0" kern="1200" dirty="0" smtClean="0">
                <a:solidFill>
                  <a:schemeClr val="tx1"/>
                </a:solidFill>
                <a:effectLst/>
                <a:latin typeface="+mn-lt"/>
                <a:ea typeface="ＭＳ Ｐゴシック" charset="0"/>
              </a:rPr>
              <a:t>中值滤波：</a:t>
            </a:r>
            <a:r>
              <a:rPr kumimoji="1" lang="zh-CN" altLang="en-US" sz="1200" b="0" i="0" kern="1200" dirty="0" smtClean="0">
                <a:solidFill>
                  <a:schemeClr val="tx1"/>
                </a:solidFill>
                <a:effectLst/>
                <a:latin typeface="+mn-lt"/>
                <a:ea typeface="ＭＳ Ｐゴシック" charset="0"/>
                <a:cs typeface="ＭＳ Ｐゴシック" charset="0"/>
              </a:rPr>
              <a:t>中值滤波法是一种非线性平滑技术，它将每一像素点的灰度值设置为该点某邻域窗口内的所有像素点灰度值的中值。</a:t>
            </a:r>
            <a:endParaRPr kumimoji="1" lang="en-US" altLang="zh-CN" sz="1200" b="0" i="0" kern="1200" dirty="0" smtClean="0">
              <a:solidFill>
                <a:schemeClr val="tx1"/>
              </a:solidFill>
              <a:effectLst/>
              <a:latin typeface="+mn-lt"/>
              <a:ea typeface="ＭＳ Ｐゴシック" charset="0"/>
              <a:cs typeface="ＭＳ Ｐゴシック" charset="0"/>
            </a:endParaRPr>
          </a:p>
          <a:p>
            <a:pPr eaLnBrk="1" hangingPunct="1">
              <a:lnSpc>
                <a:spcPct val="90000"/>
              </a:lnSpc>
            </a:pPr>
            <a:r>
              <a:rPr kumimoji="1" lang="zh-CN" altLang="en-US" sz="1200" b="0" i="0" kern="1200" dirty="0" smtClean="0">
                <a:solidFill>
                  <a:schemeClr val="tx1"/>
                </a:solidFill>
                <a:effectLst/>
                <a:latin typeface="+mn-lt"/>
                <a:ea typeface="ＭＳ Ｐゴシック" charset="0"/>
                <a:cs typeface="ＭＳ Ｐゴシック" charset="0"/>
              </a:rPr>
              <a:t>在图像处理中，中值滤波常用来保护边缘信息</a:t>
            </a:r>
            <a:r>
              <a:rPr kumimoji="1" lang="en-US" altLang="zh-CN" sz="1200" b="0" i="0" kern="1200" dirty="0" smtClean="0">
                <a:solidFill>
                  <a:schemeClr val="tx1"/>
                </a:solidFill>
                <a:effectLst/>
                <a:latin typeface="+mn-lt"/>
                <a:ea typeface="ＭＳ Ｐゴシック" charset="0"/>
                <a:cs typeface="ＭＳ Ｐゴシック" charset="0"/>
              </a:rPr>
              <a:t>,</a:t>
            </a:r>
            <a:r>
              <a:rPr kumimoji="1" lang="zh-CN" altLang="en-US" sz="1200" b="0" i="0" kern="1200" dirty="0" smtClean="0">
                <a:solidFill>
                  <a:schemeClr val="tx1"/>
                </a:solidFill>
                <a:effectLst/>
                <a:latin typeface="+mn-lt"/>
                <a:ea typeface="ＭＳ Ｐゴシック" charset="0"/>
                <a:cs typeface="ＭＳ Ｐゴシック" charset="0"/>
              </a:rPr>
              <a:t>是经典的平滑噪声的方法，该方法法对消除椒盐噪音非常有效，在光学测量条纹图象的相位分析处理方法中有特殊作用，但在条纹中心分析方法中作用不大。</a:t>
            </a:r>
            <a:endParaRPr kumimoji="1" lang="en-US" altLang="zh-CN" sz="1200" b="0" i="0" kern="1200" dirty="0" smtClean="0">
              <a:solidFill>
                <a:schemeClr val="tx1"/>
              </a:solidFill>
              <a:effectLst/>
              <a:latin typeface="+mn-lt"/>
              <a:ea typeface="ＭＳ Ｐゴシック" charset="0"/>
              <a:cs typeface="ＭＳ Ｐゴシック" charset="0"/>
            </a:endParaRPr>
          </a:p>
          <a:p>
            <a:pPr eaLnBrk="1" hangingPunct="1">
              <a:lnSpc>
                <a:spcPct val="90000"/>
              </a:lnSpc>
            </a:pPr>
            <a:endParaRPr kumimoji="1" lang="en-US" altLang="zh-CN" sz="1200" b="0" i="0" kern="1200" dirty="0" smtClean="0">
              <a:solidFill>
                <a:schemeClr val="tx1"/>
              </a:solidFill>
              <a:effectLst/>
              <a:latin typeface="+mn-lt"/>
              <a:ea typeface="ＭＳ Ｐゴシック" charset="0"/>
              <a:cs typeface="ＭＳ Ｐゴシック" charset="0"/>
            </a:endParaRPr>
          </a:p>
          <a:p>
            <a:pPr eaLnBrk="1" hangingPunct="1">
              <a:lnSpc>
                <a:spcPct val="90000"/>
              </a:lnSpc>
            </a:pPr>
            <a:r>
              <a:rPr kumimoji="1" lang="zh-CN" altLang="en-US" sz="1200" b="1" i="0" kern="1200" dirty="0" smtClean="0">
                <a:solidFill>
                  <a:schemeClr val="tx1"/>
                </a:solidFill>
                <a:effectLst/>
                <a:latin typeface="+mn-lt"/>
                <a:ea typeface="ＭＳ Ｐゴシック" charset="0"/>
              </a:rPr>
              <a:t>高斯滤波</a:t>
            </a:r>
            <a:r>
              <a:rPr kumimoji="1" lang="zh-CN" altLang="en-US" sz="1200" b="0" i="0" kern="1200" dirty="0" smtClean="0">
                <a:solidFill>
                  <a:schemeClr val="tx1"/>
                </a:solidFill>
                <a:effectLst/>
                <a:latin typeface="+mn-lt"/>
                <a:ea typeface="ＭＳ Ｐゴシック" charset="0"/>
              </a:rPr>
              <a:t>：高斯滤波是一种线性平滑滤波，适用于滤除高斯白噪声，已广泛应用于图像处理的预处理阶段。</a:t>
            </a:r>
            <a:endParaRPr kumimoji="1" lang="en-US" altLang="zh-CN" sz="1200" b="0" i="0" kern="1200" dirty="0" smtClean="0">
              <a:solidFill>
                <a:schemeClr val="tx1"/>
              </a:solidFill>
              <a:effectLst/>
              <a:latin typeface="+mn-lt"/>
              <a:ea typeface="ＭＳ Ｐゴシック" charset="0"/>
            </a:endParaRPr>
          </a:p>
          <a:p>
            <a:pPr eaLnBrk="1" hangingPunct="1">
              <a:lnSpc>
                <a:spcPct val="90000"/>
              </a:lnSpc>
            </a:pPr>
            <a:r>
              <a:rPr kumimoji="1" lang="zh-CN" altLang="en-US" sz="1200" b="0" i="0" kern="1200" dirty="0" smtClean="0">
                <a:solidFill>
                  <a:schemeClr val="tx1"/>
                </a:solidFill>
                <a:effectLst/>
                <a:latin typeface="+mn-lt"/>
                <a:ea typeface="ＭＳ Ｐゴシック" charset="0"/>
              </a:rPr>
              <a:t>高斯噪声是指它的概率密度函数服从高斯分布（即正态分布）的一类噪声。</a:t>
            </a:r>
            <a:endParaRPr kumimoji="1" lang="en-US" altLang="zh-CN" sz="1200" b="0" i="0" kern="1200" dirty="0" smtClean="0">
              <a:solidFill>
                <a:schemeClr val="tx1"/>
              </a:solidFill>
              <a:effectLst/>
              <a:latin typeface="+mn-lt"/>
              <a:ea typeface="ＭＳ Ｐゴシック" charset="0"/>
            </a:endParaRPr>
          </a:p>
          <a:p>
            <a:pPr eaLnBrk="1" hangingPunct="1">
              <a:lnSpc>
                <a:spcPct val="90000"/>
              </a:lnSpc>
            </a:pPr>
            <a:endParaRPr kumimoji="1" lang="en-US" altLang="zh-CN" sz="1200" b="0" i="0" kern="1200" dirty="0" smtClean="0">
              <a:solidFill>
                <a:schemeClr val="tx1"/>
              </a:solidFill>
              <a:effectLst/>
              <a:latin typeface="+mn-lt"/>
              <a:ea typeface="ＭＳ Ｐゴシック" charset="0"/>
            </a:endParaRPr>
          </a:p>
          <a:p>
            <a:pPr eaLnBrk="1" hangingPunct="1">
              <a:lnSpc>
                <a:spcPct val="90000"/>
              </a:lnSpc>
            </a:pPr>
            <a:r>
              <a:rPr kumimoji="1" lang="zh-CN" altLang="en-US" sz="1200" b="1" i="0" kern="1200" dirty="0" smtClean="0">
                <a:solidFill>
                  <a:schemeClr val="tx1"/>
                </a:solidFill>
                <a:effectLst/>
                <a:latin typeface="+mn-lt"/>
                <a:ea typeface="ＭＳ Ｐゴシック" charset="0"/>
              </a:rPr>
              <a:t>双边滤波</a:t>
            </a:r>
            <a:r>
              <a:rPr kumimoji="1" lang="zh-CN" altLang="en-US" sz="1200" b="0" i="0" kern="1200" dirty="0" smtClean="0">
                <a:solidFill>
                  <a:schemeClr val="tx1"/>
                </a:solidFill>
                <a:effectLst/>
                <a:latin typeface="+mn-lt"/>
                <a:ea typeface="ＭＳ Ｐゴシック" charset="0"/>
              </a:rPr>
              <a:t>：</a:t>
            </a:r>
            <a:r>
              <a:rPr kumimoji="1" lang="zh-CN" altLang="en-US" sz="1200" b="0" i="0" kern="1200" dirty="0" smtClean="0">
                <a:solidFill>
                  <a:schemeClr val="tx1"/>
                </a:solidFill>
                <a:effectLst/>
                <a:latin typeface="+mn-lt"/>
                <a:ea typeface="ＭＳ Ｐゴシック" charset="0"/>
                <a:cs typeface="ＭＳ Ｐゴシック" charset="0"/>
              </a:rPr>
              <a:t> 双边滤波是一种可以保边去噪的滤波器。该滤波器是由两个函数构成，一个函数是由几何空间距离决定滤波器系数，另外一个由像素差决定滤波器系数。</a:t>
            </a:r>
            <a:endParaRPr kumimoji="1" lang="en-US" altLang="zh-CN" sz="1200" b="0" i="0" kern="1200" dirty="0" smtClean="0">
              <a:solidFill>
                <a:schemeClr val="tx1"/>
              </a:solidFill>
              <a:effectLst/>
              <a:latin typeface="+mn-lt"/>
              <a:ea typeface="ＭＳ Ｐゴシック" charset="0"/>
              <a:cs typeface="ＭＳ Ｐゴシック" charset="0"/>
            </a:endParaRPr>
          </a:p>
          <a:p>
            <a:pPr eaLnBrk="1" hangingPunct="1">
              <a:lnSpc>
                <a:spcPct val="90000"/>
              </a:lnSpc>
            </a:pPr>
            <a:r>
              <a:rPr kumimoji="1" lang="zh-CN" altLang="en-US" sz="1200" b="0" i="0" kern="1200" dirty="0" smtClean="0">
                <a:solidFill>
                  <a:schemeClr val="tx1"/>
                </a:solidFill>
                <a:effectLst/>
                <a:latin typeface="+mn-lt"/>
                <a:ea typeface="ＭＳ Ｐゴシック" charset="0"/>
                <a:cs typeface="ＭＳ Ｐゴシック" charset="0"/>
              </a:rPr>
              <a:t>问题是有些时候这些滤波器不仅仅削弱了噪声， 连带着把边缘也给磨掉了。 为避免这样的情形 </a:t>
            </a:r>
            <a:r>
              <a:rPr kumimoji="1" lang="en-US" altLang="zh-CN" sz="1200" b="0" i="0" kern="1200" dirty="0" smtClean="0">
                <a:solidFill>
                  <a:schemeClr val="tx1"/>
                </a:solidFill>
                <a:effectLst/>
                <a:latin typeface="+mn-lt"/>
                <a:ea typeface="ＭＳ Ｐゴシック" charset="0"/>
                <a:cs typeface="ＭＳ Ｐゴシック" charset="0"/>
              </a:rPr>
              <a:t>(</a:t>
            </a:r>
            <a:r>
              <a:rPr kumimoji="1" lang="zh-CN" altLang="en-US" sz="1200" b="0" i="0" kern="1200" dirty="0" smtClean="0">
                <a:solidFill>
                  <a:schemeClr val="tx1"/>
                </a:solidFill>
                <a:effectLst/>
                <a:latin typeface="+mn-lt"/>
                <a:ea typeface="ＭＳ Ｐゴシック" charset="0"/>
                <a:cs typeface="ＭＳ Ｐゴシック" charset="0"/>
              </a:rPr>
              <a:t>至少在一定程度上 </a:t>
            </a:r>
            <a:r>
              <a:rPr kumimoji="1" lang="en-US" altLang="zh-CN" sz="1200" b="0" i="0" kern="1200" dirty="0" smtClean="0">
                <a:solidFill>
                  <a:schemeClr val="tx1"/>
                </a:solidFill>
                <a:effectLst/>
                <a:latin typeface="+mn-lt"/>
                <a:ea typeface="ＭＳ Ｐゴシック" charset="0"/>
                <a:cs typeface="ＭＳ Ｐゴシック" charset="0"/>
              </a:rPr>
              <a:t>), </a:t>
            </a:r>
            <a:r>
              <a:rPr kumimoji="1" lang="zh-CN" altLang="en-US" sz="1200" b="0" i="0" kern="1200" dirty="0" smtClean="0">
                <a:solidFill>
                  <a:schemeClr val="tx1"/>
                </a:solidFill>
                <a:effectLst/>
                <a:latin typeface="+mn-lt"/>
                <a:ea typeface="ＭＳ Ｐゴシック" charset="0"/>
                <a:cs typeface="ＭＳ Ｐゴシック" charset="0"/>
              </a:rPr>
              <a:t>我们可以使用双边滤波。</a:t>
            </a:r>
            <a:endParaRPr kumimoji="1" lang="en-US" altLang="zh-CN" sz="1200" b="0" i="0" kern="1200" dirty="0" smtClean="0">
              <a:solidFill>
                <a:schemeClr val="tx1"/>
              </a:solidFill>
              <a:effectLst/>
              <a:latin typeface="+mn-lt"/>
              <a:ea typeface="ＭＳ Ｐゴシック" charset="0"/>
            </a:endParaRPr>
          </a:p>
          <a:p>
            <a:pPr eaLnBrk="1" hangingPunct="1">
              <a:lnSpc>
                <a:spcPct val="90000"/>
              </a:lnSpc>
            </a:pPr>
            <a:endParaRPr kumimoji="0" lang="en-US" altLang="zh-CN" dirty="0" smtClean="0">
              <a:latin typeface="微软雅黑" panose="020B0503020204020204" pitchFamily="34" charset="-122"/>
              <a:ea typeface="微软雅黑" panose="020B0503020204020204" pitchFamily="34" charset="-122"/>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55</a:t>
            </a:fld>
            <a:endParaRPr lang="zh-CN" altLang="en-US">
              <a:ea typeface="宋体" panose="02010600030101010101" pitchFamily="2" charset="-122"/>
            </a:endParaRPr>
          </a:p>
        </p:txBody>
      </p:sp>
    </p:spTree>
    <p:extLst>
      <p:ext uri="{BB962C8B-B14F-4D97-AF65-F5344CB8AC3E}">
        <p14:creationId xmlns:p14="http://schemas.microsoft.com/office/powerpoint/2010/main" val="38142728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kumimoji="0" lang="en-US" altLang="zh-CN" dirty="0" smtClean="0">
                <a:latin typeface="微软雅黑" panose="020B0503020204020204" pitchFamily="34" charset="-122"/>
                <a:ea typeface="微软雅黑" panose="020B0503020204020204" pitchFamily="34" charset="-122"/>
              </a:rPr>
              <a:t>1</a:t>
            </a: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56</a:t>
            </a:fld>
            <a:endParaRPr lang="zh-CN" altLang="en-US">
              <a:ea typeface="宋体" panose="02010600030101010101" pitchFamily="2" charset="-122"/>
            </a:endParaRPr>
          </a:p>
        </p:txBody>
      </p:sp>
    </p:spTree>
    <p:extLst>
      <p:ext uri="{BB962C8B-B14F-4D97-AF65-F5344CB8AC3E}">
        <p14:creationId xmlns:p14="http://schemas.microsoft.com/office/powerpoint/2010/main" val="135395558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kumimoji="0" lang="zh-CN" altLang="en-US" dirty="0" smtClean="0">
                <a:latin typeface="微软雅黑" panose="020B0503020204020204" pitchFamily="34" charset="-122"/>
                <a:ea typeface="微软雅黑" panose="020B0503020204020204" pitchFamily="34" charset="-122"/>
              </a:rPr>
              <a:t>图像预处理</a:t>
            </a:r>
            <a:r>
              <a:rPr kumimoji="0" lang="en-US" altLang="zh-CN" dirty="0" smtClean="0">
                <a:latin typeface="微软雅黑" panose="020B0503020204020204" pitchFamily="34" charset="-122"/>
                <a:ea typeface="微软雅黑" panose="020B0503020204020204" pitchFamily="34" charset="-122"/>
              </a:rPr>
              <a:t>-&gt;</a:t>
            </a:r>
            <a:r>
              <a:rPr kumimoji="0" lang="zh-CN" altLang="en-US" dirty="0" smtClean="0">
                <a:latin typeface="微软雅黑" panose="020B0503020204020204" pitchFamily="34" charset="-122"/>
                <a:ea typeface="微软雅黑" panose="020B0503020204020204" pitchFamily="34" charset="-122"/>
              </a:rPr>
              <a:t>运动目标检测（背景差分、光流法、帧差法）</a:t>
            </a:r>
            <a:r>
              <a:rPr kumimoji="0" lang="en-US" altLang="zh-CN" dirty="0" smtClean="0">
                <a:latin typeface="微软雅黑" panose="020B0503020204020204" pitchFamily="34" charset="-122"/>
                <a:ea typeface="微软雅黑" panose="020B0503020204020204" pitchFamily="34" charset="-122"/>
              </a:rPr>
              <a:t>-&gt;</a:t>
            </a:r>
            <a:r>
              <a:rPr kumimoji="0" lang="zh-CN" altLang="en-US" dirty="0" smtClean="0">
                <a:latin typeface="微软雅黑" panose="020B0503020204020204" pitchFamily="34" charset="-122"/>
                <a:ea typeface="微软雅黑" panose="020B0503020204020204" pitchFamily="34" charset="-122"/>
              </a:rPr>
              <a:t>图像识别</a:t>
            </a:r>
            <a:r>
              <a:rPr kumimoji="0" lang="en-US" altLang="zh-CN" dirty="0" smtClean="0">
                <a:latin typeface="微软雅黑" panose="020B0503020204020204" pitchFamily="34" charset="-122"/>
                <a:ea typeface="微软雅黑" panose="020B0503020204020204" pitchFamily="34" charset="-122"/>
              </a:rPr>
              <a:t>-&gt;</a:t>
            </a:r>
            <a:r>
              <a:rPr kumimoji="0" lang="zh-CN" altLang="en-US" dirty="0" smtClean="0">
                <a:latin typeface="微软雅黑" panose="020B0503020204020204" pitchFamily="34" charset="-122"/>
                <a:ea typeface="微软雅黑" panose="020B0503020204020204" pitchFamily="34" charset="-122"/>
              </a:rPr>
              <a:t>图像分割</a:t>
            </a:r>
            <a:r>
              <a:rPr kumimoji="0" lang="en-US" altLang="zh-CN" dirty="0" smtClean="0">
                <a:latin typeface="微软雅黑" panose="020B0503020204020204" pitchFamily="34" charset="-122"/>
                <a:ea typeface="微软雅黑" panose="020B0503020204020204" pitchFamily="34" charset="-122"/>
              </a:rPr>
              <a:t>-&gt;</a:t>
            </a:r>
            <a:r>
              <a:rPr kumimoji="0" lang="zh-CN" altLang="en-US" dirty="0" smtClean="0">
                <a:latin typeface="微软雅黑" panose="020B0503020204020204" pitchFamily="34" charset="-122"/>
                <a:ea typeface="微软雅黑" panose="020B0503020204020204" pitchFamily="34" charset="-122"/>
              </a:rPr>
              <a:t>运动轨迹预测</a:t>
            </a:r>
            <a:r>
              <a:rPr kumimoji="0" lang="en-US" altLang="zh-CN" dirty="0" smtClean="0">
                <a:latin typeface="微软雅黑" panose="020B0503020204020204" pitchFamily="34" charset="-122"/>
                <a:ea typeface="微软雅黑" panose="020B0503020204020204" pitchFamily="34" charset="-122"/>
              </a:rPr>
              <a:t>-&gt;</a:t>
            </a:r>
            <a:r>
              <a:rPr kumimoji="0" lang="zh-CN" altLang="en-US" dirty="0" smtClean="0">
                <a:latin typeface="微软雅黑" panose="020B0503020204020204" pitchFamily="34" charset="-122"/>
                <a:ea typeface="微软雅黑" panose="020B0503020204020204" pitchFamily="34" charset="-122"/>
              </a:rPr>
              <a:t>目标跟踪（特征提取</a:t>
            </a:r>
            <a:r>
              <a:rPr kumimoji="0" lang="en-US" altLang="zh-CN" dirty="0" smtClean="0">
                <a:latin typeface="微软雅黑" panose="020B0503020204020204" pitchFamily="34" charset="-122"/>
                <a:ea typeface="微软雅黑" panose="020B0503020204020204" pitchFamily="34" charset="-122"/>
              </a:rPr>
              <a:t>[</a:t>
            </a:r>
            <a:r>
              <a:rPr kumimoji="0" lang="zh-CN" altLang="en-US" dirty="0" smtClean="0">
                <a:latin typeface="微软雅黑" panose="020B0503020204020204" pitchFamily="34" charset="-122"/>
                <a:ea typeface="微软雅黑" panose="020B0503020204020204" pitchFamily="34" charset="-122"/>
              </a:rPr>
              <a:t>面积、颜色和高度等</a:t>
            </a:r>
            <a:r>
              <a:rPr kumimoji="0" lang="en-US" altLang="zh-CN" dirty="0" smtClean="0">
                <a:latin typeface="微软雅黑" panose="020B0503020204020204" pitchFamily="34" charset="-122"/>
                <a:ea typeface="微软雅黑" panose="020B0503020204020204" pitchFamily="34" charset="-122"/>
              </a:rPr>
              <a:t>]</a:t>
            </a:r>
            <a:r>
              <a:rPr kumimoji="0" lang="zh-CN" altLang="en-US" dirty="0" smtClean="0">
                <a:latin typeface="微软雅黑" panose="020B0503020204020204" pitchFamily="34" charset="-122"/>
                <a:ea typeface="微软雅黑" panose="020B0503020204020204" pitchFamily="34" charset="-122"/>
              </a:rPr>
              <a:t>、跟踪算法</a:t>
            </a:r>
            <a:r>
              <a:rPr kumimoji="0" lang="en-US" altLang="zh-CN" dirty="0" smtClean="0">
                <a:latin typeface="微软雅黑" panose="020B0503020204020204" pitchFamily="34" charset="-122"/>
                <a:ea typeface="微软雅黑" panose="020B0503020204020204" pitchFamily="34" charset="-122"/>
              </a:rPr>
              <a:t>[camshaft[</a:t>
            </a:r>
            <a:r>
              <a:rPr kumimoji="0" lang="zh-CN" altLang="en-US" dirty="0" smtClean="0">
                <a:latin typeface="微软雅黑" panose="020B0503020204020204" pitchFamily="34" charset="-122"/>
                <a:ea typeface="微软雅黑" panose="020B0503020204020204" pitchFamily="34" charset="-122"/>
              </a:rPr>
              <a:t>直方图</a:t>
            </a:r>
            <a:r>
              <a:rPr kumimoji="0" lang="en-US" altLang="zh-CN" dirty="0" smtClean="0">
                <a:latin typeface="微软雅黑" panose="020B0503020204020204" pitchFamily="34" charset="-122"/>
                <a:ea typeface="微软雅黑" panose="020B0503020204020204" pitchFamily="34" charset="-122"/>
              </a:rPr>
              <a:t>]</a:t>
            </a:r>
            <a:r>
              <a:rPr kumimoji="0" lang="zh-CN" altLang="en-US" dirty="0" smtClean="0">
                <a:latin typeface="微软雅黑" panose="020B0503020204020204" pitchFamily="34" charset="-122"/>
                <a:ea typeface="微软雅黑" panose="020B0503020204020204" pitchFamily="34" charset="-122"/>
              </a:rPr>
              <a:t>、模板匹配</a:t>
            </a:r>
            <a:r>
              <a:rPr kumimoji="0" lang="en-US" altLang="zh-CN" dirty="0" smtClean="0">
                <a:latin typeface="微软雅黑" panose="020B0503020204020204" pitchFamily="34" charset="-122"/>
                <a:ea typeface="微软雅黑" panose="020B0503020204020204" pitchFamily="34" charset="-122"/>
              </a:rPr>
              <a:t>]</a:t>
            </a:r>
            <a:r>
              <a:rPr kumimoji="0" lang="zh-CN" altLang="en-US" dirty="0" smtClean="0">
                <a:latin typeface="微软雅黑" panose="020B0503020204020204" pitchFamily="34" charset="-122"/>
                <a:ea typeface="微软雅黑" panose="020B0503020204020204" pitchFamily="34" charset="-122"/>
              </a:rPr>
              <a:t>）</a:t>
            </a:r>
            <a:endParaRPr kumimoji="0" lang="en-US" altLang="zh-CN" dirty="0" smtClean="0">
              <a:latin typeface="微软雅黑" panose="020B0503020204020204" pitchFamily="34" charset="-122"/>
              <a:ea typeface="微软雅黑" panose="020B0503020204020204" pitchFamily="34" charset="-122"/>
            </a:endParaRPr>
          </a:p>
          <a:p>
            <a:pPr eaLnBrk="1" hangingPunct="1">
              <a:lnSpc>
                <a:spcPct val="90000"/>
              </a:lnSpc>
            </a:pPr>
            <a:r>
              <a:rPr kumimoji="0" lang="zh-CN" altLang="en-US" dirty="0" smtClean="0">
                <a:latin typeface="微软雅黑" panose="020B0503020204020204" pitchFamily="34" charset="-122"/>
                <a:ea typeface="微软雅黑" panose="020B0503020204020204" pitchFamily="34" charset="-122"/>
              </a:rPr>
              <a:t>目标检测的复杂度：</a:t>
            </a:r>
            <a:endParaRPr kumimoji="0" lang="en-US" altLang="zh-CN" dirty="0" smtClean="0">
              <a:latin typeface="微软雅黑" panose="020B0503020204020204" pitchFamily="34" charset="-122"/>
              <a:ea typeface="微软雅黑" panose="020B0503020204020204" pitchFamily="34" charset="-122"/>
            </a:endParaRPr>
          </a:p>
          <a:p>
            <a:pPr eaLnBrk="1" hangingPunct="1">
              <a:lnSpc>
                <a:spcPct val="90000"/>
              </a:lnSpc>
            </a:pPr>
            <a:r>
              <a:rPr kumimoji="0" lang="en-US" altLang="zh-CN" dirty="0" smtClean="0">
                <a:latin typeface="微软雅黑" panose="020B0503020204020204" pitchFamily="34" charset="-122"/>
                <a:ea typeface="微软雅黑" panose="020B0503020204020204" pitchFamily="34" charset="-122"/>
              </a:rPr>
              <a:t>	</a:t>
            </a:r>
            <a:r>
              <a:rPr kumimoji="0" lang="zh-CN" altLang="en-US" dirty="0" smtClean="0">
                <a:latin typeface="微软雅黑" panose="020B0503020204020204" pitchFamily="34" charset="-122"/>
                <a:ea typeface="微软雅黑" panose="020B0503020204020204" pitchFamily="34" charset="-122"/>
              </a:rPr>
              <a:t>光线变化、运动目标干扰、初始化问题、遮挡问题、阴影问题和目标失踪</a:t>
            </a:r>
            <a:endParaRPr kumimoji="0" lang="en-US" altLang="zh-CN" dirty="0" smtClean="0">
              <a:latin typeface="微软雅黑" panose="020B0503020204020204" pitchFamily="34" charset="-122"/>
              <a:ea typeface="微软雅黑" panose="020B0503020204020204" pitchFamily="34" charset="-122"/>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57</a:t>
            </a:fld>
            <a:endParaRPr lang="zh-CN" altLang="en-US">
              <a:ea typeface="宋体" panose="02010600030101010101" pitchFamily="2" charset="-122"/>
            </a:endParaRPr>
          </a:p>
        </p:txBody>
      </p:sp>
    </p:spTree>
    <p:extLst>
      <p:ext uri="{BB962C8B-B14F-4D97-AF65-F5344CB8AC3E}">
        <p14:creationId xmlns:p14="http://schemas.microsoft.com/office/powerpoint/2010/main" val="60209551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kumimoji="0" lang="zh-CN" altLang="en-US" dirty="0" smtClean="0">
                <a:latin typeface="微软雅黑" panose="020B0503020204020204" pitchFamily="34" charset="-122"/>
                <a:ea typeface="微软雅黑" panose="020B0503020204020204" pitchFamily="34" charset="-122"/>
              </a:rPr>
              <a:t>由于目标检测的复杂性，想要建立一个通用的，适合所有情况的目标检测算法是不现实的，也是不可能的。因此，根据具体情况，建立符合实际条件的目标检测算法是目标检测方法的研究方向。</a:t>
            </a:r>
            <a:endParaRPr kumimoji="0" lang="en-US" altLang="zh-CN" dirty="0" smtClean="0">
              <a:latin typeface="微软雅黑" panose="020B0503020204020204" pitchFamily="34" charset="-122"/>
              <a:ea typeface="微软雅黑" panose="020B0503020204020204" pitchFamily="34" charset="-122"/>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58</a:t>
            </a:fld>
            <a:endParaRPr lang="zh-CN" altLang="en-US">
              <a:ea typeface="宋体" panose="02010600030101010101" pitchFamily="2" charset="-122"/>
            </a:endParaRPr>
          </a:p>
        </p:txBody>
      </p:sp>
    </p:spTree>
    <p:extLst>
      <p:ext uri="{BB962C8B-B14F-4D97-AF65-F5344CB8AC3E}">
        <p14:creationId xmlns:p14="http://schemas.microsoft.com/office/powerpoint/2010/main" val="77242090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kumimoji="0" lang="zh-CN" altLang="en-US" b="1" dirty="0" smtClean="0">
                <a:latin typeface="微软雅黑" panose="020B0503020204020204" pitchFamily="34" charset="-122"/>
                <a:ea typeface="微软雅黑" panose="020B0503020204020204" pitchFamily="34" charset="-122"/>
              </a:rPr>
              <a:t>帧差法</a:t>
            </a:r>
            <a:r>
              <a:rPr kumimoji="0" lang="zh-CN" altLang="en-US" dirty="0" smtClean="0">
                <a:latin typeface="微软雅黑" panose="020B0503020204020204" pitchFamily="34" charset="-122"/>
                <a:ea typeface="微软雅黑" panose="020B0503020204020204" pitchFamily="34" charset="-122"/>
              </a:rPr>
              <a:t>：将图像序列中连续的</a:t>
            </a:r>
            <a:r>
              <a:rPr kumimoji="0" lang="en-US" altLang="zh-CN" dirty="0" smtClean="0">
                <a:latin typeface="微软雅黑" panose="020B0503020204020204" pitchFamily="34" charset="-122"/>
                <a:ea typeface="微软雅黑" panose="020B0503020204020204" pitchFamily="34" charset="-122"/>
              </a:rPr>
              <a:t>2</a:t>
            </a:r>
            <a:r>
              <a:rPr kumimoji="0" lang="zh-CN" altLang="en-US" dirty="0" smtClean="0">
                <a:latin typeface="微软雅黑" panose="020B0503020204020204" pitchFamily="34" charset="-122"/>
                <a:ea typeface="微软雅黑" panose="020B0503020204020204" pitchFamily="34" charset="-122"/>
              </a:rPr>
              <a:t>、</a:t>
            </a:r>
            <a:r>
              <a:rPr kumimoji="0" lang="en-US" altLang="zh-CN" dirty="0" smtClean="0">
                <a:latin typeface="微软雅黑" panose="020B0503020204020204" pitchFamily="34" charset="-122"/>
                <a:ea typeface="微软雅黑" panose="020B0503020204020204" pitchFamily="34" charset="-122"/>
              </a:rPr>
              <a:t>3</a:t>
            </a:r>
            <a:r>
              <a:rPr kumimoji="0" lang="zh-CN" altLang="en-US" dirty="0" smtClean="0">
                <a:latin typeface="微软雅黑" panose="020B0503020204020204" pitchFamily="34" charset="-122"/>
                <a:ea typeface="微软雅黑" panose="020B0503020204020204" pitchFamily="34" charset="-122"/>
              </a:rPr>
              <a:t>帧图片进行相减，取得差值。</a:t>
            </a:r>
            <a:r>
              <a:rPr kumimoji="0" lang="en-US" altLang="zh-CN" dirty="0" smtClean="0">
                <a:latin typeface="微软雅黑" panose="020B0503020204020204" pitchFamily="34" charset="-122"/>
                <a:ea typeface="微软雅黑" panose="020B0503020204020204" pitchFamily="34" charset="-122"/>
              </a:rPr>
              <a:t>[</a:t>
            </a:r>
            <a:r>
              <a:rPr kumimoji="0" lang="zh-CN" altLang="en-US" dirty="0" smtClean="0">
                <a:latin typeface="微软雅黑" panose="020B0503020204020204" pitchFamily="34" charset="-122"/>
                <a:ea typeface="微软雅黑" panose="020B0503020204020204" pitchFamily="34" charset="-122"/>
              </a:rPr>
              <a:t>两帧差分、</a:t>
            </a:r>
            <a:r>
              <a:rPr kumimoji="0" lang="en-US" altLang="zh-CN" dirty="0" smtClean="0">
                <a:latin typeface="微软雅黑" panose="020B0503020204020204" pitchFamily="34" charset="-122"/>
                <a:ea typeface="微软雅黑" panose="020B0503020204020204" pitchFamily="34" charset="-122"/>
              </a:rPr>
              <a:t>3</a:t>
            </a:r>
            <a:r>
              <a:rPr kumimoji="0" lang="zh-CN" altLang="en-US" dirty="0" smtClean="0">
                <a:latin typeface="微软雅黑" panose="020B0503020204020204" pitchFamily="34" charset="-122"/>
                <a:ea typeface="微软雅黑" panose="020B0503020204020204" pitchFamily="34" charset="-122"/>
              </a:rPr>
              <a:t>帧差分</a:t>
            </a:r>
            <a:r>
              <a:rPr kumimoji="0" lang="en-US" altLang="zh-CN" dirty="0" smtClean="0">
                <a:latin typeface="微软雅黑" panose="020B0503020204020204" pitchFamily="34" charset="-122"/>
                <a:ea typeface="微软雅黑" panose="020B0503020204020204" pitchFamily="34" charset="-122"/>
              </a:rPr>
              <a:t>]</a:t>
            </a:r>
          </a:p>
          <a:p>
            <a:pPr eaLnBrk="1" hangingPunct="1">
              <a:lnSpc>
                <a:spcPct val="90000"/>
              </a:lnSpc>
            </a:pPr>
            <a:r>
              <a:rPr kumimoji="0" lang="zh-CN" altLang="en-US" b="1" dirty="0" smtClean="0">
                <a:latin typeface="微软雅黑" panose="020B0503020204020204" pitchFamily="34" charset="-122"/>
                <a:ea typeface="微软雅黑" panose="020B0503020204020204" pitchFamily="34" charset="-122"/>
              </a:rPr>
              <a:t>优点</a:t>
            </a:r>
            <a:r>
              <a:rPr kumimoji="0" lang="zh-CN" altLang="en-US" dirty="0" smtClean="0">
                <a:latin typeface="微软雅黑" panose="020B0503020204020204" pitchFamily="34" charset="-122"/>
                <a:ea typeface="微软雅黑" panose="020B0503020204020204" pitchFamily="34" charset="-122"/>
              </a:rPr>
              <a:t>：算法简单、易于实时监控</a:t>
            </a:r>
          </a:p>
          <a:p>
            <a:pPr eaLnBrk="1" hangingPunct="1">
              <a:lnSpc>
                <a:spcPct val="90000"/>
              </a:lnSpc>
            </a:pPr>
            <a:r>
              <a:rPr kumimoji="0" lang="zh-CN" altLang="en-US" b="1" dirty="0" smtClean="0">
                <a:latin typeface="微软雅黑" panose="020B0503020204020204" pitchFamily="34" charset="-122"/>
                <a:ea typeface="微软雅黑" panose="020B0503020204020204" pitchFamily="34" charset="-122"/>
              </a:rPr>
              <a:t>缺点</a:t>
            </a:r>
            <a:r>
              <a:rPr kumimoji="0" lang="zh-CN" altLang="en-US" dirty="0" smtClean="0">
                <a:latin typeface="微软雅黑" panose="020B0503020204020204" pitchFamily="34" charset="-122"/>
                <a:ea typeface="微软雅黑" panose="020B0503020204020204" pitchFamily="34" charset="-122"/>
              </a:rPr>
              <a:t>：难以获得精确目标，容易产生空洞。</a:t>
            </a:r>
            <a:endParaRPr kumimoji="0" lang="en-US" altLang="zh-CN" dirty="0" smtClean="0">
              <a:latin typeface="微软雅黑" panose="020B0503020204020204" pitchFamily="34" charset="-122"/>
              <a:ea typeface="微软雅黑" panose="020B0503020204020204" pitchFamily="34" charset="-122"/>
            </a:endParaRPr>
          </a:p>
          <a:p>
            <a:pPr eaLnBrk="1" hangingPunct="1">
              <a:lnSpc>
                <a:spcPct val="90000"/>
              </a:lnSpc>
            </a:pPr>
            <a:endParaRPr kumimoji="0" lang="en-US" altLang="zh-CN" dirty="0" smtClean="0">
              <a:latin typeface="微软雅黑" panose="020B0503020204020204" pitchFamily="34" charset="-122"/>
              <a:ea typeface="微软雅黑" panose="020B0503020204020204" pitchFamily="34" charset="-122"/>
            </a:endParaRPr>
          </a:p>
          <a:p>
            <a:pPr eaLnBrk="1" hangingPunct="1">
              <a:lnSpc>
                <a:spcPct val="90000"/>
              </a:lnSpc>
            </a:pPr>
            <a:r>
              <a:rPr kumimoji="0" lang="zh-CN" altLang="en-US" b="1" dirty="0" smtClean="0">
                <a:latin typeface="微软雅黑" panose="020B0503020204020204" pitchFamily="34" charset="-122"/>
                <a:ea typeface="微软雅黑" panose="020B0503020204020204" pitchFamily="34" charset="-122"/>
              </a:rPr>
              <a:t>混合高斯模型</a:t>
            </a:r>
            <a:r>
              <a:rPr kumimoji="0" lang="zh-CN" altLang="en-US" dirty="0" smtClean="0">
                <a:latin typeface="微软雅黑" panose="020B0503020204020204" pitchFamily="34" charset="-122"/>
                <a:ea typeface="微软雅黑" panose="020B0503020204020204" pitchFamily="34" charset="-122"/>
              </a:rPr>
              <a:t>：图像中每个像素点都用</a:t>
            </a:r>
            <a:r>
              <a:rPr kumimoji="0" lang="en-US" altLang="zh-CN" dirty="0" smtClean="0">
                <a:latin typeface="微软雅黑" panose="020B0503020204020204" pitchFamily="34" charset="-122"/>
                <a:ea typeface="微软雅黑" panose="020B0503020204020204" pitchFamily="34" charset="-122"/>
              </a:rPr>
              <a:t>K</a:t>
            </a:r>
            <a:r>
              <a:rPr kumimoji="0" lang="zh-CN" altLang="en-US" dirty="0" smtClean="0">
                <a:latin typeface="微软雅黑" panose="020B0503020204020204" pitchFamily="34" charset="-122"/>
                <a:ea typeface="微软雅黑" panose="020B0503020204020204" pitchFamily="34" charset="-122"/>
              </a:rPr>
              <a:t>个高斯模型来表征，在新一帧图像获取后更新混合高斯模型，用当前图像中每个像素点与混合高斯模型匹配，如何成功则判断为背景点，否则为前景点。</a:t>
            </a:r>
          </a:p>
          <a:p>
            <a:pPr eaLnBrk="1" hangingPunct="1">
              <a:lnSpc>
                <a:spcPct val="90000"/>
              </a:lnSpc>
            </a:pPr>
            <a:endParaRPr kumimoji="0" lang="en-US" altLang="zh-CN" dirty="0" smtClean="0">
              <a:latin typeface="微软雅黑" panose="020B0503020204020204" pitchFamily="34" charset="-122"/>
              <a:ea typeface="微软雅黑" panose="020B0503020204020204" pitchFamily="34" charset="-122"/>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59</a:t>
            </a:fld>
            <a:endParaRPr lang="zh-CN" altLang="en-US">
              <a:ea typeface="宋体" panose="02010600030101010101" pitchFamily="2" charset="-122"/>
            </a:endParaRPr>
          </a:p>
        </p:txBody>
      </p:sp>
    </p:spTree>
    <p:extLst>
      <p:ext uri="{BB962C8B-B14F-4D97-AF65-F5344CB8AC3E}">
        <p14:creationId xmlns:p14="http://schemas.microsoft.com/office/powerpoint/2010/main" val="2356912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lvl="0"/>
            <a:r>
              <a:rPr kumimoji="1" lang="en-US" altLang="zh-CN" sz="1200" kern="1200" dirty="0" smtClean="0">
                <a:solidFill>
                  <a:schemeClr val="tx1"/>
                </a:solidFill>
                <a:effectLst/>
                <a:latin typeface="+mn-lt"/>
                <a:ea typeface="ＭＳ Ｐゴシック" charset="0"/>
                <a:cs typeface="ＭＳ Ｐゴシック" charset="0"/>
              </a:rPr>
              <a:t>cv – </a:t>
            </a:r>
            <a:r>
              <a:rPr kumimoji="1" lang="zh-CN" altLang="zh-CN" sz="1200" kern="1200" dirty="0" smtClean="0">
                <a:solidFill>
                  <a:schemeClr val="tx1"/>
                </a:solidFill>
                <a:effectLst/>
                <a:latin typeface="+mn-lt"/>
                <a:ea typeface="ＭＳ Ｐゴシック" charset="0"/>
                <a:cs typeface="ＭＳ Ｐゴシック" charset="0"/>
              </a:rPr>
              <a:t>核心函数库</a:t>
            </a:r>
          </a:p>
          <a:p>
            <a:pPr lvl="0"/>
            <a:r>
              <a:rPr kumimoji="1" lang="en-US" altLang="zh-CN" sz="1200" kern="1200" dirty="0" err="1" smtClean="0">
                <a:solidFill>
                  <a:schemeClr val="tx1"/>
                </a:solidFill>
                <a:effectLst/>
                <a:latin typeface="+mn-lt"/>
                <a:ea typeface="ＭＳ Ｐゴシック" charset="0"/>
                <a:cs typeface="ＭＳ Ｐゴシック" charset="0"/>
              </a:rPr>
              <a:t>cvaux</a:t>
            </a:r>
            <a:r>
              <a:rPr kumimoji="1" lang="en-US" altLang="zh-CN" sz="1200" kern="1200" dirty="0" smtClean="0">
                <a:solidFill>
                  <a:schemeClr val="tx1"/>
                </a:solidFill>
                <a:effectLst/>
                <a:latin typeface="+mn-lt"/>
                <a:ea typeface="ＭＳ Ｐゴシック" charset="0"/>
                <a:cs typeface="ＭＳ Ｐゴシック" charset="0"/>
              </a:rPr>
              <a:t> – </a:t>
            </a:r>
            <a:r>
              <a:rPr kumimoji="1" lang="zh-CN" altLang="zh-CN" sz="1200" kern="1200" dirty="0" smtClean="0">
                <a:solidFill>
                  <a:schemeClr val="tx1"/>
                </a:solidFill>
                <a:effectLst/>
                <a:latin typeface="+mn-lt"/>
                <a:ea typeface="ＭＳ Ｐゴシック" charset="0"/>
                <a:cs typeface="ＭＳ Ｐゴシック" charset="0"/>
              </a:rPr>
              <a:t>辅助函数库</a:t>
            </a:r>
          </a:p>
          <a:p>
            <a:pPr lvl="0"/>
            <a:r>
              <a:rPr kumimoji="1" lang="en-US" altLang="zh-CN" sz="1200" kern="1200" dirty="0" err="1" smtClean="0">
                <a:solidFill>
                  <a:schemeClr val="tx1"/>
                </a:solidFill>
                <a:effectLst/>
                <a:latin typeface="+mn-lt"/>
                <a:ea typeface="ＭＳ Ｐゴシック" charset="0"/>
                <a:cs typeface="ＭＳ Ｐゴシック" charset="0"/>
              </a:rPr>
              <a:t>cxcore</a:t>
            </a:r>
            <a:r>
              <a:rPr kumimoji="1" lang="en-US" altLang="zh-CN" sz="1200" kern="1200" dirty="0" smtClean="0">
                <a:solidFill>
                  <a:schemeClr val="tx1"/>
                </a:solidFill>
                <a:effectLst/>
                <a:latin typeface="+mn-lt"/>
                <a:ea typeface="ＭＳ Ｐゴシック" charset="0"/>
                <a:cs typeface="ＭＳ Ｐゴシック" charset="0"/>
              </a:rPr>
              <a:t> – </a:t>
            </a:r>
            <a:r>
              <a:rPr kumimoji="1" lang="zh-CN" altLang="zh-CN" sz="1200" kern="1200" dirty="0" smtClean="0">
                <a:solidFill>
                  <a:schemeClr val="tx1"/>
                </a:solidFill>
                <a:effectLst/>
                <a:latin typeface="+mn-lt"/>
                <a:ea typeface="ＭＳ Ｐゴシック" charset="0"/>
                <a:cs typeface="ＭＳ Ｐゴシック" charset="0"/>
              </a:rPr>
              <a:t>数据结构与线性代数库</a:t>
            </a:r>
          </a:p>
          <a:p>
            <a:pPr lvl="0"/>
            <a:r>
              <a:rPr kumimoji="1" lang="en-US" altLang="zh-CN" sz="1200" kern="1200" dirty="0" err="1" smtClean="0">
                <a:solidFill>
                  <a:schemeClr val="tx1"/>
                </a:solidFill>
                <a:effectLst/>
                <a:latin typeface="+mn-lt"/>
                <a:ea typeface="ＭＳ Ｐゴシック" charset="0"/>
                <a:cs typeface="ＭＳ Ｐゴシック" charset="0"/>
              </a:rPr>
              <a:t>highgui</a:t>
            </a:r>
            <a:r>
              <a:rPr kumimoji="1" lang="en-US" altLang="zh-CN" sz="1200" kern="1200" dirty="0" smtClean="0">
                <a:solidFill>
                  <a:schemeClr val="tx1"/>
                </a:solidFill>
                <a:effectLst/>
                <a:latin typeface="+mn-lt"/>
                <a:ea typeface="ＭＳ Ｐゴシック" charset="0"/>
                <a:cs typeface="ＭＳ Ｐゴシック" charset="0"/>
              </a:rPr>
              <a:t> – GUI</a:t>
            </a:r>
            <a:r>
              <a:rPr kumimoji="1" lang="zh-CN" altLang="zh-CN" sz="1200" kern="1200" dirty="0" smtClean="0">
                <a:solidFill>
                  <a:schemeClr val="tx1"/>
                </a:solidFill>
                <a:effectLst/>
                <a:latin typeface="+mn-lt"/>
                <a:ea typeface="ＭＳ Ｐゴシック" charset="0"/>
                <a:cs typeface="ＭＳ Ｐゴシック" charset="0"/>
              </a:rPr>
              <a:t>函数库</a:t>
            </a:r>
          </a:p>
          <a:p>
            <a:pPr lvl="0"/>
            <a:r>
              <a:rPr kumimoji="1" lang="en-US" altLang="zh-CN" sz="1200" kern="1200" dirty="0" smtClean="0">
                <a:solidFill>
                  <a:schemeClr val="tx1"/>
                </a:solidFill>
                <a:effectLst/>
                <a:latin typeface="+mn-lt"/>
                <a:ea typeface="ＭＳ Ｐゴシック" charset="0"/>
                <a:cs typeface="ＭＳ Ｐゴシック" charset="0"/>
              </a:rPr>
              <a:t>ml – </a:t>
            </a:r>
            <a:r>
              <a:rPr kumimoji="1" lang="zh-CN" altLang="zh-CN" sz="1200" kern="1200" dirty="0" smtClean="0">
                <a:solidFill>
                  <a:schemeClr val="tx1"/>
                </a:solidFill>
                <a:effectLst/>
                <a:latin typeface="+mn-lt"/>
                <a:ea typeface="ＭＳ Ｐゴシック" charset="0"/>
                <a:cs typeface="ＭＳ Ｐゴシック" charset="0"/>
              </a:rPr>
              <a:t>机器学习函数库</a:t>
            </a:r>
          </a:p>
          <a:p>
            <a:endParaRPr kumimoji="1" lang="zh-CN" altLang="en-US" sz="1200" b="0" i="0" u="none" strike="noStrike" kern="1200" baseline="0" dirty="0" smtClean="0">
              <a:solidFill>
                <a:schemeClr val="tx1"/>
              </a:solidFill>
              <a:latin typeface="+mn-lt"/>
              <a:ea typeface="ＭＳ Ｐゴシック" charset="0"/>
              <a:cs typeface="ＭＳ Ｐゴシック" charset="0"/>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6</a:t>
            </a:fld>
            <a:endParaRPr lang="zh-CN" altLang="en-US">
              <a:ea typeface="宋体" panose="02010600030101010101" pitchFamily="2" charset="-122"/>
            </a:endParaRPr>
          </a:p>
        </p:txBody>
      </p:sp>
    </p:spTree>
    <p:extLst>
      <p:ext uri="{BB962C8B-B14F-4D97-AF65-F5344CB8AC3E}">
        <p14:creationId xmlns:p14="http://schemas.microsoft.com/office/powerpoint/2010/main" val="136124593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kumimoji="0" lang="en-US" altLang="zh-CN" dirty="0" smtClean="0">
                <a:latin typeface="微软雅黑" panose="020B0503020204020204" pitchFamily="34" charset="-122"/>
                <a:ea typeface="微软雅黑" panose="020B0503020204020204" pitchFamily="34" charset="-122"/>
              </a:rPr>
              <a:t>1</a:t>
            </a: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60</a:t>
            </a:fld>
            <a:endParaRPr lang="zh-CN" altLang="en-US">
              <a:ea typeface="宋体" panose="02010600030101010101" pitchFamily="2" charset="-122"/>
            </a:endParaRPr>
          </a:p>
        </p:txBody>
      </p:sp>
    </p:spTree>
    <p:extLst>
      <p:ext uri="{BB962C8B-B14F-4D97-AF65-F5344CB8AC3E}">
        <p14:creationId xmlns:p14="http://schemas.microsoft.com/office/powerpoint/2010/main" val="193067065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kumimoji="0" lang="en-US" altLang="zh-CN" dirty="0" smtClean="0">
                <a:latin typeface="微软雅黑" panose="020B0503020204020204" pitchFamily="34" charset="-122"/>
                <a:ea typeface="微软雅黑" panose="020B0503020204020204" pitchFamily="34" charset="-122"/>
              </a:rPr>
              <a:t>1</a:t>
            </a: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61</a:t>
            </a:fld>
            <a:endParaRPr lang="zh-CN" altLang="en-US">
              <a:ea typeface="宋体" panose="02010600030101010101" pitchFamily="2" charset="-122"/>
            </a:endParaRPr>
          </a:p>
        </p:txBody>
      </p:sp>
    </p:spTree>
    <p:extLst>
      <p:ext uri="{BB962C8B-B14F-4D97-AF65-F5344CB8AC3E}">
        <p14:creationId xmlns:p14="http://schemas.microsoft.com/office/powerpoint/2010/main" val="2035181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latin typeface="楷体" panose="02010609060101010101" pitchFamily="49" charset="-122"/>
              <a:ea typeface="楷体" panose="02010609060101010101" pitchFamily="49" charset="-122"/>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7</a:t>
            </a:fld>
            <a:endParaRPr lang="zh-CN" altLang="en-US">
              <a:ea typeface="宋体" panose="02010600030101010101" pitchFamily="2" charset="-122"/>
            </a:endParaRPr>
          </a:p>
        </p:txBody>
      </p:sp>
    </p:spTree>
    <p:extLst>
      <p:ext uri="{BB962C8B-B14F-4D97-AF65-F5344CB8AC3E}">
        <p14:creationId xmlns:p14="http://schemas.microsoft.com/office/powerpoint/2010/main" val="3509548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kumimoji="0" lang="en-US" altLang="zh-CN" dirty="0" smtClean="0">
              <a:latin typeface="微软雅黑" panose="020B0503020204020204" pitchFamily="34" charset="-122"/>
              <a:ea typeface="微软雅黑" panose="020B0503020204020204" pitchFamily="34" charset="-122"/>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8</a:t>
            </a:fld>
            <a:endParaRPr lang="zh-CN" altLang="en-US">
              <a:ea typeface="宋体" panose="02010600030101010101" pitchFamily="2" charset="-122"/>
            </a:endParaRPr>
          </a:p>
        </p:txBody>
      </p:sp>
    </p:spTree>
    <p:extLst>
      <p:ext uri="{BB962C8B-B14F-4D97-AF65-F5344CB8AC3E}">
        <p14:creationId xmlns:p14="http://schemas.microsoft.com/office/powerpoint/2010/main" val="3547256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kumimoji="0" lang="en-US" altLang="zh-CN" dirty="0" smtClean="0">
              <a:latin typeface="微软雅黑" panose="020B0503020204020204" pitchFamily="34" charset="-122"/>
              <a:ea typeface="微软雅黑" panose="020B0503020204020204" pitchFamily="34" charset="-122"/>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430C1CD-5443-4CD8-81DC-C36FD73D5453}" type="slidenum">
              <a:rPr lang="zh-CN" altLang="en-US">
                <a:ea typeface="宋体" panose="02010600030101010101" pitchFamily="2" charset="-122"/>
              </a:rPr>
              <a:pPr eaLnBrk="1" hangingPunct="1"/>
              <a:t>9</a:t>
            </a:fld>
            <a:endParaRPr lang="zh-CN" altLang="en-US">
              <a:ea typeface="宋体" panose="02010600030101010101" pitchFamily="2" charset="-122"/>
            </a:endParaRPr>
          </a:p>
        </p:txBody>
      </p:sp>
    </p:spTree>
    <p:extLst>
      <p:ext uri="{BB962C8B-B14F-4D97-AF65-F5344CB8AC3E}">
        <p14:creationId xmlns:p14="http://schemas.microsoft.com/office/powerpoint/2010/main" val="151330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smtClean="0"/>
              <a:t>Click to edit Master subtitle style</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zh-CN"/>
          </a:p>
        </p:txBody>
      </p:sp>
      <p:sp>
        <p:nvSpPr>
          <p:cNvPr id="5" name="Rectangle 6"/>
          <p:cNvSpPr>
            <a:spLocks noGrp="1" noChangeArrowheads="1"/>
          </p:cNvSpPr>
          <p:nvPr>
            <p:ph type="ftr" sz="quarter" idx="11"/>
          </p:nvPr>
        </p:nvSpPr>
        <p:spPr>
          <a:ln/>
        </p:spPr>
        <p:txBody>
          <a:bodyPr/>
          <a:lstStyle>
            <a:lvl1pPr>
              <a:defRPr/>
            </a:lvl1pPr>
          </a:lstStyle>
          <a:p>
            <a:pPr>
              <a:defRPr/>
            </a:pPr>
            <a:r>
              <a:rPr lang="en-US" altLang="zh-CN"/>
              <a:t>Powered by DevDiv Community</a:t>
            </a:r>
            <a:endParaRPr lang="zh-CN"/>
          </a:p>
        </p:txBody>
      </p:sp>
      <p:sp>
        <p:nvSpPr>
          <p:cNvPr id="6" name="Rectangle 7"/>
          <p:cNvSpPr>
            <a:spLocks noGrp="1" noChangeArrowheads="1"/>
          </p:cNvSpPr>
          <p:nvPr>
            <p:ph type="sldNum" sz="quarter" idx="12"/>
          </p:nvPr>
        </p:nvSpPr>
        <p:spPr>
          <a:ln/>
        </p:spPr>
        <p:txBody>
          <a:bodyPr/>
          <a:lstStyle>
            <a:lvl1pPr>
              <a:defRPr/>
            </a:lvl1pPr>
          </a:lstStyle>
          <a:p>
            <a:fld id="{5DEE4EB7-8201-41BD-A85D-A15007884AFB}" type="slidenum">
              <a:rPr lang="en-US" altLang="zh-CN"/>
              <a:pPr/>
              <a:t>‹#›</a:t>
            </a:fld>
            <a:endParaRPr lang="en-US" altLang="zh-CN"/>
          </a:p>
        </p:txBody>
      </p:sp>
    </p:spTree>
    <p:extLst>
      <p:ext uri="{BB962C8B-B14F-4D97-AF65-F5344CB8AC3E}">
        <p14:creationId xmlns:p14="http://schemas.microsoft.com/office/powerpoint/2010/main" val="2805562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zh-CN"/>
          </a:p>
        </p:txBody>
      </p:sp>
      <p:sp>
        <p:nvSpPr>
          <p:cNvPr id="5" name="Rectangle 6"/>
          <p:cNvSpPr>
            <a:spLocks noGrp="1" noChangeArrowheads="1"/>
          </p:cNvSpPr>
          <p:nvPr>
            <p:ph type="ftr" sz="quarter" idx="11"/>
          </p:nvPr>
        </p:nvSpPr>
        <p:spPr>
          <a:ln/>
        </p:spPr>
        <p:txBody>
          <a:bodyPr/>
          <a:lstStyle>
            <a:lvl1pPr>
              <a:defRPr/>
            </a:lvl1pPr>
          </a:lstStyle>
          <a:p>
            <a:pPr>
              <a:defRPr/>
            </a:pPr>
            <a:r>
              <a:rPr lang="en-US" altLang="zh-CN"/>
              <a:t>Powered by DevDiv Community</a:t>
            </a:r>
            <a:endParaRPr lang="zh-CN"/>
          </a:p>
        </p:txBody>
      </p:sp>
      <p:sp>
        <p:nvSpPr>
          <p:cNvPr id="6" name="Rectangle 7"/>
          <p:cNvSpPr>
            <a:spLocks noGrp="1" noChangeArrowheads="1"/>
          </p:cNvSpPr>
          <p:nvPr>
            <p:ph type="sldNum" sz="quarter" idx="12"/>
          </p:nvPr>
        </p:nvSpPr>
        <p:spPr>
          <a:ln/>
        </p:spPr>
        <p:txBody>
          <a:bodyPr/>
          <a:lstStyle>
            <a:lvl1pPr>
              <a:defRPr/>
            </a:lvl1pPr>
          </a:lstStyle>
          <a:p>
            <a:fld id="{8FFCAC7D-D51D-4E3E-9DFD-28080E307990}" type="slidenum">
              <a:rPr lang="en-US" altLang="zh-CN"/>
              <a:pPr/>
              <a:t>‹#›</a:t>
            </a:fld>
            <a:endParaRPr lang="en-US" altLang="zh-CN"/>
          </a:p>
        </p:txBody>
      </p:sp>
    </p:spTree>
    <p:extLst>
      <p:ext uri="{BB962C8B-B14F-4D97-AF65-F5344CB8AC3E}">
        <p14:creationId xmlns:p14="http://schemas.microsoft.com/office/powerpoint/2010/main" val="3221859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38113"/>
            <a:ext cx="2171700" cy="5988050"/>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0" y="138113"/>
            <a:ext cx="6362700" cy="5988050"/>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zh-CN"/>
          </a:p>
        </p:txBody>
      </p:sp>
      <p:sp>
        <p:nvSpPr>
          <p:cNvPr id="5" name="Rectangle 6"/>
          <p:cNvSpPr>
            <a:spLocks noGrp="1" noChangeArrowheads="1"/>
          </p:cNvSpPr>
          <p:nvPr>
            <p:ph type="ftr" sz="quarter" idx="11"/>
          </p:nvPr>
        </p:nvSpPr>
        <p:spPr>
          <a:ln/>
        </p:spPr>
        <p:txBody>
          <a:bodyPr/>
          <a:lstStyle>
            <a:lvl1pPr>
              <a:defRPr/>
            </a:lvl1pPr>
          </a:lstStyle>
          <a:p>
            <a:pPr>
              <a:defRPr/>
            </a:pPr>
            <a:r>
              <a:rPr lang="en-US" altLang="zh-CN"/>
              <a:t>Powered by DevDiv Community</a:t>
            </a:r>
            <a:endParaRPr lang="zh-CN"/>
          </a:p>
        </p:txBody>
      </p:sp>
      <p:sp>
        <p:nvSpPr>
          <p:cNvPr id="6" name="Rectangle 7"/>
          <p:cNvSpPr>
            <a:spLocks noGrp="1" noChangeArrowheads="1"/>
          </p:cNvSpPr>
          <p:nvPr>
            <p:ph type="sldNum" sz="quarter" idx="12"/>
          </p:nvPr>
        </p:nvSpPr>
        <p:spPr>
          <a:ln/>
        </p:spPr>
        <p:txBody>
          <a:bodyPr/>
          <a:lstStyle>
            <a:lvl1pPr>
              <a:defRPr/>
            </a:lvl1pPr>
          </a:lstStyle>
          <a:p>
            <a:fld id="{706C74F3-AC58-4E73-A3AC-0D4F18274F0B}" type="slidenum">
              <a:rPr lang="en-US" altLang="zh-CN"/>
              <a:pPr/>
              <a:t>‹#›</a:t>
            </a:fld>
            <a:endParaRPr lang="en-US" altLang="zh-CN"/>
          </a:p>
        </p:txBody>
      </p:sp>
    </p:spTree>
    <p:extLst>
      <p:ext uri="{BB962C8B-B14F-4D97-AF65-F5344CB8AC3E}">
        <p14:creationId xmlns:p14="http://schemas.microsoft.com/office/powerpoint/2010/main" val="2108793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smtClean="0"/>
              <a:t>Click to edit Master subtitle style</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zh-CN"/>
          </a:p>
        </p:txBody>
      </p:sp>
      <p:sp>
        <p:nvSpPr>
          <p:cNvPr id="5" name="Rectangle 6"/>
          <p:cNvSpPr>
            <a:spLocks noGrp="1" noChangeArrowheads="1"/>
          </p:cNvSpPr>
          <p:nvPr>
            <p:ph type="ftr" sz="quarter" idx="11"/>
          </p:nvPr>
        </p:nvSpPr>
        <p:spPr>
          <a:ln/>
        </p:spPr>
        <p:txBody>
          <a:bodyPr/>
          <a:lstStyle>
            <a:lvl1pPr>
              <a:defRPr/>
            </a:lvl1pPr>
          </a:lstStyle>
          <a:p>
            <a:pPr>
              <a:defRPr/>
            </a:pPr>
            <a:r>
              <a:rPr lang="en-US" altLang="zh-CN"/>
              <a:t>Powered by DevDiv Community</a:t>
            </a:r>
            <a:endParaRPr lang="zh-CN"/>
          </a:p>
        </p:txBody>
      </p:sp>
      <p:sp>
        <p:nvSpPr>
          <p:cNvPr id="6" name="Rectangle 7"/>
          <p:cNvSpPr>
            <a:spLocks noGrp="1" noChangeArrowheads="1"/>
          </p:cNvSpPr>
          <p:nvPr>
            <p:ph type="sldNum" sz="quarter" idx="12"/>
          </p:nvPr>
        </p:nvSpPr>
        <p:spPr>
          <a:ln/>
        </p:spPr>
        <p:txBody>
          <a:bodyPr/>
          <a:lstStyle>
            <a:lvl1pPr>
              <a:defRPr/>
            </a:lvl1pPr>
          </a:lstStyle>
          <a:p>
            <a:fld id="{E718D435-F94C-4744-9A8D-4F5DD3C002DE}" type="slidenum">
              <a:rPr lang="en-US" altLang="zh-CN"/>
              <a:pPr/>
              <a:t>‹#›</a:t>
            </a:fld>
            <a:endParaRPr lang="en-US" altLang="zh-CN"/>
          </a:p>
        </p:txBody>
      </p:sp>
    </p:spTree>
    <p:extLst>
      <p:ext uri="{BB962C8B-B14F-4D97-AF65-F5344CB8AC3E}">
        <p14:creationId xmlns:p14="http://schemas.microsoft.com/office/powerpoint/2010/main" val="7576063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zh-CN"/>
          </a:p>
        </p:txBody>
      </p:sp>
      <p:sp>
        <p:nvSpPr>
          <p:cNvPr id="5" name="Rectangle 6"/>
          <p:cNvSpPr>
            <a:spLocks noGrp="1" noChangeArrowheads="1"/>
          </p:cNvSpPr>
          <p:nvPr>
            <p:ph type="ftr" sz="quarter" idx="11"/>
          </p:nvPr>
        </p:nvSpPr>
        <p:spPr>
          <a:ln/>
        </p:spPr>
        <p:txBody>
          <a:bodyPr/>
          <a:lstStyle>
            <a:lvl1pPr>
              <a:defRPr/>
            </a:lvl1pPr>
          </a:lstStyle>
          <a:p>
            <a:pPr>
              <a:defRPr/>
            </a:pPr>
            <a:r>
              <a:rPr lang="en-US" altLang="zh-CN"/>
              <a:t>Powered by DevDiv Community</a:t>
            </a:r>
            <a:endParaRPr lang="zh-CN"/>
          </a:p>
        </p:txBody>
      </p:sp>
      <p:sp>
        <p:nvSpPr>
          <p:cNvPr id="6" name="Rectangle 7"/>
          <p:cNvSpPr>
            <a:spLocks noGrp="1" noChangeArrowheads="1"/>
          </p:cNvSpPr>
          <p:nvPr>
            <p:ph type="sldNum" sz="quarter" idx="12"/>
          </p:nvPr>
        </p:nvSpPr>
        <p:spPr>
          <a:ln/>
        </p:spPr>
        <p:txBody>
          <a:bodyPr/>
          <a:lstStyle>
            <a:lvl1pPr>
              <a:defRPr/>
            </a:lvl1pPr>
          </a:lstStyle>
          <a:p>
            <a:fld id="{FDD59A15-4D97-4882-B3E2-C01D341FBCE6}" type="slidenum">
              <a:rPr lang="en-US" altLang="zh-CN"/>
              <a:pPr/>
              <a:t>‹#›</a:t>
            </a:fld>
            <a:endParaRPr lang="en-US" altLang="zh-CN"/>
          </a:p>
        </p:txBody>
      </p:sp>
    </p:spTree>
    <p:extLst>
      <p:ext uri="{BB962C8B-B14F-4D97-AF65-F5344CB8AC3E}">
        <p14:creationId xmlns:p14="http://schemas.microsoft.com/office/powerpoint/2010/main" val="2523694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zh-CN"/>
          </a:p>
        </p:txBody>
      </p:sp>
      <p:sp>
        <p:nvSpPr>
          <p:cNvPr id="5" name="Rectangle 6"/>
          <p:cNvSpPr>
            <a:spLocks noGrp="1" noChangeArrowheads="1"/>
          </p:cNvSpPr>
          <p:nvPr>
            <p:ph type="ftr" sz="quarter" idx="11"/>
          </p:nvPr>
        </p:nvSpPr>
        <p:spPr>
          <a:ln/>
        </p:spPr>
        <p:txBody>
          <a:bodyPr/>
          <a:lstStyle>
            <a:lvl1pPr>
              <a:defRPr/>
            </a:lvl1pPr>
          </a:lstStyle>
          <a:p>
            <a:pPr>
              <a:defRPr/>
            </a:pPr>
            <a:r>
              <a:rPr lang="en-US" altLang="zh-CN"/>
              <a:t>Powered by DevDiv Community</a:t>
            </a:r>
            <a:endParaRPr lang="zh-CN"/>
          </a:p>
        </p:txBody>
      </p:sp>
      <p:sp>
        <p:nvSpPr>
          <p:cNvPr id="6" name="Rectangle 7"/>
          <p:cNvSpPr>
            <a:spLocks noGrp="1" noChangeArrowheads="1"/>
          </p:cNvSpPr>
          <p:nvPr>
            <p:ph type="sldNum" sz="quarter" idx="12"/>
          </p:nvPr>
        </p:nvSpPr>
        <p:spPr>
          <a:ln/>
        </p:spPr>
        <p:txBody>
          <a:bodyPr/>
          <a:lstStyle>
            <a:lvl1pPr>
              <a:defRPr/>
            </a:lvl1pPr>
          </a:lstStyle>
          <a:p>
            <a:fld id="{5AA09755-530F-4783-8249-B430A3E03B7B}" type="slidenum">
              <a:rPr lang="en-US" altLang="zh-CN"/>
              <a:pPr/>
              <a:t>‹#›</a:t>
            </a:fld>
            <a:endParaRPr lang="en-US" altLang="zh-CN"/>
          </a:p>
        </p:txBody>
      </p:sp>
    </p:spTree>
    <p:extLst>
      <p:ext uri="{BB962C8B-B14F-4D97-AF65-F5344CB8AC3E}">
        <p14:creationId xmlns:p14="http://schemas.microsoft.com/office/powerpoint/2010/main" val="1132382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1403350" y="1600200"/>
            <a:ext cx="35655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5121275" y="1600200"/>
            <a:ext cx="35655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zh-CN"/>
          </a:p>
        </p:txBody>
      </p:sp>
      <p:sp>
        <p:nvSpPr>
          <p:cNvPr id="6" name="Rectangle 6"/>
          <p:cNvSpPr>
            <a:spLocks noGrp="1" noChangeArrowheads="1"/>
          </p:cNvSpPr>
          <p:nvPr>
            <p:ph type="ftr" sz="quarter" idx="11"/>
          </p:nvPr>
        </p:nvSpPr>
        <p:spPr>
          <a:ln/>
        </p:spPr>
        <p:txBody>
          <a:bodyPr/>
          <a:lstStyle>
            <a:lvl1pPr>
              <a:defRPr/>
            </a:lvl1pPr>
          </a:lstStyle>
          <a:p>
            <a:pPr>
              <a:defRPr/>
            </a:pPr>
            <a:r>
              <a:rPr lang="en-US" altLang="zh-CN"/>
              <a:t>Powered by DevDiv Community</a:t>
            </a:r>
            <a:endParaRPr lang="zh-CN"/>
          </a:p>
        </p:txBody>
      </p:sp>
      <p:sp>
        <p:nvSpPr>
          <p:cNvPr id="7" name="Rectangle 7"/>
          <p:cNvSpPr>
            <a:spLocks noGrp="1" noChangeArrowheads="1"/>
          </p:cNvSpPr>
          <p:nvPr>
            <p:ph type="sldNum" sz="quarter" idx="12"/>
          </p:nvPr>
        </p:nvSpPr>
        <p:spPr>
          <a:ln/>
        </p:spPr>
        <p:txBody>
          <a:bodyPr/>
          <a:lstStyle>
            <a:lvl1pPr>
              <a:defRPr/>
            </a:lvl1pPr>
          </a:lstStyle>
          <a:p>
            <a:fld id="{63ED99F7-88F3-47E2-A2EC-C5AE3E76AADA}" type="slidenum">
              <a:rPr lang="en-US" altLang="zh-CN"/>
              <a:pPr/>
              <a:t>‹#›</a:t>
            </a:fld>
            <a:endParaRPr lang="en-US" altLang="zh-CN"/>
          </a:p>
        </p:txBody>
      </p:sp>
    </p:spTree>
    <p:extLst>
      <p:ext uri="{BB962C8B-B14F-4D97-AF65-F5344CB8AC3E}">
        <p14:creationId xmlns:p14="http://schemas.microsoft.com/office/powerpoint/2010/main" val="8034909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zh-CN"/>
          </a:p>
        </p:txBody>
      </p:sp>
      <p:sp>
        <p:nvSpPr>
          <p:cNvPr id="8" name="Rectangle 6"/>
          <p:cNvSpPr>
            <a:spLocks noGrp="1" noChangeArrowheads="1"/>
          </p:cNvSpPr>
          <p:nvPr>
            <p:ph type="ftr" sz="quarter" idx="11"/>
          </p:nvPr>
        </p:nvSpPr>
        <p:spPr>
          <a:ln/>
        </p:spPr>
        <p:txBody>
          <a:bodyPr/>
          <a:lstStyle>
            <a:lvl1pPr>
              <a:defRPr/>
            </a:lvl1pPr>
          </a:lstStyle>
          <a:p>
            <a:pPr>
              <a:defRPr/>
            </a:pPr>
            <a:r>
              <a:rPr lang="en-US" altLang="zh-CN"/>
              <a:t>Powered by DevDiv Community</a:t>
            </a:r>
            <a:endParaRPr lang="zh-CN"/>
          </a:p>
        </p:txBody>
      </p:sp>
      <p:sp>
        <p:nvSpPr>
          <p:cNvPr id="9" name="Rectangle 7"/>
          <p:cNvSpPr>
            <a:spLocks noGrp="1" noChangeArrowheads="1"/>
          </p:cNvSpPr>
          <p:nvPr>
            <p:ph type="sldNum" sz="quarter" idx="12"/>
          </p:nvPr>
        </p:nvSpPr>
        <p:spPr>
          <a:ln/>
        </p:spPr>
        <p:txBody>
          <a:bodyPr/>
          <a:lstStyle>
            <a:lvl1pPr>
              <a:defRPr/>
            </a:lvl1pPr>
          </a:lstStyle>
          <a:p>
            <a:fld id="{9E227F51-67FE-43D4-AFD6-724B1698B549}" type="slidenum">
              <a:rPr lang="en-US" altLang="zh-CN"/>
              <a:pPr/>
              <a:t>‹#›</a:t>
            </a:fld>
            <a:endParaRPr lang="en-US" altLang="zh-CN"/>
          </a:p>
        </p:txBody>
      </p:sp>
    </p:spTree>
    <p:extLst>
      <p:ext uri="{BB962C8B-B14F-4D97-AF65-F5344CB8AC3E}">
        <p14:creationId xmlns:p14="http://schemas.microsoft.com/office/powerpoint/2010/main" val="1756543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zh-CN"/>
          </a:p>
        </p:txBody>
      </p:sp>
      <p:sp>
        <p:nvSpPr>
          <p:cNvPr id="4" name="Rectangle 6"/>
          <p:cNvSpPr>
            <a:spLocks noGrp="1" noChangeArrowheads="1"/>
          </p:cNvSpPr>
          <p:nvPr>
            <p:ph type="ftr" sz="quarter" idx="11"/>
          </p:nvPr>
        </p:nvSpPr>
        <p:spPr>
          <a:ln/>
        </p:spPr>
        <p:txBody>
          <a:bodyPr/>
          <a:lstStyle>
            <a:lvl1pPr>
              <a:defRPr/>
            </a:lvl1pPr>
          </a:lstStyle>
          <a:p>
            <a:pPr>
              <a:defRPr/>
            </a:pPr>
            <a:r>
              <a:rPr lang="en-US" altLang="zh-CN"/>
              <a:t>Powered by DevDiv Community</a:t>
            </a:r>
            <a:endParaRPr lang="zh-CN"/>
          </a:p>
        </p:txBody>
      </p:sp>
      <p:sp>
        <p:nvSpPr>
          <p:cNvPr id="5" name="Rectangle 7"/>
          <p:cNvSpPr>
            <a:spLocks noGrp="1" noChangeArrowheads="1"/>
          </p:cNvSpPr>
          <p:nvPr>
            <p:ph type="sldNum" sz="quarter" idx="12"/>
          </p:nvPr>
        </p:nvSpPr>
        <p:spPr>
          <a:ln/>
        </p:spPr>
        <p:txBody>
          <a:bodyPr/>
          <a:lstStyle>
            <a:lvl1pPr>
              <a:defRPr/>
            </a:lvl1pPr>
          </a:lstStyle>
          <a:p>
            <a:fld id="{FCFB3E4E-B751-4F83-A3DA-F0D52F82064B}" type="slidenum">
              <a:rPr lang="en-US" altLang="zh-CN"/>
              <a:pPr/>
              <a:t>‹#›</a:t>
            </a:fld>
            <a:endParaRPr lang="en-US" altLang="zh-CN"/>
          </a:p>
        </p:txBody>
      </p:sp>
    </p:spTree>
    <p:extLst>
      <p:ext uri="{BB962C8B-B14F-4D97-AF65-F5344CB8AC3E}">
        <p14:creationId xmlns:p14="http://schemas.microsoft.com/office/powerpoint/2010/main" val="21131419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zh-CN"/>
          </a:p>
        </p:txBody>
      </p:sp>
      <p:sp>
        <p:nvSpPr>
          <p:cNvPr id="3" name="Rectangle 6"/>
          <p:cNvSpPr>
            <a:spLocks noGrp="1" noChangeArrowheads="1"/>
          </p:cNvSpPr>
          <p:nvPr>
            <p:ph type="ftr" sz="quarter" idx="11"/>
          </p:nvPr>
        </p:nvSpPr>
        <p:spPr>
          <a:ln/>
        </p:spPr>
        <p:txBody>
          <a:bodyPr/>
          <a:lstStyle>
            <a:lvl1pPr>
              <a:defRPr/>
            </a:lvl1pPr>
          </a:lstStyle>
          <a:p>
            <a:pPr>
              <a:defRPr/>
            </a:pPr>
            <a:r>
              <a:rPr lang="en-US" altLang="zh-CN"/>
              <a:t>Powered by DevDiv Community</a:t>
            </a:r>
            <a:endParaRPr lang="zh-CN"/>
          </a:p>
        </p:txBody>
      </p:sp>
      <p:sp>
        <p:nvSpPr>
          <p:cNvPr id="4" name="Rectangle 7"/>
          <p:cNvSpPr>
            <a:spLocks noGrp="1" noChangeArrowheads="1"/>
          </p:cNvSpPr>
          <p:nvPr>
            <p:ph type="sldNum" sz="quarter" idx="12"/>
          </p:nvPr>
        </p:nvSpPr>
        <p:spPr>
          <a:ln/>
        </p:spPr>
        <p:txBody>
          <a:bodyPr/>
          <a:lstStyle>
            <a:lvl1pPr>
              <a:defRPr/>
            </a:lvl1pPr>
          </a:lstStyle>
          <a:p>
            <a:fld id="{89BC0172-0FA6-4447-B526-D4810A75E831}" type="slidenum">
              <a:rPr lang="en-US" altLang="zh-CN"/>
              <a:pPr/>
              <a:t>‹#›</a:t>
            </a:fld>
            <a:endParaRPr lang="en-US" altLang="zh-CN"/>
          </a:p>
        </p:txBody>
      </p:sp>
    </p:spTree>
    <p:extLst>
      <p:ext uri="{BB962C8B-B14F-4D97-AF65-F5344CB8AC3E}">
        <p14:creationId xmlns:p14="http://schemas.microsoft.com/office/powerpoint/2010/main" val="5021286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zh-CN"/>
          </a:p>
        </p:txBody>
      </p:sp>
      <p:sp>
        <p:nvSpPr>
          <p:cNvPr id="6" name="Rectangle 6"/>
          <p:cNvSpPr>
            <a:spLocks noGrp="1" noChangeArrowheads="1"/>
          </p:cNvSpPr>
          <p:nvPr>
            <p:ph type="ftr" sz="quarter" idx="11"/>
          </p:nvPr>
        </p:nvSpPr>
        <p:spPr>
          <a:ln/>
        </p:spPr>
        <p:txBody>
          <a:bodyPr/>
          <a:lstStyle>
            <a:lvl1pPr>
              <a:defRPr/>
            </a:lvl1pPr>
          </a:lstStyle>
          <a:p>
            <a:pPr>
              <a:defRPr/>
            </a:pPr>
            <a:r>
              <a:rPr lang="en-US" altLang="zh-CN"/>
              <a:t>Powered by DevDiv Community</a:t>
            </a:r>
            <a:endParaRPr lang="zh-CN"/>
          </a:p>
        </p:txBody>
      </p:sp>
      <p:sp>
        <p:nvSpPr>
          <p:cNvPr id="7" name="Rectangle 7"/>
          <p:cNvSpPr>
            <a:spLocks noGrp="1" noChangeArrowheads="1"/>
          </p:cNvSpPr>
          <p:nvPr>
            <p:ph type="sldNum" sz="quarter" idx="12"/>
          </p:nvPr>
        </p:nvSpPr>
        <p:spPr>
          <a:ln/>
        </p:spPr>
        <p:txBody>
          <a:bodyPr/>
          <a:lstStyle>
            <a:lvl1pPr>
              <a:defRPr/>
            </a:lvl1pPr>
          </a:lstStyle>
          <a:p>
            <a:fld id="{2F4E94B2-5FB9-4998-85C7-A77A627594E6}" type="slidenum">
              <a:rPr lang="en-US" altLang="zh-CN"/>
              <a:pPr/>
              <a:t>‹#›</a:t>
            </a:fld>
            <a:endParaRPr lang="en-US" altLang="zh-CN"/>
          </a:p>
        </p:txBody>
      </p:sp>
    </p:spTree>
    <p:extLst>
      <p:ext uri="{BB962C8B-B14F-4D97-AF65-F5344CB8AC3E}">
        <p14:creationId xmlns:p14="http://schemas.microsoft.com/office/powerpoint/2010/main" val="1494090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zh-CN"/>
          </a:p>
        </p:txBody>
      </p:sp>
      <p:sp>
        <p:nvSpPr>
          <p:cNvPr id="5" name="Rectangle 6"/>
          <p:cNvSpPr>
            <a:spLocks noGrp="1" noChangeArrowheads="1"/>
          </p:cNvSpPr>
          <p:nvPr>
            <p:ph type="ftr" sz="quarter" idx="11"/>
          </p:nvPr>
        </p:nvSpPr>
        <p:spPr>
          <a:ln/>
        </p:spPr>
        <p:txBody>
          <a:bodyPr/>
          <a:lstStyle>
            <a:lvl1pPr>
              <a:defRPr/>
            </a:lvl1pPr>
          </a:lstStyle>
          <a:p>
            <a:pPr>
              <a:defRPr/>
            </a:pPr>
            <a:r>
              <a:rPr lang="en-US" altLang="zh-CN"/>
              <a:t>Powered by DevDiv Community</a:t>
            </a:r>
            <a:endParaRPr lang="zh-CN"/>
          </a:p>
        </p:txBody>
      </p:sp>
      <p:sp>
        <p:nvSpPr>
          <p:cNvPr id="6" name="Rectangle 7"/>
          <p:cNvSpPr>
            <a:spLocks noGrp="1" noChangeArrowheads="1"/>
          </p:cNvSpPr>
          <p:nvPr>
            <p:ph type="sldNum" sz="quarter" idx="12"/>
          </p:nvPr>
        </p:nvSpPr>
        <p:spPr>
          <a:ln/>
        </p:spPr>
        <p:txBody>
          <a:bodyPr/>
          <a:lstStyle>
            <a:lvl1pPr>
              <a:defRPr/>
            </a:lvl1pPr>
          </a:lstStyle>
          <a:p>
            <a:fld id="{0259EEBB-850E-4B88-BF4F-C97335DA95FB}" type="slidenum">
              <a:rPr lang="en-US" altLang="zh-CN"/>
              <a:pPr/>
              <a:t>‹#›</a:t>
            </a:fld>
            <a:endParaRPr lang="en-US" altLang="zh-CN"/>
          </a:p>
        </p:txBody>
      </p:sp>
    </p:spTree>
    <p:extLst>
      <p:ext uri="{BB962C8B-B14F-4D97-AF65-F5344CB8AC3E}">
        <p14:creationId xmlns:p14="http://schemas.microsoft.com/office/powerpoint/2010/main" val="27145378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zh-CN"/>
          </a:p>
        </p:txBody>
      </p:sp>
      <p:sp>
        <p:nvSpPr>
          <p:cNvPr id="6" name="Rectangle 6"/>
          <p:cNvSpPr>
            <a:spLocks noGrp="1" noChangeArrowheads="1"/>
          </p:cNvSpPr>
          <p:nvPr>
            <p:ph type="ftr" sz="quarter" idx="11"/>
          </p:nvPr>
        </p:nvSpPr>
        <p:spPr>
          <a:ln/>
        </p:spPr>
        <p:txBody>
          <a:bodyPr/>
          <a:lstStyle>
            <a:lvl1pPr>
              <a:defRPr/>
            </a:lvl1pPr>
          </a:lstStyle>
          <a:p>
            <a:pPr>
              <a:defRPr/>
            </a:pPr>
            <a:r>
              <a:rPr lang="en-US" altLang="zh-CN"/>
              <a:t>Powered by DevDiv Community</a:t>
            </a:r>
            <a:endParaRPr lang="zh-CN"/>
          </a:p>
        </p:txBody>
      </p:sp>
      <p:sp>
        <p:nvSpPr>
          <p:cNvPr id="7" name="Rectangle 7"/>
          <p:cNvSpPr>
            <a:spLocks noGrp="1" noChangeArrowheads="1"/>
          </p:cNvSpPr>
          <p:nvPr>
            <p:ph type="sldNum" sz="quarter" idx="12"/>
          </p:nvPr>
        </p:nvSpPr>
        <p:spPr>
          <a:ln/>
        </p:spPr>
        <p:txBody>
          <a:bodyPr/>
          <a:lstStyle>
            <a:lvl1pPr>
              <a:defRPr/>
            </a:lvl1pPr>
          </a:lstStyle>
          <a:p>
            <a:fld id="{C03EF79A-BFF4-4BD1-81B2-05C6ED103EF3}" type="slidenum">
              <a:rPr lang="en-US" altLang="zh-CN"/>
              <a:pPr/>
              <a:t>‹#›</a:t>
            </a:fld>
            <a:endParaRPr lang="en-US" altLang="zh-CN"/>
          </a:p>
        </p:txBody>
      </p:sp>
    </p:spTree>
    <p:extLst>
      <p:ext uri="{BB962C8B-B14F-4D97-AF65-F5344CB8AC3E}">
        <p14:creationId xmlns:p14="http://schemas.microsoft.com/office/powerpoint/2010/main" val="35523035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zh-CN"/>
          </a:p>
        </p:txBody>
      </p:sp>
      <p:sp>
        <p:nvSpPr>
          <p:cNvPr id="5" name="Rectangle 6"/>
          <p:cNvSpPr>
            <a:spLocks noGrp="1" noChangeArrowheads="1"/>
          </p:cNvSpPr>
          <p:nvPr>
            <p:ph type="ftr" sz="quarter" idx="11"/>
          </p:nvPr>
        </p:nvSpPr>
        <p:spPr>
          <a:ln/>
        </p:spPr>
        <p:txBody>
          <a:bodyPr/>
          <a:lstStyle>
            <a:lvl1pPr>
              <a:defRPr/>
            </a:lvl1pPr>
          </a:lstStyle>
          <a:p>
            <a:pPr>
              <a:defRPr/>
            </a:pPr>
            <a:r>
              <a:rPr lang="en-US" altLang="zh-CN"/>
              <a:t>Powered by DevDiv Community</a:t>
            </a:r>
            <a:endParaRPr lang="zh-CN"/>
          </a:p>
        </p:txBody>
      </p:sp>
      <p:sp>
        <p:nvSpPr>
          <p:cNvPr id="6" name="Rectangle 7"/>
          <p:cNvSpPr>
            <a:spLocks noGrp="1" noChangeArrowheads="1"/>
          </p:cNvSpPr>
          <p:nvPr>
            <p:ph type="sldNum" sz="quarter" idx="12"/>
          </p:nvPr>
        </p:nvSpPr>
        <p:spPr>
          <a:ln/>
        </p:spPr>
        <p:txBody>
          <a:bodyPr/>
          <a:lstStyle>
            <a:lvl1pPr>
              <a:defRPr/>
            </a:lvl1pPr>
          </a:lstStyle>
          <a:p>
            <a:fld id="{C79D6E35-8F1E-4A62-B33B-50968F63B9E1}" type="slidenum">
              <a:rPr lang="en-US" altLang="zh-CN"/>
              <a:pPr/>
              <a:t>‹#›</a:t>
            </a:fld>
            <a:endParaRPr lang="en-US" altLang="zh-CN"/>
          </a:p>
        </p:txBody>
      </p:sp>
    </p:spTree>
    <p:extLst>
      <p:ext uri="{BB962C8B-B14F-4D97-AF65-F5344CB8AC3E}">
        <p14:creationId xmlns:p14="http://schemas.microsoft.com/office/powerpoint/2010/main" val="23093658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38113"/>
            <a:ext cx="2171700" cy="5988050"/>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0" y="138113"/>
            <a:ext cx="6362700" cy="5988050"/>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zh-CN"/>
          </a:p>
        </p:txBody>
      </p:sp>
      <p:sp>
        <p:nvSpPr>
          <p:cNvPr id="5" name="Rectangle 6"/>
          <p:cNvSpPr>
            <a:spLocks noGrp="1" noChangeArrowheads="1"/>
          </p:cNvSpPr>
          <p:nvPr>
            <p:ph type="ftr" sz="quarter" idx="11"/>
          </p:nvPr>
        </p:nvSpPr>
        <p:spPr>
          <a:ln/>
        </p:spPr>
        <p:txBody>
          <a:bodyPr/>
          <a:lstStyle>
            <a:lvl1pPr>
              <a:defRPr/>
            </a:lvl1pPr>
          </a:lstStyle>
          <a:p>
            <a:pPr>
              <a:defRPr/>
            </a:pPr>
            <a:r>
              <a:rPr lang="en-US" altLang="zh-CN"/>
              <a:t>Powered by DevDiv Community</a:t>
            </a:r>
            <a:endParaRPr lang="zh-CN"/>
          </a:p>
        </p:txBody>
      </p:sp>
      <p:sp>
        <p:nvSpPr>
          <p:cNvPr id="6" name="Rectangle 7"/>
          <p:cNvSpPr>
            <a:spLocks noGrp="1" noChangeArrowheads="1"/>
          </p:cNvSpPr>
          <p:nvPr>
            <p:ph type="sldNum" sz="quarter" idx="12"/>
          </p:nvPr>
        </p:nvSpPr>
        <p:spPr>
          <a:ln/>
        </p:spPr>
        <p:txBody>
          <a:bodyPr/>
          <a:lstStyle>
            <a:lvl1pPr>
              <a:defRPr/>
            </a:lvl1pPr>
          </a:lstStyle>
          <a:p>
            <a:fld id="{3C405C1D-AB64-49F5-8FA9-F403D1F3C598}" type="slidenum">
              <a:rPr lang="en-US" altLang="zh-CN"/>
              <a:pPr/>
              <a:t>‹#›</a:t>
            </a:fld>
            <a:endParaRPr lang="en-US" altLang="zh-CN"/>
          </a:p>
        </p:txBody>
      </p:sp>
    </p:spTree>
    <p:extLst>
      <p:ext uri="{BB962C8B-B14F-4D97-AF65-F5344CB8AC3E}">
        <p14:creationId xmlns:p14="http://schemas.microsoft.com/office/powerpoint/2010/main" val="3749935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zh-CN"/>
          </a:p>
        </p:txBody>
      </p:sp>
      <p:sp>
        <p:nvSpPr>
          <p:cNvPr id="5" name="Rectangle 6"/>
          <p:cNvSpPr>
            <a:spLocks noGrp="1" noChangeArrowheads="1"/>
          </p:cNvSpPr>
          <p:nvPr>
            <p:ph type="ftr" sz="quarter" idx="11"/>
          </p:nvPr>
        </p:nvSpPr>
        <p:spPr>
          <a:ln/>
        </p:spPr>
        <p:txBody>
          <a:bodyPr/>
          <a:lstStyle>
            <a:lvl1pPr>
              <a:defRPr/>
            </a:lvl1pPr>
          </a:lstStyle>
          <a:p>
            <a:pPr>
              <a:defRPr/>
            </a:pPr>
            <a:r>
              <a:rPr lang="en-US" altLang="zh-CN"/>
              <a:t>Powered by DevDiv Community</a:t>
            </a:r>
            <a:endParaRPr lang="zh-CN"/>
          </a:p>
        </p:txBody>
      </p:sp>
      <p:sp>
        <p:nvSpPr>
          <p:cNvPr id="6" name="Rectangle 7"/>
          <p:cNvSpPr>
            <a:spLocks noGrp="1" noChangeArrowheads="1"/>
          </p:cNvSpPr>
          <p:nvPr>
            <p:ph type="sldNum" sz="quarter" idx="12"/>
          </p:nvPr>
        </p:nvSpPr>
        <p:spPr>
          <a:ln/>
        </p:spPr>
        <p:txBody>
          <a:bodyPr/>
          <a:lstStyle>
            <a:lvl1pPr>
              <a:defRPr/>
            </a:lvl1pPr>
          </a:lstStyle>
          <a:p>
            <a:fld id="{72B173DC-FAC6-4852-8E61-0A6A5E3D172A}" type="slidenum">
              <a:rPr lang="en-US" altLang="zh-CN"/>
              <a:pPr/>
              <a:t>‹#›</a:t>
            </a:fld>
            <a:endParaRPr lang="en-US" altLang="zh-CN"/>
          </a:p>
        </p:txBody>
      </p:sp>
    </p:spTree>
    <p:extLst>
      <p:ext uri="{BB962C8B-B14F-4D97-AF65-F5344CB8AC3E}">
        <p14:creationId xmlns:p14="http://schemas.microsoft.com/office/powerpoint/2010/main" val="3817800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1403350" y="1600200"/>
            <a:ext cx="35655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5121275" y="1600200"/>
            <a:ext cx="35655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zh-CN"/>
          </a:p>
        </p:txBody>
      </p:sp>
      <p:sp>
        <p:nvSpPr>
          <p:cNvPr id="6" name="Rectangle 6"/>
          <p:cNvSpPr>
            <a:spLocks noGrp="1" noChangeArrowheads="1"/>
          </p:cNvSpPr>
          <p:nvPr>
            <p:ph type="ftr" sz="quarter" idx="11"/>
          </p:nvPr>
        </p:nvSpPr>
        <p:spPr>
          <a:ln/>
        </p:spPr>
        <p:txBody>
          <a:bodyPr/>
          <a:lstStyle>
            <a:lvl1pPr>
              <a:defRPr/>
            </a:lvl1pPr>
          </a:lstStyle>
          <a:p>
            <a:pPr>
              <a:defRPr/>
            </a:pPr>
            <a:r>
              <a:rPr lang="en-US" altLang="zh-CN"/>
              <a:t>Powered by DevDiv Community</a:t>
            </a:r>
            <a:endParaRPr lang="zh-CN"/>
          </a:p>
        </p:txBody>
      </p:sp>
      <p:sp>
        <p:nvSpPr>
          <p:cNvPr id="7" name="Rectangle 7"/>
          <p:cNvSpPr>
            <a:spLocks noGrp="1" noChangeArrowheads="1"/>
          </p:cNvSpPr>
          <p:nvPr>
            <p:ph type="sldNum" sz="quarter" idx="12"/>
          </p:nvPr>
        </p:nvSpPr>
        <p:spPr>
          <a:ln/>
        </p:spPr>
        <p:txBody>
          <a:bodyPr/>
          <a:lstStyle>
            <a:lvl1pPr>
              <a:defRPr/>
            </a:lvl1pPr>
          </a:lstStyle>
          <a:p>
            <a:fld id="{BF3663B5-1112-4077-958D-B2C596F3F577}" type="slidenum">
              <a:rPr lang="en-US" altLang="zh-CN"/>
              <a:pPr/>
              <a:t>‹#›</a:t>
            </a:fld>
            <a:endParaRPr lang="en-US" altLang="zh-CN"/>
          </a:p>
        </p:txBody>
      </p:sp>
    </p:spTree>
    <p:extLst>
      <p:ext uri="{BB962C8B-B14F-4D97-AF65-F5344CB8AC3E}">
        <p14:creationId xmlns:p14="http://schemas.microsoft.com/office/powerpoint/2010/main" val="3120602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zh-CN"/>
          </a:p>
        </p:txBody>
      </p:sp>
      <p:sp>
        <p:nvSpPr>
          <p:cNvPr id="8" name="Rectangle 6"/>
          <p:cNvSpPr>
            <a:spLocks noGrp="1" noChangeArrowheads="1"/>
          </p:cNvSpPr>
          <p:nvPr>
            <p:ph type="ftr" sz="quarter" idx="11"/>
          </p:nvPr>
        </p:nvSpPr>
        <p:spPr>
          <a:ln/>
        </p:spPr>
        <p:txBody>
          <a:bodyPr/>
          <a:lstStyle>
            <a:lvl1pPr>
              <a:defRPr/>
            </a:lvl1pPr>
          </a:lstStyle>
          <a:p>
            <a:pPr>
              <a:defRPr/>
            </a:pPr>
            <a:r>
              <a:rPr lang="en-US" altLang="zh-CN"/>
              <a:t>Powered by DevDiv Community</a:t>
            </a:r>
            <a:endParaRPr lang="zh-CN"/>
          </a:p>
        </p:txBody>
      </p:sp>
      <p:sp>
        <p:nvSpPr>
          <p:cNvPr id="9" name="Rectangle 7"/>
          <p:cNvSpPr>
            <a:spLocks noGrp="1" noChangeArrowheads="1"/>
          </p:cNvSpPr>
          <p:nvPr>
            <p:ph type="sldNum" sz="quarter" idx="12"/>
          </p:nvPr>
        </p:nvSpPr>
        <p:spPr>
          <a:ln/>
        </p:spPr>
        <p:txBody>
          <a:bodyPr/>
          <a:lstStyle>
            <a:lvl1pPr>
              <a:defRPr/>
            </a:lvl1pPr>
          </a:lstStyle>
          <a:p>
            <a:fld id="{D98A2FE6-D419-4DF0-B8DC-A279C1E4BB48}" type="slidenum">
              <a:rPr lang="en-US" altLang="zh-CN"/>
              <a:pPr/>
              <a:t>‹#›</a:t>
            </a:fld>
            <a:endParaRPr lang="en-US" altLang="zh-CN"/>
          </a:p>
        </p:txBody>
      </p:sp>
    </p:spTree>
    <p:extLst>
      <p:ext uri="{BB962C8B-B14F-4D97-AF65-F5344CB8AC3E}">
        <p14:creationId xmlns:p14="http://schemas.microsoft.com/office/powerpoint/2010/main" val="849463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zh-CN"/>
          </a:p>
        </p:txBody>
      </p:sp>
      <p:sp>
        <p:nvSpPr>
          <p:cNvPr id="4" name="Rectangle 6"/>
          <p:cNvSpPr>
            <a:spLocks noGrp="1" noChangeArrowheads="1"/>
          </p:cNvSpPr>
          <p:nvPr>
            <p:ph type="ftr" sz="quarter" idx="11"/>
          </p:nvPr>
        </p:nvSpPr>
        <p:spPr>
          <a:ln/>
        </p:spPr>
        <p:txBody>
          <a:bodyPr/>
          <a:lstStyle>
            <a:lvl1pPr>
              <a:defRPr/>
            </a:lvl1pPr>
          </a:lstStyle>
          <a:p>
            <a:pPr>
              <a:defRPr/>
            </a:pPr>
            <a:r>
              <a:rPr lang="en-US" altLang="zh-CN"/>
              <a:t>Powered by DevDiv Community</a:t>
            </a:r>
            <a:endParaRPr lang="zh-CN"/>
          </a:p>
        </p:txBody>
      </p:sp>
      <p:sp>
        <p:nvSpPr>
          <p:cNvPr id="5" name="Rectangle 7"/>
          <p:cNvSpPr>
            <a:spLocks noGrp="1" noChangeArrowheads="1"/>
          </p:cNvSpPr>
          <p:nvPr>
            <p:ph type="sldNum" sz="quarter" idx="12"/>
          </p:nvPr>
        </p:nvSpPr>
        <p:spPr>
          <a:ln/>
        </p:spPr>
        <p:txBody>
          <a:bodyPr/>
          <a:lstStyle>
            <a:lvl1pPr>
              <a:defRPr/>
            </a:lvl1pPr>
          </a:lstStyle>
          <a:p>
            <a:fld id="{C9064017-E86E-4FD9-B97C-175300091115}" type="slidenum">
              <a:rPr lang="en-US" altLang="zh-CN"/>
              <a:pPr/>
              <a:t>‹#›</a:t>
            </a:fld>
            <a:endParaRPr lang="en-US" altLang="zh-CN"/>
          </a:p>
        </p:txBody>
      </p:sp>
    </p:spTree>
    <p:extLst>
      <p:ext uri="{BB962C8B-B14F-4D97-AF65-F5344CB8AC3E}">
        <p14:creationId xmlns:p14="http://schemas.microsoft.com/office/powerpoint/2010/main" val="1304141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dt" sz="half" idx="10"/>
          </p:nvPr>
        </p:nvSpPr>
        <p:spPr/>
        <p:txBody>
          <a:bodyPr/>
          <a:lstStyle>
            <a:lvl1pPr>
              <a:defRPr/>
            </a:lvl1pPr>
          </a:lstStyle>
          <a:p>
            <a:pPr>
              <a:defRPr/>
            </a:pPr>
            <a:endParaRPr lang="zh-CN"/>
          </a:p>
        </p:txBody>
      </p:sp>
      <p:sp>
        <p:nvSpPr>
          <p:cNvPr id="4" name="Rectangle 6"/>
          <p:cNvSpPr>
            <a:spLocks noGrp="1" noChangeArrowheads="1"/>
          </p:cNvSpPr>
          <p:nvPr>
            <p:ph type="ftr" sz="quarter" idx="11"/>
          </p:nvPr>
        </p:nvSpPr>
        <p:spPr/>
        <p:txBody>
          <a:bodyPr/>
          <a:lstStyle>
            <a:lvl1pPr>
              <a:defRPr/>
            </a:lvl1pPr>
          </a:lstStyle>
          <a:p>
            <a:pPr>
              <a:defRPr/>
            </a:pPr>
            <a:r>
              <a:rPr lang="en-US" altLang="zh-CN" dirty="0"/>
              <a:t>Powered by </a:t>
            </a:r>
            <a:r>
              <a:rPr lang="zh-CN" altLang="en-US" dirty="0" smtClean="0"/>
              <a:t>周智勋</a:t>
            </a:r>
            <a:endParaRPr lang="zh-CN" dirty="0"/>
          </a:p>
        </p:txBody>
      </p:sp>
      <p:sp>
        <p:nvSpPr>
          <p:cNvPr id="5" name="Rectangle 7"/>
          <p:cNvSpPr>
            <a:spLocks noGrp="1" noChangeArrowheads="1"/>
          </p:cNvSpPr>
          <p:nvPr>
            <p:ph type="sldNum" sz="quarter" idx="12"/>
          </p:nvPr>
        </p:nvSpPr>
        <p:spPr/>
        <p:txBody>
          <a:bodyPr/>
          <a:lstStyle>
            <a:lvl1pPr>
              <a:defRPr/>
            </a:lvl1pPr>
          </a:lstStyle>
          <a:p>
            <a:fld id="{FFF35847-5707-41D4-8709-6232F5E0CBE8}" type="slidenum">
              <a:rPr lang="en-US" altLang="zh-CN"/>
              <a:pPr/>
              <a:t>‹#›</a:t>
            </a:fld>
            <a:endParaRPr lang="en-US" altLang="zh-CN"/>
          </a:p>
        </p:txBody>
      </p:sp>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30899" y="116632"/>
            <a:ext cx="934158" cy="1152128"/>
          </a:xfrm>
          <a:prstGeom prst="rect">
            <a:avLst/>
          </a:prstGeom>
        </p:spPr>
      </p:pic>
    </p:spTree>
    <p:extLst>
      <p:ext uri="{BB962C8B-B14F-4D97-AF65-F5344CB8AC3E}">
        <p14:creationId xmlns:p14="http://schemas.microsoft.com/office/powerpoint/2010/main" val="3213502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zh-CN"/>
          </a:p>
        </p:txBody>
      </p:sp>
      <p:sp>
        <p:nvSpPr>
          <p:cNvPr id="6" name="Rectangle 6"/>
          <p:cNvSpPr>
            <a:spLocks noGrp="1" noChangeArrowheads="1"/>
          </p:cNvSpPr>
          <p:nvPr>
            <p:ph type="ftr" sz="quarter" idx="11"/>
          </p:nvPr>
        </p:nvSpPr>
        <p:spPr>
          <a:ln/>
        </p:spPr>
        <p:txBody>
          <a:bodyPr/>
          <a:lstStyle>
            <a:lvl1pPr>
              <a:defRPr/>
            </a:lvl1pPr>
          </a:lstStyle>
          <a:p>
            <a:pPr>
              <a:defRPr/>
            </a:pPr>
            <a:r>
              <a:rPr lang="en-US" altLang="zh-CN"/>
              <a:t>Powered by DevDiv Community</a:t>
            </a:r>
            <a:endParaRPr lang="zh-CN"/>
          </a:p>
        </p:txBody>
      </p:sp>
      <p:sp>
        <p:nvSpPr>
          <p:cNvPr id="7" name="Rectangle 7"/>
          <p:cNvSpPr>
            <a:spLocks noGrp="1" noChangeArrowheads="1"/>
          </p:cNvSpPr>
          <p:nvPr>
            <p:ph type="sldNum" sz="quarter" idx="12"/>
          </p:nvPr>
        </p:nvSpPr>
        <p:spPr>
          <a:ln/>
        </p:spPr>
        <p:txBody>
          <a:bodyPr/>
          <a:lstStyle>
            <a:lvl1pPr>
              <a:defRPr/>
            </a:lvl1pPr>
          </a:lstStyle>
          <a:p>
            <a:fld id="{56C9B5FE-7773-4B92-A628-F6FB55ED103C}" type="slidenum">
              <a:rPr lang="en-US" altLang="zh-CN"/>
              <a:pPr/>
              <a:t>‹#›</a:t>
            </a:fld>
            <a:endParaRPr lang="en-US" altLang="zh-CN"/>
          </a:p>
        </p:txBody>
      </p:sp>
    </p:spTree>
    <p:extLst>
      <p:ext uri="{BB962C8B-B14F-4D97-AF65-F5344CB8AC3E}">
        <p14:creationId xmlns:p14="http://schemas.microsoft.com/office/powerpoint/2010/main" val="1657336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zh-CN"/>
          </a:p>
        </p:txBody>
      </p:sp>
      <p:sp>
        <p:nvSpPr>
          <p:cNvPr id="6" name="Rectangle 6"/>
          <p:cNvSpPr>
            <a:spLocks noGrp="1" noChangeArrowheads="1"/>
          </p:cNvSpPr>
          <p:nvPr>
            <p:ph type="ftr" sz="quarter" idx="11"/>
          </p:nvPr>
        </p:nvSpPr>
        <p:spPr>
          <a:ln/>
        </p:spPr>
        <p:txBody>
          <a:bodyPr/>
          <a:lstStyle>
            <a:lvl1pPr>
              <a:defRPr/>
            </a:lvl1pPr>
          </a:lstStyle>
          <a:p>
            <a:pPr>
              <a:defRPr/>
            </a:pPr>
            <a:r>
              <a:rPr lang="en-US" altLang="zh-CN"/>
              <a:t>Powered by DevDiv Community</a:t>
            </a:r>
            <a:endParaRPr lang="zh-CN"/>
          </a:p>
        </p:txBody>
      </p:sp>
      <p:sp>
        <p:nvSpPr>
          <p:cNvPr id="7" name="Rectangle 7"/>
          <p:cNvSpPr>
            <a:spLocks noGrp="1" noChangeArrowheads="1"/>
          </p:cNvSpPr>
          <p:nvPr>
            <p:ph type="sldNum" sz="quarter" idx="12"/>
          </p:nvPr>
        </p:nvSpPr>
        <p:spPr>
          <a:ln/>
        </p:spPr>
        <p:txBody>
          <a:bodyPr/>
          <a:lstStyle>
            <a:lvl1pPr>
              <a:defRPr/>
            </a:lvl1pPr>
          </a:lstStyle>
          <a:p>
            <a:fld id="{776153E4-5797-46BC-B9B7-BA5F1996DAAB}" type="slidenum">
              <a:rPr lang="en-US" altLang="zh-CN"/>
              <a:pPr/>
              <a:t>‹#›</a:t>
            </a:fld>
            <a:endParaRPr lang="en-US" altLang="zh-CN"/>
          </a:p>
        </p:txBody>
      </p:sp>
    </p:spTree>
    <p:extLst>
      <p:ext uri="{BB962C8B-B14F-4D97-AF65-F5344CB8AC3E}">
        <p14:creationId xmlns:p14="http://schemas.microsoft.com/office/powerpoint/2010/main" val="1205485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Business6_4"/>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0" y="138113"/>
            <a:ext cx="6300788"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8" name="Rectangle 4"/>
          <p:cNvSpPr>
            <a:spLocks noGrp="1" noChangeArrowheads="1"/>
          </p:cNvSpPr>
          <p:nvPr>
            <p:ph type="body" idx="1"/>
          </p:nvPr>
        </p:nvSpPr>
        <p:spPr bwMode="auto">
          <a:xfrm>
            <a:off x="1403350" y="1600200"/>
            <a:ext cx="728345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9"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atin typeface="Arial" pitchFamily="34" charset="0"/>
                <a:ea typeface="宋体" pitchFamily="2" charset="-122"/>
              </a:defRPr>
            </a:lvl1pPr>
          </a:lstStyle>
          <a:p>
            <a:pPr>
              <a:defRPr/>
            </a:pPr>
            <a:endParaRPr lang="zh-CN"/>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atin typeface="Arial" pitchFamily="34" charset="0"/>
                <a:ea typeface="宋体" pitchFamily="2" charset="-122"/>
              </a:defRPr>
            </a:lvl1pPr>
          </a:lstStyle>
          <a:p>
            <a:pPr>
              <a:defRPr/>
            </a:pPr>
            <a:r>
              <a:rPr lang="en-US" altLang="zh-CN"/>
              <a:t>Powered by DevDiv Community</a:t>
            </a:r>
            <a:endParaRPr lang="zh-CN"/>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ea typeface="宋体" panose="02010600030101010101" pitchFamily="2" charset="-122"/>
              </a:defRPr>
            </a:lvl1pPr>
          </a:lstStyle>
          <a:p>
            <a:fld id="{E326AF4B-04C7-47A9-A7A2-3BA4E09B9D74}"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4262" r:id="rId1"/>
    <p:sldLayoutId id="2147484263" r:id="rId2"/>
    <p:sldLayoutId id="2147484264" r:id="rId3"/>
    <p:sldLayoutId id="2147484265" r:id="rId4"/>
    <p:sldLayoutId id="2147484266" r:id="rId5"/>
    <p:sldLayoutId id="2147484267" r:id="rId6"/>
    <p:sldLayoutId id="2147484283" r:id="rId7"/>
    <p:sldLayoutId id="2147484268" r:id="rId8"/>
    <p:sldLayoutId id="2147484269" r:id="rId9"/>
    <p:sldLayoutId id="2147484270" r:id="rId10"/>
    <p:sldLayoutId id="2147484271" r:id="rId11"/>
  </p:sldLayoutIdLst>
  <p:timing>
    <p:tnLst>
      <p:par>
        <p:cTn id="1" dur="indefinite" restart="never" nodeType="tmRoot"/>
      </p:par>
    </p:tnLst>
  </p:timing>
  <p:hf sldNum="0" hdr="0" dt="0"/>
  <p:txStyles>
    <p:titleStyle>
      <a:lvl1pPr algn="ctr" rtl="0" eaLnBrk="0" fontAlgn="base" hangingPunct="0">
        <a:spcBef>
          <a:spcPct val="0"/>
        </a:spcBef>
        <a:spcAft>
          <a:spcPct val="0"/>
        </a:spcAft>
        <a:defRPr sz="2800" b="1">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sz="2800" b="1">
          <a:solidFill>
            <a:schemeClr val="tx2"/>
          </a:solidFill>
          <a:latin typeface="Arial" pitchFamily="34" charset="0"/>
          <a:ea typeface="ＭＳ Ｐゴシック" charset="0"/>
          <a:cs typeface="ＭＳ Ｐゴシック" charset="0"/>
        </a:defRPr>
      </a:lvl2pPr>
      <a:lvl3pPr algn="ctr" rtl="0" eaLnBrk="0" fontAlgn="base" hangingPunct="0">
        <a:spcBef>
          <a:spcPct val="0"/>
        </a:spcBef>
        <a:spcAft>
          <a:spcPct val="0"/>
        </a:spcAft>
        <a:defRPr sz="2800" b="1">
          <a:solidFill>
            <a:schemeClr val="tx2"/>
          </a:solidFill>
          <a:latin typeface="Arial" pitchFamily="34" charset="0"/>
          <a:ea typeface="ＭＳ Ｐゴシック" charset="0"/>
          <a:cs typeface="ＭＳ Ｐゴシック" charset="0"/>
        </a:defRPr>
      </a:lvl3pPr>
      <a:lvl4pPr algn="ctr" rtl="0" eaLnBrk="0" fontAlgn="base" hangingPunct="0">
        <a:spcBef>
          <a:spcPct val="0"/>
        </a:spcBef>
        <a:spcAft>
          <a:spcPct val="0"/>
        </a:spcAft>
        <a:defRPr sz="2800" b="1">
          <a:solidFill>
            <a:schemeClr val="tx2"/>
          </a:solidFill>
          <a:latin typeface="Arial" pitchFamily="34" charset="0"/>
          <a:ea typeface="ＭＳ Ｐゴシック" charset="0"/>
          <a:cs typeface="ＭＳ Ｐゴシック" charset="0"/>
        </a:defRPr>
      </a:lvl4pPr>
      <a:lvl5pPr algn="ctr" rtl="0" eaLnBrk="0" fontAlgn="base" hangingPunct="0">
        <a:spcBef>
          <a:spcPct val="0"/>
        </a:spcBef>
        <a:spcAft>
          <a:spcPct val="0"/>
        </a:spcAft>
        <a:defRPr sz="2800" b="1">
          <a:solidFill>
            <a:schemeClr val="tx2"/>
          </a:solidFill>
          <a:latin typeface="Arial" pitchFamily="34" charset="0"/>
          <a:ea typeface="ＭＳ Ｐゴシック" charset="0"/>
          <a:cs typeface="ＭＳ Ｐゴシック" charset="0"/>
        </a:defRPr>
      </a:lvl5pPr>
      <a:lvl6pPr marL="457200" algn="ctr" rtl="0" eaLnBrk="0" fontAlgn="base" hangingPunct="0">
        <a:spcBef>
          <a:spcPct val="0"/>
        </a:spcBef>
        <a:spcAft>
          <a:spcPct val="0"/>
        </a:spcAft>
        <a:defRPr sz="2800" b="1">
          <a:solidFill>
            <a:schemeClr val="tx2"/>
          </a:solidFill>
          <a:latin typeface="Arial" pitchFamily="34" charset="0"/>
        </a:defRPr>
      </a:lvl6pPr>
      <a:lvl7pPr marL="914400" algn="ctr" rtl="0" eaLnBrk="0" fontAlgn="base" hangingPunct="0">
        <a:spcBef>
          <a:spcPct val="0"/>
        </a:spcBef>
        <a:spcAft>
          <a:spcPct val="0"/>
        </a:spcAft>
        <a:defRPr sz="2800" b="1">
          <a:solidFill>
            <a:schemeClr val="tx2"/>
          </a:solidFill>
          <a:latin typeface="Arial" pitchFamily="34" charset="0"/>
        </a:defRPr>
      </a:lvl7pPr>
      <a:lvl8pPr marL="1371600" algn="ctr" rtl="0" eaLnBrk="0" fontAlgn="base" hangingPunct="0">
        <a:spcBef>
          <a:spcPct val="0"/>
        </a:spcBef>
        <a:spcAft>
          <a:spcPct val="0"/>
        </a:spcAft>
        <a:defRPr sz="2800" b="1">
          <a:solidFill>
            <a:schemeClr val="tx2"/>
          </a:solidFill>
          <a:latin typeface="Arial" pitchFamily="34" charset="0"/>
        </a:defRPr>
      </a:lvl8pPr>
      <a:lvl9pPr marL="1828800" algn="ctr" rtl="0" eaLnBrk="0" fontAlgn="base" hangingPunct="0">
        <a:spcBef>
          <a:spcPct val="0"/>
        </a:spcBef>
        <a:spcAft>
          <a:spcPct val="0"/>
        </a:spcAft>
        <a:defRPr sz="2800" b="1">
          <a:solidFill>
            <a:schemeClr val="tx2"/>
          </a:solidFill>
          <a:latin typeface="Arial" pitchFamily="34" charset="0"/>
        </a:defRPr>
      </a:lvl9pPr>
    </p:titleStyle>
    <p:bodyStyle>
      <a:lvl1pPr marL="342900" indent="-342900" algn="l" rtl="0" eaLnBrk="0" fontAlgn="base" hangingPunct="0">
        <a:spcBef>
          <a:spcPct val="20000"/>
        </a:spcBef>
        <a:spcAft>
          <a:spcPct val="0"/>
        </a:spcAft>
        <a:buClr>
          <a:schemeClr val="folHlink"/>
        </a:buClr>
        <a:buFont typeface="Wingdings" panose="05000000000000000000" pitchFamily="2" charset="2"/>
        <a:buChar char="§"/>
        <a:defRPr kumimoji="1"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folHlink"/>
        </a:buClr>
        <a:buFont typeface="Arial" panose="020B0604020202020204" pitchFamily="34" charset="0"/>
        <a:buChar char="–"/>
        <a:defRPr kumimoji="1" sz="2800">
          <a:solidFill>
            <a:schemeClr val="tx1"/>
          </a:solidFill>
          <a:latin typeface="+mn-lt"/>
          <a:ea typeface="ＭＳ Ｐゴシック" charset="0"/>
          <a:cs typeface="ＭＳ Ｐゴシック" charset="0"/>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
        <a:defRPr kumimoji="1" sz="2800">
          <a:solidFill>
            <a:schemeClr val="tx1"/>
          </a:solidFill>
          <a:latin typeface="+mn-lt"/>
          <a:ea typeface="ＭＳ Ｐゴシック" charset="0"/>
          <a:cs typeface="ＭＳ Ｐゴシック" charset="0"/>
        </a:defRPr>
      </a:lvl3pPr>
      <a:lvl4pPr marL="1600200" indent="-228600" algn="l" rtl="0" eaLnBrk="0" fontAlgn="base" hangingPunct="0">
        <a:spcBef>
          <a:spcPct val="20000"/>
        </a:spcBef>
        <a:spcAft>
          <a:spcPct val="0"/>
        </a:spcAft>
        <a:buClr>
          <a:schemeClr val="folHlink"/>
        </a:buClr>
        <a:buFont typeface="Arial" panose="020B0604020202020204" pitchFamily="34" charset="0"/>
        <a:buChar char="–"/>
        <a:defRPr kumimoji="1" sz="2800">
          <a:solidFill>
            <a:schemeClr val="tx1"/>
          </a:solidFill>
          <a:latin typeface="+mn-lt"/>
          <a:ea typeface="ＭＳ Ｐゴシック" charset="0"/>
          <a:cs typeface="ＭＳ Ｐゴシック" charset="0"/>
        </a:defRPr>
      </a:lvl4pPr>
      <a:lvl5pPr marL="2057400" indent="-228600" algn="l" rtl="0" eaLnBrk="0" fontAlgn="base" hangingPunct="0">
        <a:spcBef>
          <a:spcPct val="20000"/>
        </a:spcBef>
        <a:spcAft>
          <a:spcPct val="0"/>
        </a:spcAft>
        <a:buClr>
          <a:schemeClr val="folHlink"/>
        </a:buClr>
        <a:buFont typeface="Arial" panose="020B0604020202020204" pitchFamily="34" charset="0"/>
        <a:buChar char="»"/>
        <a:defRPr kumimoji="1" sz="2800">
          <a:solidFill>
            <a:schemeClr val="tx1"/>
          </a:solidFill>
          <a:latin typeface="+mn-lt"/>
          <a:ea typeface="ＭＳ Ｐゴシック" charset="0"/>
          <a:cs typeface="ＭＳ Ｐゴシック" charset="0"/>
        </a:defRPr>
      </a:lvl5pPr>
      <a:lvl6pPr marL="2514600" indent="-228600" algn="l" rtl="0" eaLnBrk="0" fontAlgn="base" hangingPunct="0">
        <a:spcBef>
          <a:spcPct val="20000"/>
        </a:spcBef>
        <a:spcAft>
          <a:spcPct val="0"/>
        </a:spcAft>
        <a:buClr>
          <a:schemeClr val="folHlink"/>
        </a:buClr>
        <a:buFont typeface="Arial" pitchFamily="34" charset="0"/>
        <a:buChar char="»"/>
        <a:defRPr sz="2800">
          <a:solidFill>
            <a:schemeClr val="tx1"/>
          </a:solidFill>
          <a:latin typeface="+mn-lt"/>
        </a:defRPr>
      </a:lvl6pPr>
      <a:lvl7pPr marL="2971800" indent="-228600" algn="l" rtl="0" eaLnBrk="0" fontAlgn="base" hangingPunct="0">
        <a:spcBef>
          <a:spcPct val="20000"/>
        </a:spcBef>
        <a:spcAft>
          <a:spcPct val="0"/>
        </a:spcAft>
        <a:buClr>
          <a:schemeClr val="folHlink"/>
        </a:buClr>
        <a:buFont typeface="Arial" pitchFamily="34" charset="0"/>
        <a:buChar char="»"/>
        <a:defRPr sz="2800">
          <a:solidFill>
            <a:schemeClr val="tx1"/>
          </a:solidFill>
          <a:latin typeface="+mn-lt"/>
        </a:defRPr>
      </a:lvl7pPr>
      <a:lvl8pPr marL="3429000" indent="-228600" algn="l" rtl="0" eaLnBrk="0" fontAlgn="base" hangingPunct="0">
        <a:spcBef>
          <a:spcPct val="20000"/>
        </a:spcBef>
        <a:spcAft>
          <a:spcPct val="0"/>
        </a:spcAft>
        <a:buClr>
          <a:schemeClr val="folHlink"/>
        </a:buClr>
        <a:buFont typeface="Arial" pitchFamily="34" charset="0"/>
        <a:buChar char="»"/>
        <a:defRPr sz="2800">
          <a:solidFill>
            <a:schemeClr val="tx1"/>
          </a:solidFill>
          <a:latin typeface="+mn-lt"/>
        </a:defRPr>
      </a:lvl8pPr>
      <a:lvl9pPr marL="3886200" indent="-228600" algn="l" rtl="0" eaLnBrk="0" fontAlgn="base" hangingPunct="0">
        <a:spcBef>
          <a:spcPct val="20000"/>
        </a:spcBef>
        <a:spcAft>
          <a:spcPct val="0"/>
        </a:spcAft>
        <a:buClr>
          <a:schemeClr val="folHlink"/>
        </a:buClr>
        <a:buFont typeface="Arial" pitchFamily="34" charset="0"/>
        <a:buChar char="»"/>
        <a:defRPr sz="28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Business6_1"/>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0" y="138113"/>
            <a:ext cx="6300788"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2052" name="Rectangle 4"/>
          <p:cNvSpPr>
            <a:spLocks noGrp="1" noChangeArrowheads="1"/>
          </p:cNvSpPr>
          <p:nvPr>
            <p:ph type="body" idx="1"/>
          </p:nvPr>
        </p:nvSpPr>
        <p:spPr bwMode="auto">
          <a:xfrm>
            <a:off x="1403350" y="1600200"/>
            <a:ext cx="728345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053"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atin typeface="Arial" pitchFamily="34" charset="0"/>
                <a:ea typeface="宋体" pitchFamily="2" charset="-122"/>
              </a:defRPr>
            </a:lvl1pPr>
          </a:lstStyle>
          <a:p>
            <a:pPr>
              <a:defRPr/>
            </a:pPr>
            <a:endParaRPr lang="zh-CN"/>
          </a:p>
        </p:txBody>
      </p:sp>
      <p:sp>
        <p:nvSpPr>
          <p:cNvPr id="2054"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atin typeface="Arial" pitchFamily="34" charset="0"/>
                <a:ea typeface="宋体" pitchFamily="2" charset="-122"/>
              </a:defRPr>
            </a:lvl1pPr>
          </a:lstStyle>
          <a:p>
            <a:pPr>
              <a:defRPr/>
            </a:pPr>
            <a:r>
              <a:rPr lang="en-US" altLang="zh-CN"/>
              <a:t>Powered by DevDiv Community</a:t>
            </a:r>
            <a:endParaRPr lang="zh-CN"/>
          </a:p>
        </p:txBody>
      </p:sp>
      <p:sp>
        <p:nvSpPr>
          <p:cNvPr id="2055"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ea typeface="宋体" panose="02010600030101010101" pitchFamily="2" charset="-122"/>
              </a:defRPr>
            </a:lvl1pPr>
          </a:lstStyle>
          <a:p>
            <a:fld id="{D55947CA-F0CB-49BD-9F15-F5745AF13516}"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4272" r:id="rId1"/>
    <p:sldLayoutId id="2147484273" r:id="rId2"/>
    <p:sldLayoutId id="2147484274" r:id="rId3"/>
    <p:sldLayoutId id="2147484275" r:id="rId4"/>
    <p:sldLayoutId id="2147484276" r:id="rId5"/>
    <p:sldLayoutId id="2147484277" r:id="rId6"/>
    <p:sldLayoutId id="2147484278" r:id="rId7"/>
    <p:sldLayoutId id="2147484279" r:id="rId8"/>
    <p:sldLayoutId id="2147484280" r:id="rId9"/>
    <p:sldLayoutId id="2147484281" r:id="rId10"/>
    <p:sldLayoutId id="2147484282" r:id="rId11"/>
  </p:sldLayoutIdLst>
  <p:hf sldNum="0" hdr="0" dt="0"/>
  <p:txStyles>
    <p:titleStyle>
      <a:lvl1pPr algn="ctr" rtl="0" eaLnBrk="0" fontAlgn="base" hangingPunct="0">
        <a:spcBef>
          <a:spcPct val="0"/>
        </a:spcBef>
        <a:spcAft>
          <a:spcPct val="0"/>
        </a:spcAft>
        <a:defRPr sz="2800" b="1">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sz="2800" b="1">
          <a:solidFill>
            <a:schemeClr val="tx2"/>
          </a:solidFill>
          <a:latin typeface="Arial" pitchFamily="34" charset="0"/>
          <a:ea typeface="ＭＳ Ｐゴシック" charset="0"/>
          <a:cs typeface="ＭＳ Ｐゴシック" charset="0"/>
        </a:defRPr>
      </a:lvl2pPr>
      <a:lvl3pPr algn="ctr" rtl="0" eaLnBrk="0" fontAlgn="base" hangingPunct="0">
        <a:spcBef>
          <a:spcPct val="0"/>
        </a:spcBef>
        <a:spcAft>
          <a:spcPct val="0"/>
        </a:spcAft>
        <a:defRPr sz="2800" b="1">
          <a:solidFill>
            <a:schemeClr val="tx2"/>
          </a:solidFill>
          <a:latin typeface="Arial" pitchFamily="34" charset="0"/>
          <a:ea typeface="ＭＳ Ｐゴシック" charset="0"/>
          <a:cs typeface="ＭＳ Ｐゴシック" charset="0"/>
        </a:defRPr>
      </a:lvl3pPr>
      <a:lvl4pPr algn="ctr" rtl="0" eaLnBrk="0" fontAlgn="base" hangingPunct="0">
        <a:spcBef>
          <a:spcPct val="0"/>
        </a:spcBef>
        <a:spcAft>
          <a:spcPct val="0"/>
        </a:spcAft>
        <a:defRPr sz="2800" b="1">
          <a:solidFill>
            <a:schemeClr val="tx2"/>
          </a:solidFill>
          <a:latin typeface="Arial" pitchFamily="34" charset="0"/>
          <a:ea typeface="ＭＳ Ｐゴシック" charset="0"/>
          <a:cs typeface="ＭＳ Ｐゴシック" charset="0"/>
        </a:defRPr>
      </a:lvl4pPr>
      <a:lvl5pPr algn="ctr" rtl="0" eaLnBrk="0" fontAlgn="base" hangingPunct="0">
        <a:spcBef>
          <a:spcPct val="0"/>
        </a:spcBef>
        <a:spcAft>
          <a:spcPct val="0"/>
        </a:spcAft>
        <a:defRPr sz="2800" b="1">
          <a:solidFill>
            <a:schemeClr val="tx2"/>
          </a:solidFill>
          <a:latin typeface="Arial" pitchFamily="34" charset="0"/>
          <a:ea typeface="ＭＳ Ｐゴシック" charset="0"/>
          <a:cs typeface="ＭＳ Ｐゴシック" charset="0"/>
        </a:defRPr>
      </a:lvl5pPr>
      <a:lvl6pPr marL="457200" algn="ctr" rtl="0" eaLnBrk="0" fontAlgn="base" hangingPunct="0">
        <a:spcBef>
          <a:spcPct val="0"/>
        </a:spcBef>
        <a:spcAft>
          <a:spcPct val="0"/>
        </a:spcAft>
        <a:defRPr sz="2800" b="1">
          <a:solidFill>
            <a:schemeClr val="tx2"/>
          </a:solidFill>
          <a:latin typeface="Arial" pitchFamily="34" charset="0"/>
        </a:defRPr>
      </a:lvl6pPr>
      <a:lvl7pPr marL="914400" algn="ctr" rtl="0" eaLnBrk="0" fontAlgn="base" hangingPunct="0">
        <a:spcBef>
          <a:spcPct val="0"/>
        </a:spcBef>
        <a:spcAft>
          <a:spcPct val="0"/>
        </a:spcAft>
        <a:defRPr sz="2800" b="1">
          <a:solidFill>
            <a:schemeClr val="tx2"/>
          </a:solidFill>
          <a:latin typeface="Arial" pitchFamily="34" charset="0"/>
        </a:defRPr>
      </a:lvl7pPr>
      <a:lvl8pPr marL="1371600" algn="ctr" rtl="0" eaLnBrk="0" fontAlgn="base" hangingPunct="0">
        <a:spcBef>
          <a:spcPct val="0"/>
        </a:spcBef>
        <a:spcAft>
          <a:spcPct val="0"/>
        </a:spcAft>
        <a:defRPr sz="2800" b="1">
          <a:solidFill>
            <a:schemeClr val="tx2"/>
          </a:solidFill>
          <a:latin typeface="Arial" pitchFamily="34" charset="0"/>
        </a:defRPr>
      </a:lvl8pPr>
      <a:lvl9pPr marL="1828800" algn="ctr" rtl="0" eaLnBrk="0" fontAlgn="base" hangingPunct="0">
        <a:spcBef>
          <a:spcPct val="0"/>
        </a:spcBef>
        <a:spcAft>
          <a:spcPct val="0"/>
        </a:spcAft>
        <a:defRPr sz="2800" b="1">
          <a:solidFill>
            <a:schemeClr val="tx2"/>
          </a:solidFill>
          <a:latin typeface="Arial" pitchFamily="34" charset="0"/>
        </a:defRPr>
      </a:lvl9pPr>
    </p:titleStyle>
    <p:bodyStyle>
      <a:lvl1pPr marL="342900" indent="-342900" algn="l" rtl="0" eaLnBrk="0" fontAlgn="base" hangingPunct="0">
        <a:spcBef>
          <a:spcPct val="20000"/>
        </a:spcBef>
        <a:spcAft>
          <a:spcPct val="0"/>
        </a:spcAft>
        <a:buClr>
          <a:schemeClr val="folHlink"/>
        </a:buClr>
        <a:buFont typeface="Wingdings" panose="05000000000000000000" pitchFamily="2" charset="2"/>
        <a:buChar char="§"/>
        <a:defRPr kumimoji="1"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folHlink"/>
        </a:buClr>
        <a:buFont typeface="Arial" panose="020B0604020202020204" pitchFamily="34" charset="0"/>
        <a:buChar char="–"/>
        <a:defRPr kumimoji="1" sz="2800">
          <a:solidFill>
            <a:schemeClr val="tx1"/>
          </a:solidFill>
          <a:latin typeface="+mn-lt"/>
          <a:ea typeface="ＭＳ Ｐゴシック" charset="0"/>
          <a:cs typeface="ＭＳ Ｐゴシック" charset="0"/>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
        <a:defRPr kumimoji="1" sz="2800">
          <a:solidFill>
            <a:schemeClr val="tx1"/>
          </a:solidFill>
          <a:latin typeface="+mn-lt"/>
          <a:ea typeface="ＭＳ Ｐゴシック" charset="0"/>
          <a:cs typeface="ＭＳ Ｐゴシック" charset="0"/>
        </a:defRPr>
      </a:lvl3pPr>
      <a:lvl4pPr marL="1600200" indent="-228600" algn="l" rtl="0" eaLnBrk="0" fontAlgn="base" hangingPunct="0">
        <a:spcBef>
          <a:spcPct val="20000"/>
        </a:spcBef>
        <a:spcAft>
          <a:spcPct val="0"/>
        </a:spcAft>
        <a:buClr>
          <a:schemeClr val="folHlink"/>
        </a:buClr>
        <a:buFont typeface="Arial" panose="020B0604020202020204" pitchFamily="34" charset="0"/>
        <a:buChar char="–"/>
        <a:defRPr kumimoji="1" sz="2800">
          <a:solidFill>
            <a:schemeClr val="tx1"/>
          </a:solidFill>
          <a:latin typeface="+mn-lt"/>
          <a:ea typeface="ＭＳ Ｐゴシック" charset="0"/>
          <a:cs typeface="ＭＳ Ｐゴシック" charset="0"/>
        </a:defRPr>
      </a:lvl4pPr>
      <a:lvl5pPr marL="2057400" indent="-228600" algn="l" rtl="0" eaLnBrk="0" fontAlgn="base" hangingPunct="0">
        <a:spcBef>
          <a:spcPct val="20000"/>
        </a:spcBef>
        <a:spcAft>
          <a:spcPct val="0"/>
        </a:spcAft>
        <a:buClr>
          <a:schemeClr val="folHlink"/>
        </a:buClr>
        <a:buFont typeface="Arial" panose="020B0604020202020204" pitchFamily="34" charset="0"/>
        <a:buChar char="»"/>
        <a:defRPr kumimoji="1" sz="2800">
          <a:solidFill>
            <a:schemeClr val="tx1"/>
          </a:solidFill>
          <a:latin typeface="+mn-lt"/>
          <a:ea typeface="ＭＳ Ｐゴシック" charset="0"/>
          <a:cs typeface="ＭＳ Ｐゴシック" charset="0"/>
        </a:defRPr>
      </a:lvl5pPr>
      <a:lvl6pPr marL="2514600" indent="-228600" algn="l" rtl="0" eaLnBrk="0" fontAlgn="base" hangingPunct="0">
        <a:spcBef>
          <a:spcPct val="20000"/>
        </a:spcBef>
        <a:spcAft>
          <a:spcPct val="0"/>
        </a:spcAft>
        <a:buClr>
          <a:schemeClr val="folHlink"/>
        </a:buClr>
        <a:buFont typeface="Arial" pitchFamily="34" charset="0"/>
        <a:buChar char="»"/>
        <a:defRPr sz="2800">
          <a:solidFill>
            <a:schemeClr val="tx1"/>
          </a:solidFill>
          <a:latin typeface="+mn-lt"/>
        </a:defRPr>
      </a:lvl6pPr>
      <a:lvl7pPr marL="2971800" indent="-228600" algn="l" rtl="0" eaLnBrk="0" fontAlgn="base" hangingPunct="0">
        <a:spcBef>
          <a:spcPct val="20000"/>
        </a:spcBef>
        <a:spcAft>
          <a:spcPct val="0"/>
        </a:spcAft>
        <a:buClr>
          <a:schemeClr val="folHlink"/>
        </a:buClr>
        <a:buFont typeface="Arial" pitchFamily="34" charset="0"/>
        <a:buChar char="»"/>
        <a:defRPr sz="2800">
          <a:solidFill>
            <a:schemeClr val="tx1"/>
          </a:solidFill>
          <a:latin typeface="+mn-lt"/>
        </a:defRPr>
      </a:lvl7pPr>
      <a:lvl8pPr marL="3429000" indent="-228600" algn="l" rtl="0" eaLnBrk="0" fontAlgn="base" hangingPunct="0">
        <a:spcBef>
          <a:spcPct val="20000"/>
        </a:spcBef>
        <a:spcAft>
          <a:spcPct val="0"/>
        </a:spcAft>
        <a:buClr>
          <a:schemeClr val="folHlink"/>
        </a:buClr>
        <a:buFont typeface="Arial" pitchFamily="34" charset="0"/>
        <a:buChar char="»"/>
        <a:defRPr sz="2800">
          <a:solidFill>
            <a:schemeClr val="tx1"/>
          </a:solidFill>
          <a:latin typeface="+mn-lt"/>
        </a:defRPr>
      </a:lvl8pPr>
      <a:lvl9pPr marL="3886200" indent="-228600" algn="l" rtl="0" eaLnBrk="0" fontAlgn="base" hangingPunct="0">
        <a:spcBef>
          <a:spcPct val="20000"/>
        </a:spcBef>
        <a:spcAft>
          <a:spcPct val="0"/>
        </a:spcAft>
        <a:buClr>
          <a:schemeClr val="folHlink"/>
        </a:buClr>
        <a:buFont typeface="Arial" pitchFamily="34" charset="0"/>
        <a:buChar char="»"/>
        <a:defRPr sz="28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4.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8.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a:spLocks noChangeArrowheads="1"/>
          </p:cNvSpPr>
          <p:nvPr/>
        </p:nvSpPr>
        <p:spPr bwMode="auto">
          <a:xfrm>
            <a:off x="1500188" y="4572000"/>
            <a:ext cx="7429500" cy="642938"/>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4099" name="Rectangle 2"/>
          <p:cNvSpPr>
            <a:spLocks noGrp="1" noChangeArrowheads="1"/>
          </p:cNvSpPr>
          <p:nvPr>
            <p:ph type="ctrTitle" idx="4294967295"/>
          </p:nvPr>
        </p:nvSpPr>
        <p:spPr>
          <a:xfrm>
            <a:off x="428625" y="4581525"/>
            <a:ext cx="8531225" cy="603250"/>
          </a:xfrm>
        </p:spPr>
        <p:txBody>
          <a:bodyPr/>
          <a:lstStyle/>
          <a:p>
            <a:pPr algn="r" eaLnBrk="1" hangingPunct="1"/>
            <a:r>
              <a:rPr lang="en-US" altLang="zh-CN" sz="3200" dirty="0" err="1" smtClean="0">
                <a:solidFill>
                  <a:schemeClr val="tx1"/>
                </a:solidFill>
                <a:latin typeface="微软雅黑" panose="020B0503020204020204" pitchFamily="34" charset="-122"/>
                <a:ea typeface="微软雅黑" panose="020B0503020204020204" pitchFamily="34" charset="-122"/>
              </a:rPr>
              <a:t>OpenCV</a:t>
            </a:r>
            <a:r>
              <a:rPr lang="zh-CN" altLang="en-US" sz="3200" dirty="0" smtClean="0">
                <a:solidFill>
                  <a:schemeClr val="tx1"/>
                </a:solidFill>
                <a:latin typeface="微软雅黑" panose="020B0503020204020204" pitchFamily="34" charset="-122"/>
                <a:ea typeface="微软雅黑" panose="020B0503020204020204" pitchFamily="34" charset="-122"/>
              </a:rPr>
              <a:t>开发指南</a:t>
            </a:r>
            <a:endParaRPr lang="zh-CN" sz="3200" dirty="0" smtClean="0">
              <a:solidFill>
                <a:schemeClr val="tx1"/>
              </a:solidFill>
              <a:latin typeface="微软雅黑" panose="020B0503020204020204" pitchFamily="34" charset="-122"/>
              <a:ea typeface="微软雅黑" panose="020B0503020204020204" pitchFamily="34" charset="-122"/>
            </a:endParaRPr>
          </a:p>
        </p:txBody>
      </p:sp>
      <p:sp>
        <p:nvSpPr>
          <p:cNvPr id="4101" name="文本框 3"/>
          <p:cNvSpPr txBox="1">
            <a:spLocks noChangeArrowheads="1"/>
          </p:cNvSpPr>
          <p:nvPr/>
        </p:nvSpPr>
        <p:spPr bwMode="auto">
          <a:xfrm>
            <a:off x="7235825" y="5437188"/>
            <a:ext cx="23764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kumimoji="1" lang="zh-CN" altLang="en-US" dirty="0">
                <a:latin typeface="微软雅黑" panose="020B0503020204020204" pitchFamily="34" charset="-122"/>
                <a:ea typeface="微软雅黑" panose="020B0503020204020204" pitchFamily="34" charset="-122"/>
              </a:rPr>
              <a:t>周智勋</a:t>
            </a:r>
            <a:r>
              <a:rPr kumimoji="1" lang="en-US" altLang="zh-CN" dirty="0" smtClean="0">
                <a:latin typeface="微软雅黑" panose="020B0503020204020204" pitchFamily="34" charset="-122"/>
                <a:ea typeface="微软雅黑" panose="020B0503020204020204" pitchFamily="34" charset="-122"/>
              </a:rPr>
              <a:t> 2013</a:t>
            </a:r>
            <a:endParaRPr kumimoji="1" lang="zh-CN" altLang="en-US"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zh-CN" altLang="en-US" dirty="0" smtClean="0">
                <a:solidFill>
                  <a:schemeClr val="tx1"/>
                </a:solidFill>
                <a:latin typeface="楷体" panose="02010609060101010101" pitchFamily="49" charset="-122"/>
                <a:ea typeface="楷体" panose="02010609060101010101" pitchFamily="49" charset="-122"/>
              </a:rPr>
              <a:t>开发环境介绍</a:t>
            </a:r>
          </a:p>
        </p:txBody>
      </p:sp>
      <p:sp>
        <p:nvSpPr>
          <p:cNvPr id="2" name="文本框 1"/>
          <p:cNvSpPr txBox="1"/>
          <p:nvPr/>
        </p:nvSpPr>
        <p:spPr>
          <a:xfrm>
            <a:off x="1571625" y="1844824"/>
            <a:ext cx="2492990" cy="369332"/>
          </a:xfrm>
          <a:prstGeom prst="rect">
            <a:avLst/>
          </a:prstGeom>
          <a:noFill/>
        </p:spPr>
        <p:txBody>
          <a:bodyPr wrap="none" rtlCol="0">
            <a:spAutoFit/>
          </a:bodyPr>
          <a:lstStyle/>
          <a:p>
            <a:r>
              <a:rPr lang="en-US" altLang="zh-CN" dirty="0" err="1" smtClean="0">
                <a:latin typeface="楷体" panose="02010609060101010101" pitchFamily="49" charset="-122"/>
                <a:ea typeface="楷体" panose="02010609060101010101" pitchFamily="49" charset="-122"/>
              </a:rPr>
              <a:t>OpenCV</a:t>
            </a:r>
            <a:r>
              <a:rPr lang="zh-CN" altLang="en-US" dirty="0" smtClean="0">
                <a:latin typeface="楷体" panose="02010609060101010101" pitchFamily="49" charset="-122"/>
                <a:ea typeface="楷体" panose="02010609060101010101" pitchFamily="49" charset="-122"/>
              </a:rPr>
              <a:t>支持的开发工具</a:t>
            </a:r>
            <a:endParaRPr lang="zh-CN" altLang="en-US" dirty="0">
              <a:latin typeface="楷体" panose="02010609060101010101" pitchFamily="49" charset="-122"/>
              <a:ea typeface="楷体" panose="02010609060101010101" pitchFamily="49" charset="-122"/>
            </a:endParaRPr>
          </a:p>
        </p:txBody>
      </p:sp>
      <p:pic>
        <p:nvPicPr>
          <p:cNvPr id="5122" name="Picture 2" descr="WinVSHow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3507187"/>
            <a:ext cx="1440160" cy="110412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ts1.mm.bing.net/th?id=H.4586261594637315&amp;pid=1.9&amp;w=300&amp;h=300&amp;p=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7428" y="3362295"/>
            <a:ext cx="1393909" cy="139390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ts1.mm.bing.net/th?id=H.4960086925706254&amp;pid=1.9&amp;w=300&amp;h=300&amp;p=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2485" y="3214099"/>
            <a:ext cx="1522437" cy="1522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706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2"/>
                                        </p:tgtEl>
                                        <p:attrNameLst>
                                          <p:attrName>style.visibility</p:attrName>
                                        </p:attrNameLst>
                                      </p:cBhvr>
                                      <p:to>
                                        <p:strVal val="visible"/>
                                      </p:to>
                                    </p:set>
                                    <p:anim calcmode="lin" valueType="num">
                                      <p:cBhvr additive="base">
                                        <p:cTn id="13" dur="500" fill="hold"/>
                                        <p:tgtEl>
                                          <p:spTgt spid="5122"/>
                                        </p:tgtEl>
                                        <p:attrNameLst>
                                          <p:attrName>ppt_x</p:attrName>
                                        </p:attrNameLst>
                                      </p:cBhvr>
                                      <p:tavLst>
                                        <p:tav tm="0">
                                          <p:val>
                                            <p:strVal val="#ppt_x"/>
                                          </p:val>
                                        </p:tav>
                                        <p:tav tm="100000">
                                          <p:val>
                                            <p:strVal val="#ppt_x"/>
                                          </p:val>
                                        </p:tav>
                                      </p:tavLst>
                                    </p:anim>
                                    <p:anim calcmode="lin" valueType="num">
                                      <p:cBhvr additive="base">
                                        <p:cTn id="14"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6"/>
                                        </p:tgtEl>
                                        <p:attrNameLst>
                                          <p:attrName>style.visibility</p:attrName>
                                        </p:attrNameLst>
                                      </p:cBhvr>
                                      <p:to>
                                        <p:strVal val="visible"/>
                                      </p:to>
                                    </p:set>
                                    <p:anim calcmode="lin" valueType="num">
                                      <p:cBhvr additive="base">
                                        <p:cTn id="25" dur="500" fill="hold"/>
                                        <p:tgtEl>
                                          <p:spTgt spid="5126"/>
                                        </p:tgtEl>
                                        <p:attrNameLst>
                                          <p:attrName>ppt_x</p:attrName>
                                        </p:attrNameLst>
                                      </p:cBhvr>
                                      <p:tavLst>
                                        <p:tav tm="0">
                                          <p:val>
                                            <p:strVal val="#ppt_x"/>
                                          </p:val>
                                        </p:tav>
                                        <p:tav tm="100000">
                                          <p:val>
                                            <p:strVal val="#ppt_x"/>
                                          </p:val>
                                        </p:tav>
                                      </p:tavLst>
                                    </p:anim>
                                    <p:anim calcmode="lin" valueType="num">
                                      <p:cBhvr additive="base">
                                        <p:cTn id="26" dur="500" fill="hold"/>
                                        <p:tgtEl>
                                          <p:spTgt spid="51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zh-CN" altLang="en-US" dirty="0" smtClean="0">
                <a:solidFill>
                  <a:schemeClr val="tx1"/>
                </a:solidFill>
                <a:latin typeface="楷体" panose="02010609060101010101" pitchFamily="49" charset="-122"/>
                <a:ea typeface="楷体" panose="02010609060101010101" pitchFamily="49" charset="-122"/>
              </a:rPr>
              <a:t>开发环境介绍</a:t>
            </a:r>
          </a:p>
        </p:txBody>
      </p:sp>
      <p:sp>
        <p:nvSpPr>
          <p:cNvPr id="2" name="文本框 1"/>
          <p:cNvSpPr txBox="1"/>
          <p:nvPr/>
        </p:nvSpPr>
        <p:spPr>
          <a:xfrm>
            <a:off x="1571625" y="1844824"/>
            <a:ext cx="3531736" cy="369332"/>
          </a:xfrm>
          <a:prstGeom prst="rect">
            <a:avLst/>
          </a:prstGeom>
          <a:noFill/>
        </p:spPr>
        <p:txBody>
          <a:bodyPr wrap="none" rtlCol="0">
            <a:spAutoFit/>
          </a:bodyPr>
          <a:lstStyle/>
          <a:p>
            <a:r>
              <a:rPr lang="en-US" altLang="zh-CN" dirty="0" err="1" smtClean="0">
                <a:latin typeface="楷体" panose="02010609060101010101" pitchFamily="49" charset="-122"/>
                <a:ea typeface="楷体" panose="02010609060101010101" pitchFamily="49" charset="-122"/>
              </a:rPr>
              <a:t>OpenCV</a:t>
            </a:r>
            <a:r>
              <a:rPr lang="zh-CN" altLang="en-US" dirty="0" smtClean="0">
                <a:latin typeface="楷体" panose="02010609060101010101" pitchFamily="49" charset="-122"/>
                <a:ea typeface="楷体" panose="02010609060101010101" pitchFamily="49" charset="-122"/>
              </a:rPr>
              <a:t>在</a:t>
            </a:r>
            <a:r>
              <a:rPr lang="en-US" altLang="zh-CN" dirty="0" smtClean="0">
                <a:latin typeface="楷体" panose="02010609060101010101" pitchFamily="49" charset="-122"/>
                <a:ea typeface="楷体" panose="02010609060101010101" pitchFamily="49" charset="-122"/>
              </a:rPr>
              <a:t>Windows</a:t>
            </a:r>
            <a:r>
              <a:rPr lang="zh-CN" altLang="en-US" dirty="0" smtClean="0">
                <a:latin typeface="楷体" panose="02010609060101010101" pitchFamily="49" charset="-122"/>
                <a:ea typeface="楷体" panose="02010609060101010101" pitchFamily="49" charset="-122"/>
              </a:rPr>
              <a:t>中开发环境配置</a:t>
            </a:r>
            <a:endParaRPr lang="zh-CN" altLang="en-US" dirty="0">
              <a:latin typeface="楷体" panose="02010609060101010101" pitchFamily="49" charset="-122"/>
              <a:ea typeface="楷体" panose="02010609060101010101" pitchFamily="49" charset="-122"/>
            </a:endParaRPr>
          </a:p>
        </p:txBody>
      </p:sp>
      <p:sp>
        <p:nvSpPr>
          <p:cNvPr id="8" name="文本框 7"/>
          <p:cNvSpPr txBox="1"/>
          <p:nvPr/>
        </p:nvSpPr>
        <p:spPr>
          <a:xfrm>
            <a:off x="3375169" y="3573016"/>
            <a:ext cx="1728192" cy="369332"/>
          </a:xfrm>
          <a:prstGeom prst="rect">
            <a:avLst/>
          </a:prstGeom>
          <a:noFill/>
        </p:spPr>
        <p:txBody>
          <a:bodyPr wrap="square" rtlCol="0">
            <a:spAutoFit/>
          </a:bodyPr>
          <a:lstStyle/>
          <a:p>
            <a:r>
              <a:rPr lang="zh-CN" altLang="en-US" dirty="0" smtClean="0">
                <a:latin typeface="楷体" panose="02010609060101010101" pitchFamily="49" charset="-122"/>
                <a:ea typeface="楷体" panose="02010609060101010101" pitchFamily="49" charset="-122"/>
              </a:rPr>
              <a:t>实例演示</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8806065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a:spLocks noChangeArrowheads="1"/>
          </p:cNvSpPr>
          <p:nvPr/>
        </p:nvSpPr>
        <p:spPr bwMode="auto">
          <a:xfrm>
            <a:off x="2268538" y="3500239"/>
            <a:ext cx="5018087"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zh-CN" altLang="en-US" dirty="0" smtClean="0">
                <a:solidFill>
                  <a:schemeClr val="tx1"/>
                </a:solidFill>
                <a:latin typeface="楷体" panose="02010609060101010101" pitchFamily="49" charset="-122"/>
                <a:ea typeface="楷体" panose="02010609060101010101" pitchFamily="49" charset="-122"/>
              </a:rPr>
              <a:t>目录</a:t>
            </a:r>
          </a:p>
        </p:txBody>
      </p:sp>
      <p:sp>
        <p:nvSpPr>
          <p:cNvPr id="5125" name="Rectangle 3"/>
          <p:cNvSpPr>
            <a:spLocks noGrp="1" noChangeArrowheads="1"/>
          </p:cNvSpPr>
          <p:nvPr>
            <p:ph type="body" idx="4294967295"/>
          </p:nvPr>
        </p:nvSpPr>
        <p:spPr>
          <a:xfrm>
            <a:off x="1071563" y="1642492"/>
            <a:ext cx="7858125" cy="4450804"/>
          </a:xfrm>
        </p:spPr>
        <p:txBody>
          <a:bodyPr/>
          <a:lstStyle/>
          <a:p>
            <a:pPr lvl="3" eaLnBrk="1" hangingPunct="1">
              <a:lnSpc>
                <a:spcPct val="90000"/>
              </a:lnSpc>
              <a:buSzPct val="60000"/>
              <a:buFont typeface="Wingdings" panose="05000000000000000000" pitchFamily="2" charset="2"/>
              <a:buChar char="n"/>
            </a:pPr>
            <a:r>
              <a:rPr kumimoji="0" lang="en-US" altLang="zh-CN" sz="3600" dirty="0" err="1">
                <a:latin typeface="楷体" panose="02010609060101010101" pitchFamily="49" charset="-122"/>
                <a:ea typeface="楷体" panose="02010609060101010101" pitchFamily="49" charset="-122"/>
                <a:cs typeface="Kalinga" panose="020B0502040204020203" pitchFamily="34" charset="0"/>
              </a:rPr>
              <a:t>OpenCV</a:t>
            </a:r>
            <a:r>
              <a:rPr kumimoji="0" lang="zh-CN" altLang="en-US" sz="3600" dirty="0">
                <a:latin typeface="楷体" panose="02010609060101010101" pitchFamily="49" charset="-122"/>
                <a:ea typeface="楷体" panose="02010609060101010101" pitchFamily="49" charset="-122"/>
                <a:cs typeface="Kalinga" panose="020B0502040204020203" pitchFamily="34" charset="0"/>
              </a:rPr>
              <a:t>简介</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a:latin typeface="楷体" panose="02010609060101010101" pitchFamily="49" charset="-122"/>
                <a:ea typeface="楷体" panose="02010609060101010101" pitchFamily="49" charset="-122"/>
                <a:cs typeface="Kalinga" panose="020B0502040204020203" pitchFamily="34" charset="0"/>
              </a:rPr>
              <a:t>开发环境介绍</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en-US" altLang="zh-CN" sz="3600" dirty="0" err="1">
                <a:latin typeface="楷体" panose="02010609060101010101" pitchFamily="49" charset="-122"/>
                <a:ea typeface="楷体" panose="02010609060101010101" pitchFamily="49" charset="-122"/>
                <a:cs typeface="Kalinga" panose="020B0502040204020203" pitchFamily="34" charset="0"/>
              </a:rPr>
              <a:t>OpenCV</a:t>
            </a:r>
            <a:r>
              <a:rPr kumimoji="0" lang="zh-CN" altLang="en-US" sz="3600" dirty="0">
                <a:latin typeface="楷体" panose="02010609060101010101" pitchFamily="49" charset="-122"/>
                <a:ea typeface="楷体" panose="02010609060101010101" pitchFamily="49" charset="-122"/>
                <a:cs typeface="Kalinga" panose="020B0502040204020203" pitchFamily="34" charset="0"/>
              </a:rPr>
              <a:t>详细</a:t>
            </a: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介绍</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en-US" altLang="zh-CN" sz="3600" dirty="0" err="1">
                <a:latin typeface="楷体" panose="02010609060101010101" pitchFamily="49" charset="-122"/>
                <a:ea typeface="楷体" panose="02010609060101010101" pitchFamily="49" charset="-122"/>
                <a:cs typeface="Kalinga" panose="020B0502040204020203" pitchFamily="34" charset="0"/>
              </a:rPr>
              <a:t>iOS</a:t>
            </a:r>
            <a:r>
              <a:rPr kumimoji="0" lang="zh-CN" altLang="en-US" sz="3600" dirty="0">
                <a:latin typeface="楷体" panose="02010609060101010101" pitchFamily="49" charset="-122"/>
                <a:ea typeface="楷体" panose="02010609060101010101" pitchFamily="49" charset="-122"/>
                <a:cs typeface="Kalinga" panose="020B0502040204020203" pitchFamily="34" charset="0"/>
              </a:rPr>
              <a:t>中使用</a:t>
            </a:r>
            <a:r>
              <a:rPr kumimoji="0" lang="en-US" altLang="zh-CN" sz="3600" dirty="0" err="1" smtClean="0">
                <a:latin typeface="楷体" panose="02010609060101010101" pitchFamily="49" charset="-122"/>
                <a:ea typeface="楷体" panose="02010609060101010101" pitchFamily="49" charset="-122"/>
                <a:cs typeface="Kalinga" panose="020B0502040204020203" pitchFamily="34" charset="0"/>
              </a:rPr>
              <a:t>OpenCV</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a:latin typeface="楷体" panose="02010609060101010101" pitchFamily="49" charset="-122"/>
                <a:ea typeface="楷体" panose="02010609060101010101" pitchFamily="49" charset="-122"/>
                <a:cs typeface="Kalinga" panose="020B0502040204020203" pitchFamily="34" charset="0"/>
              </a:rPr>
              <a:t>课后</a:t>
            </a: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作业</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p:txBody>
      </p:sp>
    </p:spTree>
    <p:extLst>
      <p:ext uri="{BB962C8B-B14F-4D97-AF65-F5344CB8AC3E}">
        <p14:creationId xmlns:p14="http://schemas.microsoft.com/office/powerpoint/2010/main" val="209198071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en-US" altLang="zh-CN" dirty="0" err="1" smtClean="0">
                <a:solidFill>
                  <a:schemeClr val="tx1"/>
                </a:solidFill>
                <a:latin typeface="楷体" panose="02010609060101010101" pitchFamily="49" charset="-122"/>
                <a:ea typeface="楷体" panose="02010609060101010101" pitchFamily="49" charset="-122"/>
              </a:rPr>
              <a:t>OpenCV</a:t>
            </a:r>
            <a:r>
              <a:rPr lang="zh-CN" altLang="en-US" dirty="0" smtClean="0">
                <a:solidFill>
                  <a:schemeClr val="tx1"/>
                </a:solidFill>
                <a:latin typeface="楷体" panose="02010609060101010101" pitchFamily="49" charset="-122"/>
                <a:ea typeface="楷体" panose="02010609060101010101" pitchFamily="49" charset="-122"/>
              </a:rPr>
              <a:t>详细介绍</a:t>
            </a:r>
          </a:p>
        </p:txBody>
      </p:sp>
      <p:sp>
        <p:nvSpPr>
          <p:cNvPr id="2" name="矩形 1"/>
          <p:cNvSpPr/>
          <p:nvPr/>
        </p:nvSpPr>
        <p:spPr>
          <a:xfrm>
            <a:off x="2228850" y="2477795"/>
            <a:ext cx="4572000" cy="2031325"/>
          </a:xfrm>
          <a:prstGeom prst="rect">
            <a:avLst/>
          </a:prstGeom>
        </p:spPr>
        <p:txBody>
          <a:bodyPr>
            <a:spAutoFit/>
          </a:bodyPr>
          <a:lstStyle/>
          <a:p>
            <a:r>
              <a:rPr lang="zh-CN" altLang="en-US" dirty="0" smtClean="0">
                <a:latin typeface="楷体" panose="02010609060101010101" pitchFamily="49" charset="-122"/>
                <a:ea typeface="楷体" panose="02010609060101010101" pitchFamily="49" charset="-122"/>
              </a:rPr>
              <a:t>图片显示</a:t>
            </a:r>
            <a:endParaRPr lang="en-US" altLang="zh-CN" dirty="0" smtClean="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视频加载</a:t>
            </a:r>
            <a:endParaRPr lang="en-US" altLang="zh-CN" dirty="0" smtClean="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图像保存</a:t>
            </a:r>
            <a:endParaRPr lang="en-US" altLang="zh-CN" dirty="0" smtClean="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图像</a:t>
            </a:r>
            <a:r>
              <a:rPr lang="zh-CN" altLang="en-US" dirty="0">
                <a:latin typeface="楷体" panose="02010609060101010101" pitchFamily="49" charset="-122"/>
                <a:ea typeface="楷体" panose="02010609060101010101" pitchFamily="49" charset="-122"/>
              </a:rPr>
              <a:t>差分</a:t>
            </a:r>
          </a:p>
        </p:txBody>
      </p:sp>
    </p:spTree>
    <p:extLst>
      <p:ext uri="{BB962C8B-B14F-4D97-AF65-F5344CB8AC3E}">
        <p14:creationId xmlns:p14="http://schemas.microsoft.com/office/powerpoint/2010/main" val="60476469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a:spLocks noChangeArrowheads="1"/>
          </p:cNvSpPr>
          <p:nvPr/>
        </p:nvSpPr>
        <p:spPr bwMode="auto">
          <a:xfrm>
            <a:off x="1595107" y="2420888"/>
            <a:ext cx="5018087"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en-US" altLang="zh-CN" dirty="0" err="1" smtClean="0">
                <a:solidFill>
                  <a:schemeClr val="tx1"/>
                </a:solidFill>
                <a:latin typeface="楷体" panose="02010609060101010101" pitchFamily="49" charset="-122"/>
                <a:ea typeface="楷体" panose="02010609060101010101" pitchFamily="49" charset="-122"/>
              </a:rPr>
              <a:t>OpenCV</a:t>
            </a:r>
            <a:r>
              <a:rPr lang="zh-CN" altLang="en-US" dirty="0" smtClean="0">
                <a:solidFill>
                  <a:schemeClr val="tx1"/>
                </a:solidFill>
                <a:latin typeface="楷体" panose="02010609060101010101" pitchFamily="49" charset="-122"/>
                <a:ea typeface="楷体" panose="02010609060101010101" pitchFamily="49" charset="-122"/>
              </a:rPr>
              <a:t>详细介绍</a:t>
            </a:r>
          </a:p>
        </p:txBody>
      </p:sp>
      <p:sp>
        <p:nvSpPr>
          <p:cNvPr id="2" name="矩形 1"/>
          <p:cNvSpPr/>
          <p:nvPr/>
        </p:nvSpPr>
        <p:spPr>
          <a:xfrm>
            <a:off x="2228850" y="2477795"/>
            <a:ext cx="4572000" cy="2031325"/>
          </a:xfrm>
          <a:prstGeom prst="rect">
            <a:avLst/>
          </a:prstGeom>
        </p:spPr>
        <p:txBody>
          <a:bodyPr>
            <a:spAutoFit/>
          </a:bodyPr>
          <a:lstStyle/>
          <a:p>
            <a:r>
              <a:rPr lang="zh-CN" altLang="en-US" dirty="0" smtClean="0">
                <a:latin typeface="楷体" panose="02010609060101010101" pitchFamily="49" charset="-122"/>
                <a:ea typeface="楷体" panose="02010609060101010101" pitchFamily="49" charset="-122"/>
              </a:rPr>
              <a:t>图片显示</a:t>
            </a:r>
            <a:endParaRPr lang="en-US" altLang="zh-CN" dirty="0" smtClean="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视频加载</a:t>
            </a:r>
            <a:endParaRPr lang="en-US" altLang="zh-CN" dirty="0" smtClean="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图像保存</a:t>
            </a:r>
            <a:endParaRPr lang="en-US" altLang="zh-CN" dirty="0" smtClean="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图像</a:t>
            </a:r>
            <a:r>
              <a:rPr lang="zh-CN" altLang="en-US" dirty="0">
                <a:latin typeface="楷体" panose="02010609060101010101" pitchFamily="49" charset="-122"/>
                <a:ea typeface="楷体" panose="02010609060101010101" pitchFamily="49" charset="-122"/>
              </a:rPr>
              <a:t>差分</a:t>
            </a:r>
          </a:p>
        </p:txBody>
      </p:sp>
    </p:spTree>
    <p:extLst>
      <p:ext uri="{BB962C8B-B14F-4D97-AF65-F5344CB8AC3E}">
        <p14:creationId xmlns:p14="http://schemas.microsoft.com/office/powerpoint/2010/main" val="393569732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zh-CN" altLang="en-US" dirty="0" smtClean="0">
                <a:solidFill>
                  <a:schemeClr val="tx1"/>
                </a:solidFill>
                <a:latin typeface="楷体" panose="02010609060101010101" pitchFamily="49" charset="-122"/>
                <a:ea typeface="楷体" panose="02010609060101010101" pitchFamily="49" charset="-122"/>
              </a:rPr>
              <a:t>图片显示</a:t>
            </a:r>
          </a:p>
        </p:txBody>
      </p:sp>
      <p:sp>
        <p:nvSpPr>
          <p:cNvPr id="3" name="矩形 2"/>
          <p:cNvSpPr/>
          <p:nvPr/>
        </p:nvSpPr>
        <p:spPr>
          <a:xfrm>
            <a:off x="1763688" y="1484784"/>
            <a:ext cx="2492990" cy="369332"/>
          </a:xfrm>
          <a:prstGeom prst="rect">
            <a:avLst/>
          </a:prstGeom>
        </p:spPr>
        <p:txBody>
          <a:bodyPr wrap="none">
            <a:spAutoFit/>
          </a:bodyPr>
          <a:lstStyle/>
          <a:p>
            <a:r>
              <a:rPr lang="zh-CN" altLang="en-US" dirty="0">
                <a:latin typeface="楷体" panose="02010609060101010101" pitchFamily="49" charset="-122"/>
                <a:ea typeface="楷体" panose="02010609060101010101" pitchFamily="49" charset="-122"/>
              </a:rPr>
              <a:t>创建和定位一个新窗口</a:t>
            </a:r>
          </a:p>
        </p:txBody>
      </p:sp>
      <p:sp>
        <p:nvSpPr>
          <p:cNvPr id="2" name="矩形 1"/>
          <p:cNvSpPr/>
          <p:nvPr/>
        </p:nvSpPr>
        <p:spPr>
          <a:xfrm>
            <a:off x="2195736" y="1846565"/>
            <a:ext cx="5256584" cy="646331"/>
          </a:xfrm>
          <a:prstGeom prst="rect">
            <a:avLst/>
          </a:prstGeom>
          <a:solidFill>
            <a:schemeClr val="tx2">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zh-CN" altLang="en-US" dirty="0">
                <a:latin typeface="楷体" panose="02010609060101010101" pitchFamily="49" charset="-122"/>
                <a:ea typeface="楷体" panose="02010609060101010101" pitchFamily="49" charset="-122"/>
              </a:rPr>
              <a:t>cvNamedWindow("win1", CV_WINDOW_AUTOSIZE); </a:t>
            </a:r>
          </a:p>
          <a:p>
            <a:r>
              <a:rPr lang="zh-CN" altLang="en-US" dirty="0">
                <a:latin typeface="楷体" panose="02010609060101010101" pitchFamily="49" charset="-122"/>
                <a:ea typeface="楷体" panose="02010609060101010101" pitchFamily="49" charset="-122"/>
              </a:rPr>
              <a:t>cvMoveWindow("win1", 100, 100); </a:t>
            </a:r>
          </a:p>
        </p:txBody>
      </p:sp>
      <p:sp>
        <p:nvSpPr>
          <p:cNvPr id="4" name="矩形 3"/>
          <p:cNvSpPr/>
          <p:nvPr/>
        </p:nvSpPr>
        <p:spPr>
          <a:xfrm>
            <a:off x="1763688" y="2656600"/>
            <a:ext cx="1107996" cy="369332"/>
          </a:xfrm>
          <a:prstGeom prst="rect">
            <a:avLst/>
          </a:prstGeom>
        </p:spPr>
        <p:txBody>
          <a:bodyPr wrap="none">
            <a:spAutoFit/>
          </a:bodyPr>
          <a:lstStyle/>
          <a:p>
            <a:r>
              <a:rPr lang="zh-CN" altLang="en-US" dirty="0">
                <a:latin typeface="楷体" panose="02010609060101010101" pitchFamily="49" charset="-122"/>
                <a:ea typeface="楷体" panose="02010609060101010101" pitchFamily="49" charset="-122"/>
              </a:rPr>
              <a:t>载入</a:t>
            </a:r>
            <a:r>
              <a:rPr lang="zh-CN" altLang="en-US" dirty="0" smtClean="0">
                <a:latin typeface="楷体" panose="02010609060101010101" pitchFamily="49" charset="-122"/>
                <a:ea typeface="楷体" panose="02010609060101010101" pitchFamily="49" charset="-122"/>
              </a:rPr>
              <a:t>图像</a:t>
            </a:r>
            <a:endParaRPr lang="zh-CN" altLang="en-US" dirty="0">
              <a:latin typeface="楷体" panose="02010609060101010101" pitchFamily="49" charset="-122"/>
              <a:ea typeface="楷体" panose="02010609060101010101" pitchFamily="49" charset="-122"/>
            </a:endParaRPr>
          </a:p>
        </p:txBody>
      </p:sp>
      <p:sp>
        <p:nvSpPr>
          <p:cNvPr id="5" name="矩形 4"/>
          <p:cNvSpPr/>
          <p:nvPr/>
        </p:nvSpPr>
        <p:spPr>
          <a:xfrm>
            <a:off x="2235636" y="3025932"/>
            <a:ext cx="5216683" cy="646331"/>
          </a:xfrm>
          <a:prstGeom prst="rect">
            <a:avLst/>
          </a:prstGeom>
          <a:solidFill>
            <a:schemeClr val="tx2">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zh-CN" altLang="en-US" dirty="0">
                <a:solidFill>
                  <a:schemeClr val="lt1"/>
                </a:solidFill>
                <a:latin typeface="楷体" panose="02010609060101010101" pitchFamily="49" charset="-122"/>
                <a:ea typeface="楷体" panose="02010609060101010101" pitchFamily="49" charset="-122"/>
              </a:rPr>
              <a:t>IplImage* img=0; </a:t>
            </a:r>
          </a:p>
          <a:p>
            <a:r>
              <a:rPr lang="zh-CN" altLang="en-US" dirty="0">
                <a:solidFill>
                  <a:schemeClr val="lt1"/>
                </a:solidFill>
                <a:latin typeface="楷体" panose="02010609060101010101" pitchFamily="49" charset="-122"/>
                <a:ea typeface="楷体" panose="02010609060101010101" pitchFamily="49" charset="-122"/>
              </a:rPr>
              <a:t>img=cvLoadImage(fileName);</a:t>
            </a:r>
          </a:p>
        </p:txBody>
      </p:sp>
      <p:sp>
        <p:nvSpPr>
          <p:cNvPr id="8" name="矩形 7"/>
          <p:cNvSpPr/>
          <p:nvPr/>
        </p:nvSpPr>
        <p:spPr>
          <a:xfrm>
            <a:off x="1763688" y="3933056"/>
            <a:ext cx="1107996" cy="369332"/>
          </a:xfrm>
          <a:prstGeom prst="rect">
            <a:avLst/>
          </a:prstGeom>
        </p:spPr>
        <p:txBody>
          <a:bodyPr wrap="none">
            <a:spAutoFit/>
          </a:bodyPr>
          <a:lstStyle/>
          <a:p>
            <a:r>
              <a:rPr lang="zh-CN" altLang="en-US" dirty="0">
                <a:latin typeface="楷体" panose="02010609060101010101" pitchFamily="49" charset="-122"/>
                <a:ea typeface="楷体" panose="02010609060101010101" pitchFamily="49" charset="-122"/>
              </a:rPr>
              <a:t>显示图像</a:t>
            </a:r>
          </a:p>
        </p:txBody>
      </p:sp>
      <p:sp>
        <p:nvSpPr>
          <p:cNvPr id="9" name="矩形 8"/>
          <p:cNvSpPr/>
          <p:nvPr/>
        </p:nvSpPr>
        <p:spPr>
          <a:xfrm>
            <a:off x="2265417" y="4394721"/>
            <a:ext cx="5186902" cy="369332"/>
          </a:xfrm>
          <a:prstGeom prst="rect">
            <a:avLst/>
          </a:prstGeom>
          <a:solidFill>
            <a:schemeClr val="tx2">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zh-CN" altLang="en-US" dirty="0">
                <a:solidFill>
                  <a:schemeClr val="lt1"/>
                </a:solidFill>
                <a:latin typeface="楷体" panose="02010609060101010101" pitchFamily="49" charset="-122"/>
                <a:ea typeface="楷体" panose="02010609060101010101" pitchFamily="49" charset="-122"/>
              </a:rPr>
              <a:t>cvShowImage("win1",img);</a:t>
            </a:r>
          </a:p>
        </p:txBody>
      </p:sp>
      <p:sp>
        <p:nvSpPr>
          <p:cNvPr id="10" name="矩形 9"/>
          <p:cNvSpPr/>
          <p:nvPr/>
        </p:nvSpPr>
        <p:spPr>
          <a:xfrm>
            <a:off x="1763688" y="5017228"/>
            <a:ext cx="1107996" cy="369332"/>
          </a:xfrm>
          <a:prstGeom prst="rect">
            <a:avLst/>
          </a:prstGeom>
        </p:spPr>
        <p:txBody>
          <a:bodyPr wrap="none">
            <a:spAutoFit/>
          </a:bodyPr>
          <a:lstStyle/>
          <a:p>
            <a:r>
              <a:rPr lang="zh-CN" altLang="en-US" dirty="0">
                <a:latin typeface="楷体" panose="02010609060101010101" pitchFamily="49" charset="-122"/>
                <a:ea typeface="楷体" panose="02010609060101010101" pitchFamily="49" charset="-122"/>
              </a:rPr>
              <a:t>关闭窗口</a:t>
            </a:r>
          </a:p>
        </p:txBody>
      </p:sp>
      <p:sp>
        <p:nvSpPr>
          <p:cNvPr id="11" name="矩形 10"/>
          <p:cNvSpPr/>
          <p:nvPr/>
        </p:nvSpPr>
        <p:spPr>
          <a:xfrm>
            <a:off x="2265417" y="5351400"/>
            <a:ext cx="5186902" cy="369332"/>
          </a:xfrm>
          <a:prstGeom prst="rect">
            <a:avLst/>
          </a:prstGeom>
          <a:solidFill>
            <a:schemeClr val="tx2">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zh-CN" altLang="en-US" dirty="0">
                <a:solidFill>
                  <a:schemeClr val="lt1"/>
                </a:solidFill>
                <a:latin typeface="楷体" panose="02010609060101010101" pitchFamily="49" charset="-122"/>
                <a:ea typeface="楷体" panose="02010609060101010101" pitchFamily="49" charset="-122"/>
              </a:rPr>
              <a:t>cvDestroyWindow("win1");</a:t>
            </a:r>
          </a:p>
        </p:txBody>
      </p:sp>
      <p:sp>
        <p:nvSpPr>
          <p:cNvPr id="12" name="矩形 11"/>
          <p:cNvSpPr/>
          <p:nvPr/>
        </p:nvSpPr>
        <p:spPr>
          <a:xfrm>
            <a:off x="2249591" y="6376614"/>
            <a:ext cx="5202727" cy="369332"/>
          </a:xfrm>
          <a:prstGeom prst="rect">
            <a:avLst/>
          </a:prstGeom>
          <a:solidFill>
            <a:schemeClr val="tx2">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zh-CN" altLang="en-US" dirty="0">
                <a:solidFill>
                  <a:schemeClr val="lt1"/>
                </a:solidFill>
                <a:latin typeface="楷体" panose="02010609060101010101" pitchFamily="49" charset="-122"/>
                <a:ea typeface="楷体" panose="02010609060101010101" pitchFamily="49" charset="-122"/>
              </a:rPr>
              <a:t>cvResizeWindow("win1",100,100);</a:t>
            </a:r>
          </a:p>
        </p:txBody>
      </p:sp>
      <p:sp>
        <p:nvSpPr>
          <p:cNvPr id="13" name="矩形 12"/>
          <p:cNvSpPr/>
          <p:nvPr/>
        </p:nvSpPr>
        <p:spPr>
          <a:xfrm>
            <a:off x="1766918" y="5979661"/>
            <a:ext cx="1569660" cy="369332"/>
          </a:xfrm>
          <a:prstGeom prst="rect">
            <a:avLst/>
          </a:prstGeom>
        </p:spPr>
        <p:txBody>
          <a:bodyPr wrap="none">
            <a:spAutoFit/>
          </a:bodyPr>
          <a:lstStyle/>
          <a:p>
            <a:r>
              <a:rPr lang="zh-CN" altLang="en-US" dirty="0">
                <a:latin typeface="楷体" panose="02010609060101010101" pitchFamily="49" charset="-122"/>
                <a:ea typeface="楷体" panose="02010609060101010101" pitchFamily="49" charset="-122"/>
              </a:rPr>
              <a:t>改变窗口大小</a:t>
            </a:r>
          </a:p>
        </p:txBody>
      </p:sp>
    </p:spTree>
    <p:extLst>
      <p:ext uri="{BB962C8B-B14F-4D97-AF65-F5344CB8AC3E}">
        <p14:creationId xmlns:p14="http://schemas.microsoft.com/office/powerpoint/2010/main" val="15954327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additive="base">
                                        <p:cTn id="61" dur="500" fill="hold"/>
                                        <p:tgtEl>
                                          <p:spTgt spid="12"/>
                                        </p:tgtEl>
                                        <p:attrNameLst>
                                          <p:attrName>ppt_x</p:attrName>
                                        </p:attrNameLst>
                                      </p:cBhvr>
                                      <p:tavLst>
                                        <p:tav tm="0">
                                          <p:val>
                                            <p:strVal val="#ppt_x"/>
                                          </p:val>
                                        </p:tav>
                                        <p:tav tm="100000">
                                          <p:val>
                                            <p:strVal val="#ppt_x"/>
                                          </p:val>
                                        </p:tav>
                                      </p:tavLst>
                                    </p:anim>
                                    <p:anim calcmode="lin" valueType="num">
                                      <p:cBhvr additive="base">
                                        <p:cTn id="6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animBg="1"/>
      <p:bldP spid="4" grpId="0"/>
      <p:bldP spid="5" grpId="0" animBg="1"/>
      <p:bldP spid="8" grpId="0"/>
      <p:bldP spid="9" grpId="0" animBg="1"/>
      <p:bldP spid="10" grpId="0"/>
      <p:bldP spid="11" grpId="0" animBg="1"/>
      <p:bldP spid="12" grpId="0" animBg="1"/>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zh-CN" altLang="en-US" dirty="0" smtClean="0">
                <a:solidFill>
                  <a:schemeClr val="tx1"/>
                </a:solidFill>
                <a:latin typeface="楷体" panose="02010609060101010101" pitchFamily="49" charset="-122"/>
                <a:ea typeface="楷体" panose="02010609060101010101" pitchFamily="49" charset="-122"/>
              </a:rPr>
              <a:t>图片显示</a:t>
            </a:r>
          </a:p>
        </p:txBody>
      </p:sp>
      <p:sp>
        <p:nvSpPr>
          <p:cNvPr id="7" name="圆角矩形 6"/>
          <p:cNvSpPr/>
          <p:nvPr/>
        </p:nvSpPr>
        <p:spPr>
          <a:xfrm>
            <a:off x="2327813" y="3429000"/>
            <a:ext cx="3528392" cy="576064"/>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楷体" panose="02010609060101010101" pitchFamily="49" charset="-122"/>
                <a:ea typeface="楷体" panose="02010609060101010101" pitchFamily="49" charset="-122"/>
              </a:rPr>
              <a:t>示例演示</a:t>
            </a: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86756293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a:spLocks noChangeArrowheads="1"/>
          </p:cNvSpPr>
          <p:nvPr/>
        </p:nvSpPr>
        <p:spPr bwMode="auto">
          <a:xfrm>
            <a:off x="1595107" y="2996183"/>
            <a:ext cx="5018087"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en-US" altLang="zh-CN" dirty="0" err="1" smtClean="0">
                <a:solidFill>
                  <a:schemeClr val="tx1"/>
                </a:solidFill>
                <a:latin typeface="楷体" panose="02010609060101010101" pitchFamily="49" charset="-122"/>
                <a:ea typeface="楷体" panose="02010609060101010101" pitchFamily="49" charset="-122"/>
              </a:rPr>
              <a:t>OpenCV</a:t>
            </a:r>
            <a:r>
              <a:rPr lang="zh-CN" altLang="en-US" dirty="0" smtClean="0">
                <a:solidFill>
                  <a:schemeClr val="tx1"/>
                </a:solidFill>
                <a:latin typeface="楷体" panose="02010609060101010101" pitchFamily="49" charset="-122"/>
                <a:ea typeface="楷体" panose="02010609060101010101" pitchFamily="49" charset="-122"/>
              </a:rPr>
              <a:t>详细介绍</a:t>
            </a:r>
          </a:p>
        </p:txBody>
      </p:sp>
      <p:sp>
        <p:nvSpPr>
          <p:cNvPr id="2" name="矩形 1"/>
          <p:cNvSpPr/>
          <p:nvPr/>
        </p:nvSpPr>
        <p:spPr>
          <a:xfrm>
            <a:off x="2228850" y="2477795"/>
            <a:ext cx="4572000" cy="2031325"/>
          </a:xfrm>
          <a:prstGeom prst="rect">
            <a:avLst/>
          </a:prstGeom>
        </p:spPr>
        <p:txBody>
          <a:bodyPr>
            <a:spAutoFit/>
          </a:bodyPr>
          <a:lstStyle/>
          <a:p>
            <a:r>
              <a:rPr lang="zh-CN" altLang="en-US" dirty="0" smtClean="0">
                <a:latin typeface="楷体" panose="02010609060101010101" pitchFamily="49" charset="-122"/>
                <a:ea typeface="楷体" panose="02010609060101010101" pitchFamily="49" charset="-122"/>
              </a:rPr>
              <a:t>图片显示</a:t>
            </a:r>
            <a:endParaRPr lang="en-US" altLang="zh-CN" dirty="0" smtClean="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视频加载</a:t>
            </a:r>
            <a:endParaRPr lang="en-US" altLang="zh-CN" dirty="0" smtClean="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图像保存</a:t>
            </a:r>
            <a:endParaRPr lang="en-US" altLang="zh-CN" dirty="0" smtClean="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图像</a:t>
            </a:r>
            <a:r>
              <a:rPr lang="zh-CN" altLang="en-US" dirty="0">
                <a:latin typeface="楷体" panose="02010609060101010101" pitchFamily="49" charset="-122"/>
                <a:ea typeface="楷体" panose="02010609060101010101" pitchFamily="49" charset="-122"/>
              </a:rPr>
              <a:t>差分</a:t>
            </a:r>
          </a:p>
        </p:txBody>
      </p:sp>
    </p:spTree>
    <p:extLst>
      <p:ext uri="{BB962C8B-B14F-4D97-AF65-F5344CB8AC3E}">
        <p14:creationId xmlns:p14="http://schemas.microsoft.com/office/powerpoint/2010/main" val="282404618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zh-CN" altLang="en-US" dirty="0" smtClean="0">
                <a:solidFill>
                  <a:schemeClr val="tx1"/>
                </a:solidFill>
                <a:latin typeface="楷体" panose="02010609060101010101" pitchFamily="49" charset="-122"/>
                <a:ea typeface="楷体" panose="02010609060101010101" pitchFamily="49" charset="-122"/>
              </a:rPr>
              <a:t>视频加载</a:t>
            </a:r>
          </a:p>
        </p:txBody>
      </p:sp>
      <p:sp>
        <p:nvSpPr>
          <p:cNvPr id="3" name="矩形 2"/>
          <p:cNvSpPr/>
          <p:nvPr/>
        </p:nvSpPr>
        <p:spPr>
          <a:xfrm>
            <a:off x="2125623" y="2208598"/>
            <a:ext cx="2146742" cy="369332"/>
          </a:xfrm>
          <a:prstGeom prst="rect">
            <a:avLst/>
          </a:prstGeom>
        </p:spPr>
        <p:txBody>
          <a:bodyPr wrap="none">
            <a:spAutoFit/>
          </a:bodyPr>
          <a:lstStyle/>
          <a:p>
            <a:r>
              <a:rPr lang="zh-CN" altLang="en-US" dirty="0">
                <a:latin typeface="楷体" panose="02010609060101010101" pitchFamily="49" charset="-122"/>
                <a:ea typeface="楷体" panose="02010609060101010101" pitchFamily="49" charset="-122"/>
              </a:rPr>
              <a:t>cvCaptureFromFile</a:t>
            </a:r>
          </a:p>
        </p:txBody>
      </p:sp>
      <p:sp>
        <p:nvSpPr>
          <p:cNvPr id="4" name="矩形 3"/>
          <p:cNvSpPr/>
          <p:nvPr/>
        </p:nvSpPr>
        <p:spPr>
          <a:xfrm>
            <a:off x="1571625" y="1805766"/>
            <a:ext cx="1107996" cy="369332"/>
          </a:xfrm>
          <a:prstGeom prst="rect">
            <a:avLst/>
          </a:prstGeom>
        </p:spPr>
        <p:txBody>
          <a:bodyPr wrap="none">
            <a:spAutoFit/>
          </a:bodyPr>
          <a:lstStyle/>
          <a:p>
            <a:r>
              <a:rPr lang="zh-CN" altLang="en-US" dirty="0" smtClean="0">
                <a:latin typeface="楷体" panose="02010609060101010101" pitchFamily="49" charset="-122"/>
                <a:ea typeface="楷体" panose="02010609060101010101" pitchFamily="49" charset="-122"/>
              </a:rPr>
              <a:t>视频加载</a:t>
            </a:r>
            <a:endParaRPr lang="zh-CN" altLang="en-US" dirty="0">
              <a:latin typeface="楷体" panose="02010609060101010101" pitchFamily="49" charset="-122"/>
              <a:ea typeface="楷体" panose="02010609060101010101" pitchFamily="49" charset="-122"/>
            </a:endParaRPr>
          </a:p>
        </p:txBody>
      </p:sp>
      <p:sp>
        <p:nvSpPr>
          <p:cNvPr id="7" name="矩形 6"/>
          <p:cNvSpPr/>
          <p:nvPr/>
        </p:nvSpPr>
        <p:spPr>
          <a:xfrm>
            <a:off x="2123728" y="2564904"/>
            <a:ext cx="2031325" cy="369332"/>
          </a:xfrm>
          <a:prstGeom prst="rect">
            <a:avLst/>
          </a:prstGeom>
        </p:spPr>
        <p:txBody>
          <a:bodyPr wrap="none">
            <a:spAutoFit/>
          </a:bodyPr>
          <a:lstStyle/>
          <a:p>
            <a:r>
              <a:rPr lang="zh-CN" altLang="en-US" dirty="0">
                <a:latin typeface="楷体" panose="02010609060101010101" pitchFamily="49" charset="-122"/>
                <a:ea typeface="楷体" panose="02010609060101010101" pitchFamily="49" charset="-122"/>
              </a:rPr>
              <a:t>cvCaptureFromCAM</a:t>
            </a:r>
          </a:p>
        </p:txBody>
      </p:sp>
      <p:sp>
        <p:nvSpPr>
          <p:cNvPr id="9" name="矩形 8"/>
          <p:cNvSpPr/>
          <p:nvPr/>
        </p:nvSpPr>
        <p:spPr>
          <a:xfrm>
            <a:off x="2158317" y="3495682"/>
            <a:ext cx="1569660" cy="369332"/>
          </a:xfrm>
          <a:prstGeom prst="rect">
            <a:avLst/>
          </a:prstGeom>
        </p:spPr>
        <p:txBody>
          <a:bodyPr wrap="none">
            <a:spAutoFit/>
          </a:bodyPr>
          <a:lstStyle/>
          <a:p>
            <a:r>
              <a:rPr lang="zh-CN" altLang="en-US" dirty="0">
                <a:latin typeface="楷体" panose="02010609060101010101" pitchFamily="49" charset="-122"/>
                <a:ea typeface="楷体" panose="02010609060101010101" pitchFamily="49" charset="-122"/>
              </a:rPr>
              <a:t>cvQueryFrame</a:t>
            </a:r>
          </a:p>
        </p:txBody>
      </p:sp>
      <p:sp>
        <p:nvSpPr>
          <p:cNvPr id="11" name="矩形 10"/>
          <p:cNvSpPr/>
          <p:nvPr/>
        </p:nvSpPr>
        <p:spPr>
          <a:xfrm>
            <a:off x="1569730" y="3105876"/>
            <a:ext cx="1338828" cy="369332"/>
          </a:xfrm>
          <a:prstGeom prst="rect">
            <a:avLst/>
          </a:prstGeom>
        </p:spPr>
        <p:txBody>
          <a:bodyPr wrap="none">
            <a:spAutoFit/>
          </a:bodyPr>
          <a:lstStyle/>
          <a:p>
            <a:r>
              <a:rPr lang="zh-CN" altLang="en-US" dirty="0" smtClean="0">
                <a:latin typeface="楷体" panose="02010609060101010101" pitchFamily="49" charset="-122"/>
                <a:ea typeface="楷体" panose="02010609060101010101" pitchFamily="49" charset="-122"/>
              </a:rPr>
              <a:t>获取视频帧</a:t>
            </a:r>
            <a:endParaRPr lang="zh-CN" altLang="en-US" dirty="0">
              <a:latin typeface="楷体" panose="02010609060101010101" pitchFamily="49" charset="-122"/>
              <a:ea typeface="楷体" panose="02010609060101010101" pitchFamily="49" charset="-122"/>
            </a:endParaRPr>
          </a:p>
        </p:txBody>
      </p:sp>
      <p:sp>
        <p:nvSpPr>
          <p:cNvPr id="12" name="线形标注 1(带强调线) 11"/>
          <p:cNvSpPr/>
          <p:nvPr/>
        </p:nvSpPr>
        <p:spPr>
          <a:xfrm>
            <a:off x="3923928" y="4293096"/>
            <a:ext cx="2304256" cy="648072"/>
          </a:xfrm>
          <a:prstGeom prst="accentCallout1">
            <a:avLst>
              <a:gd name="adj1" fmla="val 18750"/>
              <a:gd name="adj2" fmla="val -8333"/>
              <a:gd name="adj3" fmla="val -50302"/>
              <a:gd name="adj4" fmla="val -37569"/>
            </a:avLst>
          </a:prstGeom>
          <a:solidFill>
            <a:schemeClr val="tx2">
              <a:lumMod val="60000"/>
              <a:lumOff val="4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IplImage</a:t>
            </a:r>
            <a:endParaRPr lang="zh-CN" altLang="en-US" dirty="0"/>
          </a:p>
        </p:txBody>
      </p:sp>
      <p:sp>
        <p:nvSpPr>
          <p:cNvPr id="14" name="矩形 13"/>
          <p:cNvSpPr/>
          <p:nvPr/>
        </p:nvSpPr>
        <p:spPr>
          <a:xfrm>
            <a:off x="1589982" y="5331205"/>
            <a:ext cx="1107996" cy="369332"/>
          </a:xfrm>
          <a:prstGeom prst="rect">
            <a:avLst/>
          </a:prstGeom>
        </p:spPr>
        <p:txBody>
          <a:bodyPr wrap="none">
            <a:spAutoFit/>
          </a:bodyPr>
          <a:lstStyle/>
          <a:p>
            <a:r>
              <a:rPr lang="zh-CN" altLang="en-US" dirty="0" smtClean="0">
                <a:latin typeface="楷体" panose="02010609060101010101" pitchFamily="49" charset="-122"/>
                <a:ea typeface="楷体" panose="02010609060101010101" pitchFamily="49" charset="-122"/>
              </a:rPr>
              <a:t>显示图像</a:t>
            </a:r>
            <a:endParaRPr lang="zh-CN" altLang="en-US" dirty="0">
              <a:latin typeface="楷体" panose="02010609060101010101" pitchFamily="49" charset="-122"/>
              <a:ea typeface="楷体" panose="02010609060101010101" pitchFamily="49" charset="-122"/>
            </a:endParaRPr>
          </a:p>
        </p:txBody>
      </p:sp>
      <p:sp>
        <p:nvSpPr>
          <p:cNvPr id="15" name="矩形 14"/>
          <p:cNvSpPr/>
          <p:nvPr/>
        </p:nvSpPr>
        <p:spPr>
          <a:xfrm>
            <a:off x="2080969" y="5877272"/>
            <a:ext cx="1454244" cy="369332"/>
          </a:xfrm>
          <a:prstGeom prst="rect">
            <a:avLst/>
          </a:prstGeom>
        </p:spPr>
        <p:txBody>
          <a:bodyPr wrap="none">
            <a:spAutoFit/>
          </a:bodyPr>
          <a:lstStyle/>
          <a:p>
            <a:r>
              <a:rPr lang="zh-CN" altLang="en-US" dirty="0">
                <a:latin typeface="楷体" panose="02010609060101010101" pitchFamily="49" charset="-122"/>
                <a:ea typeface="楷体" panose="02010609060101010101" pitchFamily="49" charset="-122"/>
              </a:rPr>
              <a:t>cvShowImage</a:t>
            </a:r>
          </a:p>
        </p:txBody>
      </p:sp>
    </p:spTree>
    <p:extLst>
      <p:ext uri="{BB962C8B-B14F-4D97-AF65-F5344CB8AC3E}">
        <p14:creationId xmlns:p14="http://schemas.microsoft.com/office/powerpoint/2010/main" val="14460993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P spid="9" grpId="0"/>
      <p:bldP spid="11" grpId="0"/>
      <p:bldP spid="12" grpId="0" animBg="1"/>
      <p:bldP spid="14"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zh-CN" altLang="en-US" dirty="0" smtClean="0">
                <a:solidFill>
                  <a:schemeClr val="tx1"/>
                </a:solidFill>
                <a:latin typeface="楷体" panose="02010609060101010101" pitchFamily="49" charset="-122"/>
                <a:ea typeface="楷体" panose="02010609060101010101" pitchFamily="49" charset="-122"/>
              </a:rPr>
              <a:t>视频加载</a:t>
            </a:r>
          </a:p>
        </p:txBody>
      </p:sp>
      <p:sp>
        <p:nvSpPr>
          <p:cNvPr id="13" name="圆角矩形 12"/>
          <p:cNvSpPr/>
          <p:nvPr/>
        </p:nvSpPr>
        <p:spPr>
          <a:xfrm>
            <a:off x="2327813" y="3429000"/>
            <a:ext cx="3528392" cy="576064"/>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楷体" panose="02010609060101010101" pitchFamily="49" charset="-122"/>
                <a:ea typeface="楷体" panose="02010609060101010101" pitchFamily="49" charset="-122"/>
              </a:rPr>
              <a:t>示例演示</a:t>
            </a: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80371387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zh-CN" altLang="en-US" dirty="0" smtClean="0">
                <a:solidFill>
                  <a:schemeClr val="tx1"/>
                </a:solidFill>
                <a:latin typeface="楷体" panose="02010609060101010101" pitchFamily="49" charset="-122"/>
                <a:ea typeface="楷体" panose="02010609060101010101" pitchFamily="49" charset="-122"/>
              </a:rPr>
              <a:t>目录</a:t>
            </a:r>
          </a:p>
        </p:txBody>
      </p:sp>
      <p:sp>
        <p:nvSpPr>
          <p:cNvPr id="5125" name="Rectangle 3"/>
          <p:cNvSpPr>
            <a:spLocks noGrp="1" noChangeArrowheads="1"/>
          </p:cNvSpPr>
          <p:nvPr>
            <p:ph type="body" idx="4294967295"/>
          </p:nvPr>
        </p:nvSpPr>
        <p:spPr>
          <a:xfrm>
            <a:off x="1071563" y="1642492"/>
            <a:ext cx="7858125" cy="4450804"/>
          </a:xfrm>
        </p:spPr>
        <p:txBody>
          <a:bodyPr/>
          <a:lstStyle/>
          <a:p>
            <a:pPr lvl="3" eaLnBrk="1" hangingPunct="1">
              <a:lnSpc>
                <a:spcPct val="90000"/>
              </a:lnSpc>
              <a:buSzPct val="60000"/>
              <a:buFont typeface="Wingdings" panose="05000000000000000000" pitchFamily="2" charset="2"/>
              <a:buChar char="n"/>
            </a:pPr>
            <a:r>
              <a:rPr kumimoji="0" lang="en-US" altLang="zh-CN" sz="3600" dirty="0" err="1">
                <a:latin typeface="楷体" panose="02010609060101010101" pitchFamily="49" charset="-122"/>
                <a:ea typeface="楷体" panose="02010609060101010101" pitchFamily="49" charset="-122"/>
                <a:cs typeface="Kalinga" panose="020B0502040204020203" pitchFamily="34" charset="0"/>
              </a:rPr>
              <a:t>OpenCV</a:t>
            </a:r>
            <a:r>
              <a:rPr kumimoji="0" lang="zh-CN" altLang="en-US" sz="3600" dirty="0">
                <a:latin typeface="楷体" panose="02010609060101010101" pitchFamily="49" charset="-122"/>
                <a:ea typeface="楷体" panose="02010609060101010101" pitchFamily="49" charset="-122"/>
                <a:cs typeface="Kalinga" panose="020B0502040204020203" pitchFamily="34" charset="0"/>
              </a:rPr>
              <a:t>简介</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a:latin typeface="楷体" panose="02010609060101010101" pitchFamily="49" charset="-122"/>
                <a:ea typeface="楷体" panose="02010609060101010101" pitchFamily="49" charset="-122"/>
                <a:cs typeface="Kalinga" panose="020B0502040204020203" pitchFamily="34" charset="0"/>
              </a:rPr>
              <a:t>开发环境介绍</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en-US" altLang="zh-CN" sz="3600" dirty="0" err="1">
                <a:latin typeface="楷体" panose="02010609060101010101" pitchFamily="49" charset="-122"/>
                <a:ea typeface="楷体" panose="02010609060101010101" pitchFamily="49" charset="-122"/>
                <a:cs typeface="Kalinga" panose="020B0502040204020203" pitchFamily="34" charset="0"/>
              </a:rPr>
              <a:t>OpenCV</a:t>
            </a:r>
            <a:r>
              <a:rPr kumimoji="0" lang="zh-CN" altLang="en-US" sz="3600" dirty="0">
                <a:latin typeface="楷体" panose="02010609060101010101" pitchFamily="49" charset="-122"/>
                <a:ea typeface="楷体" panose="02010609060101010101" pitchFamily="49" charset="-122"/>
                <a:cs typeface="Kalinga" panose="020B0502040204020203" pitchFamily="34" charset="0"/>
              </a:rPr>
              <a:t>详细</a:t>
            </a: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介绍</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en-US" altLang="zh-CN" sz="3600" dirty="0" err="1">
                <a:latin typeface="楷体" panose="02010609060101010101" pitchFamily="49" charset="-122"/>
                <a:ea typeface="楷体" panose="02010609060101010101" pitchFamily="49" charset="-122"/>
                <a:cs typeface="Kalinga" panose="020B0502040204020203" pitchFamily="34" charset="0"/>
              </a:rPr>
              <a:t>iOS</a:t>
            </a:r>
            <a:r>
              <a:rPr kumimoji="0" lang="zh-CN" altLang="en-US" sz="3600" dirty="0">
                <a:latin typeface="楷体" panose="02010609060101010101" pitchFamily="49" charset="-122"/>
                <a:ea typeface="楷体" panose="02010609060101010101" pitchFamily="49" charset="-122"/>
                <a:cs typeface="Kalinga" panose="020B0502040204020203" pitchFamily="34" charset="0"/>
              </a:rPr>
              <a:t>中使用</a:t>
            </a:r>
            <a:r>
              <a:rPr kumimoji="0" lang="en-US" altLang="zh-CN" sz="3600" dirty="0" err="1" smtClean="0">
                <a:latin typeface="楷体" panose="02010609060101010101" pitchFamily="49" charset="-122"/>
                <a:ea typeface="楷体" panose="02010609060101010101" pitchFamily="49" charset="-122"/>
                <a:cs typeface="Kalinga" panose="020B0502040204020203" pitchFamily="34" charset="0"/>
              </a:rPr>
              <a:t>OpenCV</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a:latin typeface="楷体" panose="02010609060101010101" pitchFamily="49" charset="-122"/>
                <a:ea typeface="楷体" panose="02010609060101010101" pitchFamily="49" charset="-122"/>
                <a:cs typeface="Kalinga" panose="020B0502040204020203" pitchFamily="34" charset="0"/>
              </a:rPr>
              <a:t>课后</a:t>
            </a: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作业</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a:spLocks noChangeArrowheads="1"/>
          </p:cNvSpPr>
          <p:nvPr/>
        </p:nvSpPr>
        <p:spPr bwMode="auto">
          <a:xfrm>
            <a:off x="1595107" y="3500239"/>
            <a:ext cx="5018087"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en-US" altLang="zh-CN" dirty="0" err="1" smtClean="0">
                <a:solidFill>
                  <a:schemeClr val="tx1"/>
                </a:solidFill>
                <a:latin typeface="楷体" panose="02010609060101010101" pitchFamily="49" charset="-122"/>
                <a:ea typeface="楷体" panose="02010609060101010101" pitchFamily="49" charset="-122"/>
              </a:rPr>
              <a:t>OpenCV</a:t>
            </a:r>
            <a:r>
              <a:rPr lang="zh-CN" altLang="en-US" dirty="0" smtClean="0">
                <a:solidFill>
                  <a:schemeClr val="tx1"/>
                </a:solidFill>
                <a:latin typeface="楷体" panose="02010609060101010101" pitchFamily="49" charset="-122"/>
                <a:ea typeface="楷体" panose="02010609060101010101" pitchFamily="49" charset="-122"/>
              </a:rPr>
              <a:t>详细介绍</a:t>
            </a:r>
          </a:p>
        </p:txBody>
      </p:sp>
      <p:sp>
        <p:nvSpPr>
          <p:cNvPr id="2" name="矩形 1"/>
          <p:cNvSpPr/>
          <p:nvPr/>
        </p:nvSpPr>
        <p:spPr>
          <a:xfrm>
            <a:off x="2228850" y="2477795"/>
            <a:ext cx="4572000" cy="2031325"/>
          </a:xfrm>
          <a:prstGeom prst="rect">
            <a:avLst/>
          </a:prstGeom>
        </p:spPr>
        <p:txBody>
          <a:bodyPr>
            <a:spAutoFit/>
          </a:bodyPr>
          <a:lstStyle/>
          <a:p>
            <a:r>
              <a:rPr lang="zh-CN" altLang="en-US" dirty="0" smtClean="0">
                <a:latin typeface="楷体" panose="02010609060101010101" pitchFamily="49" charset="-122"/>
                <a:ea typeface="楷体" panose="02010609060101010101" pitchFamily="49" charset="-122"/>
              </a:rPr>
              <a:t>图片显示</a:t>
            </a:r>
            <a:endParaRPr lang="en-US" altLang="zh-CN" dirty="0" smtClean="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视频加载</a:t>
            </a:r>
            <a:endParaRPr lang="en-US" altLang="zh-CN" dirty="0" smtClean="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图像</a:t>
            </a:r>
            <a:r>
              <a:rPr lang="zh-CN" altLang="en-US" dirty="0" smtClean="0">
                <a:latin typeface="楷体" panose="02010609060101010101" pitchFamily="49" charset="-122"/>
                <a:ea typeface="楷体" panose="02010609060101010101" pitchFamily="49" charset="-122"/>
              </a:rPr>
              <a:t>保存</a:t>
            </a:r>
            <a:endParaRPr lang="en-US" altLang="zh-CN" dirty="0" smtClean="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图像</a:t>
            </a:r>
            <a:r>
              <a:rPr lang="zh-CN" altLang="en-US" dirty="0">
                <a:latin typeface="楷体" panose="02010609060101010101" pitchFamily="49" charset="-122"/>
                <a:ea typeface="楷体" panose="02010609060101010101" pitchFamily="49" charset="-122"/>
              </a:rPr>
              <a:t>差分</a:t>
            </a:r>
          </a:p>
        </p:txBody>
      </p:sp>
    </p:spTree>
    <p:extLst>
      <p:ext uri="{BB962C8B-B14F-4D97-AF65-F5344CB8AC3E}">
        <p14:creationId xmlns:p14="http://schemas.microsoft.com/office/powerpoint/2010/main" val="421478648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zh-CN" altLang="en-US" dirty="0" smtClean="0">
                <a:solidFill>
                  <a:schemeClr val="tx1"/>
                </a:solidFill>
                <a:latin typeface="楷体" panose="02010609060101010101" pitchFamily="49" charset="-122"/>
                <a:ea typeface="楷体" panose="02010609060101010101" pitchFamily="49" charset="-122"/>
              </a:rPr>
              <a:t>图像保存</a:t>
            </a:r>
          </a:p>
        </p:txBody>
      </p:sp>
      <p:sp>
        <p:nvSpPr>
          <p:cNvPr id="3" name="矩形 2"/>
          <p:cNvSpPr/>
          <p:nvPr/>
        </p:nvSpPr>
        <p:spPr>
          <a:xfrm>
            <a:off x="1259632" y="1844824"/>
            <a:ext cx="1454244" cy="341632"/>
          </a:xfrm>
          <a:prstGeom prst="rect">
            <a:avLst/>
          </a:prstGeom>
        </p:spPr>
        <p:txBody>
          <a:bodyPr wrap="none">
            <a:spAutoFit/>
          </a:bodyPr>
          <a:lstStyle/>
          <a:p>
            <a:pPr eaLnBrk="1" hangingPunct="1">
              <a:lnSpc>
                <a:spcPct val="90000"/>
              </a:lnSpc>
            </a:pPr>
            <a:r>
              <a:rPr kumimoji="1" lang="en-US" altLang="zh-CN" dirty="0" err="1">
                <a:latin typeface="楷体" panose="02010609060101010101" pitchFamily="49" charset="-122"/>
                <a:ea typeface="楷体" panose="02010609060101010101" pitchFamily="49" charset="-122"/>
                <a:cs typeface="ＭＳ Ｐゴシック" charset="0"/>
              </a:rPr>
              <a:t>cvSaveImage</a:t>
            </a:r>
            <a:endParaRPr lang="en-US" altLang="zh-CN" dirty="0">
              <a:latin typeface="楷体" panose="02010609060101010101" pitchFamily="49" charset="-122"/>
              <a:ea typeface="楷体" panose="02010609060101010101" pitchFamily="49" charset="-122"/>
            </a:endParaRPr>
          </a:p>
        </p:txBody>
      </p:sp>
      <p:sp>
        <p:nvSpPr>
          <p:cNvPr id="4" name="矩形 3"/>
          <p:cNvSpPr/>
          <p:nvPr/>
        </p:nvSpPr>
        <p:spPr>
          <a:xfrm>
            <a:off x="1571625" y="2551837"/>
            <a:ext cx="7248847" cy="923330"/>
          </a:xfrm>
          <a:prstGeom prst="rect">
            <a:avLst/>
          </a:prstGeom>
        </p:spPr>
        <p:txBody>
          <a:bodyPr wrap="square">
            <a:spAutoFit/>
          </a:bodyPr>
          <a:lstStyle/>
          <a:p>
            <a:r>
              <a:rPr lang="zh-CN" altLang="en-US" dirty="0">
                <a:latin typeface="楷体" panose="02010609060101010101" pitchFamily="49" charset="-122"/>
                <a:ea typeface="楷体" panose="02010609060101010101" pitchFamily="49" charset="-122"/>
              </a:rPr>
              <a:t>int cvSaveImage( const char* filename, const CvArr* image );</a:t>
            </a:r>
          </a:p>
          <a:p>
            <a:r>
              <a:rPr lang="en-US" altLang="zh-CN" dirty="0" smtClean="0">
                <a:latin typeface="楷体" panose="02010609060101010101" pitchFamily="49" charset="-122"/>
                <a:ea typeface="楷体" panose="02010609060101010101" pitchFamily="49" charset="-122"/>
              </a:rPr>
              <a:t>	</a:t>
            </a:r>
            <a:r>
              <a:rPr lang="zh-CN" altLang="en-US" dirty="0" smtClean="0">
                <a:latin typeface="楷体" panose="02010609060101010101" pitchFamily="49" charset="-122"/>
                <a:ea typeface="楷体" panose="02010609060101010101" pitchFamily="49" charset="-122"/>
              </a:rPr>
              <a:t>filename 文件名</a:t>
            </a:r>
            <a:endParaRPr lang="zh-CN" altLang="en-US" dirty="0">
              <a:latin typeface="楷体" panose="02010609060101010101" pitchFamily="49" charset="-122"/>
              <a:ea typeface="楷体" panose="02010609060101010101" pitchFamily="49" charset="-122"/>
            </a:endParaRPr>
          </a:p>
          <a:p>
            <a:r>
              <a:rPr lang="en-US" altLang="zh-CN" dirty="0" smtClean="0">
                <a:latin typeface="楷体" panose="02010609060101010101" pitchFamily="49" charset="-122"/>
                <a:ea typeface="楷体" panose="02010609060101010101" pitchFamily="49" charset="-122"/>
              </a:rPr>
              <a:t>	</a:t>
            </a:r>
            <a:r>
              <a:rPr lang="zh-CN" altLang="en-US" dirty="0" smtClean="0">
                <a:latin typeface="楷体" panose="02010609060101010101" pitchFamily="49" charset="-122"/>
                <a:ea typeface="楷体" panose="02010609060101010101" pitchFamily="49" charset="-122"/>
              </a:rPr>
              <a:t>image 要</a:t>
            </a:r>
            <a:r>
              <a:rPr lang="zh-CN" altLang="en-US" dirty="0">
                <a:latin typeface="楷体" panose="02010609060101010101" pitchFamily="49" charset="-122"/>
                <a:ea typeface="楷体" panose="02010609060101010101" pitchFamily="49" charset="-122"/>
              </a:rPr>
              <a:t>保存的</a:t>
            </a:r>
            <a:r>
              <a:rPr lang="zh-CN" altLang="en-US" dirty="0" smtClean="0">
                <a:latin typeface="楷体" panose="02010609060101010101" pitchFamily="49" charset="-122"/>
                <a:ea typeface="楷体" panose="02010609060101010101" pitchFamily="49" charset="-122"/>
              </a:rPr>
              <a:t>图像</a:t>
            </a:r>
            <a:endParaRPr lang="zh-CN" altLang="en-US" dirty="0">
              <a:latin typeface="楷体" panose="02010609060101010101" pitchFamily="49" charset="-122"/>
              <a:ea typeface="楷体" panose="02010609060101010101" pitchFamily="49" charset="-122"/>
            </a:endParaRPr>
          </a:p>
        </p:txBody>
      </p:sp>
      <p:sp>
        <p:nvSpPr>
          <p:cNvPr id="8" name="圆角矩形 7"/>
          <p:cNvSpPr/>
          <p:nvPr/>
        </p:nvSpPr>
        <p:spPr>
          <a:xfrm>
            <a:off x="2483768" y="4385727"/>
            <a:ext cx="3528392" cy="576064"/>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楷体" panose="02010609060101010101" pitchFamily="49" charset="-122"/>
                <a:ea typeface="楷体" panose="02010609060101010101" pitchFamily="49" charset="-122"/>
              </a:rPr>
              <a:t>示例演示</a:t>
            </a: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650671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a:spLocks noChangeArrowheads="1"/>
          </p:cNvSpPr>
          <p:nvPr/>
        </p:nvSpPr>
        <p:spPr bwMode="auto">
          <a:xfrm>
            <a:off x="1595107" y="4076303"/>
            <a:ext cx="5018087"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en-US" altLang="zh-CN" dirty="0" err="1" smtClean="0">
                <a:solidFill>
                  <a:schemeClr val="tx1"/>
                </a:solidFill>
                <a:latin typeface="楷体" panose="02010609060101010101" pitchFamily="49" charset="-122"/>
                <a:ea typeface="楷体" panose="02010609060101010101" pitchFamily="49" charset="-122"/>
              </a:rPr>
              <a:t>OpenCV</a:t>
            </a:r>
            <a:r>
              <a:rPr lang="zh-CN" altLang="en-US" dirty="0" smtClean="0">
                <a:solidFill>
                  <a:schemeClr val="tx1"/>
                </a:solidFill>
                <a:latin typeface="楷体" panose="02010609060101010101" pitchFamily="49" charset="-122"/>
                <a:ea typeface="楷体" panose="02010609060101010101" pitchFamily="49" charset="-122"/>
              </a:rPr>
              <a:t>详细介绍</a:t>
            </a:r>
          </a:p>
        </p:txBody>
      </p:sp>
      <p:sp>
        <p:nvSpPr>
          <p:cNvPr id="2" name="矩形 1"/>
          <p:cNvSpPr/>
          <p:nvPr/>
        </p:nvSpPr>
        <p:spPr>
          <a:xfrm>
            <a:off x="2228850" y="2477795"/>
            <a:ext cx="4572000" cy="2031325"/>
          </a:xfrm>
          <a:prstGeom prst="rect">
            <a:avLst/>
          </a:prstGeom>
        </p:spPr>
        <p:txBody>
          <a:bodyPr>
            <a:spAutoFit/>
          </a:bodyPr>
          <a:lstStyle/>
          <a:p>
            <a:r>
              <a:rPr lang="zh-CN" altLang="en-US" dirty="0" smtClean="0">
                <a:latin typeface="楷体" panose="02010609060101010101" pitchFamily="49" charset="-122"/>
                <a:ea typeface="楷体" panose="02010609060101010101" pitchFamily="49" charset="-122"/>
              </a:rPr>
              <a:t>图片显示</a:t>
            </a:r>
            <a:endParaRPr lang="en-US" altLang="zh-CN" dirty="0" smtClean="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视频加载</a:t>
            </a:r>
            <a:endParaRPr lang="en-US" altLang="zh-CN" dirty="0" smtClean="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摄像头使用</a:t>
            </a:r>
            <a:endParaRPr lang="en-US" altLang="zh-CN" dirty="0" smtClean="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图像</a:t>
            </a:r>
            <a:r>
              <a:rPr lang="zh-CN" altLang="en-US" dirty="0">
                <a:latin typeface="楷体" panose="02010609060101010101" pitchFamily="49" charset="-122"/>
                <a:ea typeface="楷体" panose="02010609060101010101" pitchFamily="49" charset="-122"/>
              </a:rPr>
              <a:t>差分</a:t>
            </a:r>
          </a:p>
        </p:txBody>
      </p:sp>
    </p:spTree>
    <p:extLst>
      <p:ext uri="{BB962C8B-B14F-4D97-AF65-F5344CB8AC3E}">
        <p14:creationId xmlns:p14="http://schemas.microsoft.com/office/powerpoint/2010/main" val="89074381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zh-CN" altLang="en-US" dirty="0" smtClean="0">
                <a:solidFill>
                  <a:schemeClr val="tx1"/>
                </a:solidFill>
                <a:latin typeface="楷体" panose="02010609060101010101" pitchFamily="49" charset="-122"/>
                <a:ea typeface="楷体" panose="02010609060101010101" pitchFamily="49" charset="-122"/>
              </a:rPr>
              <a:t>图像差分</a:t>
            </a:r>
          </a:p>
        </p:txBody>
      </p:sp>
      <p:sp>
        <p:nvSpPr>
          <p:cNvPr id="4" name="矩形 3"/>
          <p:cNvSpPr/>
          <p:nvPr/>
        </p:nvSpPr>
        <p:spPr>
          <a:xfrm>
            <a:off x="1835696" y="1693009"/>
            <a:ext cx="4572000" cy="1200329"/>
          </a:xfrm>
          <a:prstGeom prst="rect">
            <a:avLst/>
          </a:prstGeom>
          <a:solidFill>
            <a:schemeClr val="tx2">
              <a:lumMod val="60000"/>
              <a:lumOff val="40000"/>
            </a:schemeClr>
          </a:solidFill>
        </p:spPr>
        <p:txBody>
          <a:bodyPr>
            <a:spAutoFit/>
          </a:bodyPr>
          <a:lstStyle/>
          <a:p>
            <a:r>
              <a:rPr lang="zh-CN" altLang="en-US" dirty="0">
                <a:latin typeface="楷体" panose="02010609060101010101" pitchFamily="49" charset="-122"/>
                <a:ea typeface="楷体" panose="02010609060101010101" pitchFamily="49" charset="-122"/>
              </a:rPr>
              <a:t>void cvAbs(  </a:t>
            </a:r>
          </a:p>
          <a:p>
            <a:r>
              <a:rPr lang="zh-CN" altLang="en-US" dirty="0">
                <a:latin typeface="楷体" panose="02010609060101010101" pitchFamily="49" charset="-122"/>
                <a:ea typeface="楷体" panose="02010609060101010101" pitchFamily="49" charset="-122"/>
              </a:rPr>
              <a:t>    const CvArr*    src,  </a:t>
            </a:r>
          </a:p>
          <a:p>
            <a:r>
              <a:rPr lang="zh-CN" altLang="en-US" dirty="0">
                <a:latin typeface="楷体" panose="02010609060101010101" pitchFamily="49" charset="-122"/>
                <a:ea typeface="楷体" panose="02010609060101010101" pitchFamily="49" charset="-122"/>
              </a:rPr>
              <a:t>    const           dst  </a:t>
            </a:r>
          </a:p>
          <a:p>
            <a:r>
              <a:rPr lang="zh-CN" altLang="en-US" dirty="0">
                <a:latin typeface="楷体" panose="02010609060101010101" pitchFamily="49" charset="-122"/>
                <a:ea typeface="楷体" panose="02010609060101010101" pitchFamily="49" charset="-122"/>
              </a:rPr>
              <a:t>); </a:t>
            </a:r>
          </a:p>
        </p:txBody>
      </p:sp>
      <p:sp>
        <p:nvSpPr>
          <p:cNvPr id="8" name="矩形 7"/>
          <p:cNvSpPr/>
          <p:nvPr/>
        </p:nvSpPr>
        <p:spPr>
          <a:xfrm>
            <a:off x="1835696" y="3024788"/>
            <a:ext cx="4572000" cy="1477328"/>
          </a:xfrm>
          <a:prstGeom prst="rect">
            <a:avLst/>
          </a:prstGeom>
          <a:solidFill>
            <a:schemeClr val="tx2">
              <a:lumMod val="60000"/>
              <a:lumOff val="40000"/>
            </a:schemeClr>
          </a:solidFill>
        </p:spPr>
        <p:txBody>
          <a:bodyPr>
            <a:spAutoFit/>
          </a:bodyPr>
          <a:lstStyle/>
          <a:p>
            <a:r>
              <a:rPr lang="zh-CN" altLang="en-US" dirty="0" smtClean="0">
                <a:latin typeface="楷体" panose="02010609060101010101" pitchFamily="49" charset="-122"/>
                <a:ea typeface="楷体" panose="02010609060101010101" pitchFamily="49" charset="-122"/>
              </a:rPr>
              <a:t>void </a:t>
            </a:r>
            <a:r>
              <a:rPr lang="zh-CN" altLang="en-US" dirty="0">
                <a:latin typeface="楷体" panose="02010609060101010101" pitchFamily="49" charset="-122"/>
                <a:ea typeface="楷体" panose="02010609060101010101" pitchFamily="49" charset="-122"/>
              </a:rPr>
              <a:t>cvAbsDiff(  </a:t>
            </a:r>
          </a:p>
          <a:p>
            <a:r>
              <a:rPr lang="zh-CN" altLang="en-US" dirty="0">
                <a:latin typeface="楷体" panose="02010609060101010101" pitchFamily="49" charset="-122"/>
                <a:ea typeface="楷体" panose="02010609060101010101" pitchFamily="49" charset="-122"/>
              </a:rPr>
              <a:t>   const CvArr*     src1,  </a:t>
            </a:r>
          </a:p>
          <a:p>
            <a:r>
              <a:rPr lang="zh-CN" altLang="en-US" dirty="0">
                <a:latin typeface="楷体" panose="02010609060101010101" pitchFamily="49" charset="-122"/>
                <a:ea typeface="楷体" panose="02010609060101010101" pitchFamily="49" charset="-122"/>
              </a:rPr>
              <a:t>   const CvArr*     src2,  </a:t>
            </a:r>
          </a:p>
          <a:p>
            <a:r>
              <a:rPr lang="zh-CN" altLang="en-US" dirty="0">
                <a:latin typeface="楷体" panose="02010609060101010101" pitchFamily="49" charset="-122"/>
                <a:ea typeface="楷体" panose="02010609060101010101" pitchFamily="49" charset="-122"/>
              </a:rPr>
              <a:t>   const            dst  </a:t>
            </a:r>
          </a:p>
          <a:p>
            <a:r>
              <a:rPr lang="zh-CN" altLang="en-US" dirty="0">
                <a:latin typeface="楷体" panose="02010609060101010101" pitchFamily="49" charset="-122"/>
                <a:ea typeface="楷体" panose="02010609060101010101" pitchFamily="49" charset="-122"/>
              </a:rPr>
              <a:t>); </a:t>
            </a:r>
          </a:p>
        </p:txBody>
      </p:sp>
      <p:sp>
        <p:nvSpPr>
          <p:cNvPr id="9" name="矩形 8"/>
          <p:cNvSpPr/>
          <p:nvPr/>
        </p:nvSpPr>
        <p:spPr>
          <a:xfrm>
            <a:off x="1835696" y="4661839"/>
            <a:ext cx="4572000" cy="1477328"/>
          </a:xfrm>
          <a:prstGeom prst="rect">
            <a:avLst/>
          </a:prstGeom>
          <a:solidFill>
            <a:schemeClr val="tx2">
              <a:lumMod val="60000"/>
              <a:lumOff val="40000"/>
            </a:schemeClr>
          </a:solidFill>
        </p:spPr>
        <p:txBody>
          <a:bodyPr>
            <a:spAutoFit/>
          </a:bodyPr>
          <a:lstStyle/>
          <a:p>
            <a:r>
              <a:rPr lang="zh-CN" altLang="en-US" dirty="0" smtClean="0">
                <a:latin typeface="楷体" panose="02010609060101010101" pitchFamily="49" charset="-122"/>
                <a:ea typeface="楷体" panose="02010609060101010101" pitchFamily="49" charset="-122"/>
              </a:rPr>
              <a:t>void </a:t>
            </a:r>
            <a:r>
              <a:rPr lang="zh-CN" altLang="en-US" dirty="0">
                <a:latin typeface="楷体" panose="02010609060101010101" pitchFamily="49" charset="-122"/>
                <a:ea typeface="楷体" panose="02010609060101010101" pitchFamily="49" charset="-122"/>
              </a:rPr>
              <a:t>cvAbsDiffS(  </a:t>
            </a:r>
          </a:p>
          <a:p>
            <a:r>
              <a:rPr lang="zh-CN" altLang="en-US" dirty="0">
                <a:latin typeface="楷体" panose="02010609060101010101" pitchFamily="49" charset="-122"/>
                <a:ea typeface="楷体" panose="02010609060101010101" pitchFamily="49" charset="-122"/>
              </a:rPr>
              <a:t>    const CvArr*    src,  </a:t>
            </a:r>
          </a:p>
          <a:p>
            <a:r>
              <a:rPr lang="zh-CN" altLang="en-US" dirty="0">
                <a:latin typeface="楷体" panose="02010609060101010101" pitchFamily="49" charset="-122"/>
                <a:ea typeface="楷体" panose="02010609060101010101" pitchFamily="49" charset="-122"/>
              </a:rPr>
              <a:t>    CvScalar        value,  </a:t>
            </a:r>
          </a:p>
          <a:p>
            <a:r>
              <a:rPr lang="zh-CN" altLang="en-US" dirty="0">
                <a:latin typeface="楷体" panose="02010609060101010101" pitchFamily="49" charset="-122"/>
                <a:ea typeface="楷体" panose="02010609060101010101" pitchFamily="49" charset="-122"/>
              </a:rPr>
              <a:t>    const           dst  </a:t>
            </a:r>
          </a:p>
          <a:p>
            <a:r>
              <a:rPr lang="zh-CN" altLang="en-US" dirty="0">
                <a:latin typeface="楷体" panose="02010609060101010101" pitchFamily="49" charset="-122"/>
                <a:ea typeface="楷体" panose="02010609060101010101" pitchFamily="49" charset="-122"/>
              </a:rPr>
              <a:t>); </a:t>
            </a:r>
          </a:p>
        </p:txBody>
      </p:sp>
    </p:spTree>
    <p:extLst>
      <p:ext uri="{BB962C8B-B14F-4D97-AF65-F5344CB8AC3E}">
        <p14:creationId xmlns:p14="http://schemas.microsoft.com/office/powerpoint/2010/main" val="5687540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zh-CN" altLang="en-US" dirty="0" smtClean="0">
                <a:solidFill>
                  <a:schemeClr val="tx1"/>
                </a:solidFill>
                <a:latin typeface="楷体" panose="02010609060101010101" pitchFamily="49" charset="-122"/>
                <a:ea typeface="楷体" panose="02010609060101010101" pitchFamily="49" charset="-122"/>
              </a:rPr>
              <a:t>图像差分</a:t>
            </a:r>
          </a:p>
        </p:txBody>
      </p:sp>
      <p:sp>
        <p:nvSpPr>
          <p:cNvPr id="7" name="圆角矩形 6"/>
          <p:cNvSpPr/>
          <p:nvPr/>
        </p:nvSpPr>
        <p:spPr>
          <a:xfrm>
            <a:off x="2329483" y="3212976"/>
            <a:ext cx="3528392" cy="576064"/>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楷体" panose="02010609060101010101" pitchFamily="49" charset="-122"/>
                <a:ea typeface="楷体" panose="02010609060101010101" pitchFamily="49" charset="-122"/>
              </a:rPr>
              <a:t>示例演示</a:t>
            </a: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6631394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zh-CN" altLang="en-US" dirty="0" smtClean="0">
                <a:solidFill>
                  <a:schemeClr val="tx1"/>
                </a:solidFill>
                <a:latin typeface="楷体" panose="02010609060101010101" pitchFamily="49" charset="-122"/>
                <a:ea typeface="楷体" panose="02010609060101010101" pitchFamily="49" charset="-122"/>
              </a:rPr>
              <a:t>课间休息</a:t>
            </a:r>
          </a:p>
        </p:txBody>
      </p:sp>
      <p:sp>
        <p:nvSpPr>
          <p:cNvPr id="5" name="圆角矩形 4"/>
          <p:cNvSpPr/>
          <p:nvPr/>
        </p:nvSpPr>
        <p:spPr>
          <a:xfrm>
            <a:off x="2329483" y="3212976"/>
            <a:ext cx="3528392" cy="576064"/>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楷体" panose="02010609060101010101" pitchFamily="49" charset="-122"/>
                <a:ea typeface="楷体" panose="02010609060101010101" pitchFamily="49" charset="-122"/>
              </a:rPr>
              <a:t>休息</a:t>
            </a:r>
            <a:r>
              <a:rPr lang="en-US" altLang="zh-CN" sz="2400" dirty="0" smtClean="0">
                <a:latin typeface="楷体" panose="02010609060101010101" pitchFamily="49" charset="-122"/>
                <a:ea typeface="楷体" panose="02010609060101010101" pitchFamily="49" charset="-122"/>
              </a:rPr>
              <a:t>15</a:t>
            </a:r>
            <a:r>
              <a:rPr lang="zh-CN" altLang="en-US" sz="2400" dirty="0" smtClean="0">
                <a:latin typeface="楷体" panose="02010609060101010101" pitchFamily="49" charset="-122"/>
                <a:ea typeface="楷体" panose="02010609060101010101" pitchFamily="49" charset="-122"/>
              </a:rPr>
              <a:t>分钟</a:t>
            </a: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2897133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a:spLocks noChangeArrowheads="1"/>
          </p:cNvSpPr>
          <p:nvPr/>
        </p:nvSpPr>
        <p:spPr bwMode="auto">
          <a:xfrm>
            <a:off x="2268538" y="4436343"/>
            <a:ext cx="5018087"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zh-CN" altLang="en-US" dirty="0" smtClean="0">
                <a:solidFill>
                  <a:schemeClr val="tx1"/>
                </a:solidFill>
                <a:latin typeface="楷体" panose="02010609060101010101" pitchFamily="49" charset="-122"/>
                <a:ea typeface="楷体" panose="02010609060101010101" pitchFamily="49" charset="-122"/>
              </a:rPr>
              <a:t>目录</a:t>
            </a:r>
          </a:p>
        </p:txBody>
      </p:sp>
      <p:sp>
        <p:nvSpPr>
          <p:cNvPr id="5125" name="Rectangle 3"/>
          <p:cNvSpPr>
            <a:spLocks noGrp="1" noChangeArrowheads="1"/>
          </p:cNvSpPr>
          <p:nvPr>
            <p:ph type="body" idx="4294967295"/>
          </p:nvPr>
        </p:nvSpPr>
        <p:spPr>
          <a:xfrm>
            <a:off x="1071563" y="1642492"/>
            <a:ext cx="7858125" cy="4450804"/>
          </a:xfrm>
        </p:spPr>
        <p:txBody>
          <a:bodyPr/>
          <a:lstStyle/>
          <a:p>
            <a:pPr lvl="3" eaLnBrk="1" hangingPunct="1">
              <a:lnSpc>
                <a:spcPct val="90000"/>
              </a:lnSpc>
              <a:buSzPct val="60000"/>
              <a:buFont typeface="Wingdings" panose="05000000000000000000" pitchFamily="2" charset="2"/>
              <a:buChar char="n"/>
            </a:pPr>
            <a:r>
              <a:rPr kumimoji="0" lang="en-US" altLang="zh-CN" sz="3600" dirty="0" err="1">
                <a:latin typeface="楷体" panose="02010609060101010101" pitchFamily="49" charset="-122"/>
                <a:ea typeface="楷体" panose="02010609060101010101" pitchFamily="49" charset="-122"/>
                <a:cs typeface="Kalinga" panose="020B0502040204020203" pitchFamily="34" charset="0"/>
              </a:rPr>
              <a:t>OpenCV</a:t>
            </a:r>
            <a:r>
              <a:rPr kumimoji="0" lang="zh-CN" altLang="en-US" sz="3600" dirty="0">
                <a:latin typeface="楷体" panose="02010609060101010101" pitchFamily="49" charset="-122"/>
                <a:ea typeface="楷体" panose="02010609060101010101" pitchFamily="49" charset="-122"/>
                <a:cs typeface="Kalinga" panose="020B0502040204020203" pitchFamily="34" charset="0"/>
              </a:rPr>
              <a:t>简介</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a:latin typeface="楷体" panose="02010609060101010101" pitchFamily="49" charset="-122"/>
                <a:ea typeface="楷体" panose="02010609060101010101" pitchFamily="49" charset="-122"/>
                <a:cs typeface="Kalinga" panose="020B0502040204020203" pitchFamily="34" charset="0"/>
              </a:rPr>
              <a:t>开发环境介绍</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en-US" altLang="zh-CN" sz="3600" dirty="0" err="1">
                <a:latin typeface="楷体" panose="02010609060101010101" pitchFamily="49" charset="-122"/>
                <a:ea typeface="楷体" panose="02010609060101010101" pitchFamily="49" charset="-122"/>
                <a:cs typeface="Kalinga" panose="020B0502040204020203" pitchFamily="34" charset="0"/>
              </a:rPr>
              <a:t>OpenCV</a:t>
            </a:r>
            <a:r>
              <a:rPr kumimoji="0" lang="zh-CN" altLang="en-US" sz="3600" dirty="0">
                <a:latin typeface="楷体" panose="02010609060101010101" pitchFamily="49" charset="-122"/>
                <a:ea typeface="楷体" panose="02010609060101010101" pitchFamily="49" charset="-122"/>
                <a:cs typeface="Kalinga" panose="020B0502040204020203" pitchFamily="34" charset="0"/>
              </a:rPr>
              <a:t>详细</a:t>
            </a: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介绍</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en-US" altLang="zh-CN" sz="3600" dirty="0" err="1">
                <a:latin typeface="楷体" panose="02010609060101010101" pitchFamily="49" charset="-122"/>
                <a:ea typeface="楷体" panose="02010609060101010101" pitchFamily="49" charset="-122"/>
                <a:cs typeface="Kalinga" panose="020B0502040204020203" pitchFamily="34" charset="0"/>
              </a:rPr>
              <a:t>iOS</a:t>
            </a:r>
            <a:r>
              <a:rPr kumimoji="0" lang="zh-CN" altLang="en-US" sz="3600" dirty="0">
                <a:latin typeface="楷体" panose="02010609060101010101" pitchFamily="49" charset="-122"/>
                <a:ea typeface="楷体" panose="02010609060101010101" pitchFamily="49" charset="-122"/>
                <a:cs typeface="Kalinga" panose="020B0502040204020203" pitchFamily="34" charset="0"/>
              </a:rPr>
              <a:t>中使用</a:t>
            </a:r>
            <a:r>
              <a:rPr kumimoji="0" lang="en-US" altLang="zh-CN" sz="3600" dirty="0" err="1" smtClean="0">
                <a:latin typeface="楷体" panose="02010609060101010101" pitchFamily="49" charset="-122"/>
                <a:ea typeface="楷体" panose="02010609060101010101" pitchFamily="49" charset="-122"/>
                <a:cs typeface="Kalinga" panose="020B0502040204020203" pitchFamily="34" charset="0"/>
              </a:rPr>
              <a:t>OpenCV</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a:latin typeface="楷体" panose="02010609060101010101" pitchFamily="49" charset="-122"/>
                <a:ea typeface="楷体" panose="02010609060101010101" pitchFamily="49" charset="-122"/>
                <a:cs typeface="Kalinga" panose="020B0502040204020203" pitchFamily="34" charset="0"/>
              </a:rPr>
              <a:t>课后</a:t>
            </a: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作业</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p:txBody>
      </p:sp>
    </p:spTree>
    <p:extLst>
      <p:ext uri="{BB962C8B-B14F-4D97-AF65-F5344CB8AC3E}">
        <p14:creationId xmlns:p14="http://schemas.microsoft.com/office/powerpoint/2010/main" val="112567196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a:spLocks noChangeArrowheads="1"/>
          </p:cNvSpPr>
          <p:nvPr/>
        </p:nvSpPr>
        <p:spPr bwMode="auto">
          <a:xfrm>
            <a:off x="2268538" y="5301208"/>
            <a:ext cx="5018087"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zh-CN" altLang="en-US" dirty="0" smtClean="0">
                <a:solidFill>
                  <a:schemeClr val="tx1"/>
                </a:solidFill>
                <a:latin typeface="楷体" panose="02010609060101010101" pitchFamily="49" charset="-122"/>
                <a:ea typeface="楷体" panose="02010609060101010101" pitchFamily="49" charset="-122"/>
              </a:rPr>
              <a:t>目录</a:t>
            </a:r>
          </a:p>
        </p:txBody>
      </p:sp>
      <p:sp>
        <p:nvSpPr>
          <p:cNvPr id="5125" name="Rectangle 3"/>
          <p:cNvSpPr>
            <a:spLocks noGrp="1" noChangeArrowheads="1"/>
          </p:cNvSpPr>
          <p:nvPr>
            <p:ph type="body" idx="4294967295"/>
          </p:nvPr>
        </p:nvSpPr>
        <p:spPr>
          <a:xfrm>
            <a:off x="1071563" y="1642492"/>
            <a:ext cx="7858125" cy="4450804"/>
          </a:xfrm>
        </p:spPr>
        <p:txBody>
          <a:bodyPr/>
          <a:lstStyle/>
          <a:p>
            <a:pPr lvl="3" eaLnBrk="1" hangingPunct="1">
              <a:lnSpc>
                <a:spcPct val="90000"/>
              </a:lnSpc>
              <a:buSzPct val="60000"/>
              <a:buFont typeface="Wingdings" panose="05000000000000000000" pitchFamily="2" charset="2"/>
              <a:buChar char="n"/>
            </a:pPr>
            <a:r>
              <a:rPr kumimoji="0" lang="en-US" altLang="zh-CN" sz="3600" dirty="0" err="1">
                <a:latin typeface="楷体" panose="02010609060101010101" pitchFamily="49" charset="-122"/>
                <a:ea typeface="楷体" panose="02010609060101010101" pitchFamily="49" charset="-122"/>
                <a:cs typeface="Kalinga" panose="020B0502040204020203" pitchFamily="34" charset="0"/>
              </a:rPr>
              <a:t>OpenCV</a:t>
            </a:r>
            <a:r>
              <a:rPr kumimoji="0" lang="zh-CN" altLang="en-US" sz="3600" dirty="0">
                <a:latin typeface="楷体" panose="02010609060101010101" pitchFamily="49" charset="-122"/>
                <a:ea typeface="楷体" panose="02010609060101010101" pitchFamily="49" charset="-122"/>
                <a:cs typeface="Kalinga" panose="020B0502040204020203" pitchFamily="34" charset="0"/>
              </a:rPr>
              <a:t>简介</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a:latin typeface="楷体" panose="02010609060101010101" pitchFamily="49" charset="-122"/>
                <a:ea typeface="楷体" panose="02010609060101010101" pitchFamily="49" charset="-122"/>
                <a:cs typeface="Kalinga" panose="020B0502040204020203" pitchFamily="34" charset="0"/>
              </a:rPr>
              <a:t>开发环境介绍</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en-US" altLang="zh-CN" sz="3600" dirty="0" err="1">
                <a:latin typeface="楷体" panose="02010609060101010101" pitchFamily="49" charset="-122"/>
                <a:ea typeface="楷体" panose="02010609060101010101" pitchFamily="49" charset="-122"/>
                <a:cs typeface="Kalinga" panose="020B0502040204020203" pitchFamily="34" charset="0"/>
              </a:rPr>
              <a:t>OpenCV</a:t>
            </a:r>
            <a:r>
              <a:rPr kumimoji="0" lang="zh-CN" altLang="en-US" sz="3600" dirty="0">
                <a:latin typeface="楷体" panose="02010609060101010101" pitchFamily="49" charset="-122"/>
                <a:ea typeface="楷体" panose="02010609060101010101" pitchFamily="49" charset="-122"/>
                <a:cs typeface="Kalinga" panose="020B0502040204020203" pitchFamily="34" charset="0"/>
              </a:rPr>
              <a:t>详细</a:t>
            </a: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介绍</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en-US" altLang="zh-CN" sz="3600" dirty="0" err="1">
                <a:latin typeface="楷体" panose="02010609060101010101" pitchFamily="49" charset="-122"/>
                <a:ea typeface="楷体" panose="02010609060101010101" pitchFamily="49" charset="-122"/>
                <a:cs typeface="Kalinga" panose="020B0502040204020203" pitchFamily="34" charset="0"/>
              </a:rPr>
              <a:t>iOS</a:t>
            </a:r>
            <a:r>
              <a:rPr kumimoji="0" lang="zh-CN" altLang="en-US" sz="3600" dirty="0">
                <a:latin typeface="楷体" panose="02010609060101010101" pitchFamily="49" charset="-122"/>
                <a:ea typeface="楷体" panose="02010609060101010101" pitchFamily="49" charset="-122"/>
                <a:cs typeface="Kalinga" panose="020B0502040204020203" pitchFamily="34" charset="0"/>
              </a:rPr>
              <a:t>中使用</a:t>
            </a:r>
            <a:r>
              <a:rPr kumimoji="0" lang="en-US" altLang="zh-CN" sz="3600" dirty="0" err="1" smtClean="0">
                <a:latin typeface="楷体" panose="02010609060101010101" pitchFamily="49" charset="-122"/>
                <a:ea typeface="楷体" panose="02010609060101010101" pitchFamily="49" charset="-122"/>
                <a:cs typeface="Kalinga" panose="020B0502040204020203" pitchFamily="34" charset="0"/>
              </a:rPr>
              <a:t>OpenCV</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a:latin typeface="楷体" panose="02010609060101010101" pitchFamily="49" charset="-122"/>
                <a:ea typeface="楷体" panose="02010609060101010101" pitchFamily="49" charset="-122"/>
                <a:cs typeface="Kalinga" panose="020B0502040204020203" pitchFamily="34" charset="0"/>
              </a:rPr>
              <a:t>课后</a:t>
            </a: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作业</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p:txBody>
      </p:sp>
    </p:spTree>
    <p:extLst>
      <p:ext uri="{BB962C8B-B14F-4D97-AF65-F5344CB8AC3E}">
        <p14:creationId xmlns:p14="http://schemas.microsoft.com/office/powerpoint/2010/main" val="207418407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29699" name="Rectangle 3"/>
          <p:cNvSpPr>
            <a:spLocks noGrp="1" noChangeArrowheads="1"/>
          </p:cNvSpPr>
          <p:nvPr>
            <p:ph type="body" idx="4294967295"/>
          </p:nvPr>
        </p:nvSpPr>
        <p:spPr>
          <a:xfrm>
            <a:off x="0" y="1571625"/>
            <a:ext cx="9144000" cy="4525963"/>
          </a:xfrm>
        </p:spPr>
        <p:txBody>
          <a:bodyPr/>
          <a:lstStyle/>
          <a:p>
            <a:pPr eaLnBrk="1" hangingPunct="1"/>
            <a:endParaRPr kumimoji="0" lang="zh-CN" altLang="en-US" b="1" smtClean="0">
              <a:latin typeface="楷体" panose="02010609060101010101" pitchFamily="49" charset="-122"/>
              <a:ea typeface="楷体" panose="02010609060101010101" pitchFamily="49" charset="-122"/>
            </a:endParaRPr>
          </a:p>
          <a:p>
            <a:pPr algn="ctr" eaLnBrk="1" hangingPunct="1"/>
            <a:endParaRPr kumimoji="0" lang="en-US" altLang="zh-CN" sz="5400" smtClean="0">
              <a:latin typeface="楷体" panose="02010609060101010101" pitchFamily="49" charset="-122"/>
              <a:ea typeface="楷体" panose="02010609060101010101" pitchFamily="49" charset="-122"/>
            </a:endParaRPr>
          </a:p>
          <a:p>
            <a:pPr algn="ctr" eaLnBrk="1" hangingPunct="1">
              <a:buFont typeface="Wingdings" panose="05000000000000000000" pitchFamily="2" charset="2"/>
              <a:buNone/>
            </a:pPr>
            <a:r>
              <a:rPr kumimoji="0" lang="en-US" altLang="zh-CN" sz="5400" smtClean="0">
                <a:latin typeface="楷体" panose="02010609060101010101" pitchFamily="49" charset="-122"/>
                <a:ea typeface="楷体" panose="02010609060101010101" pitchFamily="49" charset="-122"/>
              </a:rPr>
              <a:t>Q&amp;A</a:t>
            </a:r>
          </a:p>
        </p:txBody>
      </p:sp>
      <p:sp>
        <p:nvSpPr>
          <p:cNvPr id="5" name="Rectangle 2"/>
          <p:cNvSpPr txBox="1">
            <a:spLocks noChangeArrowheads="1"/>
          </p:cNvSpPr>
          <p:nvPr/>
        </p:nvSpPr>
        <p:spPr bwMode="auto">
          <a:xfrm>
            <a:off x="485775" y="138113"/>
            <a:ext cx="6300788" cy="927100"/>
          </a:xfrm>
          <a:prstGeom prst="rect">
            <a:avLst/>
          </a:prstGeom>
          <a:noFill/>
          <a:ln w="9525">
            <a:noFill/>
            <a:miter lim="800000"/>
            <a:headEnd/>
            <a:tailEnd/>
          </a:ln>
        </p:spPr>
        <p:txBody>
          <a:bodyPr anchor="ctr"/>
          <a:lstStyle/>
          <a:p>
            <a:pPr algn="ctr">
              <a:defRPr/>
            </a:pPr>
            <a:r>
              <a:rPr lang="zh-CN" altLang="en-US" sz="2800" b="1" kern="0" dirty="0">
                <a:latin typeface="+mj-lt"/>
                <a:ea typeface="宋体" pitchFamily="2" charset="-122"/>
                <a:cs typeface="ＭＳ Ｐゴシック" charset="0"/>
              </a:rPr>
              <a:t>答疑</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a:spLocks noChangeArrowheads="1"/>
          </p:cNvSpPr>
          <p:nvPr/>
        </p:nvSpPr>
        <p:spPr bwMode="auto">
          <a:xfrm>
            <a:off x="1714500" y="3143250"/>
            <a:ext cx="4929188" cy="1071563"/>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30723" name="Rectangle 3"/>
          <p:cNvSpPr>
            <a:spLocks noGrp="1" noChangeArrowheads="1"/>
          </p:cNvSpPr>
          <p:nvPr>
            <p:ph type="body" idx="4294967295"/>
          </p:nvPr>
        </p:nvSpPr>
        <p:spPr>
          <a:xfrm>
            <a:off x="0" y="1571625"/>
            <a:ext cx="9144000" cy="4525963"/>
          </a:xfrm>
        </p:spPr>
        <p:txBody>
          <a:bodyPr/>
          <a:lstStyle/>
          <a:p>
            <a:pPr eaLnBrk="1" hangingPunct="1"/>
            <a:endParaRPr kumimoji="0" lang="zh-CN" altLang="en-US" b="1" smtClean="0">
              <a:latin typeface="楷体" panose="02010609060101010101" pitchFamily="49" charset="-122"/>
              <a:ea typeface="楷体" panose="02010609060101010101" pitchFamily="49" charset="-122"/>
            </a:endParaRPr>
          </a:p>
          <a:p>
            <a:pPr algn="ctr" eaLnBrk="1" hangingPunct="1"/>
            <a:endParaRPr kumimoji="0" lang="en-US" altLang="zh-CN" sz="5400" smtClean="0">
              <a:latin typeface="楷体" panose="02010609060101010101" pitchFamily="49" charset="-122"/>
              <a:ea typeface="楷体" panose="02010609060101010101" pitchFamily="49" charset="-122"/>
            </a:endParaRPr>
          </a:p>
          <a:p>
            <a:pPr algn="ctr" eaLnBrk="1" hangingPunct="1">
              <a:buFont typeface="Wingdings" panose="05000000000000000000" pitchFamily="2" charset="2"/>
              <a:buNone/>
            </a:pPr>
            <a:r>
              <a:rPr kumimoji="0" lang="en-US" altLang="zh-CN" sz="5400" smtClean="0">
                <a:latin typeface="楷体" panose="02010609060101010101" pitchFamily="49" charset="-122"/>
                <a:ea typeface="楷体" panose="02010609060101010101" pitchFamily="49" charset="-122"/>
              </a:rPr>
              <a:t>Thank you</a:t>
            </a:r>
            <a:r>
              <a:rPr kumimoji="0" lang="zh-CN" altLang="en-US" sz="5400" smtClean="0">
                <a:latin typeface="楷体" panose="02010609060101010101" pitchFamily="49" charset="-122"/>
                <a:ea typeface="楷体" panose="02010609060101010101" pitchFamily="49" charset="-122"/>
              </a:rPr>
              <a:t>！</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a:spLocks noChangeArrowheads="1"/>
          </p:cNvSpPr>
          <p:nvPr/>
        </p:nvSpPr>
        <p:spPr bwMode="auto">
          <a:xfrm>
            <a:off x="2268538" y="1700039"/>
            <a:ext cx="5018087"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zh-CN" altLang="en-US" dirty="0" smtClean="0">
                <a:solidFill>
                  <a:schemeClr val="tx1"/>
                </a:solidFill>
                <a:latin typeface="楷体" panose="02010609060101010101" pitchFamily="49" charset="-122"/>
                <a:ea typeface="楷体" panose="02010609060101010101" pitchFamily="49" charset="-122"/>
              </a:rPr>
              <a:t>目录</a:t>
            </a:r>
          </a:p>
        </p:txBody>
      </p:sp>
      <p:sp>
        <p:nvSpPr>
          <p:cNvPr id="5125" name="Rectangle 3"/>
          <p:cNvSpPr>
            <a:spLocks noGrp="1" noChangeArrowheads="1"/>
          </p:cNvSpPr>
          <p:nvPr>
            <p:ph type="body" idx="4294967295"/>
          </p:nvPr>
        </p:nvSpPr>
        <p:spPr>
          <a:xfrm>
            <a:off x="1071563" y="1642492"/>
            <a:ext cx="7858125" cy="4450804"/>
          </a:xfrm>
        </p:spPr>
        <p:txBody>
          <a:bodyPr/>
          <a:lstStyle/>
          <a:p>
            <a:pPr lvl="3" eaLnBrk="1" hangingPunct="1">
              <a:lnSpc>
                <a:spcPct val="90000"/>
              </a:lnSpc>
              <a:buSzPct val="60000"/>
              <a:buFont typeface="Wingdings" panose="05000000000000000000" pitchFamily="2" charset="2"/>
              <a:buChar char="n"/>
            </a:pPr>
            <a:r>
              <a:rPr kumimoji="0" lang="en-US" altLang="zh-CN" sz="3600" dirty="0" err="1">
                <a:latin typeface="楷体" panose="02010609060101010101" pitchFamily="49" charset="-122"/>
                <a:ea typeface="楷体" panose="02010609060101010101" pitchFamily="49" charset="-122"/>
                <a:cs typeface="Kalinga" panose="020B0502040204020203" pitchFamily="34" charset="0"/>
              </a:rPr>
              <a:t>OpenCV</a:t>
            </a:r>
            <a:r>
              <a:rPr kumimoji="0" lang="zh-CN" altLang="en-US" sz="3600" dirty="0">
                <a:latin typeface="楷体" panose="02010609060101010101" pitchFamily="49" charset="-122"/>
                <a:ea typeface="楷体" panose="02010609060101010101" pitchFamily="49" charset="-122"/>
                <a:cs typeface="Kalinga" panose="020B0502040204020203" pitchFamily="34" charset="0"/>
              </a:rPr>
              <a:t>简介</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a:latin typeface="楷体" panose="02010609060101010101" pitchFamily="49" charset="-122"/>
                <a:ea typeface="楷体" panose="02010609060101010101" pitchFamily="49" charset="-122"/>
                <a:cs typeface="Kalinga" panose="020B0502040204020203" pitchFamily="34" charset="0"/>
              </a:rPr>
              <a:t>开发环境介绍</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en-US" altLang="zh-CN" sz="3600" dirty="0" err="1">
                <a:latin typeface="楷体" panose="02010609060101010101" pitchFamily="49" charset="-122"/>
                <a:ea typeface="楷体" panose="02010609060101010101" pitchFamily="49" charset="-122"/>
                <a:cs typeface="Kalinga" panose="020B0502040204020203" pitchFamily="34" charset="0"/>
              </a:rPr>
              <a:t>OpenCV</a:t>
            </a:r>
            <a:r>
              <a:rPr kumimoji="0" lang="zh-CN" altLang="en-US" sz="3600" dirty="0">
                <a:latin typeface="楷体" panose="02010609060101010101" pitchFamily="49" charset="-122"/>
                <a:ea typeface="楷体" panose="02010609060101010101" pitchFamily="49" charset="-122"/>
                <a:cs typeface="Kalinga" panose="020B0502040204020203" pitchFamily="34" charset="0"/>
              </a:rPr>
              <a:t>详细</a:t>
            </a: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介绍</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en-US" altLang="zh-CN" sz="3600" dirty="0" err="1">
                <a:latin typeface="楷体" panose="02010609060101010101" pitchFamily="49" charset="-122"/>
                <a:ea typeface="楷体" panose="02010609060101010101" pitchFamily="49" charset="-122"/>
                <a:cs typeface="Kalinga" panose="020B0502040204020203" pitchFamily="34" charset="0"/>
              </a:rPr>
              <a:t>iOS</a:t>
            </a:r>
            <a:r>
              <a:rPr kumimoji="0" lang="zh-CN" altLang="en-US" sz="3600" dirty="0">
                <a:latin typeface="楷体" panose="02010609060101010101" pitchFamily="49" charset="-122"/>
                <a:ea typeface="楷体" panose="02010609060101010101" pitchFamily="49" charset="-122"/>
                <a:cs typeface="Kalinga" panose="020B0502040204020203" pitchFamily="34" charset="0"/>
              </a:rPr>
              <a:t>中使用</a:t>
            </a:r>
            <a:r>
              <a:rPr kumimoji="0" lang="en-US" altLang="zh-CN" sz="3600" dirty="0" err="1" smtClean="0">
                <a:latin typeface="楷体" panose="02010609060101010101" pitchFamily="49" charset="-122"/>
                <a:ea typeface="楷体" panose="02010609060101010101" pitchFamily="49" charset="-122"/>
                <a:cs typeface="Kalinga" panose="020B0502040204020203" pitchFamily="34" charset="0"/>
              </a:rPr>
              <a:t>OpenCV</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a:latin typeface="楷体" panose="02010609060101010101" pitchFamily="49" charset="-122"/>
                <a:ea typeface="楷体" panose="02010609060101010101" pitchFamily="49" charset="-122"/>
                <a:cs typeface="Kalinga" panose="020B0502040204020203" pitchFamily="34" charset="0"/>
              </a:rPr>
              <a:t>课后</a:t>
            </a: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作业</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p:txBody>
      </p:sp>
    </p:spTree>
    <p:extLst>
      <p:ext uri="{BB962C8B-B14F-4D97-AF65-F5344CB8AC3E}">
        <p14:creationId xmlns:p14="http://schemas.microsoft.com/office/powerpoint/2010/main" val="179984509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a:spLocks noChangeArrowheads="1"/>
          </p:cNvSpPr>
          <p:nvPr/>
        </p:nvSpPr>
        <p:spPr bwMode="auto">
          <a:xfrm>
            <a:off x="1500188" y="4572000"/>
            <a:ext cx="7429500" cy="642938"/>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4099" name="Rectangle 2"/>
          <p:cNvSpPr>
            <a:spLocks noGrp="1" noChangeArrowheads="1"/>
          </p:cNvSpPr>
          <p:nvPr>
            <p:ph type="ctrTitle" idx="4294967295"/>
          </p:nvPr>
        </p:nvSpPr>
        <p:spPr>
          <a:xfrm>
            <a:off x="428625" y="4581525"/>
            <a:ext cx="8531225" cy="603250"/>
          </a:xfrm>
        </p:spPr>
        <p:txBody>
          <a:bodyPr/>
          <a:lstStyle/>
          <a:p>
            <a:pPr algn="r" eaLnBrk="1" hangingPunct="1"/>
            <a:r>
              <a:rPr lang="en-US" altLang="zh-CN" sz="3200" dirty="0" err="1" smtClean="0">
                <a:solidFill>
                  <a:schemeClr val="tx1"/>
                </a:solidFill>
                <a:latin typeface="微软雅黑" panose="020B0503020204020204" pitchFamily="34" charset="-122"/>
                <a:ea typeface="微软雅黑" panose="020B0503020204020204" pitchFamily="34" charset="-122"/>
              </a:rPr>
              <a:t>OpenCV</a:t>
            </a:r>
            <a:r>
              <a:rPr lang="zh-CN" altLang="en-US" sz="3200" dirty="0" smtClean="0">
                <a:solidFill>
                  <a:schemeClr val="tx1"/>
                </a:solidFill>
                <a:latin typeface="微软雅黑" panose="020B0503020204020204" pitchFamily="34" charset="-122"/>
                <a:ea typeface="微软雅黑" panose="020B0503020204020204" pitchFamily="34" charset="-122"/>
              </a:rPr>
              <a:t>开发指南</a:t>
            </a:r>
            <a:endParaRPr lang="zh-CN" sz="3200" dirty="0" smtClean="0">
              <a:solidFill>
                <a:schemeClr val="tx1"/>
              </a:solidFill>
              <a:latin typeface="微软雅黑" panose="020B0503020204020204" pitchFamily="34" charset="-122"/>
              <a:ea typeface="微软雅黑" panose="020B0503020204020204" pitchFamily="34" charset="-122"/>
            </a:endParaRPr>
          </a:p>
        </p:txBody>
      </p:sp>
      <p:sp>
        <p:nvSpPr>
          <p:cNvPr id="4101" name="文本框 3"/>
          <p:cNvSpPr txBox="1">
            <a:spLocks noChangeArrowheads="1"/>
          </p:cNvSpPr>
          <p:nvPr/>
        </p:nvSpPr>
        <p:spPr bwMode="auto">
          <a:xfrm>
            <a:off x="7235825" y="5437188"/>
            <a:ext cx="23764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kumimoji="1" lang="zh-CN" altLang="en-US" dirty="0">
                <a:latin typeface="微软雅黑" panose="020B0503020204020204" pitchFamily="34" charset="-122"/>
                <a:ea typeface="微软雅黑" panose="020B0503020204020204" pitchFamily="34" charset="-122"/>
              </a:rPr>
              <a:t>周智勋</a:t>
            </a:r>
            <a:r>
              <a:rPr kumimoji="1" lang="en-US" altLang="zh-CN" dirty="0" smtClean="0">
                <a:latin typeface="微软雅黑" panose="020B0503020204020204" pitchFamily="34" charset="-122"/>
                <a:ea typeface="微软雅黑" panose="020B0503020204020204" pitchFamily="34" charset="-122"/>
              </a:rPr>
              <a:t> 2013</a:t>
            </a:r>
            <a:endParaRPr kumimoji="1"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4609363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zh-CN" altLang="en-US" dirty="0" smtClean="0">
                <a:solidFill>
                  <a:schemeClr val="tx1"/>
                </a:solidFill>
                <a:latin typeface="楷体" panose="02010609060101010101" pitchFamily="49" charset="-122"/>
                <a:ea typeface="楷体" panose="02010609060101010101" pitchFamily="49" charset="-122"/>
              </a:rPr>
              <a:t>目录</a:t>
            </a:r>
          </a:p>
        </p:txBody>
      </p:sp>
      <p:sp>
        <p:nvSpPr>
          <p:cNvPr id="5125" name="Rectangle 3"/>
          <p:cNvSpPr>
            <a:spLocks noGrp="1" noChangeArrowheads="1"/>
          </p:cNvSpPr>
          <p:nvPr>
            <p:ph type="body" idx="4294967295"/>
          </p:nvPr>
        </p:nvSpPr>
        <p:spPr>
          <a:xfrm>
            <a:off x="1071563" y="1642492"/>
            <a:ext cx="7858125" cy="4450804"/>
          </a:xfrm>
        </p:spPr>
        <p:txBody>
          <a:bodyPr/>
          <a:lstStyle/>
          <a:p>
            <a:pPr lvl="3" eaLnBrk="1" hangingPunct="1">
              <a:lnSpc>
                <a:spcPct val="90000"/>
              </a:lnSpc>
              <a:buSzPct val="60000"/>
              <a:buFont typeface="Wingdings" panose="05000000000000000000" pitchFamily="2" charset="2"/>
              <a:buChar char="n"/>
            </a:pP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上次回顾</a:t>
            </a: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数据结构</a:t>
            </a: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形态学</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直方图</a:t>
            </a: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a:latin typeface="楷体" panose="02010609060101010101" pitchFamily="49" charset="-122"/>
                <a:ea typeface="楷体" panose="02010609060101010101" pitchFamily="49" charset="-122"/>
                <a:cs typeface="Kalinga" panose="020B0502040204020203" pitchFamily="34" charset="0"/>
              </a:rPr>
              <a:t>滤波</a:t>
            </a: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a:latin typeface="楷体" panose="02010609060101010101" pitchFamily="49" charset="-122"/>
                <a:ea typeface="楷体" panose="02010609060101010101" pitchFamily="49" charset="-122"/>
                <a:cs typeface="Kalinga" panose="020B0502040204020203" pitchFamily="34" charset="0"/>
              </a:rPr>
              <a:t>静止目标</a:t>
            </a: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检测</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阴影</a:t>
            </a:r>
            <a:r>
              <a:rPr kumimoji="0" lang="en-US" altLang="zh-CN" sz="3600" dirty="0" smtClean="0">
                <a:latin typeface="楷体" panose="02010609060101010101" pitchFamily="49" charset="-122"/>
                <a:ea typeface="楷体" panose="02010609060101010101" pitchFamily="49" charset="-122"/>
                <a:cs typeface="Kalinga" panose="020B0502040204020203" pitchFamily="34" charset="0"/>
              </a:rPr>
              <a:t> </a:t>
            </a: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鬼影</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p:txBody>
      </p:sp>
    </p:spTree>
    <p:extLst>
      <p:ext uri="{BB962C8B-B14F-4D97-AF65-F5344CB8AC3E}">
        <p14:creationId xmlns:p14="http://schemas.microsoft.com/office/powerpoint/2010/main" val="147377899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a:spLocks noChangeArrowheads="1"/>
          </p:cNvSpPr>
          <p:nvPr/>
        </p:nvSpPr>
        <p:spPr bwMode="auto">
          <a:xfrm>
            <a:off x="1979712" y="1700808"/>
            <a:ext cx="5018087"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zh-CN" altLang="en-US" dirty="0" smtClean="0">
                <a:solidFill>
                  <a:schemeClr val="tx1"/>
                </a:solidFill>
                <a:latin typeface="楷体" panose="02010609060101010101" pitchFamily="49" charset="-122"/>
                <a:ea typeface="楷体" panose="02010609060101010101" pitchFamily="49" charset="-122"/>
              </a:rPr>
              <a:t>目录</a:t>
            </a:r>
          </a:p>
        </p:txBody>
      </p:sp>
      <p:sp>
        <p:nvSpPr>
          <p:cNvPr id="5125" name="Rectangle 3"/>
          <p:cNvSpPr>
            <a:spLocks noGrp="1" noChangeArrowheads="1"/>
          </p:cNvSpPr>
          <p:nvPr>
            <p:ph type="body" idx="4294967295"/>
          </p:nvPr>
        </p:nvSpPr>
        <p:spPr>
          <a:xfrm>
            <a:off x="1071563" y="1642492"/>
            <a:ext cx="5228629" cy="4450804"/>
          </a:xfrm>
        </p:spPr>
        <p:txBody>
          <a:bodyPr/>
          <a:lstStyle/>
          <a:p>
            <a:pPr lvl="3" eaLnBrk="1" hangingPunct="1">
              <a:lnSpc>
                <a:spcPct val="90000"/>
              </a:lnSpc>
              <a:buSzPct val="60000"/>
              <a:buFont typeface="Wingdings" panose="05000000000000000000" pitchFamily="2" charset="2"/>
              <a:buChar char="n"/>
            </a:pP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上次回顾</a:t>
            </a: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数据结构</a:t>
            </a: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形态学</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直方图</a:t>
            </a: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a:latin typeface="楷体" panose="02010609060101010101" pitchFamily="49" charset="-122"/>
                <a:ea typeface="楷体" panose="02010609060101010101" pitchFamily="49" charset="-122"/>
                <a:cs typeface="Kalinga" panose="020B0502040204020203" pitchFamily="34" charset="0"/>
              </a:rPr>
              <a:t>滤波</a:t>
            </a: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a:latin typeface="楷体" panose="02010609060101010101" pitchFamily="49" charset="-122"/>
                <a:ea typeface="楷体" panose="02010609060101010101" pitchFamily="49" charset="-122"/>
                <a:cs typeface="Kalinga" panose="020B0502040204020203" pitchFamily="34" charset="0"/>
              </a:rPr>
              <a:t>运动</a:t>
            </a: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目标检测</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阴影</a:t>
            </a:r>
            <a:r>
              <a:rPr kumimoji="0" lang="en-US" altLang="zh-CN" sz="3600" dirty="0" smtClean="0">
                <a:latin typeface="楷体" panose="02010609060101010101" pitchFamily="49" charset="-122"/>
                <a:ea typeface="楷体" panose="02010609060101010101" pitchFamily="49" charset="-122"/>
                <a:cs typeface="Kalinga" panose="020B0502040204020203" pitchFamily="34" charset="0"/>
              </a:rPr>
              <a:t> </a:t>
            </a: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鬼影</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p:txBody>
      </p:sp>
    </p:spTree>
    <p:extLst>
      <p:ext uri="{BB962C8B-B14F-4D97-AF65-F5344CB8AC3E}">
        <p14:creationId xmlns:p14="http://schemas.microsoft.com/office/powerpoint/2010/main" val="345112937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a:spLocks noChangeArrowheads="1"/>
          </p:cNvSpPr>
          <p:nvPr/>
        </p:nvSpPr>
        <p:spPr bwMode="auto">
          <a:xfrm>
            <a:off x="1979712" y="2276872"/>
            <a:ext cx="5018087"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zh-CN" altLang="en-US" dirty="0" smtClean="0">
                <a:solidFill>
                  <a:schemeClr val="tx1"/>
                </a:solidFill>
                <a:latin typeface="楷体" panose="02010609060101010101" pitchFamily="49" charset="-122"/>
                <a:ea typeface="楷体" panose="02010609060101010101" pitchFamily="49" charset="-122"/>
              </a:rPr>
              <a:t>目录</a:t>
            </a:r>
          </a:p>
        </p:txBody>
      </p:sp>
      <p:sp>
        <p:nvSpPr>
          <p:cNvPr id="5125" name="Rectangle 3"/>
          <p:cNvSpPr>
            <a:spLocks noGrp="1" noChangeArrowheads="1"/>
          </p:cNvSpPr>
          <p:nvPr>
            <p:ph type="body" idx="4294967295"/>
          </p:nvPr>
        </p:nvSpPr>
        <p:spPr>
          <a:xfrm>
            <a:off x="1071563" y="1642492"/>
            <a:ext cx="5228629" cy="4450804"/>
          </a:xfrm>
        </p:spPr>
        <p:txBody>
          <a:bodyPr/>
          <a:lstStyle/>
          <a:p>
            <a:pPr lvl="3" eaLnBrk="1" hangingPunct="1">
              <a:lnSpc>
                <a:spcPct val="90000"/>
              </a:lnSpc>
              <a:buSzPct val="60000"/>
              <a:buFont typeface="Wingdings" panose="05000000000000000000" pitchFamily="2" charset="2"/>
              <a:buChar char="n"/>
            </a:pP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上次回顾</a:t>
            </a: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数据结构</a:t>
            </a: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形态学</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直方图</a:t>
            </a: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a:latin typeface="楷体" panose="02010609060101010101" pitchFamily="49" charset="-122"/>
                <a:ea typeface="楷体" panose="02010609060101010101" pitchFamily="49" charset="-122"/>
                <a:cs typeface="Kalinga" panose="020B0502040204020203" pitchFamily="34" charset="0"/>
              </a:rPr>
              <a:t>滤波</a:t>
            </a: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a:latin typeface="楷体" panose="02010609060101010101" pitchFamily="49" charset="-122"/>
                <a:ea typeface="楷体" panose="02010609060101010101" pitchFamily="49" charset="-122"/>
                <a:cs typeface="Kalinga" panose="020B0502040204020203" pitchFamily="34" charset="0"/>
              </a:rPr>
              <a:t>运动</a:t>
            </a: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目标检测</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阴影</a:t>
            </a:r>
            <a:r>
              <a:rPr kumimoji="0" lang="en-US" altLang="zh-CN" sz="3600" dirty="0" smtClean="0">
                <a:latin typeface="楷体" panose="02010609060101010101" pitchFamily="49" charset="-122"/>
                <a:ea typeface="楷体" panose="02010609060101010101" pitchFamily="49" charset="-122"/>
                <a:cs typeface="Kalinga" panose="020B0502040204020203" pitchFamily="34" charset="0"/>
              </a:rPr>
              <a:t> </a:t>
            </a: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鬼影</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p:txBody>
      </p:sp>
    </p:spTree>
    <p:extLst>
      <p:ext uri="{BB962C8B-B14F-4D97-AF65-F5344CB8AC3E}">
        <p14:creationId xmlns:p14="http://schemas.microsoft.com/office/powerpoint/2010/main" val="2970957671"/>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zh-CN" altLang="en-US" dirty="0" smtClean="0">
                <a:solidFill>
                  <a:schemeClr val="tx1"/>
                </a:solidFill>
                <a:latin typeface="楷体" panose="02010609060101010101" pitchFamily="49" charset="-122"/>
                <a:ea typeface="楷体" panose="02010609060101010101" pitchFamily="49" charset="-122"/>
              </a:rPr>
              <a:t>数据结构</a:t>
            </a:r>
          </a:p>
        </p:txBody>
      </p:sp>
      <p:sp>
        <p:nvSpPr>
          <p:cNvPr id="5125" name="Rectangle 3"/>
          <p:cNvSpPr>
            <a:spLocks noGrp="1" noChangeArrowheads="1"/>
          </p:cNvSpPr>
          <p:nvPr>
            <p:ph type="body" idx="4294967295"/>
          </p:nvPr>
        </p:nvSpPr>
        <p:spPr>
          <a:xfrm>
            <a:off x="1071563" y="1642492"/>
            <a:ext cx="7532885" cy="4450804"/>
          </a:xfrm>
        </p:spPr>
        <p:txBody>
          <a:bodyPr/>
          <a:lstStyle/>
          <a:p>
            <a:pPr lvl="3" eaLnBrk="1" hangingPunct="1">
              <a:lnSpc>
                <a:spcPct val="90000"/>
              </a:lnSpc>
              <a:buSzPct val="60000"/>
              <a:buFont typeface="Wingdings" panose="05000000000000000000" pitchFamily="2" charset="2"/>
              <a:buChar char="n"/>
            </a:pP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点数据结构</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矩形框大小数据结构</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矩形框数据结构</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矩阵数据结构</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图像头数据结构</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p:txBody>
      </p:sp>
    </p:spTree>
    <p:extLst>
      <p:ext uri="{BB962C8B-B14F-4D97-AF65-F5344CB8AC3E}">
        <p14:creationId xmlns:p14="http://schemas.microsoft.com/office/powerpoint/2010/main" val="535047935"/>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zh-CN" altLang="en-US" dirty="0">
                <a:solidFill>
                  <a:schemeClr val="tx1"/>
                </a:solidFill>
                <a:latin typeface="楷体" panose="02010609060101010101" pitchFamily="49" charset="-122"/>
                <a:ea typeface="楷体" panose="02010609060101010101" pitchFamily="49" charset="-122"/>
              </a:rPr>
              <a:t>点</a:t>
            </a:r>
            <a:r>
              <a:rPr lang="zh-CN" altLang="en-US" dirty="0" smtClean="0">
                <a:solidFill>
                  <a:schemeClr val="tx1"/>
                </a:solidFill>
                <a:latin typeface="楷体" panose="02010609060101010101" pitchFamily="49" charset="-122"/>
                <a:ea typeface="楷体" panose="02010609060101010101" pitchFamily="49" charset="-122"/>
              </a:rPr>
              <a:t>数据结构</a:t>
            </a:r>
          </a:p>
        </p:txBody>
      </p:sp>
      <p:sp>
        <p:nvSpPr>
          <p:cNvPr id="2" name="矩形 1"/>
          <p:cNvSpPr/>
          <p:nvPr/>
        </p:nvSpPr>
        <p:spPr>
          <a:xfrm>
            <a:off x="1763688" y="1772816"/>
            <a:ext cx="992579" cy="369332"/>
          </a:xfrm>
          <a:prstGeom prst="rect">
            <a:avLst/>
          </a:prstGeom>
        </p:spPr>
        <p:txBody>
          <a:bodyPr wrap="none">
            <a:spAutoFit/>
          </a:bodyPr>
          <a:lstStyle/>
          <a:p>
            <a:r>
              <a:rPr lang="zh-CN" altLang="en-US" dirty="0"/>
              <a:t>CvPoint</a:t>
            </a:r>
          </a:p>
        </p:txBody>
      </p:sp>
      <p:pic>
        <p:nvPicPr>
          <p:cNvPr id="4" name="图片 3"/>
          <p:cNvPicPr>
            <a:picLocks noChangeAspect="1"/>
          </p:cNvPicPr>
          <p:nvPr/>
        </p:nvPicPr>
        <p:blipFill>
          <a:blip r:embed="rId3"/>
          <a:stretch>
            <a:fillRect/>
          </a:stretch>
        </p:blipFill>
        <p:spPr>
          <a:xfrm>
            <a:off x="2987824" y="1772816"/>
            <a:ext cx="3448050" cy="2257425"/>
          </a:xfrm>
          <a:prstGeom prst="rect">
            <a:avLst/>
          </a:prstGeom>
        </p:spPr>
      </p:pic>
      <p:sp>
        <p:nvSpPr>
          <p:cNvPr id="5" name="矩形 4"/>
          <p:cNvSpPr/>
          <p:nvPr/>
        </p:nvSpPr>
        <p:spPr>
          <a:xfrm>
            <a:off x="2728681" y="5609449"/>
            <a:ext cx="1608133" cy="369332"/>
          </a:xfrm>
          <a:prstGeom prst="rect">
            <a:avLst/>
          </a:prstGeom>
        </p:spPr>
        <p:txBody>
          <a:bodyPr wrap="none">
            <a:spAutoFit/>
          </a:bodyPr>
          <a:lstStyle/>
          <a:p>
            <a:r>
              <a:rPr lang="zh-CN" altLang="en-US" dirty="0"/>
              <a:t>CvPoint2D32f</a:t>
            </a:r>
          </a:p>
        </p:txBody>
      </p:sp>
      <p:sp>
        <p:nvSpPr>
          <p:cNvPr id="8" name="矩形 7"/>
          <p:cNvSpPr/>
          <p:nvPr/>
        </p:nvSpPr>
        <p:spPr>
          <a:xfrm>
            <a:off x="2758092" y="6084004"/>
            <a:ext cx="1608133" cy="369332"/>
          </a:xfrm>
          <a:prstGeom prst="rect">
            <a:avLst/>
          </a:prstGeom>
        </p:spPr>
        <p:txBody>
          <a:bodyPr wrap="none">
            <a:spAutoFit/>
          </a:bodyPr>
          <a:lstStyle/>
          <a:p>
            <a:r>
              <a:rPr lang="zh-CN" altLang="en-US" dirty="0"/>
              <a:t>CvPoint3D32f</a:t>
            </a:r>
          </a:p>
        </p:txBody>
      </p:sp>
      <p:sp>
        <p:nvSpPr>
          <p:cNvPr id="9" name="矩形 8"/>
          <p:cNvSpPr/>
          <p:nvPr/>
        </p:nvSpPr>
        <p:spPr>
          <a:xfrm>
            <a:off x="4462022" y="5598207"/>
            <a:ext cx="1608133" cy="369332"/>
          </a:xfrm>
          <a:prstGeom prst="rect">
            <a:avLst/>
          </a:prstGeom>
        </p:spPr>
        <p:txBody>
          <a:bodyPr wrap="none">
            <a:spAutoFit/>
          </a:bodyPr>
          <a:lstStyle/>
          <a:p>
            <a:r>
              <a:rPr lang="zh-CN" altLang="en-US" dirty="0"/>
              <a:t>CvPoint2D64f</a:t>
            </a:r>
          </a:p>
        </p:txBody>
      </p:sp>
      <p:sp>
        <p:nvSpPr>
          <p:cNvPr id="10" name="矩形 9"/>
          <p:cNvSpPr/>
          <p:nvPr/>
        </p:nvSpPr>
        <p:spPr>
          <a:xfrm>
            <a:off x="4511725" y="6038651"/>
            <a:ext cx="1608133" cy="369332"/>
          </a:xfrm>
          <a:prstGeom prst="rect">
            <a:avLst/>
          </a:prstGeom>
        </p:spPr>
        <p:txBody>
          <a:bodyPr wrap="none">
            <a:spAutoFit/>
          </a:bodyPr>
          <a:lstStyle/>
          <a:p>
            <a:r>
              <a:rPr lang="en-US" altLang="zh-CN" dirty="0"/>
              <a:t>CvPoint3D64f</a:t>
            </a:r>
            <a:endParaRPr lang="zh-CN" altLang="en-US" dirty="0"/>
          </a:p>
        </p:txBody>
      </p:sp>
      <p:sp>
        <p:nvSpPr>
          <p:cNvPr id="11" name="矩形 10"/>
          <p:cNvSpPr/>
          <p:nvPr/>
        </p:nvSpPr>
        <p:spPr>
          <a:xfrm>
            <a:off x="6865860" y="2078865"/>
            <a:ext cx="2018370" cy="369332"/>
          </a:xfrm>
          <a:prstGeom prst="rect">
            <a:avLst/>
          </a:prstGeom>
        </p:spPr>
        <p:txBody>
          <a:bodyPr wrap="square">
            <a:spAutoFit/>
          </a:bodyPr>
          <a:lstStyle/>
          <a:p>
            <a:r>
              <a:rPr lang="zh-CN" altLang="en-US" dirty="0"/>
              <a:t>types_c.h</a:t>
            </a:r>
          </a:p>
        </p:txBody>
      </p:sp>
      <p:sp>
        <p:nvSpPr>
          <p:cNvPr id="13" name="矩形 12"/>
          <p:cNvSpPr/>
          <p:nvPr/>
        </p:nvSpPr>
        <p:spPr>
          <a:xfrm>
            <a:off x="1796852" y="4289656"/>
            <a:ext cx="1911052" cy="37915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构造函数</a:t>
            </a:r>
          </a:p>
        </p:txBody>
      </p:sp>
      <p:sp>
        <p:nvSpPr>
          <p:cNvPr id="15" name="矩形 14"/>
          <p:cNvSpPr/>
          <p:nvPr/>
        </p:nvSpPr>
        <p:spPr>
          <a:xfrm>
            <a:off x="1796852" y="5210090"/>
            <a:ext cx="1911052" cy="379150"/>
          </a:xfrm>
          <a:prstGeom prst="rect">
            <a:avLst/>
          </a:prstGeom>
        </p:spPr>
        <p:txBody>
          <a:bodyPr wrap="square">
            <a:spAutoFit/>
          </a:bodyPr>
          <a:lstStyle/>
          <a:p>
            <a:r>
              <a:rPr lang="zh-CN" altLang="en-US" dirty="0" smtClean="0">
                <a:latin typeface="微软雅黑" panose="020B0503020204020204" pitchFamily="34" charset="-122"/>
                <a:ea typeface="微软雅黑" panose="020B0503020204020204" pitchFamily="34" charset="-122"/>
              </a:rPr>
              <a:t>其它类型</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929513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ppt_x"/>
                                          </p:val>
                                        </p:tav>
                                        <p:tav tm="100000">
                                          <p:val>
                                            <p:strVal val="#ppt_x"/>
                                          </p:val>
                                        </p:tav>
                                      </p:tavLst>
                                    </p:anim>
                                    <p:anim calcmode="lin" valueType="num">
                                      <p:cBhvr additive="base">
                                        <p:cTn id="5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8" grpId="0"/>
      <p:bldP spid="9" grpId="0"/>
      <p:bldP spid="10" grpId="0"/>
      <p:bldP spid="11" grpId="0"/>
      <p:bldP spid="13" grpId="0"/>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zh-CN" altLang="en-US" dirty="0" smtClean="0">
                <a:solidFill>
                  <a:schemeClr val="tx1"/>
                </a:solidFill>
                <a:latin typeface="楷体" panose="02010609060101010101" pitchFamily="49" charset="-122"/>
                <a:ea typeface="楷体" panose="02010609060101010101" pitchFamily="49" charset="-122"/>
              </a:rPr>
              <a:t>矩形框大小数据结构</a:t>
            </a:r>
          </a:p>
        </p:txBody>
      </p:sp>
      <p:sp>
        <p:nvSpPr>
          <p:cNvPr id="2" name="矩形 1"/>
          <p:cNvSpPr/>
          <p:nvPr/>
        </p:nvSpPr>
        <p:spPr>
          <a:xfrm>
            <a:off x="2195736" y="1772816"/>
            <a:ext cx="915635" cy="369332"/>
          </a:xfrm>
          <a:prstGeom prst="rect">
            <a:avLst/>
          </a:prstGeom>
        </p:spPr>
        <p:txBody>
          <a:bodyPr wrap="none">
            <a:spAutoFit/>
          </a:bodyPr>
          <a:lstStyle/>
          <a:p>
            <a:r>
              <a:rPr lang="zh-CN" altLang="en-US" dirty="0"/>
              <a:t>CvSize</a:t>
            </a:r>
          </a:p>
        </p:txBody>
      </p:sp>
      <p:pic>
        <p:nvPicPr>
          <p:cNvPr id="3" name="图片 2"/>
          <p:cNvPicPr>
            <a:picLocks noChangeAspect="1"/>
          </p:cNvPicPr>
          <p:nvPr/>
        </p:nvPicPr>
        <p:blipFill>
          <a:blip r:embed="rId3"/>
          <a:stretch>
            <a:fillRect/>
          </a:stretch>
        </p:blipFill>
        <p:spPr>
          <a:xfrm>
            <a:off x="3275856" y="1783262"/>
            <a:ext cx="2171700" cy="1400175"/>
          </a:xfrm>
          <a:prstGeom prst="rect">
            <a:avLst/>
          </a:prstGeom>
        </p:spPr>
      </p:pic>
      <p:sp>
        <p:nvSpPr>
          <p:cNvPr id="7" name="矩形 6"/>
          <p:cNvSpPr/>
          <p:nvPr/>
        </p:nvSpPr>
        <p:spPr>
          <a:xfrm>
            <a:off x="1796852" y="4289656"/>
            <a:ext cx="1911052" cy="37915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构造函数</a:t>
            </a:r>
          </a:p>
        </p:txBody>
      </p:sp>
      <p:sp>
        <p:nvSpPr>
          <p:cNvPr id="8" name="矩形 7"/>
          <p:cNvSpPr/>
          <p:nvPr/>
        </p:nvSpPr>
        <p:spPr>
          <a:xfrm>
            <a:off x="1796852" y="5210090"/>
            <a:ext cx="1911052" cy="379150"/>
          </a:xfrm>
          <a:prstGeom prst="rect">
            <a:avLst/>
          </a:prstGeom>
        </p:spPr>
        <p:txBody>
          <a:bodyPr wrap="square">
            <a:spAutoFit/>
          </a:bodyPr>
          <a:lstStyle/>
          <a:p>
            <a:r>
              <a:rPr lang="zh-CN" altLang="en-US" dirty="0" smtClean="0">
                <a:latin typeface="微软雅黑" panose="020B0503020204020204" pitchFamily="34" charset="-122"/>
                <a:ea typeface="微软雅黑" panose="020B0503020204020204" pitchFamily="34" charset="-122"/>
              </a:rPr>
              <a:t>其它类型</a:t>
            </a:r>
            <a:endParaRPr lang="zh-CN" altLang="en-US" dirty="0">
              <a:latin typeface="微软雅黑" panose="020B0503020204020204" pitchFamily="34" charset="-122"/>
              <a:ea typeface="微软雅黑" panose="020B0503020204020204" pitchFamily="34" charset="-122"/>
            </a:endParaRPr>
          </a:p>
        </p:txBody>
      </p:sp>
      <p:sp>
        <p:nvSpPr>
          <p:cNvPr id="4" name="矩形 3"/>
          <p:cNvSpPr/>
          <p:nvPr/>
        </p:nvSpPr>
        <p:spPr>
          <a:xfrm>
            <a:off x="2649800" y="5602627"/>
            <a:ext cx="1531188" cy="369332"/>
          </a:xfrm>
          <a:prstGeom prst="rect">
            <a:avLst/>
          </a:prstGeom>
        </p:spPr>
        <p:txBody>
          <a:bodyPr wrap="none">
            <a:spAutoFit/>
          </a:bodyPr>
          <a:lstStyle/>
          <a:p>
            <a:r>
              <a:rPr lang="zh-CN" altLang="en-US" dirty="0"/>
              <a:t>CvSize2D32f</a:t>
            </a:r>
          </a:p>
        </p:txBody>
      </p:sp>
      <p:sp>
        <p:nvSpPr>
          <p:cNvPr id="9" name="矩形 8"/>
          <p:cNvSpPr/>
          <p:nvPr/>
        </p:nvSpPr>
        <p:spPr>
          <a:xfrm>
            <a:off x="3201956" y="3484403"/>
            <a:ext cx="1911052" cy="379150"/>
          </a:xfrm>
          <a:prstGeom prst="rect">
            <a:avLst/>
          </a:prstGeom>
        </p:spPr>
        <p:txBody>
          <a:bodyPr wrap="square">
            <a:spAutoFit/>
          </a:bodyPr>
          <a:lstStyle/>
          <a:p>
            <a:r>
              <a:rPr lang="zh-CN" altLang="en-US" dirty="0" smtClean="0">
                <a:latin typeface="微软雅黑" panose="020B0503020204020204" pitchFamily="34" charset="-122"/>
                <a:ea typeface="微软雅黑" panose="020B0503020204020204" pitchFamily="34" charset="-122"/>
              </a:rPr>
              <a:t>以像素为单位</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792735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4" grpId="0"/>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zh-CN" altLang="en-US" dirty="0" smtClean="0">
                <a:solidFill>
                  <a:schemeClr val="tx1"/>
                </a:solidFill>
                <a:latin typeface="楷体" panose="02010609060101010101" pitchFamily="49" charset="-122"/>
                <a:ea typeface="楷体" panose="02010609060101010101" pitchFamily="49" charset="-122"/>
              </a:rPr>
              <a:t>矩形框数据结构</a:t>
            </a:r>
          </a:p>
        </p:txBody>
      </p:sp>
      <p:sp>
        <p:nvSpPr>
          <p:cNvPr id="2" name="矩形 1"/>
          <p:cNvSpPr/>
          <p:nvPr/>
        </p:nvSpPr>
        <p:spPr>
          <a:xfrm>
            <a:off x="1691680" y="1772816"/>
            <a:ext cx="941283" cy="369332"/>
          </a:xfrm>
          <a:prstGeom prst="rect">
            <a:avLst/>
          </a:prstGeom>
        </p:spPr>
        <p:txBody>
          <a:bodyPr wrap="none">
            <a:spAutoFit/>
          </a:bodyPr>
          <a:lstStyle/>
          <a:p>
            <a:r>
              <a:rPr lang="zh-CN" altLang="en-US" dirty="0"/>
              <a:t>CvRect</a:t>
            </a:r>
          </a:p>
        </p:txBody>
      </p:sp>
      <p:pic>
        <p:nvPicPr>
          <p:cNvPr id="3" name="图片 2"/>
          <p:cNvPicPr>
            <a:picLocks noChangeAspect="1"/>
          </p:cNvPicPr>
          <p:nvPr/>
        </p:nvPicPr>
        <p:blipFill>
          <a:blip r:embed="rId3"/>
          <a:stretch>
            <a:fillRect/>
          </a:stretch>
        </p:blipFill>
        <p:spPr>
          <a:xfrm>
            <a:off x="3131840" y="1777256"/>
            <a:ext cx="4320480" cy="4021829"/>
          </a:xfrm>
          <a:prstGeom prst="rect">
            <a:avLst/>
          </a:prstGeom>
        </p:spPr>
      </p:pic>
      <p:sp>
        <p:nvSpPr>
          <p:cNvPr id="7" name="矩形 6"/>
          <p:cNvSpPr/>
          <p:nvPr/>
        </p:nvSpPr>
        <p:spPr>
          <a:xfrm>
            <a:off x="1796852" y="4289656"/>
            <a:ext cx="1911052" cy="37915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构造函数</a:t>
            </a:r>
          </a:p>
        </p:txBody>
      </p:sp>
    </p:spTree>
    <p:extLst>
      <p:ext uri="{BB962C8B-B14F-4D97-AF65-F5344CB8AC3E}">
        <p14:creationId xmlns:p14="http://schemas.microsoft.com/office/powerpoint/2010/main" val="19114263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zh-CN" altLang="en-US" dirty="0">
                <a:solidFill>
                  <a:schemeClr val="tx1"/>
                </a:solidFill>
                <a:latin typeface="楷体" panose="02010609060101010101" pitchFamily="49" charset="-122"/>
                <a:ea typeface="楷体" panose="02010609060101010101" pitchFamily="49" charset="-122"/>
              </a:rPr>
              <a:t>矩阵</a:t>
            </a:r>
            <a:r>
              <a:rPr lang="zh-CN" altLang="en-US" dirty="0" smtClean="0">
                <a:solidFill>
                  <a:schemeClr val="tx1"/>
                </a:solidFill>
                <a:latin typeface="楷体" panose="02010609060101010101" pitchFamily="49" charset="-122"/>
                <a:ea typeface="楷体" panose="02010609060101010101" pitchFamily="49" charset="-122"/>
              </a:rPr>
              <a:t>数据结构</a:t>
            </a:r>
          </a:p>
        </p:txBody>
      </p:sp>
      <p:sp>
        <p:nvSpPr>
          <p:cNvPr id="2" name="矩形 1"/>
          <p:cNvSpPr/>
          <p:nvPr/>
        </p:nvSpPr>
        <p:spPr>
          <a:xfrm>
            <a:off x="1835696" y="1628800"/>
            <a:ext cx="851515" cy="369332"/>
          </a:xfrm>
          <a:prstGeom prst="rect">
            <a:avLst/>
          </a:prstGeom>
        </p:spPr>
        <p:txBody>
          <a:bodyPr wrap="none">
            <a:spAutoFit/>
          </a:bodyPr>
          <a:lstStyle/>
          <a:p>
            <a:r>
              <a:rPr lang="zh-CN" altLang="en-US" dirty="0"/>
              <a:t>CvMat</a:t>
            </a:r>
          </a:p>
        </p:txBody>
      </p:sp>
      <p:pic>
        <p:nvPicPr>
          <p:cNvPr id="5" name="图片 4"/>
          <p:cNvPicPr>
            <a:picLocks noChangeAspect="1"/>
          </p:cNvPicPr>
          <p:nvPr/>
        </p:nvPicPr>
        <p:blipFill>
          <a:blip r:embed="rId3"/>
          <a:stretch>
            <a:fillRect/>
          </a:stretch>
        </p:blipFill>
        <p:spPr>
          <a:xfrm>
            <a:off x="107504" y="2561719"/>
            <a:ext cx="8903645" cy="2304256"/>
          </a:xfrm>
          <a:prstGeom prst="rect">
            <a:avLst/>
          </a:prstGeom>
        </p:spPr>
      </p:pic>
    </p:spTree>
    <p:extLst>
      <p:ext uri="{BB962C8B-B14F-4D97-AF65-F5344CB8AC3E}">
        <p14:creationId xmlns:p14="http://schemas.microsoft.com/office/powerpoint/2010/main" val="23360560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zh-CN" altLang="en-US" dirty="0" smtClean="0">
                <a:solidFill>
                  <a:schemeClr val="tx1"/>
                </a:solidFill>
                <a:latin typeface="楷体" panose="02010609060101010101" pitchFamily="49" charset="-122"/>
                <a:ea typeface="楷体" panose="02010609060101010101" pitchFamily="49" charset="-122"/>
              </a:rPr>
              <a:t>图像头数据结构</a:t>
            </a:r>
          </a:p>
        </p:txBody>
      </p:sp>
      <p:sp>
        <p:nvSpPr>
          <p:cNvPr id="4" name="矩形 3"/>
          <p:cNvSpPr/>
          <p:nvPr/>
        </p:nvSpPr>
        <p:spPr>
          <a:xfrm>
            <a:off x="3456616" y="4365104"/>
            <a:ext cx="1512168" cy="646331"/>
          </a:xfrm>
          <a:prstGeom prst="rect">
            <a:avLst/>
          </a:prstGeom>
        </p:spPr>
        <p:txBody>
          <a:bodyPr wrap="square">
            <a:spAutoFit/>
          </a:bodyPr>
          <a:lstStyle/>
          <a:p>
            <a:r>
              <a:rPr lang="zh-CN" altLang="en-US" dirty="0" smtClean="0">
                <a:latin typeface="微软雅黑" panose="020B0503020204020204" pitchFamily="34" charset="-122"/>
                <a:ea typeface="微软雅黑" panose="020B0503020204020204" pitchFamily="34" charset="-122"/>
              </a:rPr>
              <a:t>动手实验</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多边形绘制</a:t>
            </a:r>
            <a:endParaRPr lang="zh-CN" altLang="en-US" dirty="0">
              <a:latin typeface="微软雅黑" panose="020B0503020204020204" pitchFamily="34" charset="-122"/>
              <a:ea typeface="微软雅黑" panose="020B0503020204020204" pitchFamily="34" charset="-122"/>
            </a:endParaRPr>
          </a:p>
        </p:txBody>
      </p:sp>
      <p:sp>
        <p:nvSpPr>
          <p:cNvPr id="2" name="矩形 1"/>
          <p:cNvSpPr/>
          <p:nvPr/>
        </p:nvSpPr>
        <p:spPr>
          <a:xfrm>
            <a:off x="1763688" y="1844824"/>
            <a:ext cx="1069524" cy="369332"/>
          </a:xfrm>
          <a:prstGeom prst="rect">
            <a:avLst/>
          </a:prstGeom>
        </p:spPr>
        <p:txBody>
          <a:bodyPr wrap="none">
            <a:spAutoFit/>
          </a:bodyPr>
          <a:lstStyle/>
          <a:p>
            <a:r>
              <a:rPr lang="zh-CN" altLang="en-US" dirty="0"/>
              <a:t>IplImage</a:t>
            </a:r>
          </a:p>
        </p:txBody>
      </p:sp>
      <p:pic>
        <p:nvPicPr>
          <p:cNvPr id="3" name="图片 2"/>
          <p:cNvPicPr>
            <a:picLocks noChangeAspect="1"/>
          </p:cNvPicPr>
          <p:nvPr/>
        </p:nvPicPr>
        <p:blipFill>
          <a:blip r:embed="rId3"/>
          <a:stretch>
            <a:fillRect/>
          </a:stretch>
        </p:blipFill>
        <p:spPr>
          <a:xfrm>
            <a:off x="323528" y="2721666"/>
            <a:ext cx="8660483" cy="635325"/>
          </a:xfrm>
          <a:prstGeom prst="rect">
            <a:avLst/>
          </a:prstGeom>
        </p:spPr>
      </p:pic>
    </p:spTree>
    <p:extLst>
      <p:ext uri="{BB962C8B-B14F-4D97-AF65-F5344CB8AC3E}">
        <p14:creationId xmlns:p14="http://schemas.microsoft.com/office/powerpoint/2010/main" val="15878684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en-US" altLang="zh-CN" dirty="0" err="1" smtClean="0">
                <a:solidFill>
                  <a:schemeClr val="tx1"/>
                </a:solidFill>
                <a:latin typeface="楷体" panose="02010609060101010101" pitchFamily="49" charset="-122"/>
                <a:ea typeface="楷体" panose="02010609060101010101" pitchFamily="49" charset="-122"/>
              </a:rPr>
              <a:t>OpenCV</a:t>
            </a:r>
            <a:r>
              <a:rPr lang="zh-CN" altLang="en-US" dirty="0" smtClean="0">
                <a:solidFill>
                  <a:schemeClr val="tx1"/>
                </a:solidFill>
                <a:latin typeface="楷体" panose="02010609060101010101" pitchFamily="49" charset="-122"/>
                <a:ea typeface="楷体" panose="02010609060101010101" pitchFamily="49" charset="-122"/>
              </a:rPr>
              <a:t>简介</a:t>
            </a:r>
          </a:p>
        </p:txBody>
      </p:sp>
      <p:sp>
        <p:nvSpPr>
          <p:cNvPr id="2" name="文本框 1"/>
          <p:cNvSpPr txBox="1"/>
          <p:nvPr/>
        </p:nvSpPr>
        <p:spPr>
          <a:xfrm>
            <a:off x="1544266" y="2411596"/>
            <a:ext cx="5256584" cy="369332"/>
          </a:xfrm>
          <a:prstGeom prst="rect">
            <a:avLst/>
          </a:prstGeom>
          <a:noFill/>
        </p:spPr>
        <p:txBody>
          <a:bodyPr wrap="square" rtlCol="0">
            <a:spAutoFit/>
          </a:bodyPr>
          <a:lstStyle/>
          <a:p>
            <a:r>
              <a:rPr lang="zh-CN" altLang="en-US" dirty="0" smtClean="0">
                <a:latin typeface="楷体" panose="02010609060101010101" pitchFamily="49" charset="-122"/>
                <a:ea typeface="楷体" panose="02010609060101010101" pitchFamily="49" charset="-122"/>
              </a:rPr>
              <a:t>机器视觉</a:t>
            </a:r>
            <a:endParaRPr lang="zh-CN" altLang="en-US" dirty="0">
              <a:latin typeface="楷体" panose="02010609060101010101" pitchFamily="49" charset="-122"/>
              <a:ea typeface="楷体" panose="02010609060101010101" pitchFamily="49" charset="-122"/>
            </a:endParaRPr>
          </a:p>
        </p:txBody>
      </p:sp>
      <p:sp>
        <p:nvSpPr>
          <p:cNvPr id="7" name="文本框 6"/>
          <p:cNvSpPr txBox="1"/>
          <p:nvPr/>
        </p:nvSpPr>
        <p:spPr>
          <a:xfrm>
            <a:off x="1544266" y="1864908"/>
            <a:ext cx="5256584" cy="369332"/>
          </a:xfrm>
          <a:prstGeom prst="rect">
            <a:avLst/>
          </a:prstGeom>
          <a:noFill/>
        </p:spPr>
        <p:txBody>
          <a:bodyPr wrap="square" rtlCol="0">
            <a:spAutoFit/>
          </a:bodyPr>
          <a:lstStyle/>
          <a:p>
            <a:r>
              <a:rPr lang="en-US" altLang="zh-CN" dirty="0" err="1" smtClean="0">
                <a:latin typeface="楷体" panose="02010609060101010101" pitchFamily="49" charset="-122"/>
                <a:ea typeface="楷体" panose="02010609060101010101" pitchFamily="49" charset="-122"/>
              </a:rPr>
              <a:t>OpenCV</a:t>
            </a:r>
            <a:r>
              <a:rPr lang="zh-CN" altLang="en-US" dirty="0" smtClean="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Open Source Computer Vision Library</a:t>
            </a:r>
            <a:endParaRPr lang="zh-CN" altLang="en-US" dirty="0">
              <a:latin typeface="楷体" panose="02010609060101010101" pitchFamily="49" charset="-122"/>
              <a:ea typeface="楷体" panose="02010609060101010101" pitchFamily="49" charset="-122"/>
            </a:endParaRPr>
          </a:p>
        </p:txBody>
      </p:sp>
      <p:sp>
        <p:nvSpPr>
          <p:cNvPr id="12" name="文本框 11"/>
          <p:cNvSpPr txBox="1"/>
          <p:nvPr/>
        </p:nvSpPr>
        <p:spPr>
          <a:xfrm>
            <a:off x="1544266" y="3033935"/>
            <a:ext cx="5256584" cy="369332"/>
          </a:xfrm>
          <a:prstGeom prst="rect">
            <a:avLst/>
          </a:prstGeom>
          <a:noFill/>
        </p:spPr>
        <p:txBody>
          <a:bodyPr wrap="square" rtlCol="0">
            <a:spAutoFit/>
          </a:bodyPr>
          <a:lstStyle/>
          <a:p>
            <a:r>
              <a:rPr lang="en-US" altLang="zh-CN" dirty="0" err="1" smtClean="0">
                <a:latin typeface="楷体" panose="02010609060101010101" pitchFamily="49" charset="-122"/>
                <a:ea typeface="楷体" panose="02010609060101010101" pitchFamily="49" charset="-122"/>
              </a:rPr>
              <a:t>OpenCV</a:t>
            </a:r>
            <a:r>
              <a:rPr lang="zh-CN" altLang="en-US" dirty="0" smtClean="0">
                <a:latin typeface="楷体" panose="02010609060101010101" pitchFamily="49" charset="-122"/>
                <a:ea typeface="楷体" panose="02010609060101010101" pitchFamily="49" charset="-122"/>
              </a:rPr>
              <a:t>的发展</a:t>
            </a:r>
            <a:endParaRPr lang="zh-CN" altLang="en-US" dirty="0">
              <a:latin typeface="楷体" panose="02010609060101010101" pitchFamily="49" charset="-122"/>
              <a:ea typeface="楷体" panose="02010609060101010101" pitchFamily="49" charset="-122"/>
            </a:endParaRPr>
          </a:p>
        </p:txBody>
      </p:sp>
      <p:pic>
        <p:nvPicPr>
          <p:cNvPr id="1026" name="Picture 2" descr="http://d.hiphotos.baidu.com/baike/s%3D220/sign=5930385db07eca8016053ee5a1239712/8d5494eef01f3a29c6d44bb09925bc315c607cb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0070" y="3656274"/>
            <a:ext cx="1704975" cy="2095501"/>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p:cNvSpPr txBox="1"/>
          <p:nvPr/>
        </p:nvSpPr>
        <p:spPr>
          <a:xfrm>
            <a:off x="1259632" y="5999702"/>
            <a:ext cx="5256584" cy="369332"/>
          </a:xfrm>
          <a:prstGeom prst="rect">
            <a:avLst/>
          </a:prstGeom>
          <a:noFill/>
        </p:spPr>
        <p:txBody>
          <a:bodyPr wrap="square" rtlCol="0">
            <a:spAutoFit/>
          </a:bodyPr>
          <a:lstStyle/>
          <a:p>
            <a:r>
              <a:rPr lang="en-US" altLang="zh-CN" dirty="0" smtClean="0">
                <a:latin typeface="楷体" panose="02010609060101010101" pitchFamily="49" charset="-122"/>
                <a:ea typeface="楷体" panose="02010609060101010101" pitchFamily="49" charset="-122"/>
              </a:rPr>
              <a:t>1999</a:t>
            </a:r>
            <a:r>
              <a:rPr lang="zh-CN" altLang="en-US" dirty="0" smtClean="0">
                <a:latin typeface="楷体" panose="02010609060101010101" pitchFamily="49" charset="-122"/>
                <a:ea typeface="楷体" panose="02010609060101010101" pitchFamily="49" charset="-122"/>
              </a:rPr>
              <a:t>年</a:t>
            </a:r>
            <a:r>
              <a:rPr lang="en-US" altLang="zh-CN" dirty="0" smtClean="0">
                <a:latin typeface="楷体" panose="02010609060101010101" pitchFamily="49" charset="-122"/>
                <a:ea typeface="楷体" panose="02010609060101010101" pitchFamily="49" charset="-122"/>
              </a:rPr>
              <a:t>-&gt;2013	2.4.5</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4855665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anim calcmode="lin" valueType="num">
                                      <p:cBhvr additive="base">
                                        <p:cTn id="25" dur="500" fill="hold"/>
                                        <p:tgtEl>
                                          <p:spTgt spid="1026"/>
                                        </p:tgtEl>
                                        <p:attrNameLst>
                                          <p:attrName>ppt_x</p:attrName>
                                        </p:attrNameLst>
                                      </p:cBhvr>
                                      <p:tavLst>
                                        <p:tav tm="0">
                                          <p:val>
                                            <p:strVal val="#ppt_x"/>
                                          </p:val>
                                        </p:tav>
                                        <p:tav tm="100000">
                                          <p:val>
                                            <p:strVal val="#ppt_x"/>
                                          </p:val>
                                        </p:tav>
                                      </p:tavLst>
                                    </p:anim>
                                    <p:anim calcmode="lin" valueType="num">
                                      <p:cBhvr additive="base">
                                        <p:cTn id="26"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2" grpId="0"/>
      <p:bldP spid="1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a:spLocks noChangeArrowheads="1"/>
          </p:cNvSpPr>
          <p:nvPr/>
        </p:nvSpPr>
        <p:spPr bwMode="auto">
          <a:xfrm>
            <a:off x="1979712" y="2852936"/>
            <a:ext cx="5018087"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zh-CN" altLang="en-US" dirty="0" smtClean="0">
                <a:solidFill>
                  <a:schemeClr val="tx1"/>
                </a:solidFill>
                <a:latin typeface="楷体" panose="02010609060101010101" pitchFamily="49" charset="-122"/>
                <a:ea typeface="楷体" panose="02010609060101010101" pitchFamily="49" charset="-122"/>
              </a:rPr>
              <a:t>目录</a:t>
            </a:r>
          </a:p>
        </p:txBody>
      </p:sp>
      <p:sp>
        <p:nvSpPr>
          <p:cNvPr id="5125" name="Rectangle 3"/>
          <p:cNvSpPr>
            <a:spLocks noGrp="1" noChangeArrowheads="1"/>
          </p:cNvSpPr>
          <p:nvPr>
            <p:ph type="body" idx="4294967295"/>
          </p:nvPr>
        </p:nvSpPr>
        <p:spPr>
          <a:xfrm>
            <a:off x="1071563" y="1642492"/>
            <a:ext cx="5228629" cy="4450804"/>
          </a:xfrm>
        </p:spPr>
        <p:txBody>
          <a:bodyPr/>
          <a:lstStyle/>
          <a:p>
            <a:pPr lvl="3" eaLnBrk="1" hangingPunct="1">
              <a:lnSpc>
                <a:spcPct val="90000"/>
              </a:lnSpc>
              <a:buSzPct val="60000"/>
              <a:buFont typeface="Wingdings" panose="05000000000000000000" pitchFamily="2" charset="2"/>
              <a:buChar char="n"/>
            </a:pP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上次回顾</a:t>
            </a: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数据结构</a:t>
            </a: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形态学</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直方图</a:t>
            </a: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a:latin typeface="楷体" panose="02010609060101010101" pitchFamily="49" charset="-122"/>
                <a:ea typeface="楷体" panose="02010609060101010101" pitchFamily="49" charset="-122"/>
                <a:cs typeface="Kalinga" panose="020B0502040204020203" pitchFamily="34" charset="0"/>
              </a:rPr>
              <a:t>滤波</a:t>
            </a: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a:latin typeface="楷体" panose="02010609060101010101" pitchFamily="49" charset="-122"/>
                <a:ea typeface="楷体" panose="02010609060101010101" pitchFamily="49" charset="-122"/>
                <a:cs typeface="Kalinga" panose="020B0502040204020203" pitchFamily="34" charset="0"/>
              </a:rPr>
              <a:t>运动</a:t>
            </a: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目标检测</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阴影</a:t>
            </a:r>
            <a:r>
              <a:rPr kumimoji="0" lang="en-US" altLang="zh-CN" sz="3600" dirty="0" smtClean="0">
                <a:latin typeface="楷体" panose="02010609060101010101" pitchFamily="49" charset="-122"/>
                <a:ea typeface="楷体" panose="02010609060101010101" pitchFamily="49" charset="-122"/>
                <a:cs typeface="Kalinga" panose="020B0502040204020203" pitchFamily="34" charset="0"/>
              </a:rPr>
              <a:t> </a:t>
            </a: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鬼影</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p:txBody>
      </p:sp>
    </p:spTree>
    <p:extLst>
      <p:ext uri="{BB962C8B-B14F-4D97-AF65-F5344CB8AC3E}">
        <p14:creationId xmlns:p14="http://schemas.microsoft.com/office/powerpoint/2010/main" val="2308152224"/>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zh-CN" altLang="en-US" dirty="0">
                <a:solidFill>
                  <a:schemeClr val="tx1"/>
                </a:solidFill>
                <a:latin typeface="楷体" panose="02010609060101010101" pitchFamily="49" charset="-122"/>
                <a:ea typeface="楷体" panose="02010609060101010101" pitchFamily="49" charset="-122"/>
              </a:rPr>
              <a:t>形态学</a:t>
            </a:r>
            <a:endParaRPr lang="zh-CN" altLang="en-US" dirty="0" smtClean="0">
              <a:solidFill>
                <a:schemeClr val="tx1"/>
              </a:solidFill>
              <a:latin typeface="楷体" panose="02010609060101010101" pitchFamily="49" charset="-122"/>
              <a:ea typeface="楷体" panose="02010609060101010101" pitchFamily="49" charset="-122"/>
            </a:endParaRPr>
          </a:p>
        </p:txBody>
      </p:sp>
      <p:sp>
        <p:nvSpPr>
          <p:cNvPr id="7" name="Rectangle 3"/>
          <p:cNvSpPr txBox="1">
            <a:spLocks noChangeArrowheads="1"/>
          </p:cNvSpPr>
          <p:nvPr/>
        </p:nvSpPr>
        <p:spPr bwMode="auto">
          <a:xfrm>
            <a:off x="1071563" y="1642492"/>
            <a:ext cx="7532885" cy="4450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anose="05000000000000000000" pitchFamily="2" charset="2"/>
              <a:buChar char="§"/>
              <a:defRPr kumimoji="1"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folHlink"/>
              </a:buClr>
              <a:buFont typeface="Arial" panose="020B0604020202020204" pitchFamily="34" charset="0"/>
              <a:buChar char="–"/>
              <a:defRPr kumimoji="1" sz="2800">
                <a:solidFill>
                  <a:schemeClr val="tx1"/>
                </a:solidFill>
                <a:latin typeface="+mn-lt"/>
                <a:ea typeface="ＭＳ Ｐゴシック" charset="0"/>
                <a:cs typeface="ＭＳ Ｐゴシック" charset="0"/>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
              <a:defRPr kumimoji="1" sz="2800">
                <a:solidFill>
                  <a:schemeClr val="tx1"/>
                </a:solidFill>
                <a:latin typeface="+mn-lt"/>
                <a:ea typeface="ＭＳ Ｐゴシック" charset="0"/>
                <a:cs typeface="ＭＳ Ｐゴシック" charset="0"/>
              </a:defRPr>
            </a:lvl3pPr>
            <a:lvl4pPr marL="1600200" indent="-228600" algn="l" rtl="0" eaLnBrk="0" fontAlgn="base" hangingPunct="0">
              <a:spcBef>
                <a:spcPct val="20000"/>
              </a:spcBef>
              <a:spcAft>
                <a:spcPct val="0"/>
              </a:spcAft>
              <a:buClr>
                <a:schemeClr val="folHlink"/>
              </a:buClr>
              <a:buFont typeface="Arial" panose="020B0604020202020204" pitchFamily="34" charset="0"/>
              <a:buChar char="–"/>
              <a:defRPr kumimoji="1" sz="2800">
                <a:solidFill>
                  <a:schemeClr val="tx1"/>
                </a:solidFill>
                <a:latin typeface="+mn-lt"/>
                <a:ea typeface="ＭＳ Ｐゴシック" charset="0"/>
                <a:cs typeface="ＭＳ Ｐゴシック" charset="0"/>
              </a:defRPr>
            </a:lvl4pPr>
            <a:lvl5pPr marL="2057400" indent="-228600" algn="l" rtl="0" eaLnBrk="0" fontAlgn="base" hangingPunct="0">
              <a:spcBef>
                <a:spcPct val="20000"/>
              </a:spcBef>
              <a:spcAft>
                <a:spcPct val="0"/>
              </a:spcAft>
              <a:buClr>
                <a:schemeClr val="folHlink"/>
              </a:buClr>
              <a:buFont typeface="Arial" panose="020B0604020202020204" pitchFamily="34" charset="0"/>
              <a:buChar char="»"/>
              <a:defRPr kumimoji="1" sz="2800">
                <a:solidFill>
                  <a:schemeClr val="tx1"/>
                </a:solidFill>
                <a:latin typeface="+mn-lt"/>
                <a:ea typeface="ＭＳ Ｐゴシック" charset="0"/>
                <a:cs typeface="ＭＳ Ｐゴシック" charset="0"/>
              </a:defRPr>
            </a:lvl5pPr>
            <a:lvl6pPr marL="2514600" indent="-228600" algn="l" rtl="0" eaLnBrk="0" fontAlgn="base" hangingPunct="0">
              <a:spcBef>
                <a:spcPct val="20000"/>
              </a:spcBef>
              <a:spcAft>
                <a:spcPct val="0"/>
              </a:spcAft>
              <a:buClr>
                <a:schemeClr val="folHlink"/>
              </a:buClr>
              <a:buFont typeface="Arial" pitchFamily="34" charset="0"/>
              <a:buChar char="»"/>
              <a:defRPr sz="2800">
                <a:solidFill>
                  <a:schemeClr val="tx1"/>
                </a:solidFill>
                <a:latin typeface="+mn-lt"/>
              </a:defRPr>
            </a:lvl6pPr>
            <a:lvl7pPr marL="2971800" indent="-228600" algn="l" rtl="0" eaLnBrk="0" fontAlgn="base" hangingPunct="0">
              <a:spcBef>
                <a:spcPct val="20000"/>
              </a:spcBef>
              <a:spcAft>
                <a:spcPct val="0"/>
              </a:spcAft>
              <a:buClr>
                <a:schemeClr val="folHlink"/>
              </a:buClr>
              <a:buFont typeface="Arial" pitchFamily="34" charset="0"/>
              <a:buChar char="»"/>
              <a:defRPr sz="2800">
                <a:solidFill>
                  <a:schemeClr val="tx1"/>
                </a:solidFill>
                <a:latin typeface="+mn-lt"/>
              </a:defRPr>
            </a:lvl7pPr>
            <a:lvl8pPr marL="3429000" indent="-228600" algn="l" rtl="0" eaLnBrk="0" fontAlgn="base" hangingPunct="0">
              <a:spcBef>
                <a:spcPct val="20000"/>
              </a:spcBef>
              <a:spcAft>
                <a:spcPct val="0"/>
              </a:spcAft>
              <a:buClr>
                <a:schemeClr val="folHlink"/>
              </a:buClr>
              <a:buFont typeface="Arial" pitchFamily="34" charset="0"/>
              <a:buChar char="»"/>
              <a:defRPr sz="2800">
                <a:solidFill>
                  <a:schemeClr val="tx1"/>
                </a:solidFill>
                <a:latin typeface="+mn-lt"/>
              </a:defRPr>
            </a:lvl8pPr>
            <a:lvl9pPr marL="3886200" indent="-228600" algn="l" rtl="0" eaLnBrk="0" fontAlgn="base" hangingPunct="0">
              <a:spcBef>
                <a:spcPct val="20000"/>
              </a:spcBef>
              <a:spcAft>
                <a:spcPct val="0"/>
              </a:spcAft>
              <a:buClr>
                <a:schemeClr val="folHlink"/>
              </a:buClr>
              <a:buFont typeface="Arial" pitchFamily="34" charset="0"/>
              <a:buChar char="»"/>
              <a:defRPr sz="2800">
                <a:solidFill>
                  <a:schemeClr val="tx1"/>
                </a:solidFill>
                <a:latin typeface="+mn-lt"/>
              </a:defRPr>
            </a:lvl9pPr>
          </a:lstStyle>
          <a:p>
            <a:pPr lvl="3" eaLnBrk="1" hangingPunct="1">
              <a:lnSpc>
                <a:spcPct val="90000"/>
              </a:lnSpc>
              <a:buSzPct val="60000"/>
              <a:buFont typeface="Wingdings" panose="05000000000000000000" pitchFamily="2" charset="2"/>
              <a:buChar char="n"/>
            </a:pPr>
            <a:r>
              <a:rPr kumimoji="0" lang="zh-CN" altLang="en-US" sz="3600" kern="0" dirty="0" smtClean="0">
                <a:latin typeface="楷体" panose="02010609060101010101" pitchFamily="49" charset="-122"/>
                <a:ea typeface="楷体" panose="02010609060101010101" pitchFamily="49" charset="-122"/>
                <a:cs typeface="Kalinga" panose="020B0502040204020203" pitchFamily="34" charset="0"/>
              </a:rPr>
              <a:t>数学形态学</a:t>
            </a:r>
            <a:endParaRPr kumimoji="0" lang="en-US" altLang="zh-CN" sz="3600" kern="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kern="0" dirty="0" smtClean="0">
                <a:latin typeface="楷体" panose="02010609060101010101" pitchFamily="49" charset="-122"/>
                <a:ea typeface="楷体" panose="02010609060101010101" pitchFamily="49" charset="-122"/>
                <a:cs typeface="Kalinga" panose="020B0502040204020203" pitchFamily="34" charset="0"/>
              </a:rPr>
              <a:t>腐蚀</a:t>
            </a:r>
            <a:endParaRPr kumimoji="0" lang="en-US" altLang="zh-CN" sz="3600" kern="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kern="0" dirty="0" smtClean="0">
                <a:latin typeface="楷体" panose="02010609060101010101" pitchFamily="49" charset="-122"/>
                <a:ea typeface="楷体" panose="02010609060101010101" pitchFamily="49" charset="-122"/>
                <a:cs typeface="Kalinga" panose="020B0502040204020203" pitchFamily="34" charset="0"/>
              </a:rPr>
              <a:t>膨胀</a:t>
            </a:r>
            <a:endParaRPr kumimoji="0" lang="en-US" altLang="zh-CN" sz="3600" kern="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kern="0" dirty="0">
                <a:latin typeface="楷体" panose="02010609060101010101" pitchFamily="49" charset="-122"/>
                <a:ea typeface="楷体" panose="02010609060101010101" pitchFamily="49" charset="-122"/>
                <a:cs typeface="Kalinga" panose="020B0502040204020203" pitchFamily="34" charset="0"/>
              </a:rPr>
              <a:t>开</a:t>
            </a:r>
            <a:r>
              <a:rPr kumimoji="0" lang="zh-CN" altLang="en-US" sz="3600" kern="0" dirty="0" smtClean="0">
                <a:latin typeface="楷体" panose="02010609060101010101" pitchFamily="49" charset="-122"/>
                <a:ea typeface="楷体" panose="02010609060101010101" pitchFamily="49" charset="-122"/>
                <a:cs typeface="Kalinga" panose="020B0502040204020203" pitchFamily="34" charset="0"/>
              </a:rPr>
              <a:t>运算</a:t>
            </a:r>
            <a:endParaRPr kumimoji="0" lang="en-US" altLang="zh-CN" sz="3600" kern="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kern="0" dirty="0" smtClean="0">
                <a:latin typeface="楷体" panose="02010609060101010101" pitchFamily="49" charset="-122"/>
                <a:ea typeface="楷体" panose="02010609060101010101" pitchFamily="49" charset="-122"/>
                <a:cs typeface="Kalinga" panose="020B0502040204020203" pitchFamily="34" charset="0"/>
              </a:rPr>
              <a:t>闭运算</a:t>
            </a:r>
            <a:endParaRPr kumimoji="0" lang="en-US" altLang="zh-CN" sz="3600" kern="0" dirty="0" smtClean="0">
              <a:latin typeface="楷体" panose="02010609060101010101" pitchFamily="49" charset="-122"/>
              <a:ea typeface="楷体" panose="02010609060101010101" pitchFamily="49" charset="-122"/>
              <a:cs typeface="Kalinga" panose="020B0502040204020203" pitchFamily="34" charset="0"/>
            </a:endParaRPr>
          </a:p>
        </p:txBody>
      </p:sp>
    </p:spTree>
    <p:extLst>
      <p:ext uri="{BB962C8B-B14F-4D97-AF65-F5344CB8AC3E}">
        <p14:creationId xmlns:p14="http://schemas.microsoft.com/office/powerpoint/2010/main" val="1692562971"/>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zh-CN" altLang="en-US" dirty="0" smtClean="0">
                <a:solidFill>
                  <a:schemeClr val="tx1"/>
                </a:solidFill>
                <a:latin typeface="楷体" panose="02010609060101010101" pitchFamily="49" charset="-122"/>
                <a:ea typeface="楷体" panose="02010609060101010101" pitchFamily="49" charset="-122"/>
              </a:rPr>
              <a:t>数学形态学</a:t>
            </a:r>
          </a:p>
        </p:txBody>
      </p:sp>
      <p:sp>
        <p:nvSpPr>
          <p:cNvPr id="4" name="文本框 3"/>
          <p:cNvSpPr txBox="1"/>
          <p:nvPr/>
        </p:nvSpPr>
        <p:spPr>
          <a:xfrm>
            <a:off x="1575378" y="1556792"/>
            <a:ext cx="6380998" cy="1394228"/>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简介：</a:t>
            </a:r>
            <a:endParaRPr lang="en-US" altLang="zh-CN" dirty="0">
              <a:latin typeface="微软雅黑" panose="020B0503020204020204" pitchFamily="34" charset="-122"/>
              <a:ea typeface="微软雅黑" panose="020B0503020204020204" pitchFamily="34" charset="-122"/>
            </a:endParaRPr>
          </a:p>
          <a:p>
            <a:pPr eaLnBrk="1" hangingPunct="1">
              <a:lnSpc>
                <a:spcPct val="9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数学形态学诞生于</a:t>
            </a:r>
            <a:r>
              <a:rPr lang="en-US" altLang="zh-CN" dirty="0">
                <a:latin typeface="微软雅黑" panose="020B0503020204020204" pitchFamily="34" charset="-122"/>
                <a:ea typeface="微软雅黑" panose="020B0503020204020204" pitchFamily="34" charset="-122"/>
              </a:rPr>
              <a:t>1964</a:t>
            </a:r>
            <a:r>
              <a:rPr lang="zh-CN" altLang="en-US" dirty="0">
                <a:latin typeface="微软雅黑" panose="020B0503020204020204" pitchFamily="34" charset="-122"/>
                <a:ea typeface="微软雅黑" panose="020B0503020204020204" pitchFamily="34" charset="-122"/>
              </a:rPr>
              <a:t>年，由当时法国巴黎矿业学院的马瑟荣（</a:t>
            </a:r>
            <a:r>
              <a:rPr lang="en-US" altLang="zh-CN" dirty="0">
                <a:latin typeface="微软雅黑" panose="020B0503020204020204" pitchFamily="34" charset="-122"/>
                <a:ea typeface="微软雅黑" panose="020B0503020204020204" pitchFamily="34" charset="-122"/>
              </a:rPr>
              <a:t>G. </a:t>
            </a:r>
            <a:r>
              <a:rPr lang="en-US" altLang="zh-CN" dirty="0" err="1">
                <a:latin typeface="微软雅黑" panose="020B0503020204020204" pitchFamily="34" charset="-122"/>
                <a:ea typeface="微软雅黑" panose="020B0503020204020204" pitchFamily="34" charset="-122"/>
              </a:rPr>
              <a:t>Matheron</a:t>
            </a:r>
            <a:r>
              <a:rPr lang="zh-CN" altLang="en-US" dirty="0">
                <a:latin typeface="微软雅黑" panose="020B0503020204020204" pitchFamily="34" charset="-122"/>
                <a:ea typeface="微软雅黑" panose="020B0503020204020204" pitchFamily="34" charset="-122"/>
              </a:rPr>
              <a:t>）和赛拉（</a:t>
            </a:r>
            <a:r>
              <a:rPr lang="en-US" altLang="zh-CN" dirty="0">
                <a:latin typeface="微软雅黑" panose="020B0503020204020204" pitchFamily="34" charset="-122"/>
                <a:ea typeface="微软雅黑" panose="020B0503020204020204" pitchFamily="34" charset="-122"/>
              </a:rPr>
              <a:t>J. Serra</a:t>
            </a:r>
            <a:r>
              <a:rPr lang="zh-CN" altLang="en-US" dirty="0">
                <a:latin typeface="微软雅黑" panose="020B0503020204020204" pitchFamily="34" charset="-122"/>
                <a:ea typeface="微软雅黑" panose="020B0503020204020204" pitchFamily="34" charset="-122"/>
              </a:rPr>
              <a:t>）两人共同奠定了其理论基础。</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571625" y="2951020"/>
            <a:ext cx="6380998"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数学形态学（</a:t>
            </a:r>
            <a:r>
              <a:rPr lang="en-US" altLang="zh-CN" dirty="0">
                <a:latin typeface="微软雅黑" panose="020B0503020204020204" pitchFamily="34" charset="-122"/>
                <a:ea typeface="微软雅黑" panose="020B0503020204020204" pitchFamily="34" charset="-122"/>
              </a:rPr>
              <a:t>Mathematical morphology</a:t>
            </a:r>
            <a:r>
              <a:rPr lang="zh-CN" altLang="en-US" dirty="0">
                <a:latin typeface="微软雅黑" panose="020B0503020204020204" pitchFamily="34" charset="-122"/>
                <a:ea typeface="微软雅黑" panose="020B0503020204020204" pitchFamily="34" charset="-122"/>
              </a:rPr>
              <a:t>） 是一门建立在格论和拓扑学基础之上的图像分析学科，是数学形态学图像处理的基本理论。</a:t>
            </a:r>
          </a:p>
        </p:txBody>
      </p:sp>
      <p:sp>
        <p:nvSpPr>
          <p:cNvPr id="5" name="线形标注 2 4"/>
          <p:cNvSpPr/>
          <p:nvPr/>
        </p:nvSpPr>
        <p:spPr>
          <a:xfrm>
            <a:off x="5508104" y="4005064"/>
            <a:ext cx="2160240" cy="864096"/>
          </a:xfrm>
          <a:prstGeom prst="borderCallout2">
            <a:avLst>
              <a:gd name="adj1" fmla="val 18750"/>
              <a:gd name="adj2" fmla="val -8333"/>
              <a:gd name="adj3" fmla="val 18750"/>
              <a:gd name="adj4" fmla="val -16667"/>
              <a:gd name="adj5" fmla="val -31115"/>
              <a:gd name="adj6" fmla="val -47423"/>
            </a:avLst>
          </a:prstGeom>
          <a:solidFill>
            <a:schemeClr val="bg1">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维基百科</a:t>
            </a:r>
            <a:endParaRPr lang="zh-CN" altLang="en-US" sz="28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1403648" y="4941168"/>
            <a:ext cx="6380998"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基本思想</a:t>
            </a:r>
            <a:endParaRPr lang="zh-CN" altLang="en-US"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1554992" y="5378057"/>
            <a:ext cx="6380998" cy="590931"/>
          </a:xfrm>
          <a:prstGeom prst="rect">
            <a:avLst/>
          </a:prstGeom>
          <a:noFill/>
        </p:spPr>
        <p:txBody>
          <a:bodyPr wrap="square" rtlCol="0">
            <a:spAutoFit/>
          </a:bodyPr>
          <a:lstStyle/>
          <a:p>
            <a:pPr eaLnBrk="1" hangingPunct="1">
              <a:lnSpc>
                <a:spcPct val="90000"/>
              </a:lnSpc>
            </a:pPr>
            <a:r>
              <a:rPr lang="zh-CN" altLang="en-US" dirty="0">
                <a:latin typeface="微软雅黑" panose="020B0503020204020204" pitchFamily="34" charset="-122"/>
                <a:ea typeface="微软雅黑" panose="020B0503020204020204" pitchFamily="34" charset="-122"/>
              </a:rPr>
              <a:t>数学形态学的基本思想是用具有一定形态的结构元素去量度和提取图像中的对应形状以达到对图像分析和识别的目的。</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356334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5" grpId="0" animBg="1"/>
      <p:bldP spid="10" grpId="0"/>
      <p:bldP spid="1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899592" y="1916832"/>
            <a:ext cx="7704856" cy="974654"/>
          </a:xfrm>
          <a:prstGeom prst="roundRect">
            <a:avLst/>
          </a:prstGeom>
          <a:solidFill>
            <a:srgbClr val="7030A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endParaRPr>
          </a:p>
        </p:txBody>
      </p:sp>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zh-CN" altLang="en-US" dirty="0" smtClean="0">
                <a:solidFill>
                  <a:schemeClr val="tx1"/>
                </a:solidFill>
                <a:latin typeface="楷体" panose="02010609060101010101" pitchFamily="49" charset="-122"/>
                <a:ea typeface="楷体" panose="02010609060101010101" pitchFamily="49" charset="-122"/>
              </a:rPr>
              <a:t>数学形态学</a:t>
            </a:r>
          </a:p>
        </p:txBody>
      </p:sp>
      <p:sp>
        <p:nvSpPr>
          <p:cNvPr id="10" name="文本框 9"/>
          <p:cNvSpPr txBox="1"/>
          <p:nvPr/>
        </p:nvSpPr>
        <p:spPr>
          <a:xfrm>
            <a:off x="1115616" y="1412776"/>
            <a:ext cx="6380998"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4</a:t>
            </a:r>
            <a:r>
              <a:rPr lang="zh-CN" altLang="en-US" dirty="0" smtClean="0">
                <a:latin typeface="微软雅黑" panose="020B0503020204020204" pitchFamily="34" charset="-122"/>
                <a:ea typeface="微软雅黑" panose="020B0503020204020204" pitchFamily="34" charset="-122"/>
              </a:rPr>
              <a:t>个基本算法</a:t>
            </a:r>
            <a:endParaRPr lang="zh-CN" altLang="en-US" dirty="0">
              <a:latin typeface="微软雅黑" panose="020B0503020204020204" pitchFamily="34" charset="-122"/>
              <a:ea typeface="微软雅黑" panose="020B0503020204020204" pitchFamily="34" charset="-122"/>
            </a:endParaRPr>
          </a:p>
        </p:txBody>
      </p:sp>
      <p:sp>
        <p:nvSpPr>
          <p:cNvPr id="9" name="圆角矩形 8"/>
          <p:cNvSpPr/>
          <p:nvPr/>
        </p:nvSpPr>
        <p:spPr>
          <a:xfrm>
            <a:off x="1046648" y="2130227"/>
            <a:ext cx="1700403" cy="648072"/>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膨胀</a:t>
            </a:r>
            <a:endParaRPr lang="zh-CN" altLang="en-US" sz="2400" dirty="0">
              <a:latin typeface="微软雅黑" panose="020B0503020204020204" pitchFamily="34" charset="-122"/>
              <a:ea typeface="微软雅黑" panose="020B0503020204020204" pitchFamily="34" charset="-122"/>
            </a:endParaRPr>
          </a:p>
        </p:txBody>
      </p:sp>
      <p:sp>
        <p:nvSpPr>
          <p:cNvPr id="12" name="圆角矩形 11"/>
          <p:cNvSpPr/>
          <p:nvPr/>
        </p:nvSpPr>
        <p:spPr>
          <a:xfrm>
            <a:off x="2917336" y="2134837"/>
            <a:ext cx="1700403" cy="648072"/>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腐蚀</a:t>
            </a:r>
            <a:endParaRPr lang="zh-CN" altLang="en-US" sz="2400" dirty="0">
              <a:latin typeface="微软雅黑" panose="020B0503020204020204" pitchFamily="34" charset="-122"/>
              <a:ea typeface="微软雅黑" panose="020B0503020204020204" pitchFamily="34" charset="-122"/>
            </a:endParaRPr>
          </a:p>
        </p:txBody>
      </p:sp>
      <p:sp>
        <p:nvSpPr>
          <p:cNvPr id="13" name="圆角矩形 12"/>
          <p:cNvSpPr/>
          <p:nvPr/>
        </p:nvSpPr>
        <p:spPr>
          <a:xfrm>
            <a:off x="4788024" y="2130227"/>
            <a:ext cx="1700403" cy="648072"/>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开启</a:t>
            </a:r>
            <a:endParaRPr lang="zh-CN" altLang="en-US" sz="2400" dirty="0">
              <a:latin typeface="微软雅黑" panose="020B0503020204020204" pitchFamily="34" charset="-122"/>
              <a:ea typeface="微软雅黑" panose="020B0503020204020204" pitchFamily="34" charset="-122"/>
            </a:endParaRPr>
          </a:p>
        </p:txBody>
      </p:sp>
      <p:sp>
        <p:nvSpPr>
          <p:cNvPr id="14" name="圆角矩形 13"/>
          <p:cNvSpPr/>
          <p:nvPr/>
        </p:nvSpPr>
        <p:spPr>
          <a:xfrm>
            <a:off x="6732697" y="2130227"/>
            <a:ext cx="1700403" cy="648072"/>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闭合</a:t>
            </a:r>
            <a:endParaRPr lang="zh-CN" altLang="en-US" sz="2400" dirty="0">
              <a:latin typeface="微软雅黑" panose="020B0503020204020204" pitchFamily="34" charset="-122"/>
              <a:ea typeface="微软雅黑" panose="020B0503020204020204" pitchFamily="34" charset="-122"/>
            </a:endParaRPr>
          </a:p>
        </p:txBody>
      </p:sp>
      <p:sp>
        <p:nvSpPr>
          <p:cNvPr id="17" name="圆角矩形 16"/>
          <p:cNvSpPr/>
          <p:nvPr/>
        </p:nvSpPr>
        <p:spPr>
          <a:xfrm>
            <a:off x="899592" y="3743105"/>
            <a:ext cx="7704856" cy="974654"/>
          </a:xfrm>
          <a:prstGeom prst="roundRect">
            <a:avLst/>
          </a:prstGeom>
          <a:solidFill>
            <a:schemeClr val="tx2">
              <a:lumMod val="40000"/>
              <a:lumOff val="6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endParaRPr>
          </a:p>
        </p:txBody>
      </p:sp>
      <p:sp>
        <p:nvSpPr>
          <p:cNvPr id="18" name="圆角矩形 17"/>
          <p:cNvSpPr/>
          <p:nvPr/>
        </p:nvSpPr>
        <p:spPr>
          <a:xfrm>
            <a:off x="1046648" y="3956500"/>
            <a:ext cx="1700403" cy="648072"/>
          </a:xfrm>
          <a:prstGeom prst="roundRect">
            <a:avLst/>
          </a:prstGeom>
          <a:solidFill>
            <a:srgbClr val="0070C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图像分割</a:t>
            </a:r>
          </a:p>
        </p:txBody>
      </p:sp>
      <p:sp>
        <p:nvSpPr>
          <p:cNvPr id="19" name="圆角矩形 18"/>
          <p:cNvSpPr/>
          <p:nvPr/>
        </p:nvSpPr>
        <p:spPr>
          <a:xfrm>
            <a:off x="2894107" y="3932788"/>
            <a:ext cx="1700403" cy="648072"/>
          </a:xfrm>
          <a:prstGeom prst="roundRect">
            <a:avLst/>
          </a:prstGeom>
          <a:solidFill>
            <a:srgbClr val="0070C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特征抽取</a:t>
            </a:r>
          </a:p>
        </p:txBody>
      </p:sp>
      <p:sp>
        <p:nvSpPr>
          <p:cNvPr id="20" name="圆角矩形 19"/>
          <p:cNvSpPr/>
          <p:nvPr/>
        </p:nvSpPr>
        <p:spPr>
          <a:xfrm>
            <a:off x="4752020" y="3956500"/>
            <a:ext cx="1700403" cy="648072"/>
          </a:xfrm>
          <a:prstGeom prst="roundRect">
            <a:avLst/>
          </a:prstGeom>
          <a:solidFill>
            <a:srgbClr val="0070C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边缘检测</a:t>
            </a:r>
          </a:p>
        </p:txBody>
      </p:sp>
      <p:sp>
        <p:nvSpPr>
          <p:cNvPr id="21" name="圆角矩形 20"/>
          <p:cNvSpPr/>
          <p:nvPr/>
        </p:nvSpPr>
        <p:spPr>
          <a:xfrm>
            <a:off x="6585640" y="3932788"/>
            <a:ext cx="1700403" cy="648072"/>
          </a:xfrm>
          <a:prstGeom prst="roundRect">
            <a:avLst/>
          </a:prstGeom>
          <a:solidFill>
            <a:srgbClr val="0070C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图像滤波</a:t>
            </a:r>
          </a:p>
        </p:txBody>
      </p:sp>
      <p:sp>
        <p:nvSpPr>
          <p:cNvPr id="2" name="下箭头 1"/>
          <p:cNvSpPr/>
          <p:nvPr/>
        </p:nvSpPr>
        <p:spPr>
          <a:xfrm>
            <a:off x="4048874" y="3072200"/>
            <a:ext cx="850202" cy="57606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046648" y="5216493"/>
            <a:ext cx="6380998"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应用领域</a:t>
            </a:r>
            <a:endParaRPr lang="zh-CN" altLang="en-US" dirty="0">
              <a:latin typeface="微软雅黑" panose="020B0503020204020204" pitchFamily="34" charset="-122"/>
              <a:ea typeface="微软雅黑" panose="020B0503020204020204" pitchFamily="34" charset="-122"/>
            </a:endParaRPr>
          </a:p>
        </p:txBody>
      </p:sp>
      <p:sp>
        <p:nvSpPr>
          <p:cNvPr id="23" name="文本框 22"/>
          <p:cNvSpPr txBox="1"/>
          <p:nvPr/>
        </p:nvSpPr>
        <p:spPr>
          <a:xfrm>
            <a:off x="4899076" y="3129423"/>
            <a:ext cx="3057300"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算法演进</a:t>
            </a:r>
            <a:endParaRPr lang="zh-CN" altLang="en-US" dirty="0">
              <a:latin typeface="微软雅黑" panose="020B0503020204020204" pitchFamily="34" charset="-122"/>
              <a:ea typeface="微软雅黑" panose="020B0503020204020204" pitchFamily="34" charset="-122"/>
            </a:endParaRPr>
          </a:p>
        </p:txBody>
      </p:sp>
      <p:sp>
        <p:nvSpPr>
          <p:cNvPr id="24" name="圆角矩形 23"/>
          <p:cNvSpPr/>
          <p:nvPr/>
        </p:nvSpPr>
        <p:spPr>
          <a:xfrm>
            <a:off x="899592" y="5733256"/>
            <a:ext cx="7704856" cy="974654"/>
          </a:xfrm>
          <a:prstGeom prst="roundRect">
            <a:avLst/>
          </a:prstGeom>
          <a:solidFill>
            <a:srgbClr val="7030A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endParaRPr>
          </a:p>
        </p:txBody>
      </p:sp>
      <p:sp>
        <p:nvSpPr>
          <p:cNvPr id="25" name="圆角矩形 24"/>
          <p:cNvSpPr/>
          <p:nvPr/>
        </p:nvSpPr>
        <p:spPr>
          <a:xfrm>
            <a:off x="1046648" y="5946651"/>
            <a:ext cx="1700403" cy="648072"/>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文字识别</a:t>
            </a:r>
          </a:p>
        </p:txBody>
      </p:sp>
      <p:sp>
        <p:nvSpPr>
          <p:cNvPr id="26" name="圆角矩形 25"/>
          <p:cNvSpPr/>
          <p:nvPr/>
        </p:nvSpPr>
        <p:spPr>
          <a:xfrm>
            <a:off x="2917336" y="5951261"/>
            <a:ext cx="1700403" cy="648072"/>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医学图像</a:t>
            </a:r>
          </a:p>
        </p:txBody>
      </p:sp>
      <p:sp>
        <p:nvSpPr>
          <p:cNvPr id="27" name="圆角矩形 26"/>
          <p:cNvSpPr/>
          <p:nvPr/>
        </p:nvSpPr>
        <p:spPr>
          <a:xfrm>
            <a:off x="4788024" y="5946651"/>
            <a:ext cx="1700403" cy="648072"/>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工业检测</a:t>
            </a:r>
          </a:p>
        </p:txBody>
      </p:sp>
      <p:sp>
        <p:nvSpPr>
          <p:cNvPr id="28" name="圆角矩形 27"/>
          <p:cNvSpPr/>
          <p:nvPr/>
        </p:nvSpPr>
        <p:spPr>
          <a:xfrm>
            <a:off x="6732697" y="5946651"/>
            <a:ext cx="1700403" cy="648072"/>
          </a:xfrm>
          <a:prstGeom prst="roundRect">
            <a:avLst/>
          </a:prstGeom>
          <a:solidFill>
            <a:srgbClr val="00B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机器视觉</a:t>
            </a:r>
          </a:p>
        </p:txBody>
      </p:sp>
    </p:spTree>
    <p:extLst>
      <p:ext uri="{BB962C8B-B14F-4D97-AF65-F5344CB8AC3E}">
        <p14:creationId xmlns:p14="http://schemas.microsoft.com/office/powerpoint/2010/main" val="36475316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ppt_x"/>
                                          </p:val>
                                        </p:tav>
                                        <p:tav tm="100000">
                                          <p:val>
                                            <p:strVal val="#ppt_x"/>
                                          </p:val>
                                        </p:tav>
                                      </p:tavLst>
                                    </p:anim>
                                    <p:anim calcmode="lin" valueType="num">
                                      <p:cBhvr additive="base">
                                        <p:cTn id="5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ppt_x"/>
                                          </p:val>
                                        </p:tav>
                                        <p:tav tm="100000">
                                          <p:val>
                                            <p:strVal val="#ppt_x"/>
                                          </p:val>
                                        </p:tav>
                                      </p:tavLst>
                                    </p:anim>
                                    <p:anim calcmode="lin" valueType="num">
                                      <p:cBhvr additive="base">
                                        <p:cTn id="5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500" fill="hold"/>
                                        <p:tgtEl>
                                          <p:spTgt spid="19"/>
                                        </p:tgtEl>
                                        <p:attrNameLst>
                                          <p:attrName>ppt_x</p:attrName>
                                        </p:attrNameLst>
                                      </p:cBhvr>
                                      <p:tavLst>
                                        <p:tav tm="0">
                                          <p:val>
                                            <p:strVal val="#ppt_x"/>
                                          </p:val>
                                        </p:tav>
                                        <p:tav tm="100000">
                                          <p:val>
                                            <p:strVal val="#ppt_x"/>
                                          </p:val>
                                        </p:tav>
                                      </p:tavLst>
                                    </p:anim>
                                    <p:anim calcmode="lin" valueType="num">
                                      <p:cBhvr additive="base">
                                        <p:cTn id="6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1"/>
                                        </p:tgtEl>
                                        <p:attrNameLst>
                                          <p:attrName>style.visibility</p:attrName>
                                        </p:attrNameLst>
                                      </p:cBhvr>
                                      <p:to>
                                        <p:strVal val="visible"/>
                                      </p:to>
                                    </p:set>
                                    <p:anim calcmode="lin" valueType="num">
                                      <p:cBhvr additive="base">
                                        <p:cTn id="73" dur="500" fill="hold"/>
                                        <p:tgtEl>
                                          <p:spTgt spid="21"/>
                                        </p:tgtEl>
                                        <p:attrNameLst>
                                          <p:attrName>ppt_x</p:attrName>
                                        </p:attrNameLst>
                                      </p:cBhvr>
                                      <p:tavLst>
                                        <p:tav tm="0">
                                          <p:val>
                                            <p:strVal val="#ppt_x"/>
                                          </p:val>
                                        </p:tav>
                                        <p:tav tm="100000">
                                          <p:val>
                                            <p:strVal val="#ppt_x"/>
                                          </p:val>
                                        </p:tav>
                                      </p:tavLst>
                                    </p:anim>
                                    <p:anim calcmode="lin" valueType="num">
                                      <p:cBhvr additive="base">
                                        <p:cTn id="7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500" fill="hold"/>
                                        <p:tgtEl>
                                          <p:spTgt spid="22"/>
                                        </p:tgtEl>
                                        <p:attrNameLst>
                                          <p:attrName>ppt_x</p:attrName>
                                        </p:attrNameLst>
                                      </p:cBhvr>
                                      <p:tavLst>
                                        <p:tav tm="0">
                                          <p:val>
                                            <p:strVal val="#ppt_x"/>
                                          </p:val>
                                        </p:tav>
                                        <p:tav tm="100000">
                                          <p:val>
                                            <p:strVal val="#ppt_x"/>
                                          </p:val>
                                        </p:tav>
                                      </p:tavLst>
                                    </p:anim>
                                    <p:anim calcmode="lin" valueType="num">
                                      <p:cBhvr additive="base">
                                        <p:cTn id="8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4"/>
                                        </p:tgtEl>
                                        <p:attrNameLst>
                                          <p:attrName>style.visibility</p:attrName>
                                        </p:attrNameLst>
                                      </p:cBhvr>
                                      <p:to>
                                        <p:strVal val="visible"/>
                                      </p:to>
                                    </p:set>
                                    <p:anim calcmode="lin" valueType="num">
                                      <p:cBhvr additive="base">
                                        <p:cTn id="85" dur="500" fill="hold"/>
                                        <p:tgtEl>
                                          <p:spTgt spid="24"/>
                                        </p:tgtEl>
                                        <p:attrNameLst>
                                          <p:attrName>ppt_x</p:attrName>
                                        </p:attrNameLst>
                                      </p:cBhvr>
                                      <p:tavLst>
                                        <p:tav tm="0">
                                          <p:val>
                                            <p:strVal val="#ppt_x"/>
                                          </p:val>
                                        </p:tav>
                                        <p:tav tm="100000">
                                          <p:val>
                                            <p:strVal val="#ppt_x"/>
                                          </p:val>
                                        </p:tav>
                                      </p:tavLst>
                                    </p:anim>
                                    <p:anim calcmode="lin" valueType="num">
                                      <p:cBhvr additive="base">
                                        <p:cTn id="8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25"/>
                                        </p:tgtEl>
                                        <p:attrNameLst>
                                          <p:attrName>style.visibility</p:attrName>
                                        </p:attrNameLst>
                                      </p:cBhvr>
                                      <p:to>
                                        <p:strVal val="visible"/>
                                      </p:to>
                                    </p:set>
                                    <p:anim calcmode="lin" valueType="num">
                                      <p:cBhvr additive="base">
                                        <p:cTn id="91" dur="500" fill="hold"/>
                                        <p:tgtEl>
                                          <p:spTgt spid="25"/>
                                        </p:tgtEl>
                                        <p:attrNameLst>
                                          <p:attrName>ppt_x</p:attrName>
                                        </p:attrNameLst>
                                      </p:cBhvr>
                                      <p:tavLst>
                                        <p:tav tm="0">
                                          <p:val>
                                            <p:strVal val="#ppt_x"/>
                                          </p:val>
                                        </p:tav>
                                        <p:tav tm="100000">
                                          <p:val>
                                            <p:strVal val="#ppt_x"/>
                                          </p:val>
                                        </p:tav>
                                      </p:tavLst>
                                    </p:anim>
                                    <p:anim calcmode="lin" valueType="num">
                                      <p:cBhvr additive="base">
                                        <p:cTn id="9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6"/>
                                        </p:tgtEl>
                                        <p:attrNameLst>
                                          <p:attrName>style.visibility</p:attrName>
                                        </p:attrNameLst>
                                      </p:cBhvr>
                                      <p:to>
                                        <p:strVal val="visible"/>
                                      </p:to>
                                    </p:set>
                                    <p:anim calcmode="lin" valueType="num">
                                      <p:cBhvr additive="base">
                                        <p:cTn id="97" dur="500" fill="hold"/>
                                        <p:tgtEl>
                                          <p:spTgt spid="26"/>
                                        </p:tgtEl>
                                        <p:attrNameLst>
                                          <p:attrName>ppt_x</p:attrName>
                                        </p:attrNameLst>
                                      </p:cBhvr>
                                      <p:tavLst>
                                        <p:tav tm="0">
                                          <p:val>
                                            <p:strVal val="#ppt_x"/>
                                          </p:val>
                                        </p:tav>
                                        <p:tav tm="100000">
                                          <p:val>
                                            <p:strVal val="#ppt_x"/>
                                          </p:val>
                                        </p:tav>
                                      </p:tavLst>
                                    </p:anim>
                                    <p:anim calcmode="lin" valueType="num">
                                      <p:cBhvr additive="base">
                                        <p:cTn id="9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7"/>
                                        </p:tgtEl>
                                        <p:attrNameLst>
                                          <p:attrName>style.visibility</p:attrName>
                                        </p:attrNameLst>
                                      </p:cBhvr>
                                      <p:to>
                                        <p:strVal val="visible"/>
                                      </p:to>
                                    </p:set>
                                    <p:anim calcmode="lin" valueType="num">
                                      <p:cBhvr additive="base">
                                        <p:cTn id="103" dur="500" fill="hold"/>
                                        <p:tgtEl>
                                          <p:spTgt spid="27"/>
                                        </p:tgtEl>
                                        <p:attrNameLst>
                                          <p:attrName>ppt_x</p:attrName>
                                        </p:attrNameLst>
                                      </p:cBhvr>
                                      <p:tavLst>
                                        <p:tav tm="0">
                                          <p:val>
                                            <p:strVal val="#ppt_x"/>
                                          </p:val>
                                        </p:tav>
                                        <p:tav tm="100000">
                                          <p:val>
                                            <p:strVal val="#ppt_x"/>
                                          </p:val>
                                        </p:tav>
                                      </p:tavLst>
                                    </p:anim>
                                    <p:anim calcmode="lin" valueType="num">
                                      <p:cBhvr additive="base">
                                        <p:cTn id="10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8"/>
                                        </p:tgtEl>
                                        <p:attrNameLst>
                                          <p:attrName>style.visibility</p:attrName>
                                        </p:attrNameLst>
                                      </p:cBhvr>
                                      <p:to>
                                        <p:strVal val="visible"/>
                                      </p:to>
                                    </p:set>
                                    <p:anim calcmode="lin" valueType="num">
                                      <p:cBhvr additive="base">
                                        <p:cTn id="109" dur="500" fill="hold"/>
                                        <p:tgtEl>
                                          <p:spTgt spid="28"/>
                                        </p:tgtEl>
                                        <p:attrNameLst>
                                          <p:attrName>ppt_x</p:attrName>
                                        </p:attrNameLst>
                                      </p:cBhvr>
                                      <p:tavLst>
                                        <p:tav tm="0">
                                          <p:val>
                                            <p:strVal val="#ppt_x"/>
                                          </p:val>
                                        </p:tav>
                                        <p:tav tm="100000">
                                          <p:val>
                                            <p:strVal val="#ppt_x"/>
                                          </p:val>
                                        </p:tav>
                                      </p:tavLst>
                                    </p:anim>
                                    <p:anim calcmode="lin" valueType="num">
                                      <p:cBhvr additive="base">
                                        <p:cTn id="11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0" grpId="0"/>
      <p:bldP spid="9" grpId="0" animBg="1"/>
      <p:bldP spid="12" grpId="0" animBg="1"/>
      <p:bldP spid="13" grpId="0" animBg="1"/>
      <p:bldP spid="14" grpId="0" animBg="1"/>
      <p:bldP spid="17" grpId="0" animBg="1"/>
      <p:bldP spid="18" grpId="0" animBg="1"/>
      <p:bldP spid="19" grpId="0" animBg="1"/>
      <p:bldP spid="20" grpId="0" animBg="1"/>
      <p:bldP spid="21" grpId="0" animBg="1"/>
      <p:bldP spid="2" grpId="0" animBg="1"/>
      <p:bldP spid="22" grpId="0"/>
      <p:bldP spid="23" grpId="0"/>
      <p:bldP spid="24" grpId="0" animBg="1"/>
      <p:bldP spid="25" grpId="0" animBg="1"/>
      <p:bldP spid="26" grpId="0" animBg="1"/>
      <p:bldP spid="27" grpId="0" animBg="1"/>
      <p:bldP spid="2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zh-CN" altLang="en-US" dirty="0">
                <a:solidFill>
                  <a:schemeClr val="tx1"/>
                </a:solidFill>
                <a:latin typeface="楷体" panose="02010609060101010101" pitchFamily="49" charset="-122"/>
                <a:ea typeface="楷体" panose="02010609060101010101" pitchFamily="49" charset="-122"/>
              </a:rPr>
              <a:t>膨胀</a:t>
            </a:r>
            <a:endParaRPr lang="zh-CN" altLang="en-US" dirty="0" smtClean="0">
              <a:solidFill>
                <a:schemeClr val="tx1"/>
              </a:solidFill>
              <a:latin typeface="楷体" panose="02010609060101010101" pitchFamily="49" charset="-122"/>
              <a:ea typeface="楷体" panose="02010609060101010101" pitchFamily="49" charset="-122"/>
            </a:endParaRPr>
          </a:p>
        </p:txBody>
      </p:sp>
      <p:sp>
        <p:nvSpPr>
          <p:cNvPr id="2" name="矩形 1"/>
          <p:cNvSpPr/>
          <p:nvPr/>
        </p:nvSpPr>
        <p:spPr>
          <a:xfrm>
            <a:off x="1259632" y="1844824"/>
            <a:ext cx="6951960"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膨胀</a:t>
            </a:r>
            <a:r>
              <a:rPr lang="zh-CN" altLang="en-US" dirty="0" smtClean="0">
                <a:latin typeface="微软雅黑" panose="020B0503020204020204" pitchFamily="34" charset="-122"/>
                <a:ea typeface="微软雅黑" panose="020B0503020204020204" pitchFamily="34" charset="-122"/>
              </a:rPr>
              <a:t>操作</a:t>
            </a:r>
            <a:r>
              <a:rPr lang="zh-CN" altLang="en-US" dirty="0">
                <a:latin typeface="微软雅黑" panose="020B0503020204020204" pitchFamily="34" charset="-122"/>
                <a:ea typeface="微软雅黑" panose="020B0503020204020204" pitchFamily="34" charset="-122"/>
              </a:rPr>
              <a:t>可以使得</a:t>
            </a:r>
            <a:r>
              <a:rPr lang="zh-CN" altLang="en-US" dirty="0" smtClean="0">
                <a:latin typeface="微软雅黑" panose="020B0503020204020204" pitchFamily="34" charset="-122"/>
                <a:ea typeface="微软雅黑" panose="020B0503020204020204" pitchFamily="34" charset="-122"/>
              </a:rPr>
              <a:t>图像增大“一圈”</a:t>
            </a:r>
            <a:r>
              <a:rPr lang="zh-CN" altLang="en-US" dirty="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同时膨胀操作</a:t>
            </a:r>
            <a:r>
              <a:rPr lang="zh-CN" altLang="en-US" dirty="0">
                <a:latin typeface="微软雅黑" panose="020B0503020204020204" pitchFamily="34" charset="-122"/>
                <a:ea typeface="微软雅黑" panose="020B0503020204020204" pitchFamily="34" charset="-122"/>
              </a:rPr>
              <a:t>能够将图像中较小的</a:t>
            </a:r>
            <a:r>
              <a:rPr lang="zh-CN" altLang="en-US" dirty="0" smtClean="0">
                <a:latin typeface="微软雅黑" panose="020B0503020204020204" pitchFamily="34" charset="-122"/>
                <a:ea typeface="微软雅黑" panose="020B0503020204020204" pitchFamily="34" charset="-122"/>
              </a:rPr>
              <a:t>细节合并（</a:t>
            </a:r>
            <a:r>
              <a:rPr lang="zh-CN" altLang="en-US" dirty="0">
                <a:latin typeface="微软雅黑" panose="020B0503020204020204" pitchFamily="34" charset="-122"/>
                <a:ea typeface="微软雅黑" panose="020B0503020204020204" pitchFamily="34" charset="-122"/>
              </a:rPr>
              <a:t>效果与结构元素形状和尺寸有关）。</a:t>
            </a:r>
          </a:p>
        </p:txBody>
      </p:sp>
      <p:sp>
        <p:nvSpPr>
          <p:cNvPr id="8" name="矩形 7"/>
          <p:cNvSpPr/>
          <p:nvPr/>
        </p:nvSpPr>
        <p:spPr>
          <a:xfrm>
            <a:off x="755576" y="3249156"/>
            <a:ext cx="8388424" cy="1754326"/>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此操作将</a:t>
            </a:r>
            <a:r>
              <a:rPr lang="zh-CN" altLang="en-US" dirty="0" smtClean="0">
                <a:latin typeface="微软雅黑" panose="020B0503020204020204" pitchFamily="34" charset="-122"/>
                <a:ea typeface="微软雅黑" panose="020B0503020204020204" pitchFamily="34" charset="-122"/>
              </a:rPr>
              <a:t>图像</a:t>
            </a:r>
            <a:r>
              <a:rPr lang="en-US" altLang="zh-CN" dirty="0" smtClean="0">
                <a:latin typeface="微软雅黑" panose="020B0503020204020204" pitchFamily="34" charset="-122"/>
                <a:ea typeface="微软雅黑" panose="020B0503020204020204" pitchFamily="34" charset="-122"/>
              </a:rPr>
              <a:t>A</a:t>
            </a:r>
            <a:r>
              <a:rPr lang="zh-CN" altLang="en-US" dirty="0" smtClean="0">
                <a:latin typeface="微软雅黑" panose="020B0503020204020204" pitchFamily="34" charset="-122"/>
                <a:ea typeface="微软雅黑" panose="020B0503020204020204" pitchFamily="34" charset="-122"/>
              </a:rPr>
              <a:t>与</a:t>
            </a:r>
            <a:r>
              <a:rPr lang="zh-CN" altLang="en-US" dirty="0">
                <a:latin typeface="微软雅黑" panose="020B0503020204020204" pitchFamily="34" charset="-122"/>
                <a:ea typeface="微软雅黑" panose="020B0503020204020204" pitchFamily="34" charset="-122"/>
              </a:rPr>
              <a:t>任意形状的</a:t>
            </a:r>
            <a:r>
              <a:rPr lang="zh-CN" altLang="en-US" dirty="0" smtClean="0">
                <a:latin typeface="微软雅黑" panose="020B0503020204020204" pitchFamily="34" charset="-122"/>
                <a:ea typeface="微软雅黑" panose="020B0503020204020204" pitchFamily="34" charset="-122"/>
              </a:rPr>
              <a:t>内核</a:t>
            </a:r>
            <a:r>
              <a:rPr lang="en-US" altLang="zh-CN" dirty="0" smtClean="0">
                <a:latin typeface="微软雅黑" panose="020B0503020204020204" pitchFamily="34" charset="-122"/>
                <a:ea typeface="微软雅黑" panose="020B0503020204020204" pitchFamily="34" charset="-122"/>
              </a:rPr>
              <a:t>B</a:t>
            </a:r>
            <a:r>
              <a:rPr lang="zh-CN" altLang="en-US"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通常为正方形或圆形</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进行卷积。</a:t>
            </a:r>
          </a:p>
          <a:p>
            <a:endParaRPr lang="zh-CN" altLang="en-US"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内核</a:t>
            </a:r>
            <a:r>
              <a:rPr lang="en-US" altLang="zh-CN" dirty="0" smtClean="0">
                <a:latin typeface="微软雅黑" panose="020B0503020204020204" pitchFamily="34" charset="-122"/>
                <a:ea typeface="微软雅黑" panose="020B0503020204020204" pitchFamily="34" charset="-122"/>
              </a:rPr>
              <a:t>B</a:t>
            </a:r>
            <a:r>
              <a:rPr lang="zh-CN" altLang="en-US" dirty="0" smtClean="0">
                <a:latin typeface="微软雅黑" panose="020B0503020204020204" pitchFamily="34" charset="-122"/>
                <a:ea typeface="微软雅黑" panose="020B0503020204020204" pitchFamily="34" charset="-122"/>
              </a:rPr>
              <a:t>有</a:t>
            </a:r>
            <a:r>
              <a:rPr lang="zh-CN" altLang="en-US" dirty="0">
                <a:latin typeface="微软雅黑" panose="020B0503020204020204" pitchFamily="34" charset="-122"/>
                <a:ea typeface="微软雅黑" panose="020B0503020204020204" pitchFamily="34" charset="-122"/>
              </a:rPr>
              <a:t>一个可定义的 锚点</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通常定义为内核中心点。</a:t>
            </a: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进行膨胀操作时，将</a:t>
            </a:r>
            <a:r>
              <a:rPr lang="zh-CN" altLang="en-US" dirty="0" smtClean="0">
                <a:latin typeface="微软雅黑" panose="020B0503020204020204" pitchFamily="34" charset="-122"/>
                <a:ea typeface="微软雅黑" panose="020B0503020204020204" pitchFamily="34" charset="-122"/>
              </a:rPr>
              <a:t>内核</a:t>
            </a:r>
            <a:r>
              <a:rPr lang="en-US" altLang="zh-CN" dirty="0" smtClean="0">
                <a:latin typeface="微软雅黑" panose="020B0503020204020204" pitchFamily="34" charset="-122"/>
                <a:ea typeface="微软雅黑" panose="020B0503020204020204" pitchFamily="34" charset="-122"/>
              </a:rPr>
              <a:t>B</a:t>
            </a:r>
            <a:r>
              <a:rPr lang="zh-CN" altLang="en-US" dirty="0" smtClean="0">
                <a:latin typeface="微软雅黑" panose="020B0503020204020204" pitchFamily="34" charset="-122"/>
                <a:ea typeface="微软雅黑" panose="020B0503020204020204" pitchFamily="34" charset="-122"/>
              </a:rPr>
              <a:t>划</a:t>
            </a:r>
            <a:r>
              <a:rPr lang="zh-CN" altLang="en-US" dirty="0">
                <a:latin typeface="微软雅黑" panose="020B0503020204020204" pitchFamily="34" charset="-122"/>
                <a:ea typeface="微软雅黑" panose="020B0503020204020204" pitchFamily="34" charset="-122"/>
              </a:rPr>
              <a:t>过</a:t>
            </a:r>
            <a:r>
              <a:rPr lang="zh-CN" altLang="en-US" dirty="0" smtClean="0">
                <a:latin typeface="微软雅黑" panose="020B0503020204020204" pitchFamily="34" charset="-122"/>
                <a:ea typeface="微软雅黑" panose="020B0503020204020204" pitchFamily="34" charset="-122"/>
              </a:rPr>
              <a:t>图像</a:t>
            </a:r>
            <a:r>
              <a:rPr lang="en-US" altLang="zh-CN" dirty="0" smtClean="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将</a:t>
            </a:r>
            <a:r>
              <a:rPr lang="zh-CN" altLang="en-US" dirty="0" smtClean="0">
                <a:latin typeface="微软雅黑" panose="020B0503020204020204" pitchFamily="34" charset="-122"/>
                <a:ea typeface="微软雅黑" panose="020B0503020204020204" pitchFamily="34" charset="-122"/>
              </a:rPr>
              <a:t>内核</a:t>
            </a:r>
            <a:r>
              <a:rPr lang="en-US" altLang="zh-CN" dirty="0" smtClean="0">
                <a:latin typeface="微软雅黑" panose="020B0503020204020204" pitchFamily="34" charset="-122"/>
                <a:ea typeface="微软雅黑" panose="020B0503020204020204" pitchFamily="34" charset="-122"/>
              </a:rPr>
              <a:t>B</a:t>
            </a:r>
            <a:r>
              <a:rPr lang="zh-CN" altLang="en-US" dirty="0" smtClean="0">
                <a:latin typeface="微软雅黑" panose="020B0503020204020204" pitchFamily="34" charset="-122"/>
                <a:ea typeface="微软雅黑" panose="020B0503020204020204" pitchFamily="34" charset="-122"/>
              </a:rPr>
              <a:t>覆盖</a:t>
            </a:r>
            <a:r>
              <a:rPr lang="zh-CN" altLang="en-US" dirty="0">
                <a:latin typeface="微软雅黑" panose="020B0503020204020204" pitchFamily="34" charset="-122"/>
                <a:ea typeface="微软雅黑" panose="020B0503020204020204" pitchFamily="34" charset="-122"/>
              </a:rPr>
              <a:t>区域的</a:t>
            </a:r>
            <a:r>
              <a:rPr lang="zh-CN" altLang="en-US" dirty="0" smtClean="0">
                <a:latin typeface="微软雅黑" panose="020B0503020204020204" pitchFamily="34" charset="-122"/>
                <a:ea typeface="微软雅黑" panose="020B0503020204020204" pitchFamily="34" charset="-122"/>
              </a:rPr>
              <a:t>最大</a:t>
            </a:r>
            <a:r>
              <a:rPr lang="zh-CN" altLang="en-US" dirty="0">
                <a:latin typeface="微软雅黑" panose="020B0503020204020204" pitchFamily="34" charset="-122"/>
                <a:ea typeface="微软雅黑" panose="020B0503020204020204" pitchFamily="34" charset="-122"/>
              </a:rPr>
              <a:t>像素</a:t>
            </a:r>
            <a:r>
              <a:rPr lang="zh-CN" altLang="en-US" dirty="0" smtClean="0">
                <a:latin typeface="微软雅黑" panose="020B0503020204020204" pitchFamily="34" charset="-122"/>
                <a:ea typeface="微软雅黑" panose="020B0503020204020204" pitchFamily="34" charset="-122"/>
              </a:rPr>
              <a:t>值</a:t>
            </a:r>
            <a:r>
              <a:rPr lang="zh-CN" altLang="en-US" dirty="0">
                <a:latin typeface="微软雅黑" panose="020B0503020204020204" pitchFamily="34" charset="-122"/>
                <a:ea typeface="微软雅黑" panose="020B0503020204020204" pitchFamily="34" charset="-122"/>
              </a:rPr>
              <a:t>提取，并代替锚点位置</a:t>
            </a:r>
            <a:r>
              <a:rPr lang="zh-CN" altLang="en-US" dirty="0" smtClean="0">
                <a:latin typeface="微软雅黑" panose="020B0503020204020204" pitchFamily="34" charset="-122"/>
                <a:ea typeface="微软雅黑" panose="020B0503020204020204" pitchFamily="34" charset="-122"/>
              </a:rPr>
              <a:t>的</a:t>
            </a:r>
            <a:r>
              <a:rPr lang="zh-CN" altLang="en-US" dirty="0">
                <a:latin typeface="微软雅黑" panose="020B0503020204020204" pitchFamily="34" charset="-122"/>
                <a:ea typeface="微软雅黑" panose="020B0503020204020204" pitchFamily="34" charset="-122"/>
              </a:rPr>
              <a:t>像素</a:t>
            </a:r>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显然，这一最大化操作将会导致图像中的亮区开始”</a:t>
            </a:r>
            <a:r>
              <a:rPr lang="zh-CN" altLang="en-US" dirty="0" smtClean="0">
                <a:latin typeface="微软雅黑" panose="020B0503020204020204" pitchFamily="34" charset="-122"/>
                <a:ea typeface="微软雅黑" panose="020B0503020204020204" pitchFamily="34" charset="-122"/>
              </a:rPr>
              <a:t>扩展”</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01214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zh-CN" altLang="en-US" dirty="0">
                <a:solidFill>
                  <a:schemeClr val="tx1"/>
                </a:solidFill>
                <a:latin typeface="楷体" panose="02010609060101010101" pitchFamily="49" charset="-122"/>
                <a:ea typeface="楷体" panose="02010609060101010101" pitchFamily="49" charset="-122"/>
              </a:rPr>
              <a:t>腐蚀</a:t>
            </a:r>
            <a:endParaRPr lang="zh-CN" altLang="en-US" dirty="0" smtClean="0">
              <a:solidFill>
                <a:schemeClr val="tx1"/>
              </a:solidFill>
              <a:latin typeface="楷体" panose="02010609060101010101" pitchFamily="49" charset="-122"/>
              <a:ea typeface="楷体" panose="02010609060101010101" pitchFamily="49" charset="-122"/>
            </a:endParaRPr>
          </a:p>
        </p:txBody>
      </p:sp>
      <p:sp>
        <p:nvSpPr>
          <p:cNvPr id="2" name="矩形 1"/>
          <p:cNvSpPr/>
          <p:nvPr/>
        </p:nvSpPr>
        <p:spPr>
          <a:xfrm>
            <a:off x="1259632" y="1844824"/>
            <a:ext cx="6951960"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腐蚀操作可以使得图像减小“一圈”，同时腐蚀操作能够将图像中较小的细节消除掉（效果与结构元素形状和尺寸有关）。</a:t>
            </a:r>
          </a:p>
        </p:txBody>
      </p:sp>
      <p:sp>
        <p:nvSpPr>
          <p:cNvPr id="9" name="矩形 8"/>
          <p:cNvSpPr/>
          <p:nvPr/>
        </p:nvSpPr>
        <p:spPr>
          <a:xfrm>
            <a:off x="1259632" y="3270766"/>
            <a:ext cx="6951960" cy="1477328"/>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腐蚀在形态学操作家族里是膨胀操作的孪生姐妹。它提取的是内核覆盖下</a:t>
            </a:r>
            <a:r>
              <a:rPr lang="zh-CN" altLang="en-US" dirty="0" smtClean="0">
                <a:latin typeface="微软雅黑" panose="020B0503020204020204" pitchFamily="34" charset="-122"/>
                <a:ea typeface="微软雅黑" panose="020B0503020204020204" pitchFamily="34" charset="-122"/>
              </a:rPr>
              <a:t>的</a:t>
            </a:r>
            <a:r>
              <a:rPr lang="zh-CN" altLang="en-US" dirty="0">
                <a:latin typeface="微软雅黑" panose="020B0503020204020204" pitchFamily="34" charset="-122"/>
                <a:ea typeface="微软雅黑" panose="020B0503020204020204" pitchFamily="34" charset="-122"/>
              </a:rPr>
              <a:t>像素</a:t>
            </a:r>
            <a:r>
              <a:rPr lang="zh-CN" altLang="en-US" dirty="0" smtClean="0">
                <a:latin typeface="微软雅黑" panose="020B0503020204020204" pitchFamily="34" charset="-122"/>
                <a:ea typeface="微软雅黑" panose="020B0503020204020204" pitchFamily="34" charset="-122"/>
              </a:rPr>
              <a:t>最小值</a:t>
            </a:r>
            <a:r>
              <a:rPr lang="zh-CN" altLang="en-US" dirty="0">
                <a:latin typeface="微软雅黑" panose="020B0503020204020204" pitchFamily="34" charset="-122"/>
                <a:ea typeface="微软雅黑" panose="020B0503020204020204" pitchFamily="34" charset="-122"/>
              </a:rPr>
              <a:t>。</a:t>
            </a: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进行腐蚀操作时，将</a:t>
            </a:r>
            <a:r>
              <a:rPr lang="zh-CN" altLang="en-US" dirty="0" smtClean="0">
                <a:latin typeface="微软雅黑" panose="020B0503020204020204" pitchFamily="34" charset="-122"/>
                <a:ea typeface="微软雅黑" panose="020B0503020204020204" pitchFamily="34" charset="-122"/>
              </a:rPr>
              <a:t>内核</a:t>
            </a:r>
            <a:r>
              <a:rPr lang="en-US" altLang="zh-CN" dirty="0" smtClean="0">
                <a:latin typeface="微软雅黑" panose="020B0503020204020204" pitchFamily="34" charset="-122"/>
                <a:ea typeface="微软雅黑" panose="020B0503020204020204" pitchFamily="34" charset="-122"/>
              </a:rPr>
              <a:t>B</a:t>
            </a:r>
            <a:r>
              <a:rPr lang="zh-CN" altLang="en-US" dirty="0" smtClean="0">
                <a:latin typeface="微软雅黑" panose="020B0503020204020204" pitchFamily="34" charset="-122"/>
                <a:ea typeface="微软雅黑" panose="020B0503020204020204" pitchFamily="34" charset="-122"/>
              </a:rPr>
              <a:t>划</a:t>
            </a:r>
            <a:r>
              <a:rPr lang="zh-CN" altLang="en-US" dirty="0">
                <a:latin typeface="微软雅黑" panose="020B0503020204020204" pitchFamily="34" charset="-122"/>
                <a:ea typeface="微软雅黑" panose="020B0503020204020204" pitchFamily="34" charset="-122"/>
              </a:rPr>
              <a:t>过</a:t>
            </a:r>
            <a:r>
              <a:rPr lang="zh-CN" altLang="en-US" dirty="0" smtClean="0">
                <a:latin typeface="微软雅黑" panose="020B0503020204020204" pitchFamily="34" charset="-122"/>
                <a:ea typeface="微软雅黑" panose="020B0503020204020204" pitchFamily="34" charset="-122"/>
              </a:rPr>
              <a:t>图像</a:t>
            </a:r>
            <a:r>
              <a:rPr lang="en-US" altLang="zh-CN" dirty="0" smtClean="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将</a:t>
            </a:r>
            <a:r>
              <a:rPr lang="zh-CN" altLang="en-US" dirty="0" smtClean="0">
                <a:latin typeface="微软雅黑" panose="020B0503020204020204" pitchFamily="34" charset="-122"/>
                <a:ea typeface="微软雅黑" panose="020B0503020204020204" pitchFamily="34" charset="-122"/>
              </a:rPr>
              <a:t>内核</a:t>
            </a:r>
            <a:r>
              <a:rPr lang="en-US" altLang="zh-CN" dirty="0" smtClean="0">
                <a:latin typeface="微软雅黑" panose="020B0503020204020204" pitchFamily="34" charset="-122"/>
                <a:ea typeface="微软雅黑" panose="020B0503020204020204" pitchFamily="34" charset="-122"/>
              </a:rPr>
              <a:t>B</a:t>
            </a:r>
            <a:r>
              <a:rPr lang="zh-CN" altLang="en-US" dirty="0" smtClean="0">
                <a:latin typeface="微软雅黑" panose="020B0503020204020204" pitchFamily="34" charset="-122"/>
                <a:ea typeface="微软雅黑" panose="020B0503020204020204" pitchFamily="34" charset="-122"/>
              </a:rPr>
              <a:t>覆盖</a:t>
            </a:r>
            <a:r>
              <a:rPr lang="zh-CN" altLang="en-US" dirty="0">
                <a:latin typeface="微软雅黑" panose="020B0503020204020204" pitchFamily="34" charset="-122"/>
                <a:ea typeface="微软雅黑" panose="020B0503020204020204" pitchFamily="34" charset="-122"/>
              </a:rPr>
              <a:t>区域的</a:t>
            </a:r>
            <a:r>
              <a:rPr lang="zh-CN" altLang="en-US" dirty="0" smtClean="0">
                <a:latin typeface="微软雅黑" panose="020B0503020204020204" pitchFamily="34" charset="-122"/>
                <a:ea typeface="微软雅黑" panose="020B0503020204020204" pitchFamily="34" charset="-122"/>
              </a:rPr>
              <a:t>最小</a:t>
            </a:r>
            <a:r>
              <a:rPr lang="zh-CN" altLang="en-US" dirty="0">
                <a:latin typeface="微软雅黑" panose="020B0503020204020204" pitchFamily="34" charset="-122"/>
                <a:ea typeface="微软雅黑" panose="020B0503020204020204" pitchFamily="34" charset="-122"/>
              </a:rPr>
              <a:t>像素</a:t>
            </a:r>
            <a:r>
              <a:rPr lang="zh-CN" altLang="en-US" dirty="0" smtClean="0">
                <a:latin typeface="微软雅黑" panose="020B0503020204020204" pitchFamily="34" charset="-122"/>
                <a:ea typeface="微软雅黑" panose="020B0503020204020204" pitchFamily="34" charset="-122"/>
              </a:rPr>
              <a:t>值</a:t>
            </a:r>
            <a:r>
              <a:rPr lang="zh-CN" altLang="en-US" dirty="0">
                <a:latin typeface="微软雅黑" panose="020B0503020204020204" pitchFamily="34" charset="-122"/>
                <a:ea typeface="微软雅黑" panose="020B0503020204020204" pitchFamily="34" charset="-122"/>
              </a:rPr>
              <a:t>提取，并代替锚点位置</a:t>
            </a:r>
            <a:r>
              <a:rPr lang="zh-CN" altLang="en-US" dirty="0" smtClean="0">
                <a:latin typeface="微软雅黑" panose="020B0503020204020204" pitchFamily="34" charset="-122"/>
                <a:ea typeface="微软雅黑" panose="020B0503020204020204" pitchFamily="34" charset="-122"/>
              </a:rPr>
              <a:t>的</a:t>
            </a:r>
            <a:r>
              <a:rPr lang="zh-CN" altLang="en-US" dirty="0">
                <a:latin typeface="微软雅黑" panose="020B0503020204020204" pitchFamily="34" charset="-122"/>
                <a:ea typeface="微软雅黑" panose="020B0503020204020204" pitchFamily="34" charset="-122"/>
              </a:rPr>
              <a:t>像素</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721386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zh-CN" altLang="en-US" dirty="0">
                <a:solidFill>
                  <a:schemeClr val="tx1"/>
                </a:solidFill>
                <a:latin typeface="楷体" panose="02010609060101010101" pitchFamily="49" charset="-122"/>
                <a:ea typeface="楷体" panose="02010609060101010101" pitchFamily="49" charset="-122"/>
              </a:rPr>
              <a:t>开运算</a:t>
            </a:r>
            <a:endParaRPr lang="zh-CN" altLang="en-US" dirty="0" smtClean="0">
              <a:solidFill>
                <a:schemeClr val="tx1"/>
              </a:solidFill>
              <a:latin typeface="楷体" panose="02010609060101010101" pitchFamily="49" charset="-122"/>
              <a:ea typeface="楷体" panose="02010609060101010101" pitchFamily="49" charset="-122"/>
            </a:endParaRPr>
          </a:p>
        </p:txBody>
      </p:sp>
      <p:sp>
        <p:nvSpPr>
          <p:cNvPr id="2" name="矩形 1"/>
          <p:cNvSpPr/>
          <p:nvPr/>
        </p:nvSpPr>
        <p:spPr>
          <a:xfrm>
            <a:off x="1259632" y="1844824"/>
            <a:ext cx="6951960" cy="92333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开</a:t>
            </a:r>
            <a:r>
              <a:rPr lang="zh-CN" altLang="en-US" dirty="0" smtClean="0">
                <a:latin typeface="微软雅黑" panose="020B0503020204020204" pitchFamily="34" charset="-122"/>
                <a:ea typeface="微软雅黑" panose="020B0503020204020204" pitchFamily="34" charset="-122"/>
              </a:rPr>
              <a:t>运算</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先</a:t>
            </a:r>
            <a:r>
              <a:rPr lang="zh-CN" altLang="en-US" dirty="0">
                <a:latin typeface="微软雅黑" panose="020B0503020204020204" pitchFamily="34" charset="-122"/>
                <a:ea typeface="微软雅黑" panose="020B0503020204020204" pitchFamily="34" charset="-122"/>
              </a:rPr>
              <a:t>对图像腐蚀再</a:t>
            </a:r>
            <a:r>
              <a:rPr lang="zh-CN" altLang="en-US" dirty="0" smtClean="0">
                <a:latin typeface="微软雅黑" panose="020B0503020204020204" pitchFamily="34" charset="-122"/>
                <a:ea typeface="微软雅黑" panose="020B0503020204020204" pitchFamily="34" charset="-122"/>
              </a:rPr>
              <a:t>膨胀</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作用：能够</a:t>
            </a:r>
            <a:r>
              <a:rPr lang="zh-CN" altLang="en-US" dirty="0">
                <a:latin typeface="微软雅黑" panose="020B0503020204020204" pitchFamily="34" charset="-122"/>
                <a:ea typeface="微软雅黑" panose="020B0503020204020204" pitchFamily="34" charset="-122"/>
              </a:rPr>
              <a:t>排除小团块</a:t>
            </a:r>
            <a:r>
              <a:rPr lang="zh-CN" altLang="en-US" dirty="0" smtClean="0">
                <a:latin typeface="微软雅黑" panose="020B0503020204020204" pitchFamily="34" charset="-122"/>
                <a:ea typeface="微软雅黑" panose="020B0503020204020204" pitchFamily="34" charset="-122"/>
              </a:rPr>
              <a:t>物体</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605661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zh-CN" altLang="en-US" dirty="0">
                <a:solidFill>
                  <a:schemeClr val="tx1"/>
                </a:solidFill>
                <a:latin typeface="楷体" panose="02010609060101010101" pitchFamily="49" charset="-122"/>
                <a:ea typeface="楷体" panose="02010609060101010101" pitchFamily="49" charset="-122"/>
              </a:rPr>
              <a:t>闭运算</a:t>
            </a:r>
            <a:endParaRPr lang="zh-CN" altLang="en-US" dirty="0" smtClean="0">
              <a:solidFill>
                <a:schemeClr val="tx1"/>
              </a:solidFill>
              <a:latin typeface="楷体" panose="02010609060101010101" pitchFamily="49" charset="-122"/>
              <a:ea typeface="楷体" panose="02010609060101010101" pitchFamily="49" charset="-122"/>
            </a:endParaRPr>
          </a:p>
        </p:txBody>
      </p:sp>
      <p:sp>
        <p:nvSpPr>
          <p:cNvPr id="7" name="矩形 6"/>
          <p:cNvSpPr/>
          <p:nvPr/>
        </p:nvSpPr>
        <p:spPr>
          <a:xfrm>
            <a:off x="1259632" y="1844824"/>
            <a:ext cx="6951960" cy="923330"/>
          </a:xfrm>
          <a:prstGeom prst="rect">
            <a:avLst/>
          </a:prstGeom>
        </p:spPr>
        <p:txBody>
          <a:bodyPr wrap="square">
            <a:spAutoFit/>
          </a:bodyPr>
          <a:lstStyle/>
          <a:p>
            <a:r>
              <a:rPr lang="zh-CN" altLang="en-US" dirty="0" smtClean="0">
                <a:latin typeface="微软雅黑" panose="020B0503020204020204" pitchFamily="34" charset="-122"/>
                <a:ea typeface="微软雅黑" panose="020B0503020204020204" pitchFamily="34" charset="-122"/>
              </a:rPr>
              <a:t>闭运算</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先</a:t>
            </a:r>
            <a:r>
              <a:rPr lang="zh-CN" altLang="en-US" dirty="0">
                <a:latin typeface="微软雅黑" panose="020B0503020204020204" pitchFamily="34" charset="-122"/>
                <a:ea typeface="微软雅黑" panose="020B0503020204020204" pitchFamily="34" charset="-122"/>
              </a:rPr>
              <a:t>对</a:t>
            </a:r>
            <a:r>
              <a:rPr lang="zh-CN" altLang="en-US" dirty="0" smtClean="0">
                <a:latin typeface="微软雅黑" panose="020B0503020204020204" pitchFamily="34" charset="-122"/>
                <a:ea typeface="微软雅黑" panose="020B0503020204020204" pitchFamily="34" charset="-122"/>
              </a:rPr>
              <a:t>图像膨胀再腐蚀</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作用：能够</a:t>
            </a:r>
            <a:r>
              <a:rPr lang="zh-CN" altLang="en-US" dirty="0">
                <a:latin typeface="微软雅黑" panose="020B0503020204020204" pitchFamily="34" charset="-122"/>
                <a:ea typeface="微软雅黑" panose="020B0503020204020204" pitchFamily="34" charset="-122"/>
              </a:rPr>
              <a:t>排除</a:t>
            </a:r>
            <a:r>
              <a:rPr lang="zh-CN" altLang="en-US" dirty="0" smtClean="0">
                <a:latin typeface="微软雅黑" panose="020B0503020204020204" pitchFamily="34" charset="-122"/>
                <a:ea typeface="微软雅黑" panose="020B0503020204020204" pitchFamily="34" charset="-122"/>
              </a:rPr>
              <a:t>小黑洞</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11434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a:spLocks noChangeArrowheads="1"/>
          </p:cNvSpPr>
          <p:nvPr/>
        </p:nvSpPr>
        <p:spPr bwMode="auto">
          <a:xfrm>
            <a:off x="1979712" y="3500239"/>
            <a:ext cx="5018087"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zh-CN" altLang="en-US" dirty="0" smtClean="0">
                <a:solidFill>
                  <a:schemeClr val="tx1"/>
                </a:solidFill>
                <a:latin typeface="楷体" panose="02010609060101010101" pitchFamily="49" charset="-122"/>
                <a:ea typeface="楷体" panose="02010609060101010101" pitchFamily="49" charset="-122"/>
              </a:rPr>
              <a:t>目录</a:t>
            </a:r>
          </a:p>
        </p:txBody>
      </p:sp>
      <p:sp>
        <p:nvSpPr>
          <p:cNvPr id="5125" name="Rectangle 3"/>
          <p:cNvSpPr>
            <a:spLocks noGrp="1" noChangeArrowheads="1"/>
          </p:cNvSpPr>
          <p:nvPr>
            <p:ph type="body" idx="4294967295"/>
          </p:nvPr>
        </p:nvSpPr>
        <p:spPr>
          <a:xfrm>
            <a:off x="1071563" y="1642492"/>
            <a:ext cx="5228629" cy="4450804"/>
          </a:xfrm>
        </p:spPr>
        <p:txBody>
          <a:bodyPr/>
          <a:lstStyle/>
          <a:p>
            <a:pPr lvl="3" eaLnBrk="1" hangingPunct="1">
              <a:lnSpc>
                <a:spcPct val="90000"/>
              </a:lnSpc>
              <a:buSzPct val="60000"/>
              <a:buFont typeface="Wingdings" panose="05000000000000000000" pitchFamily="2" charset="2"/>
              <a:buChar char="n"/>
            </a:pP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上次回顾</a:t>
            </a: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数据结构</a:t>
            </a: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形态学</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直方图</a:t>
            </a: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a:latin typeface="楷体" panose="02010609060101010101" pitchFamily="49" charset="-122"/>
                <a:ea typeface="楷体" panose="02010609060101010101" pitchFamily="49" charset="-122"/>
                <a:cs typeface="Kalinga" panose="020B0502040204020203" pitchFamily="34" charset="0"/>
              </a:rPr>
              <a:t>滤波</a:t>
            </a: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a:latin typeface="楷体" panose="02010609060101010101" pitchFamily="49" charset="-122"/>
                <a:ea typeface="楷体" panose="02010609060101010101" pitchFamily="49" charset="-122"/>
                <a:cs typeface="Kalinga" panose="020B0502040204020203" pitchFamily="34" charset="0"/>
              </a:rPr>
              <a:t>运动</a:t>
            </a: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目标检测</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阴影</a:t>
            </a:r>
            <a:r>
              <a:rPr kumimoji="0" lang="en-US" altLang="zh-CN" sz="3600" dirty="0" smtClean="0">
                <a:latin typeface="楷体" panose="02010609060101010101" pitchFamily="49" charset="-122"/>
                <a:ea typeface="楷体" panose="02010609060101010101" pitchFamily="49" charset="-122"/>
                <a:cs typeface="Kalinga" panose="020B0502040204020203" pitchFamily="34" charset="0"/>
              </a:rPr>
              <a:t> </a:t>
            </a: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鬼影</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p:txBody>
      </p:sp>
    </p:spTree>
    <p:extLst>
      <p:ext uri="{BB962C8B-B14F-4D97-AF65-F5344CB8AC3E}">
        <p14:creationId xmlns:p14="http://schemas.microsoft.com/office/powerpoint/2010/main" val="1623558317"/>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zh-CN" altLang="en-US" dirty="0" smtClean="0">
                <a:solidFill>
                  <a:schemeClr val="tx1"/>
                </a:solidFill>
                <a:latin typeface="楷体" panose="02010609060101010101" pitchFamily="49" charset="-122"/>
                <a:ea typeface="楷体" panose="02010609060101010101" pitchFamily="49" charset="-122"/>
              </a:rPr>
              <a:t>直方图</a:t>
            </a:r>
          </a:p>
        </p:txBody>
      </p:sp>
      <p:pic>
        <p:nvPicPr>
          <p:cNvPr id="2" name="图片 1"/>
          <p:cNvPicPr>
            <a:picLocks noChangeAspect="1"/>
          </p:cNvPicPr>
          <p:nvPr/>
        </p:nvPicPr>
        <p:blipFill>
          <a:blip r:embed="rId3"/>
          <a:stretch>
            <a:fillRect/>
          </a:stretch>
        </p:blipFill>
        <p:spPr>
          <a:xfrm>
            <a:off x="1816554" y="2132856"/>
            <a:ext cx="5000625" cy="3133725"/>
          </a:xfrm>
          <a:prstGeom prst="rect">
            <a:avLst/>
          </a:prstGeom>
        </p:spPr>
      </p:pic>
    </p:spTree>
    <p:extLst>
      <p:ext uri="{BB962C8B-B14F-4D97-AF65-F5344CB8AC3E}">
        <p14:creationId xmlns:p14="http://schemas.microsoft.com/office/powerpoint/2010/main" val="12746309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en-US" altLang="zh-CN" dirty="0" err="1" smtClean="0">
                <a:solidFill>
                  <a:schemeClr val="tx1"/>
                </a:solidFill>
                <a:latin typeface="楷体" panose="02010609060101010101" pitchFamily="49" charset="-122"/>
                <a:ea typeface="楷体" panose="02010609060101010101" pitchFamily="49" charset="-122"/>
              </a:rPr>
              <a:t>OpenCV</a:t>
            </a:r>
            <a:r>
              <a:rPr lang="zh-CN" altLang="en-US" dirty="0" smtClean="0">
                <a:solidFill>
                  <a:schemeClr val="tx1"/>
                </a:solidFill>
                <a:latin typeface="楷体" panose="02010609060101010101" pitchFamily="49" charset="-122"/>
                <a:ea typeface="楷体" panose="02010609060101010101" pitchFamily="49" charset="-122"/>
              </a:rPr>
              <a:t>简介</a:t>
            </a:r>
          </a:p>
        </p:txBody>
      </p:sp>
      <p:sp>
        <p:nvSpPr>
          <p:cNvPr id="2" name="文本框 1"/>
          <p:cNvSpPr txBox="1"/>
          <p:nvPr/>
        </p:nvSpPr>
        <p:spPr>
          <a:xfrm>
            <a:off x="1544266" y="1610771"/>
            <a:ext cx="5256584" cy="369332"/>
          </a:xfrm>
          <a:prstGeom prst="rect">
            <a:avLst/>
          </a:prstGeom>
          <a:noFill/>
        </p:spPr>
        <p:txBody>
          <a:bodyPr wrap="square" rtlCol="0">
            <a:spAutoFit/>
          </a:bodyPr>
          <a:lstStyle/>
          <a:p>
            <a:r>
              <a:rPr lang="en-US" altLang="zh-CN" dirty="0" err="1" smtClean="0">
                <a:latin typeface="楷体" panose="02010609060101010101" pitchFamily="49" charset="-122"/>
                <a:ea typeface="楷体" panose="02010609060101010101" pitchFamily="49" charset="-122"/>
              </a:rPr>
              <a:t>OpenCV</a:t>
            </a:r>
            <a:r>
              <a:rPr lang="zh-CN" altLang="en-US" dirty="0" smtClean="0">
                <a:latin typeface="楷体" panose="02010609060101010101" pitchFamily="49" charset="-122"/>
                <a:ea typeface="楷体" panose="02010609060101010101" pitchFamily="49" charset="-122"/>
              </a:rPr>
              <a:t>特点</a:t>
            </a:r>
            <a:endParaRPr lang="zh-CN" altLang="en-US" dirty="0">
              <a:latin typeface="楷体" panose="02010609060101010101" pitchFamily="49" charset="-122"/>
              <a:ea typeface="楷体" panose="02010609060101010101" pitchFamily="49" charset="-122"/>
            </a:endParaRPr>
          </a:p>
        </p:txBody>
      </p:sp>
      <p:sp>
        <p:nvSpPr>
          <p:cNvPr id="9" name="文本框 8"/>
          <p:cNvSpPr txBox="1"/>
          <p:nvPr/>
        </p:nvSpPr>
        <p:spPr>
          <a:xfrm>
            <a:off x="2339752" y="2132856"/>
            <a:ext cx="2268463" cy="369332"/>
          </a:xfrm>
          <a:prstGeom prst="rect">
            <a:avLst/>
          </a:prstGeom>
          <a:noFill/>
        </p:spPr>
        <p:txBody>
          <a:bodyPr wrap="square" rtlCol="0">
            <a:spAutoFit/>
          </a:bodyPr>
          <a:lstStyle/>
          <a:p>
            <a:r>
              <a:rPr lang="zh-CN" altLang="en-US" dirty="0" smtClean="0">
                <a:latin typeface="楷体" panose="02010609060101010101" pitchFamily="49" charset="-122"/>
                <a:ea typeface="楷体" panose="02010609060101010101" pitchFamily="49" charset="-122"/>
              </a:rPr>
              <a:t>实时性</a:t>
            </a:r>
            <a:endParaRPr lang="zh-CN" altLang="en-US" dirty="0">
              <a:latin typeface="楷体" panose="02010609060101010101" pitchFamily="49" charset="-122"/>
              <a:ea typeface="楷体" panose="02010609060101010101" pitchFamily="49" charset="-122"/>
            </a:endParaRPr>
          </a:p>
        </p:txBody>
      </p:sp>
      <p:sp>
        <p:nvSpPr>
          <p:cNvPr id="10" name="文本框 9"/>
          <p:cNvSpPr txBox="1"/>
          <p:nvPr/>
        </p:nvSpPr>
        <p:spPr>
          <a:xfrm>
            <a:off x="2303537" y="2502188"/>
            <a:ext cx="2268463" cy="369332"/>
          </a:xfrm>
          <a:prstGeom prst="rect">
            <a:avLst/>
          </a:prstGeom>
          <a:noFill/>
        </p:spPr>
        <p:txBody>
          <a:bodyPr wrap="square" rtlCol="0">
            <a:spAutoFit/>
          </a:bodyPr>
          <a:lstStyle/>
          <a:p>
            <a:r>
              <a:rPr lang="zh-CN" altLang="en-US" dirty="0" smtClean="0">
                <a:latin typeface="楷体" panose="02010609060101010101" pitchFamily="49" charset="-122"/>
                <a:ea typeface="楷体" panose="02010609060101010101" pitchFamily="49" charset="-122"/>
              </a:rPr>
              <a:t>可移植性</a:t>
            </a:r>
            <a:endParaRPr lang="zh-CN" altLang="en-US" dirty="0">
              <a:latin typeface="楷体" panose="02010609060101010101" pitchFamily="49" charset="-122"/>
              <a:ea typeface="楷体" panose="02010609060101010101" pitchFamily="49" charset="-122"/>
            </a:endParaRPr>
          </a:p>
        </p:txBody>
      </p:sp>
      <p:sp>
        <p:nvSpPr>
          <p:cNvPr id="11" name="文本框 10"/>
          <p:cNvSpPr txBox="1"/>
          <p:nvPr/>
        </p:nvSpPr>
        <p:spPr>
          <a:xfrm>
            <a:off x="2339752" y="2924389"/>
            <a:ext cx="2268463" cy="369332"/>
          </a:xfrm>
          <a:prstGeom prst="rect">
            <a:avLst/>
          </a:prstGeom>
          <a:noFill/>
        </p:spPr>
        <p:txBody>
          <a:bodyPr wrap="square" rtlCol="0">
            <a:spAutoFit/>
          </a:bodyPr>
          <a:lstStyle/>
          <a:p>
            <a:r>
              <a:rPr lang="zh-CN" altLang="en-US" dirty="0" smtClean="0">
                <a:latin typeface="楷体" panose="02010609060101010101" pitchFamily="49" charset="-122"/>
                <a:ea typeface="楷体" panose="02010609060101010101" pitchFamily="49" charset="-122"/>
              </a:rPr>
              <a:t>对图像和视频的操作</a:t>
            </a:r>
            <a:endParaRPr lang="zh-CN" altLang="en-US" dirty="0">
              <a:latin typeface="楷体" panose="02010609060101010101" pitchFamily="49" charset="-122"/>
              <a:ea typeface="楷体" panose="02010609060101010101" pitchFamily="49" charset="-122"/>
            </a:endParaRPr>
          </a:p>
        </p:txBody>
      </p:sp>
      <p:sp>
        <p:nvSpPr>
          <p:cNvPr id="12" name="文本框 11"/>
          <p:cNvSpPr txBox="1"/>
          <p:nvPr/>
        </p:nvSpPr>
        <p:spPr>
          <a:xfrm>
            <a:off x="1331640" y="3719122"/>
            <a:ext cx="5256584" cy="369332"/>
          </a:xfrm>
          <a:prstGeom prst="rect">
            <a:avLst/>
          </a:prstGeom>
          <a:noFill/>
        </p:spPr>
        <p:txBody>
          <a:bodyPr wrap="square" rtlCol="0">
            <a:spAutoFit/>
          </a:bodyPr>
          <a:lstStyle/>
          <a:p>
            <a:r>
              <a:rPr lang="en-US" altLang="zh-CN" dirty="0" err="1" smtClean="0">
                <a:latin typeface="楷体" panose="02010609060101010101" pitchFamily="49" charset="-122"/>
                <a:ea typeface="楷体" panose="02010609060101010101" pitchFamily="49" charset="-122"/>
              </a:rPr>
              <a:t>OpenCV</a:t>
            </a:r>
            <a:r>
              <a:rPr lang="zh-CN" altLang="en-US" dirty="0" smtClean="0">
                <a:latin typeface="楷体" panose="02010609060101010101" pitchFamily="49" charset="-122"/>
                <a:ea typeface="楷体" panose="02010609060101010101" pitchFamily="49" charset="-122"/>
              </a:rPr>
              <a:t>功能</a:t>
            </a:r>
            <a:endParaRPr lang="zh-CN" altLang="en-US" dirty="0">
              <a:latin typeface="楷体" panose="02010609060101010101" pitchFamily="49" charset="-122"/>
              <a:ea typeface="楷体" panose="02010609060101010101" pitchFamily="49" charset="-122"/>
            </a:endParaRPr>
          </a:p>
        </p:txBody>
      </p:sp>
      <p:sp>
        <p:nvSpPr>
          <p:cNvPr id="13" name="文本框 12"/>
          <p:cNvSpPr txBox="1"/>
          <p:nvPr/>
        </p:nvSpPr>
        <p:spPr>
          <a:xfrm>
            <a:off x="2303536" y="4241207"/>
            <a:ext cx="2268463" cy="369332"/>
          </a:xfrm>
          <a:prstGeom prst="rect">
            <a:avLst/>
          </a:prstGeom>
          <a:noFill/>
        </p:spPr>
        <p:txBody>
          <a:bodyPr wrap="square" rtlCol="0">
            <a:spAutoFit/>
          </a:bodyPr>
          <a:lstStyle/>
          <a:p>
            <a:r>
              <a:rPr lang="zh-CN" altLang="en-US" dirty="0" smtClean="0">
                <a:latin typeface="楷体" panose="02010609060101010101" pitchFamily="49" charset="-122"/>
                <a:ea typeface="楷体" panose="02010609060101010101" pitchFamily="49" charset="-122"/>
              </a:rPr>
              <a:t>图像操作</a:t>
            </a:r>
            <a:endParaRPr lang="zh-CN" altLang="en-US" dirty="0">
              <a:latin typeface="楷体" panose="02010609060101010101" pitchFamily="49" charset="-122"/>
              <a:ea typeface="楷体" panose="02010609060101010101" pitchFamily="49" charset="-122"/>
            </a:endParaRPr>
          </a:p>
        </p:txBody>
      </p:sp>
      <p:sp>
        <p:nvSpPr>
          <p:cNvPr id="14" name="文本框 13"/>
          <p:cNvSpPr txBox="1"/>
          <p:nvPr/>
        </p:nvSpPr>
        <p:spPr>
          <a:xfrm>
            <a:off x="2302544" y="4751390"/>
            <a:ext cx="3781624" cy="369332"/>
          </a:xfrm>
          <a:prstGeom prst="rect">
            <a:avLst/>
          </a:prstGeom>
          <a:noFill/>
        </p:spPr>
        <p:txBody>
          <a:bodyPr wrap="square" rtlCol="0">
            <a:spAutoFit/>
          </a:bodyPr>
          <a:lstStyle/>
          <a:p>
            <a:r>
              <a:rPr kumimoji="1" lang="zh-CN" altLang="zh-CN" dirty="0">
                <a:latin typeface="楷体" panose="02010609060101010101" pitchFamily="49" charset="-122"/>
                <a:ea typeface="楷体" panose="02010609060101010101" pitchFamily="49" charset="-122"/>
                <a:cs typeface="ＭＳ Ｐゴシック" charset="0"/>
              </a:rPr>
              <a:t>图像</a:t>
            </a:r>
            <a:r>
              <a:rPr kumimoji="1" lang="en-US" altLang="zh-CN" dirty="0">
                <a:latin typeface="楷体" panose="02010609060101010101" pitchFamily="49" charset="-122"/>
                <a:ea typeface="楷体" panose="02010609060101010101" pitchFamily="49" charset="-122"/>
                <a:cs typeface="ＭＳ Ｐゴシック" charset="0"/>
              </a:rPr>
              <a:t>/</a:t>
            </a:r>
            <a:r>
              <a:rPr kumimoji="1" lang="zh-CN" altLang="zh-CN" dirty="0">
                <a:latin typeface="楷体" panose="02010609060101010101" pitchFamily="49" charset="-122"/>
                <a:ea typeface="楷体" panose="02010609060101010101" pitchFamily="49" charset="-122"/>
                <a:cs typeface="ＭＳ Ｐゴシック" charset="0"/>
              </a:rPr>
              <a:t>视频的输入输出</a:t>
            </a:r>
            <a:endParaRPr lang="zh-CN" altLang="en-US" dirty="0">
              <a:latin typeface="楷体" panose="02010609060101010101" pitchFamily="49" charset="-122"/>
              <a:ea typeface="楷体" panose="02010609060101010101" pitchFamily="49" charset="-122"/>
            </a:endParaRPr>
          </a:p>
        </p:txBody>
      </p:sp>
      <p:sp>
        <p:nvSpPr>
          <p:cNvPr id="15" name="文本框 14"/>
          <p:cNvSpPr txBox="1"/>
          <p:nvPr/>
        </p:nvSpPr>
        <p:spPr>
          <a:xfrm>
            <a:off x="2281746" y="5261573"/>
            <a:ext cx="3781624" cy="369332"/>
          </a:xfrm>
          <a:prstGeom prst="rect">
            <a:avLst/>
          </a:prstGeom>
          <a:noFill/>
        </p:spPr>
        <p:txBody>
          <a:bodyPr wrap="square" rtlCol="0">
            <a:spAutoFit/>
          </a:bodyPr>
          <a:lstStyle/>
          <a:p>
            <a:r>
              <a:rPr kumimoji="1" lang="zh-CN" altLang="zh-CN" dirty="0">
                <a:latin typeface="楷体" panose="02010609060101010101" pitchFamily="49" charset="-122"/>
                <a:ea typeface="楷体" panose="02010609060101010101" pitchFamily="49" charset="-122"/>
                <a:cs typeface="ＭＳ Ｐゴシック" charset="0"/>
              </a:rPr>
              <a:t>矩阵</a:t>
            </a:r>
            <a:r>
              <a:rPr kumimoji="1" lang="en-US" altLang="zh-CN" dirty="0">
                <a:latin typeface="楷体" panose="02010609060101010101" pitchFamily="49" charset="-122"/>
                <a:ea typeface="楷体" panose="02010609060101010101" pitchFamily="49" charset="-122"/>
                <a:cs typeface="ＭＳ Ｐゴシック" charset="0"/>
              </a:rPr>
              <a:t>/</a:t>
            </a:r>
            <a:r>
              <a:rPr kumimoji="1" lang="zh-CN" altLang="zh-CN" dirty="0">
                <a:latin typeface="楷体" panose="02010609060101010101" pitchFamily="49" charset="-122"/>
                <a:ea typeface="楷体" panose="02010609060101010101" pitchFamily="49" charset="-122"/>
                <a:cs typeface="ＭＳ Ｐゴシック" charset="0"/>
              </a:rPr>
              <a:t>向量数据操作及线性代数运算</a:t>
            </a:r>
            <a:endParaRPr lang="zh-CN" altLang="en-US" dirty="0">
              <a:latin typeface="楷体" panose="02010609060101010101" pitchFamily="49" charset="-122"/>
              <a:ea typeface="楷体" panose="02010609060101010101" pitchFamily="49" charset="-122"/>
            </a:endParaRPr>
          </a:p>
        </p:txBody>
      </p:sp>
      <p:sp>
        <p:nvSpPr>
          <p:cNvPr id="16" name="文本框 15"/>
          <p:cNvSpPr txBox="1"/>
          <p:nvPr/>
        </p:nvSpPr>
        <p:spPr>
          <a:xfrm>
            <a:off x="2260689" y="5753701"/>
            <a:ext cx="3781624" cy="369332"/>
          </a:xfrm>
          <a:prstGeom prst="rect">
            <a:avLst/>
          </a:prstGeom>
          <a:noFill/>
        </p:spPr>
        <p:txBody>
          <a:bodyPr wrap="square" rtlCol="0">
            <a:spAutoFit/>
          </a:bodyPr>
          <a:lstStyle/>
          <a:p>
            <a:r>
              <a:rPr kumimoji="1" lang="zh-CN" altLang="zh-CN" dirty="0">
                <a:latin typeface="楷体" panose="02010609060101010101" pitchFamily="49" charset="-122"/>
                <a:ea typeface="楷体" panose="02010609060101010101" pitchFamily="49" charset="-122"/>
                <a:cs typeface="ＭＳ Ｐゴシック" charset="0"/>
              </a:rPr>
              <a:t>支持多种动态数据结构</a:t>
            </a:r>
            <a:endParaRPr lang="zh-CN" altLang="en-US" dirty="0">
              <a:latin typeface="楷体" panose="02010609060101010101" pitchFamily="49" charset="-122"/>
              <a:ea typeface="楷体" panose="02010609060101010101" pitchFamily="49" charset="-122"/>
            </a:endParaRPr>
          </a:p>
        </p:txBody>
      </p:sp>
      <p:sp>
        <p:nvSpPr>
          <p:cNvPr id="17" name="文本框 16"/>
          <p:cNvSpPr txBox="1"/>
          <p:nvPr/>
        </p:nvSpPr>
        <p:spPr>
          <a:xfrm>
            <a:off x="2260689" y="6228020"/>
            <a:ext cx="3781624" cy="369332"/>
          </a:xfrm>
          <a:prstGeom prst="rect">
            <a:avLst/>
          </a:prstGeom>
          <a:noFill/>
        </p:spPr>
        <p:txBody>
          <a:bodyPr wrap="square" rtlCol="0">
            <a:spAutoFit/>
          </a:bodyPr>
          <a:lstStyle/>
          <a:p>
            <a:r>
              <a:rPr kumimoji="1" lang="zh-CN" altLang="zh-CN" dirty="0">
                <a:latin typeface="楷体" panose="02010609060101010101" pitchFamily="49" charset="-122"/>
                <a:ea typeface="楷体" panose="02010609060101010101" pitchFamily="49" charset="-122"/>
                <a:cs typeface="ＭＳ Ｐゴシック" charset="0"/>
              </a:rPr>
              <a:t>基本图像处理</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896612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fill="hold"/>
                                        <p:tgtEl>
                                          <p:spTgt spid="17"/>
                                        </p:tgtEl>
                                        <p:attrNameLst>
                                          <p:attrName>ppt_x</p:attrName>
                                        </p:attrNameLst>
                                      </p:cBhvr>
                                      <p:tavLst>
                                        <p:tav tm="0">
                                          <p:val>
                                            <p:strVal val="#ppt_x"/>
                                          </p:val>
                                        </p:tav>
                                        <p:tav tm="100000">
                                          <p:val>
                                            <p:strVal val="#ppt_x"/>
                                          </p:val>
                                        </p:tav>
                                      </p:tavLst>
                                    </p:anim>
                                    <p:anim calcmode="lin" valueType="num">
                                      <p:cBhvr additive="base">
                                        <p:cTn id="6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P spid="13" grpId="0"/>
      <p:bldP spid="14" grpId="0"/>
      <p:bldP spid="15" grpId="0"/>
      <p:bldP spid="16" grpId="0"/>
      <p:bldP spid="1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zh-CN" altLang="en-US" dirty="0" smtClean="0">
                <a:solidFill>
                  <a:schemeClr val="tx1"/>
                </a:solidFill>
                <a:latin typeface="楷体" panose="02010609060101010101" pitchFamily="49" charset="-122"/>
                <a:ea typeface="楷体" panose="02010609060101010101" pitchFamily="49" charset="-122"/>
              </a:rPr>
              <a:t>直方图</a:t>
            </a:r>
          </a:p>
        </p:txBody>
      </p:sp>
      <p:sp>
        <p:nvSpPr>
          <p:cNvPr id="3" name="矩形 2"/>
          <p:cNvSpPr/>
          <p:nvPr/>
        </p:nvSpPr>
        <p:spPr>
          <a:xfrm>
            <a:off x="1475656" y="2060848"/>
            <a:ext cx="6816799" cy="92333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直方图(Histogram)又称柱状图、质量分布图。是一种统计报告图，由一系列高度不等的纵向条纹或线段表示数据分布的情况。 一般用横轴表示数据类型，纵轴表示分布情况。</a:t>
            </a:r>
          </a:p>
        </p:txBody>
      </p:sp>
      <p:sp>
        <p:nvSpPr>
          <p:cNvPr id="4" name="矩形 3"/>
          <p:cNvSpPr/>
          <p:nvPr/>
        </p:nvSpPr>
        <p:spPr>
          <a:xfrm>
            <a:off x="1486102" y="3656647"/>
            <a:ext cx="6240735"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直方图与条形图的区别在于，直方图是用面积而非高度来表示数量。</a:t>
            </a:r>
          </a:p>
        </p:txBody>
      </p:sp>
    </p:spTree>
    <p:extLst>
      <p:ext uri="{BB962C8B-B14F-4D97-AF65-F5344CB8AC3E}">
        <p14:creationId xmlns:p14="http://schemas.microsoft.com/office/powerpoint/2010/main" val="19860368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zh-CN" altLang="en-US" dirty="0" smtClean="0">
                <a:solidFill>
                  <a:schemeClr val="tx1"/>
                </a:solidFill>
                <a:latin typeface="楷体" panose="02010609060101010101" pitchFamily="49" charset="-122"/>
                <a:ea typeface="楷体" panose="02010609060101010101" pitchFamily="49" charset="-122"/>
              </a:rPr>
              <a:t>直方图</a:t>
            </a:r>
          </a:p>
        </p:txBody>
      </p:sp>
      <p:sp>
        <p:nvSpPr>
          <p:cNvPr id="3" name="矩形 2"/>
          <p:cNvSpPr/>
          <p:nvPr/>
        </p:nvSpPr>
        <p:spPr>
          <a:xfrm>
            <a:off x="1475656" y="2060848"/>
            <a:ext cx="6816799" cy="369332"/>
          </a:xfrm>
          <a:prstGeom prst="rect">
            <a:avLst/>
          </a:prstGeom>
        </p:spPr>
        <p:txBody>
          <a:bodyPr wrap="square">
            <a:spAutoFit/>
          </a:bodyPr>
          <a:lstStyle/>
          <a:p>
            <a:r>
              <a:rPr lang="zh-CN" altLang="en-US" dirty="0" smtClean="0">
                <a:latin typeface="微软雅黑" panose="020B0503020204020204" pitchFamily="34" charset="-122"/>
                <a:ea typeface="微软雅黑" panose="020B0503020204020204" pitchFamily="34" charset="-122"/>
              </a:rPr>
              <a:t>图像直方图</a:t>
            </a:r>
            <a:endParaRPr lang="zh-CN" altLang="en-US" dirty="0">
              <a:latin typeface="微软雅黑" panose="020B0503020204020204" pitchFamily="34" charset="-122"/>
              <a:ea typeface="微软雅黑" panose="020B0503020204020204" pitchFamily="34" charset="-122"/>
            </a:endParaRPr>
          </a:p>
        </p:txBody>
      </p:sp>
      <p:sp>
        <p:nvSpPr>
          <p:cNvPr id="5" name="矩形 4"/>
          <p:cNvSpPr/>
          <p:nvPr/>
        </p:nvSpPr>
        <p:spPr>
          <a:xfrm>
            <a:off x="2339752" y="2780928"/>
            <a:ext cx="387798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图像中像素强度分布的图形表达方式</a:t>
            </a:r>
          </a:p>
        </p:txBody>
      </p:sp>
      <p:sp>
        <p:nvSpPr>
          <p:cNvPr id="8" name="矩形 7"/>
          <p:cNvSpPr/>
          <p:nvPr/>
        </p:nvSpPr>
        <p:spPr>
          <a:xfrm>
            <a:off x="2320482" y="3316342"/>
            <a:ext cx="3877985" cy="369332"/>
          </a:xfrm>
          <a:prstGeom prst="rect">
            <a:avLst/>
          </a:prstGeom>
        </p:spPr>
        <p:txBody>
          <a:bodyPr wrap="none">
            <a:spAutoFit/>
          </a:bodyPr>
          <a:lstStyle/>
          <a:p>
            <a:r>
              <a:rPr lang="zh-CN" altLang="en-US" dirty="0" smtClean="0">
                <a:latin typeface="微软雅黑" panose="020B0503020204020204" pitchFamily="34" charset="-122"/>
                <a:ea typeface="微软雅黑" panose="020B0503020204020204" pitchFamily="34" charset="-122"/>
              </a:rPr>
              <a:t>统计每</a:t>
            </a:r>
            <a:r>
              <a:rPr lang="zh-CN" altLang="en-US" dirty="0">
                <a:latin typeface="微软雅黑" panose="020B0503020204020204" pitchFamily="34" charset="-122"/>
                <a:ea typeface="微软雅黑" panose="020B0503020204020204" pitchFamily="34" charset="-122"/>
              </a:rPr>
              <a:t>一个强度值所具有的像素个数</a:t>
            </a:r>
          </a:p>
        </p:txBody>
      </p:sp>
      <p:sp>
        <p:nvSpPr>
          <p:cNvPr id="9" name="矩形 8"/>
          <p:cNvSpPr/>
          <p:nvPr/>
        </p:nvSpPr>
        <p:spPr>
          <a:xfrm>
            <a:off x="1890083" y="4387170"/>
            <a:ext cx="1800493" cy="369332"/>
          </a:xfrm>
          <a:prstGeom prst="rect">
            <a:avLst/>
          </a:prstGeom>
        </p:spPr>
        <p:txBody>
          <a:bodyPr wrap="none">
            <a:spAutoFit/>
          </a:bodyPr>
          <a:lstStyle/>
          <a:p>
            <a:r>
              <a:rPr lang="zh-CN" altLang="en-US" dirty="0" smtClean="0">
                <a:latin typeface="微软雅黑" panose="020B0503020204020204" pitchFamily="34" charset="-122"/>
                <a:ea typeface="微软雅黑" panose="020B0503020204020204" pitchFamily="34" charset="-122"/>
              </a:rPr>
              <a:t>相似图片的识别</a:t>
            </a: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1909445" y="5245563"/>
            <a:ext cx="646331" cy="369332"/>
          </a:xfrm>
          <a:prstGeom prst="rect">
            <a:avLst/>
          </a:prstGeom>
        </p:spPr>
        <p:txBody>
          <a:bodyPr wrap="none">
            <a:spAutoFit/>
          </a:bodyPr>
          <a:lstStyle/>
          <a:p>
            <a:r>
              <a:rPr lang="zh-CN" altLang="en-US" dirty="0" smtClean="0">
                <a:latin typeface="微软雅黑" panose="020B0503020204020204" pitchFamily="34" charset="-122"/>
                <a:ea typeface="微软雅黑" panose="020B0503020204020204" pitchFamily="34" charset="-122"/>
              </a:rPr>
              <a:t>示例</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940640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P spid="1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zh-CN" altLang="en-US" dirty="0" smtClean="0">
                <a:solidFill>
                  <a:schemeClr val="tx1"/>
                </a:solidFill>
                <a:latin typeface="楷体" panose="02010609060101010101" pitchFamily="49" charset="-122"/>
                <a:ea typeface="楷体" panose="02010609060101010101" pitchFamily="49" charset="-122"/>
              </a:rPr>
              <a:t>课间休息</a:t>
            </a:r>
          </a:p>
        </p:txBody>
      </p:sp>
      <p:sp>
        <p:nvSpPr>
          <p:cNvPr id="5" name="圆角矩形 4"/>
          <p:cNvSpPr/>
          <p:nvPr/>
        </p:nvSpPr>
        <p:spPr>
          <a:xfrm>
            <a:off x="2329483" y="3212976"/>
            <a:ext cx="3528392" cy="576064"/>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楷体" panose="02010609060101010101" pitchFamily="49" charset="-122"/>
                <a:ea typeface="楷体" panose="02010609060101010101" pitchFamily="49" charset="-122"/>
              </a:rPr>
              <a:t>休息</a:t>
            </a:r>
            <a:r>
              <a:rPr lang="en-US" altLang="zh-CN" sz="2400" dirty="0" smtClean="0">
                <a:latin typeface="楷体" panose="02010609060101010101" pitchFamily="49" charset="-122"/>
                <a:ea typeface="楷体" panose="02010609060101010101" pitchFamily="49" charset="-122"/>
              </a:rPr>
              <a:t>15</a:t>
            </a:r>
            <a:r>
              <a:rPr lang="zh-CN" altLang="en-US" sz="2400" dirty="0" smtClean="0">
                <a:latin typeface="楷体" panose="02010609060101010101" pitchFamily="49" charset="-122"/>
                <a:ea typeface="楷体" panose="02010609060101010101" pitchFamily="49" charset="-122"/>
              </a:rPr>
              <a:t>分钟</a:t>
            </a: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4629463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a:spLocks noChangeArrowheads="1"/>
          </p:cNvSpPr>
          <p:nvPr/>
        </p:nvSpPr>
        <p:spPr bwMode="auto">
          <a:xfrm>
            <a:off x="1979712" y="4076303"/>
            <a:ext cx="5018087"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zh-CN" altLang="en-US" dirty="0" smtClean="0">
                <a:solidFill>
                  <a:schemeClr val="tx1"/>
                </a:solidFill>
                <a:latin typeface="楷体" panose="02010609060101010101" pitchFamily="49" charset="-122"/>
                <a:ea typeface="楷体" panose="02010609060101010101" pitchFamily="49" charset="-122"/>
              </a:rPr>
              <a:t>目录</a:t>
            </a:r>
          </a:p>
        </p:txBody>
      </p:sp>
      <p:sp>
        <p:nvSpPr>
          <p:cNvPr id="5125" name="Rectangle 3"/>
          <p:cNvSpPr>
            <a:spLocks noGrp="1" noChangeArrowheads="1"/>
          </p:cNvSpPr>
          <p:nvPr>
            <p:ph type="body" idx="4294967295"/>
          </p:nvPr>
        </p:nvSpPr>
        <p:spPr>
          <a:xfrm>
            <a:off x="1071563" y="1642492"/>
            <a:ext cx="5228629" cy="4450804"/>
          </a:xfrm>
        </p:spPr>
        <p:txBody>
          <a:bodyPr/>
          <a:lstStyle/>
          <a:p>
            <a:pPr lvl="3" eaLnBrk="1" hangingPunct="1">
              <a:lnSpc>
                <a:spcPct val="90000"/>
              </a:lnSpc>
              <a:buSzPct val="60000"/>
              <a:buFont typeface="Wingdings" panose="05000000000000000000" pitchFamily="2" charset="2"/>
              <a:buChar char="n"/>
            </a:pP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上次回顾</a:t>
            </a: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数据结构</a:t>
            </a: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形态学</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直方图</a:t>
            </a: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a:latin typeface="楷体" panose="02010609060101010101" pitchFamily="49" charset="-122"/>
                <a:ea typeface="楷体" panose="02010609060101010101" pitchFamily="49" charset="-122"/>
                <a:cs typeface="Kalinga" panose="020B0502040204020203" pitchFamily="34" charset="0"/>
              </a:rPr>
              <a:t>滤波</a:t>
            </a: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a:latin typeface="楷体" panose="02010609060101010101" pitchFamily="49" charset="-122"/>
                <a:ea typeface="楷体" panose="02010609060101010101" pitchFamily="49" charset="-122"/>
                <a:cs typeface="Kalinga" panose="020B0502040204020203" pitchFamily="34" charset="0"/>
              </a:rPr>
              <a:t>运动</a:t>
            </a: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目标检测</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阴影</a:t>
            </a:r>
            <a:r>
              <a:rPr kumimoji="0" lang="en-US" altLang="zh-CN" sz="3600" dirty="0" smtClean="0">
                <a:latin typeface="楷体" panose="02010609060101010101" pitchFamily="49" charset="-122"/>
                <a:ea typeface="楷体" panose="02010609060101010101" pitchFamily="49" charset="-122"/>
                <a:cs typeface="Kalinga" panose="020B0502040204020203" pitchFamily="34" charset="0"/>
              </a:rPr>
              <a:t> </a:t>
            </a: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鬼影</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p:txBody>
      </p:sp>
    </p:spTree>
    <p:extLst>
      <p:ext uri="{BB962C8B-B14F-4D97-AF65-F5344CB8AC3E}">
        <p14:creationId xmlns:p14="http://schemas.microsoft.com/office/powerpoint/2010/main" val="206577534"/>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zh-CN" altLang="en-US" dirty="0">
                <a:solidFill>
                  <a:schemeClr val="tx1"/>
                </a:solidFill>
                <a:latin typeface="楷体" panose="02010609060101010101" pitchFamily="49" charset="-122"/>
                <a:ea typeface="楷体" panose="02010609060101010101" pitchFamily="49" charset="-122"/>
              </a:rPr>
              <a:t>滤波</a:t>
            </a:r>
            <a:endParaRPr lang="zh-CN" altLang="en-US" dirty="0" smtClean="0">
              <a:solidFill>
                <a:schemeClr val="tx1"/>
              </a:solidFill>
              <a:latin typeface="楷体" panose="02010609060101010101" pitchFamily="49" charset="-122"/>
              <a:ea typeface="楷体" panose="02010609060101010101" pitchFamily="49" charset="-122"/>
            </a:endParaRPr>
          </a:p>
        </p:txBody>
      </p:sp>
      <p:sp>
        <p:nvSpPr>
          <p:cNvPr id="4" name="矩形 3"/>
          <p:cNvSpPr/>
          <p:nvPr/>
        </p:nvSpPr>
        <p:spPr>
          <a:xfrm>
            <a:off x="1571625" y="1628800"/>
            <a:ext cx="646331" cy="369332"/>
          </a:xfrm>
          <a:prstGeom prst="rect">
            <a:avLst/>
          </a:prstGeom>
        </p:spPr>
        <p:txBody>
          <a:bodyPr wrap="none">
            <a:spAutoFit/>
          </a:bodyPr>
          <a:lstStyle/>
          <a:p>
            <a:r>
              <a:rPr lang="zh-CN" altLang="en-US" dirty="0" smtClean="0">
                <a:latin typeface="微软雅黑" panose="020B0503020204020204" pitchFamily="34" charset="-122"/>
                <a:ea typeface="微软雅黑" panose="020B0503020204020204" pitchFamily="34" charset="-122"/>
              </a:rPr>
              <a:t>滤波</a:t>
            </a:r>
            <a:endParaRPr lang="zh-CN" altLang="en-US" dirty="0">
              <a:latin typeface="微软雅黑" panose="020B0503020204020204" pitchFamily="34" charset="-122"/>
              <a:ea typeface="微软雅黑" panose="020B0503020204020204" pitchFamily="34" charset="-122"/>
            </a:endParaRPr>
          </a:p>
        </p:txBody>
      </p:sp>
      <p:sp>
        <p:nvSpPr>
          <p:cNvPr id="5" name="矩形 4"/>
          <p:cNvSpPr/>
          <p:nvPr/>
        </p:nvSpPr>
        <p:spPr>
          <a:xfrm>
            <a:off x="2251627" y="1998132"/>
            <a:ext cx="2069797" cy="369332"/>
          </a:xfrm>
          <a:prstGeom prst="rect">
            <a:avLst/>
          </a:prstGeom>
        </p:spPr>
        <p:txBody>
          <a:bodyPr wrap="none">
            <a:spAutoFit/>
          </a:bodyPr>
          <a:lstStyle/>
          <a:p>
            <a:r>
              <a:rPr lang="zh-CN" altLang="en-US" dirty="0" smtClean="0">
                <a:latin typeface="微软雅黑" panose="020B0503020204020204" pitchFamily="34" charset="-122"/>
                <a:ea typeface="微软雅黑" panose="020B0503020204020204" pitchFamily="34" charset="-122"/>
              </a:rPr>
              <a:t>起源</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通信理论</a:t>
            </a: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2251627" y="2367464"/>
            <a:ext cx="5955476"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它是从含有干扰的接收信号中提取有用信号的一种技术。</a:t>
            </a:r>
          </a:p>
        </p:txBody>
      </p:sp>
      <p:pic>
        <p:nvPicPr>
          <p:cNvPr id="1026" name="Picture 2" descr="http://read.pudn.com/downloads36/sourcecode/graph/texture_mapping/114964/%E6%BB%A4%E6%B3%A2%E6%A4%92%E7%9B%90%E5%99%AA%E5%A3%B0/%E6%B5%8B%E8%AF%95%E5%9B%BE%E7%89%87/%E5%8E%9F%E5%A7%8Blena%E5%9B%BE%E5%83%8F%EF%BC%88%E5%90%AB%E6%A4%92%E7%9B%90%E5%99%AA%E5%A3%B0%EF%BC%89_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302" y="151020"/>
            <a:ext cx="6435681" cy="64356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p.blog.csdn.net/images/p_blog_csdn_net/hhygcy/EntryImages/20090706/sample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60" y="601663"/>
            <a:ext cx="7849763" cy="58873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images.cnblogs.com/cnblogs_com/fleetwgx/WindowsLiveWriter/matlab_BC7C/image_thumb_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576" y="841425"/>
            <a:ext cx="7970841" cy="5550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9862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anim calcmode="lin" valueType="num">
                                      <p:cBhvr additive="base">
                                        <p:cTn id="25" dur="500" fill="hold"/>
                                        <p:tgtEl>
                                          <p:spTgt spid="1026"/>
                                        </p:tgtEl>
                                        <p:attrNameLst>
                                          <p:attrName>ppt_x</p:attrName>
                                        </p:attrNameLst>
                                      </p:cBhvr>
                                      <p:tavLst>
                                        <p:tav tm="0">
                                          <p:val>
                                            <p:strVal val="#ppt_x"/>
                                          </p:val>
                                        </p:tav>
                                        <p:tav tm="100000">
                                          <p:val>
                                            <p:strVal val="#ppt_x"/>
                                          </p:val>
                                        </p:tav>
                                      </p:tavLst>
                                    </p:anim>
                                    <p:anim calcmode="lin" valueType="num">
                                      <p:cBhvr additive="base">
                                        <p:cTn id="26"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nodeType="clickEffect">
                                  <p:stCondLst>
                                    <p:cond delay="0"/>
                                  </p:stCondLst>
                                  <p:childTnLst>
                                    <p:anim calcmode="lin" valueType="num">
                                      <p:cBhvr additive="base">
                                        <p:cTn id="30" dur="500"/>
                                        <p:tgtEl>
                                          <p:spTgt spid="1026"/>
                                        </p:tgtEl>
                                        <p:attrNameLst>
                                          <p:attrName>ppt_x</p:attrName>
                                        </p:attrNameLst>
                                      </p:cBhvr>
                                      <p:tavLst>
                                        <p:tav tm="0">
                                          <p:val>
                                            <p:strVal val="ppt_x"/>
                                          </p:val>
                                        </p:tav>
                                        <p:tav tm="100000">
                                          <p:val>
                                            <p:strVal val="ppt_x"/>
                                          </p:val>
                                        </p:tav>
                                      </p:tavLst>
                                    </p:anim>
                                    <p:anim calcmode="lin" valueType="num">
                                      <p:cBhvr additive="base">
                                        <p:cTn id="31" dur="500"/>
                                        <p:tgtEl>
                                          <p:spTgt spid="1026"/>
                                        </p:tgtEl>
                                        <p:attrNameLst>
                                          <p:attrName>ppt_y</p:attrName>
                                        </p:attrNameLst>
                                      </p:cBhvr>
                                      <p:tavLst>
                                        <p:tav tm="0">
                                          <p:val>
                                            <p:strVal val="ppt_y"/>
                                          </p:val>
                                        </p:tav>
                                        <p:tav tm="100000">
                                          <p:val>
                                            <p:strVal val="1+ppt_h/2"/>
                                          </p:val>
                                        </p:tav>
                                      </p:tavLst>
                                    </p:anim>
                                    <p:set>
                                      <p:cBhvr>
                                        <p:cTn id="32" dur="1" fill="hold">
                                          <p:stCondLst>
                                            <p:cond delay="499"/>
                                          </p:stCondLst>
                                        </p:cTn>
                                        <p:tgtEl>
                                          <p:spTgt spid="102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28"/>
                                        </p:tgtEl>
                                        <p:attrNameLst>
                                          <p:attrName>style.visibility</p:attrName>
                                        </p:attrNameLst>
                                      </p:cBhvr>
                                      <p:to>
                                        <p:strVal val="visible"/>
                                      </p:to>
                                    </p:set>
                                    <p:anim calcmode="lin" valueType="num">
                                      <p:cBhvr additive="base">
                                        <p:cTn id="37" dur="500" fill="hold"/>
                                        <p:tgtEl>
                                          <p:spTgt spid="1028"/>
                                        </p:tgtEl>
                                        <p:attrNameLst>
                                          <p:attrName>ppt_x</p:attrName>
                                        </p:attrNameLst>
                                      </p:cBhvr>
                                      <p:tavLst>
                                        <p:tav tm="0">
                                          <p:val>
                                            <p:strVal val="#ppt_x"/>
                                          </p:val>
                                        </p:tav>
                                        <p:tav tm="100000">
                                          <p:val>
                                            <p:strVal val="#ppt_x"/>
                                          </p:val>
                                        </p:tav>
                                      </p:tavLst>
                                    </p:anim>
                                    <p:anim calcmode="lin" valueType="num">
                                      <p:cBhvr additive="base">
                                        <p:cTn id="3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nodeType="clickEffect">
                                  <p:stCondLst>
                                    <p:cond delay="0"/>
                                  </p:stCondLst>
                                  <p:childTnLst>
                                    <p:anim calcmode="lin" valueType="num">
                                      <p:cBhvr additive="base">
                                        <p:cTn id="42" dur="500"/>
                                        <p:tgtEl>
                                          <p:spTgt spid="1028"/>
                                        </p:tgtEl>
                                        <p:attrNameLst>
                                          <p:attrName>ppt_x</p:attrName>
                                        </p:attrNameLst>
                                      </p:cBhvr>
                                      <p:tavLst>
                                        <p:tav tm="0">
                                          <p:val>
                                            <p:strVal val="ppt_x"/>
                                          </p:val>
                                        </p:tav>
                                        <p:tav tm="100000">
                                          <p:val>
                                            <p:strVal val="ppt_x"/>
                                          </p:val>
                                        </p:tav>
                                      </p:tavLst>
                                    </p:anim>
                                    <p:anim calcmode="lin" valueType="num">
                                      <p:cBhvr additive="base">
                                        <p:cTn id="43" dur="500"/>
                                        <p:tgtEl>
                                          <p:spTgt spid="1028"/>
                                        </p:tgtEl>
                                        <p:attrNameLst>
                                          <p:attrName>ppt_y</p:attrName>
                                        </p:attrNameLst>
                                      </p:cBhvr>
                                      <p:tavLst>
                                        <p:tav tm="0">
                                          <p:val>
                                            <p:strVal val="ppt_y"/>
                                          </p:val>
                                        </p:tav>
                                        <p:tav tm="100000">
                                          <p:val>
                                            <p:strVal val="1+ppt_h/2"/>
                                          </p:val>
                                        </p:tav>
                                      </p:tavLst>
                                    </p:anim>
                                    <p:set>
                                      <p:cBhvr>
                                        <p:cTn id="44" dur="1" fill="hold">
                                          <p:stCondLst>
                                            <p:cond delay="499"/>
                                          </p:stCondLst>
                                        </p:cTn>
                                        <p:tgtEl>
                                          <p:spTgt spid="1028"/>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030"/>
                                        </p:tgtEl>
                                        <p:attrNameLst>
                                          <p:attrName>style.visibility</p:attrName>
                                        </p:attrNameLst>
                                      </p:cBhvr>
                                      <p:to>
                                        <p:strVal val="visible"/>
                                      </p:to>
                                    </p:set>
                                    <p:anim calcmode="lin" valueType="num">
                                      <p:cBhvr additive="base">
                                        <p:cTn id="49" dur="500" fill="hold"/>
                                        <p:tgtEl>
                                          <p:spTgt spid="1030"/>
                                        </p:tgtEl>
                                        <p:attrNameLst>
                                          <p:attrName>ppt_x</p:attrName>
                                        </p:attrNameLst>
                                      </p:cBhvr>
                                      <p:tavLst>
                                        <p:tav tm="0">
                                          <p:val>
                                            <p:strVal val="#ppt_x"/>
                                          </p:val>
                                        </p:tav>
                                        <p:tav tm="100000">
                                          <p:val>
                                            <p:strVal val="#ppt_x"/>
                                          </p:val>
                                        </p:tav>
                                      </p:tavLst>
                                    </p:anim>
                                    <p:anim calcmode="lin" valueType="num">
                                      <p:cBhvr additive="base">
                                        <p:cTn id="50"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nodeType="clickEffect">
                                  <p:stCondLst>
                                    <p:cond delay="0"/>
                                  </p:stCondLst>
                                  <p:childTnLst>
                                    <p:anim calcmode="lin" valueType="num">
                                      <p:cBhvr additive="base">
                                        <p:cTn id="54" dur="500"/>
                                        <p:tgtEl>
                                          <p:spTgt spid="1030"/>
                                        </p:tgtEl>
                                        <p:attrNameLst>
                                          <p:attrName>ppt_x</p:attrName>
                                        </p:attrNameLst>
                                      </p:cBhvr>
                                      <p:tavLst>
                                        <p:tav tm="0">
                                          <p:val>
                                            <p:strVal val="ppt_x"/>
                                          </p:val>
                                        </p:tav>
                                        <p:tav tm="100000">
                                          <p:val>
                                            <p:strVal val="ppt_x"/>
                                          </p:val>
                                        </p:tav>
                                      </p:tavLst>
                                    </p:anim>
                                    <p:anim calcmode="lin" valueType="num">
                                      <p:cBhvr additive="base">
                                        <p:cTn id="55" dur="500"/>
                                        <p:tgtEl>
                                          <p:spTgt spid="1030"/>
                                        </p:tgtEl>
                                        <p:attrNameLst>
                                          <p:attrName>ppt_y</p:attrName>
                                        </p:attrNameLst>
                                      </p:cBhvr>
                                      <p:tavLst>
                                        <p:tav tm="0">
                                          <p:val>
                                            <p:strVal val="ppt_y"/>
                                          </p:val>
                                        </p:tav>
                                        <p:tav tm="100000">
                                          <p:val>
                                            <p:strVal val="1+ppt_h/2"/>
                                          </p:val>
                                        </p:tav>
                                      </p:tavLst>
                                    </p:anim>
                                    <p:set>
                                      <p:cBhvr>
                                        <p:cTn id="56" dur="1" fill="hold">
                                          <p:stCondLst>
                                            <p:cond delay="499"/>
                                          </p:stCondLst>
                                        </p:cTn>
                                        <p:tgtEl>
                                          <p:spTgt spid="10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zh-CN" altLang="en-US" dirty="0">
                <a:solidFill>
                  <a:schemeClr val="tx1"/>
                </a:solidFill>
                <a:latin typeface="楷体" panose="02010609060101010101" pitchFamily="49" charset="-122"/>
                <a:ea typeface="楷体" panose="02010609060101010101" pitchFamily="49" charset="-122"/>
              </a:rPr>
              <a:t>滤波</a:t>
            </a:r>
            <a:endParaRPr lang="zh-CN" altLang="en-US" dirty="0" smtClean="0">
              <a:solidFill>
                <a:schemeClr val="tx1"/>
              </a:solidFill>
              <a:latin typeface="楷体" panose="02010609060101010101" pitchFamily="49" charset="-122"/>
              <a:ea typeface="楷体" panose="02010609060101010101" pitchFamily="49" charset="-122"/>
            </a:endParaRPr>
          </a:p>
        </p:txBody>
      </p:sp>
      <p:sp>
        <p:nvSpPr>
          <p:cNvPr id="4" name="矩形 3"/>
          <p:cNvSpPr/>
          <p:nvPr/>
        </p:nvSpPr>
        <p:spPr>
          <a:xfrm>
            <a:off x="1571625" y="1628800"/>
            <a:ext cx="646331" cy="369332"/>
          </a:xfrm>
          <a:prstGeom prst="rect">
            <a:avLst/>
          </a:prstGeom>
        </p:spPr>
        <p:txBody>
          <a:bodyPr wrap="none">
            <a:spAutoFit/>
          </a:bodyPr>
          <a:lstStyle/>
          <a:p>
            <a:r>
              <a:rPr lang="zh-CN" altLang="en-US" dirty="0" smtClean="0">
                <a:latin typeface="微软雅黑" panose="020B0503020204020204" pitchFamily="34" charset="-122"/>
                <a:ea typeface="微软雅黑" panose="020B0503020204020204" pitchFamily="34" charset="-122"/>
              </a:rPr>
              <a:t>滤波</a:t>
            </a: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2217956" y="1998132"/>
            <a:ext cx="1107996" cy="369332"/>
          </a:xfrm>
          <a:prstGeom prst="rect">
            <a:avLst/>
          </a:prstGeom>
        </p:spPr>
        <p:txBody>
          <a:bodyPr wrap="none">
            <a:spAutoFit/>
          </a:bodyPr>
          <a:lstStyle/>
          <a:p>
            <a:r>
              <a:rPr lang="zh-CN" altLang="en-US" dirty="0" smtClean="0">
                <a:latin typeface="微软雅黑" panose="020B0503020204020204" pitchFamily="34" charset="-122"/>
                <a:ea typeface="微软雅黑" panose="020B0503020204020204" pitchFamily="34" charset="-122"/>
              </a:rPr>
              <a:t>均值滤波</a:t>
            </a: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2217956" y="2383614"/>
            <a:ext cx="1107996" cy="369332"/>
          </a:xfrm>
          <a:prstGeom prst="rect">
            <a:avLst/>
          </a:prstGeom>
        </p:spPr>
        <p:txBody>
          <a:bodyPr wrap="none">
            <a:spAutoFit/>
          </a:bodyPr>
          <a:lstStyle/>
          <a:p>
            <a:r>
              <a:rPr lang="zh-CN" altLang="en-US" dirty="0" smtClean="0">
                <a:latin typeface="微软雅黑" panose="020B0503020204020204" pitchFamily="34" charset="-122"/>
                <a:ea typeface="微软雅黑" panose="020B0503020204020204" pitchFamily="34" charset="-122"/>
              </a:rPr>
              <a:t>中值滤波</a:t>
            </a:r>
            <a:endParaRPr lang="zh-CN" altLang="en-US" dirty="0">
              <a:latin typeface="微软雅黑" panose="020B0503020204020204" pitchFamily="34" charset="-122"/>
              <a:ea typeface="微软雅黑" panose="020B0503020204020204" pitchFamily="34" charset="-122"/>
            </a:endParaRPr>
          </a:p>
        </p:txBody>
      </p:sp>
      <p:sp>
        <p:nvSpPr>
          <p:cNvPr id="12" name="矩形 11"/>
          <p:cNvSpPr/>
          <p:nvPr/>
        </p:nvSpPr>
        <p:spPr>
          <a:xfrm>
            <a:off x="2224345" y="2746185"/>
            <a:ext cx="1107996"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高斯滤波</a:t>
            </a:r>
          </a:p>
        </p:txBody>
      </p:sp>
      <p:sp>
        <p:nvSpPr>
          <p:cNvPr id="13" name="矩形 12"/>
          <p:cNvSpPr/>
          <p:nvPr/>
        </p:nvSpPr>
        <p:spPr>
          <a:xfrm>
            <a:off x="2217956" y="3131667"/>
            <a:ext cx="1107996" cy="369332"/>
          </a:xfrm>
          <a:prstGeom prst="rect">
            <a:avLst/>
          </a:prstGeom>
        </p:spPr>
        <p:txBody>
          <a:bodyPr wrap="none">
            <a:spAutoFit/>
          </a:bodyPr>
          <a:lstStyle/>
          <a:p>
            <a:r>
              <a:rPr lang="zh-CN" altLang="en-US" dirty="0" smtClean="0">
                <a:latin typeface="微软雅黑" panose="020B0503020204020204" pitchFamily="34" charset="-122"/>
                <a:ea typeface="微软雅黑" panose="020B0503020204020204" pitchFamily="34" charset="-122"/>
              </a:rPr>
              <a:t>双边滤波</a:t>
            </a:r>
            <a:endParaRPr lang="zh-CN" altLang="en-US"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2047875" y="4149080"/>
            <a:ext cx="4752975" cy="1476375"/>
          </a:xfrm>
          <a:prstGeom prst="rect">
            <a:avLst/>
          </a:prstGeom>
        </p:spPr>
      </p:pic>
    </p:spTree>
    <p:extLst>
      <p:ext uri="{BB962C8B-B14F-4D97-AF65-F5344CB8AC3E}">
        <p14:creationId xmlns:p14="http://schemas.microsoft.com/office/powerpoint/2010/main" val="16621091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P spid="12" grpId="0"/>
      <p:bldP spid="1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a:spLocks noChangeArrowheads="1"/>
          </p:cNvSpPr>
          <p:nvPr/>
        </p:nvSpPr>
        <p:spPr bwMode="auto">
          <a:xfrm>
            <a:off x="1979712" y="4653136"/>
            <a:ext cx="5018087"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zh-CN" altLang="en-US" dirty="0" smtClean="0">
                <a:solidFill>
                  <a:schemeClr val="tx1"/>
                </a:solidFill>
                <a:latin typeface="楷体" panose="02010609060101010101" pitchFamily="49" charset="-122"/>
                <a:ea typeface="楷体" panose="02010609060101010101" pitchFamily="49" charset="-122"/>
              </a:rPr>
              <a:t>目录</a:t>
            </a:r>
          </a:p>
        </p:txBody>
      </p:sp>
      <p:sp>
        <p:nvSpPr>
          <p:cNvPr id="5125" name="Rectangle 3"/>
          <p:cNvSpPr>
            <a:spLocks noGrp="1" noChangeArrowheads="1"/>
          </p:cNvSpPr>
          <p:nvPr>
            <p:ph type="body" idx="4294967295"/>
          </p:nvPr>
        </p:nvSpPr>
        <p:spPr>
          <a:xfrm>
            <a:off x="1071563" y="1642492"/>
            <a:ext cx="5228629" cy="4450804"/>
          </a:xfrm>
        </p:spPr>
        <p:txBody>
          <a:bodyPr/>
          <a:lstStyle/>
          <a:p>
            <a:pPr lvl="3" eaLnBrk="1" hangingPunct="1">
              <a:lnSpc>
                <a:spcPct val="90000"/>
              </a:lnSpc>
              <a:buSzPct val="60000"/>
              <a:buFont typeface="Wingdings" panose="05000000000000000000" pitchFamily="2" charset="2"/>
              <a:buChar char="n"/>
            </a:pP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上次回顾</a:t>
            </a: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数据结构</a:t>
            </a: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形态学</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直方图</a:t>
            </a: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a:latin typeface="楷体" panose="02010609060101010101" pitchFamily="49" charset="-122"/>
                <a:ea typeface="楷体" panose="02010609060101010101" pitchFamily="49" charset="-122"/>
                <a:cs typeface="Kalinga" panose="020B0502040204020203" pitchFamily="34" charset="0"/>
              </a:rPr>
              <a:t>滤波</a:t>
            </a: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a:latin typeface="楷体" panose="02010609060101010101" pitchFamily="49" charset="-122"/>
                <a:ea typeface="楷体" panose="02010609060101010101" pitchFamily="49" charset="-122"/>
                <a:cs typeface="Kalinga" panose="020B0502040204020203" pitchFamily="34" charset="0"/>
              </a:rPr>
              <a:t>运动</a:t>
            </a: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目标检测</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阴影</a:t>
            </a:r>
            <a:r>
              <a:rPr kumimoji="0" lang="en-US" altLang="zh-CN" sz="3600" dirty="0" smtClean="0">
                <a:latin typeface="楷体" panose="02010609060101010101" pitchFamily="49" charset="-122"/>
                <a:ea typeface="楷体" panose="02010609060101010101" pitchFamily="49" charset="-122"/>
                <a:cs typeface="Kalinga" panose="020B0502040204020203" pitchFamily="34" charset="0"/>
              </a:rPr>
              <a:t> </a:t>
            </a: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鬼影</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p:txBody>
      </p:sp>
    </p:spTree>
    <p:extLst>
      <p:ext uri="{BB962C8B-B14F-4D97-AF65-F5344CB8AC3E}">
        <p14:creationId xmlns:p14="http://schemas.microsoft.com/office/powerpoint/2010/main" val="3266575312"/>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zh-CN" altLang="en-US" dirty="0">
                <a:solidFill>
                  <a:schemeClr val="tx1"/>
                </a:solidFill>
                <a:latin typeface="楷体" panose="02010609060101010101" pitchFamily="49" charset="-122"/>
                <a:ea typeface="楷体" panose="02010609060101010101" pitchFamily="49" charset="-122"/>
              </a:rPr>
              <a:t>运动</a:t>
            </a:r>
            <a:r>
              <a:rPr lang="zh-CN" altLang="en-US" dirty="0" smtClean="0">
                <a:solidFill>
                  <a:schemeClr val="tx1"/>
                </a:solidFill>
                <a:latin typeface="楷体" panose="02010609060101010101" pitchFamily="49" charset="-122"/>
                <a:ea typeface="楷体" panose="02010609060101010101" pitchFamily="49" charset="-122"/>
              </a:rPr>
              <a:t>目标检测</a:t>
            </a:r>
          </a:p>
        </p:txBody>
      </p:sp>
      <p:pic>
        <p:nvPicPr>
          <p:cNvPr id="3" name="图片 2"/>
          <p:cNvPicPr>
            <a:picLocks noChangeAspect="1"/>
          </p:cNvPicPr>
          <p:nvPr/>
        </p:nvPicPr>
        <p:blipFill>
          <a:blip r:embed="rId3"/>
          <a:stretch>
            <a:fillRect/>
          </a:stretch>
        </p:blipFill>
        <p:spPr>
          <a:xfrm>
            <a:off x="323528" y="2492896"/>
            <a:ext cx="8553450" cy="2562225"/>
          </a:xfrm>
          <a:prstGeom prst="rect">
            <a:avLst/>
          </a:prstGeom>
        </p:spPr>
      </p:pic>
    </p:spTree>
    <p:extLst>
      <p:ext uri="{BB962C8B-B14F-4D97-AF65-F5344CB8AC3E}">
        <p14:creationId xmlns:p14="http://schemas.microsoft.com/office/powerpoint/2010/main" val="23413815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zh-CN" altLang="en-US" dirty="0">
                <a:solidFill>
                  <a:schemeClr val="tx1"/>
                </a:solidFill>
                <a:latin typeface="楷体" panose="02010609060101010101" pitchFamily="49" charset="-122"/>
                <a:ea typeface="楷体" panose="02010609060101010101" pitchFamily="49" charset="-122"/>
              </a:rPr>
              <a:t>运动</a:t>
            </a:r>
            <a:r>
              <a:rPr lang="zh-CN" altLang="en-US" dirty="0" smtClean="0">
                <a:solidFill>
                  <a:schemeClr val="tx1"/>
                </a:solidFill>
                <a:latin typeface="楷体" panose="02010609060101010101" pitchFamily="49" charset="-122"/>
                <a:ea typeface="楷体" panose="02010609060101010101" pitchFamily="49" charset="-122"/>
              </a:rPr>
              <a:t>目标检测</a:t>
            </a:r>
          </a:p>
        </p:txBody>
      </p:sp>
      <p:sp>
        <p:nvSpPr>
          <p:cNvPr id="2" name="矩形 1"/>
          <p:cNvSpPr/>
          <p:nvPr/>
        </p:nvSpPr>
        <p:spPr>
          <a:xfrm>
            <a:off x="1364456" y="1988840"/>
            <a:ext cx="3135536" cy="840230"/>
          </a:xfrm>
          <a:prstGeom prst="rect">
            <a:avLst/>
          </a:prstGeom>
        </p:spPr>
        <p:txBody>
          <a:bodyPr wrap="square">
            <a:spAutoFit/>
          </a:bodyPr>
          <a:lstStyle/>
          <a:p>
            <a:pPr eaLnBrk="1" hangingPunct="1">
              <a:lnSpc>
                <a:spcPct val="90000"/>
              </a:lnSpc>
            </a:pPr>
            <a:r>
              <a:rPr lang="zh-CN" altLang="en-US" dirty="0">
                <a:latin typeface="微软雅黑" panose="020B0503020204020204" pitchFamily="34" charset="-122"/>
                <a:ea typeface="微软雅黑" panose="020B0503020204020204" pitchFamily="34" charset="-122"/>
              </a:rPr>
              <a:t>目标检测的复杂度</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eaLnBrk="1" hangingPunct="1">
              <a:lnSpc>
                <a:spcPct val="90000"/>
              </a:lnSpc>
            </a:pPr>
            <a:endParaRPr lang="en-US" altLang="zh-CN" dirty="0">
              <a:latin typeface="微软雅黑" panose="020B0503020204020204" pitchFamily="34" charset="-122"/>
              <a:ea typeface="微软雅黑" panose="020B0503020204020204" pitchFamily="34" charset="-122"/>
            </a:endParaRPr>
          </a:p>
          <a:p>
            <a:pPr eaLnBrk="1" hangingPunct="1">
              <a:lnSpc>
                <a:spcPct val="9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光线</a:t>
            </a:r>
            <a:r>
              <a:rPr lang="zh-CN" altLang="en-US" dirty="0" smtClean="0">
                <a:latin typeface="微软雅黑" panose="020B0503020204020204" pitchFamily="34" charset="-122"/>
                <a:ea typeface="微软雅黑" panose="020B0503020204020204" pitchFamily="34" charset="-122"/>
              </a:rPr>
              <a:t>变化</a:t>
            </a:r>
            <a:endParaRPr lang="en-US" altLang="zh-CN" dirty="0">
              <a:latin typeface="微软雅黑" panose="020B0503020204020204" pitchFamily="34" charset="-122"/>
              <a:ea typeface="微软雅黑" panose="020B0503020204020204" pitchFamily="34" charset="-122"/>
            </a:endParaRPr>
          </a:p>
        </p:txBody>
      </p:sp>
      <p:sp>
        <p:nvSpPr>
          <p:cNvPr id="7" name="矩形 6"/>
          <p:cNvSpPr/>
          <p:nvPr/>
        </p:nvSpPr>
        <p:spPr>
          <a:xfrm>
            <a:off x="1371454" y="2828684"/>
            <a:ext cx="3128538" cy="590931"/>
          </a:xfrm>
          <a:prstGeom prst="rect">
            <a:avLst/>
          </a:prstGeom>
        </p:spPr>
        <p:txBody>
          <a:bodyPr wrap="square">
            <a:spAutoFit/>
          </a:bodyPr>
          <a:lstStyle/>
          <a:p>
            <a:pPr eaLnBrk="1" hangingPunct="1">
              <a:lnSpc>
                <a:spcPct val="90000"/>
              </a:lnSpc>
            </a:pPr>
            <a:endParaRPr lang="en-US" altLang="zh-CN" dirty="0" smtClean="0">
              <a:latin typeface="微软雅黑" panose="020B0503020204020204" pitchFamily="34" charset="-122"/>
              <a:ea typeface="微软雅黑" panose="020B0503020204020204" pitchFamily="34" charset="-122"/>
            </a:endParaRPr>
          </a:p>
          <a:p>
            <a:pPr eaLnBrk="1" hangingPunct="1">
              <a:lnSpc>
                <a:spcPct val="90000"/>
              </a:lnSpc>
            </a:pP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运动</a:t>
            </a:r>
            <a:r>
              <a:rPr lang="zh-CN" altLang="en-US" dirty="0">
                <a:latin typeface="微软雅黑" panose="020B0503020204020204" pitchFamily="34" charset="-122"/>
                <a:ea typeface="微软雅黑" panose="020B0503020204020204" pitchFamily="34" charset="-122"/>
              </a:rPr>
              <a:t>目标</a:t>
            </a:r>
            <a:r>
              <a:rPr lang="zh-CN" altLang="en-US" dirty="0" smtClean="0">
                <a:latin typeface="微软雅黑" panose="020B0503020204020204" pitchFamily="34" charset="-122"/>
                <a:ea typeface="微软雅黑" panose="020B0503020204020204" pitchFamily="34" charset="-122"/>
              </a:rPr>
              <a:t>干扰</a:t>
            </a:r>
            <a:endParaRPr lang="en-US" altLang="zh-CN" dirty="0">
              <a:latin typeface="微软雅黑" panose="020B0503020204020204" pitchFamily="34" charset="-122"/>
              <a:ea typeface="微软雅黑" panose="020B0503020204020204" pitchFamily="34" charset="-122"/>
            </a:endParaRPr>
          </a:p>
        </p:txBody>
      </p:sp>
      <p:sp>
        <p:nvSpPr>
          <p:cNvPr id="8" name="矩形 7"/>
          <p:cNvSpPr/>
          <p:nvPr/>
        </p:nvSpPr>
        <p:spPr>
          <a:xfrm>
            <a:off x="1403648" y="3474010"/>
            <a:ext cx="3096344" cy="840230"/>
          </a:xfrm>
          <a:prstGeom prst="rect">
            <a:avLst/>
          </a:prstGeom>
        </p:spPr>
        <p:txBody>
          <a:bodyPr wrap="square">
            <a:spAutoFit/>
          </a:bodyPr>
          <a:lstStyle/>
          <a:p>
            <a:pPr eaLnBrk="1" hangingPunct="1">
              <a:lnSpc>
                <a:spcPct val="90000"/>
              </a:lnSpc>
            </a:pPr>
            <a:endParaRPr lang="en-US" altLang="zh-CN" dirty="0" smtClean="0">
              <a:latin typeface="微软雅黑" panose="020B0503020204020204" pitchFamily="34" charset="-122"/>
              <a:ea typeface="微软雅黑" panose="020B0503020204020204" pitchFamily="34" charset="-122"/>
            </a:endParaRPr>
          </a:p>
          <a:p>
            <a:pPr eaLnBrk="1" hangingPunct="1">
              <a:lnSpc>
                <a:spcPct val="90000"/>
              </a:lnSpc>
            </a:pP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初始化问题</a:t>
            </a:r>
            <a:endParaRPr lang="en-US" altLang="zh-CN" dirty="0" smtClean="0">
              <a:latin typeface="微软雅黑" panose="020B0503020204020204" pitchFamily="34" charset="-122"/>
              <a:ea typeface="微软雅黑" panose="020B0503020204020204" pitchFamily="34" charset="-122"/>
            </a:endParaRPr>
          </a:p>
          <a:p>
            <a:pPr eaLnBrk="1" hangingPunct="1">
              <a:lnSpc>
                <a:spcPct val="90000"/>
              </a:lnSpc>
            </a:pPr>
            <a:endParaRPr lang="en-US" altLang="zh-CN" dirty="0">
              <a:latin typeface="微软雅黑" panose="020B0503020204020204" pitchFamily="34" charset="-122"/>
              <a:ea typeface="微软雅黑" panose="020B0503020204020204" pitchFamily="34" charset="-122"/>
            </a:endParaRPr>
          </a:p>
        </p:txBody>
      </p:sp>
      <p:sp>
        <p:nvSpPr>
          <p:cNvPr id="9" name="矩形 8"/>
          <p:cNvSpPr/>
          <p:nvPr/>
        </p:nvSpPr>
        <p:spPr>
          <a:xfrm>
            <a:off x="1403648" y="4229434"/>
            <a:ext cx="3096344" cy="590931"/>
          </a:xfrm>
          <a:prstGeom prst="rect">
            <a:avLst/>
          </a:prstGeom>
        </p:spPr>
        <p:txBody>
          <a:bodyPr wrap="square">
            <a:spAutoFit/>
          </a:bodyPr>
          <a:lstStyle/>
          <a:p>
            <a:pPr eaLnBrk="1" hangingPunct="1">
              <a:lnSpc>
                <a:spcPct val="90000"/>
              </a:lnSpc>
            </a:pPr>
            <a:endParaRPr lang="en-US" altLang="zh-CN" dirty="0" smtClean="0">
              <a:latin typeface="微软雅黑" panose="020B0503020204020204" pitchFamily="34" charset="-122"/>
              <a:ea typeface="微软雅黑" panose="020B0503020204020204" pitchFamily="34" charset="-122"/>
            </a:endParaRPr>
          </a:p>
          <a:p>
            <a:pPr eaLnBrk="1" hangingPunct="1">
              <a:lnSpc>
                <a:spcPct val="90000"/>
              </a:lnSpc>
            </a:pP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遮挡问题</a:t>
            </a:r>
            <a:endParaRPr lang="en-US" altLang="zh-CN" dirty="0">
              <a:latin typeface="微软雅黑" panose="020B0503020204020204" pitchFamily="34" charset="-122"/>
              <a:ea typeface="微软雅黑" panose="020B0503020204020204" pitchFamily="34" charset="-122"/>
            </a:endParaRPr>
          </a:p>
        </p:txBody>
      </p:sp>
      <p:sp>
        <p:nvSpPr>
          <p:cNvPr id="10" name="矩形 9"/>
          <p:cNvSpPr/>
          <p:nvPr/>
        </p:nvSpPr>
        <p:spPr>
          <a:xfrm>
            <a:off x="1403648" y="4967822"/>
            <a:ext cx="3312368" cy="1089529"/>
          </a:xfrm>
          <a:prstGeom prst="rect">
            <a:avLst/>
          </a:prstGeom>
        </p:spPr>
        <p:txBody>
          <a:bodyPr wrap="square">
            <a:spAutoFit/>
          </a:bodyPr>
          <a:lstStyle/>
          <a:p>
            <a:pPr eaLnBrk="1" hangingPunct="1">
              <a:lnSpc>
                <a:spcPct val="90000"/>
              </a:lnSpc>
            </a:pPr>
            <a:endParaRPr lang="en-US" altLang="zh-CN" dirty="0" smtClean="0">
              <a:latin typeface="微软雅黑" panose="020B0503020204020204" pitchFamily="34" charset="-122"/>
              <a:ea typeface="微软雅黑" panose="020B0503020204020204" pitchFamily="34" charset="-122"/>
            </a:endParaRPr>
          </a:p>
          <a:p>
            <a:pPr eaLnBrk="1" hangingPunct="1">
              <a:lnSpc>
                <a:spcPct val="90000"/>
              </a:lnSpc>
            </a:pP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阴影问题</a:t>
            </a:r>
            <a:endParaRPr lang="en-US" altLang="zh-CN" dirty="0" smtClean="0">
              <a:latin typeface="微软雅黑" panose="020B0503020204020204" pitchFamily="34" charset="-122"/>
              <a:ea typeface="微软雅黑" panose="020B0503020204020204" pitchFamily="34" charset="-122"/>
            </a:endParaRPr>
          </a:p>
          <a:p>
            <a:pPr eaLnBrk="1" hangingPunct="1">
              <a:lnSpc>
                <a:spcPct val="90000"/>
              </a:lnSpc>
            </a:pPr>
            <a:endParaRPr lang="en-US" altLang="zh-CN" dirty="0" smtClean="0">
              <a:latin typeface="微软雅黑" panose="020B0503020204020204" pitchFamily="34" charset="-122"/>
              <a:ea typeface="微软雅黑" panose="020B0503020204020204" pitchFamily="34" charset="-122"/>
            </a:endParaRPr>
          </a:p>
          <a:p>
            <a:pPr eaLnBrk="1" hangingPunct="1">
              <a:lnSpc>
                <a:spcPct val="90000"/>
              </a:lnSpc>
            </a:pPr>
            <a:endParaRPr lang="en-US" altLang="zh-CN" dirty="0">
              <a:latin typeface="微软雅黑" panose="020B0503020204020204" pitchFamily="34" charset="-122"/>
              <a:ea typeface="微软雅黑" panose="020B0503020204020204" pitchFamily="34" charset="-122"/>
            </a:endParaRPr>
          </a:p>
        </p:txBody>
      </p:sp>
      <p:sp>
        <p:nvSpPr>
          <p:cNvPr id="11" name="矩形 10"/>
          <p:cNvSpPr/>
          <p:nvPr/>
        </p:nvSpPr>
        <p:spPr>
          <a:xfrm>
            <a:off x="1384052" y="5637236"/>
            <a:ext cx="3331964" cy="840230"/>
          </a:xfrm>
          <a:prstGeom prst="rect">
            <a:avLst/>
          </a:prstGeom>
        </p:spPr>
        <p:txBody>
          <a:bodyPr wrap="square">
            <a:spAutoFit/>
          </a:bodyPr>
          <a:lstStyle/>
          <a:p>
            <a:pPr eaLnBrk="1" hangingPunct="1">
              <a:lnSpc>
                <a:spcPct val="90000"/>
              </a:lnSpc>
            </a:pPr>
            <a:endParaRPr lang="en-US" altLang="zh-CN" dirty="0" smtClean="0">
              <a:latin typeface="微软雅黑" panose="020B0503020204020204" pitchFamily="34" charset="-122"/>
              <a:ea typeface="微软雅黑" panose="020B0503020204020204" pitchFamily="34" charset="-122"/>
            </a:endParaRPr>
          </a:p>
          <a:p>
            <a:pPr eaLnBrk="1" hangingPunct="1">
              <a:lnSpc>
                <a:spcPct val="90000"/>
              </a:lnSpc>
            </a:pP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目标失踪</a:t>
            </a:r>
            <a:endParaRPr lang="en-US" altLang="zh-CN" dirty="0" smtClean="0">
              <a:latin typeface="微软雅黑" panose="020B0503020204020204" pitchFamily="34" charset="-122"/>
              <a:ea typeface="微软雅黑" panose="020B0503020204020204" pitchFamily="34" charset="-122"/>
            </a:endParaRPr>
          </a:p>
          <a:p>
            <a:pPr eaLnBrk="1" hangingPunct="1">
              <a:lnSpc>
                <a:spcPct val="90000"/>
              </a:lnSpc>
            </a:pPr>
            <a:endParaRPr lang="en-US" altLang="zh-CN" dirty="0">
              <a:latin typeface="微软雅黑" panose="020B0503020204020204" pitchFamily="34" charset="-122"/>
              <a:ea typeface="微软雅黑" panose="020B0503020204020204" pitchFamily="34" charset="-122"/>
            </a:endParaRPr>
          </a:p>
        </p:txBody>
      </p:sp>
      <p:sp>
        <p:nvSpPr>
          <p:cNvPr id="4" name="圆角矩形 3"/>
          <p:cNvSpPr/>
          <p:nvPr/>
        </p:nvSpPr>
        <p:spPr>
          <a:xfrm>
            <a:off x="4283968" y="2348880"/>
            <a:ext cx="2088232" cy="724136"/>
          </a:xfrm>
          <a:prstGeom prst="roundRect">
            <a:avLst/>
          </a:prstGeom>
          <a:solidFill>
            <a:schemeClr val="bg1">
              <a:lumMod val="60000"/>
              <a:lumOff val="4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dirty="0" smtClean="0"/>
              <a:t>运动目标检测</a:t>
            </a:r>
            <a:endParaRPr lang="zh-CN" altLang="en-US" dirty="0"/>
          </a:p>
        </p:txBody>
      </p:sp>
      <p:sp>
        <p:nvSpPr>
          <p:cNvPr id="18" name="圆角矩形 17"/>
          <p:cNvSpPr/>
          <p:nvPr/>
        </p:nvSpPr>
        <p:spPr>
          <a:xfrm>
            <a:off x="3995936" y="4809360"/>
            <a:ext cx="2088232" cy="635864"/>
          </a:xfrm>
          <a:prstGeom prst="roundRect">
            <a:avLst/>
          </a:prstGeom>
          <a:solidFill>
            <a:schemeClr val="bg1">
              <a:lumMod val="60000"/>
              <a:lumOff val="4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dirty="0" smtClean="0"/>
              <a:t>通用算法</a:t>
            </a:r>
            <a:endParaRPr lang="zh-CN" altLang="en-US" dirty="0"/>
          </a:p>
        </p:txBody>
      </p:sp>
      <p:sp>
        <p:nvSpPr>
          <p:cNvPr id="5" name="下箭头 4"/>
          <p:cNvSpPr/>
          <p:nvPr/>
        </p:nvSpPr>
        <p:spPr>
          <a:xfrm>
            <a:off x="4716016" y="3212976"/>
            <a:ext cx="576064" cy="146182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http://www.iconpng.com/png/mistoicon/prohibit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62340" y="3474010"/>
            <a:ext cx="755424" cy="755424"/>
          </a:xfrm>
          <a:prstGeom prst="rect">
            <a:avLst/>
          </a:prstGeom>
          <a:noFill/>
          <a:extLst>
            <a:ext uri="{909E8E84-426E-40DD-AFC4-6F175D3DCCD1}">
              <a14:hiddenFill xmlns:a14="http://schemas.microsoft.com/office/drawing/2010/main">
                <a:solidFill>
                  <a:srgbClr val="FFFFFF"/>
                </a:solidFill>
              </a14:hiddenFill>
            </a:ext>
          </a:extLst>
        </p:spPr>
      </p:pic>
      <p:sp>
        <p:nvSpPr>
          <p:cNvPr id="20" name="圆角矩形 19"/>
          <p:cNvSpPr/>
          <p:nvPr/>
        </p:nvSpPr>
        <p:spPr>
          <a:xfrm>
            <a:off x="6900951" y="4809360"/>
            <a:ext cx="2088232" cy="635864"/>
          </a:xfrm>
          <a:prstGeom prst="roundRect">
            <a:avLst/>
          </a:prstGeom>
          <a:solidFill>
            <a:schemeClr val="bg1">
              <a:lumMod val="60000"/>
              <a:lumOff val="4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dirty="0" smtClean="0"/>
              <a:t>符合实际条件</a:t>
            </a:r>
            <a:endParaRPr lang="zh-CN" altLang="en-US" dirty="0"/>
          </a:p>
        </p:txBody>
      </p:sp>
      <p:sp>
        <p:nvSpPr>
          <p:cNvPr id="21" name="下箭头 20"/>
          <p:cNvSpPr/>
          <p:nvPr/>
        </p:nvSpPr>
        <p:spPr>
          <a:xfrm rot="18903487">
            <a:off x="6517963" y="2895238"/>
            <a:ext cx="576064" cy="2157678"/>
          </a:xfrm>
          <a:prstGeom prst="down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2" name="Picture 4" descr="http://www.iconpng.com/png/buttons_3a/cute-ball-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33774" y="3554977"/>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4923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1+#ppt_w/2"/>
                                          </p:val>
                                        </p:tav>
                                        <p:tav tm="100000">
                                          <p:val>
                                            <p:strVal val="#ppt_x"/>
                                          </p:val>
                                        </p:tav>
                                      </p:tavLst>
                                    </p:anim>
                                    <p:anim calcmode="lin" valueType="num">
                                      <p:cBhvr additive="base">
                                        <p:cTn id="4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up)">
                                      <p:cBhvr>
                                        <p:cTn id="49" dur="500"/>
                                        <p:tgtEl>
                                          <p:spTgt spid="5"/>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500" fill="hold"/>
                                        <p:tgtEl>
                                          <p:spTgt spid="18"/>
                                        </p:tgtEl>
                                        <p:attrNameLst>
                                          <p:attrName>ppt_x</p:attrName>
                                        </p:attrNameLst>
                                      </p:cBhvr>
                                      <p:tavLst>
                                        <p:tav tm="0">
                                          <p:val>
                                            <p:strVal val="#ppt_x"/>
                                          </p:val>
                                        </p:tav>
                                        <p:tav tm="100000">
                                          <p:val>
                                            <p:strVal val="#ppt_x"/>
                                          </p:val>
                                        </p:tav>
                                      </p:tavLst>
                                    </p:anim>
                                    <p:anim calcmode="lin" valueType="num">
                                      <p:cBhvr additive="base">
                                        <p:cTn id="55"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nodeType="clickEffect">
                                  <p:stCondLst>
                                    <p:cond delay="0"/>
                                  </p:stCondLst>
                                  <p:childTnLst>
                                    <p:set>
                                      <p:cBhvr>
                                        <p:cTn id="59" dur="1" fill="hold">
                                          <p:stCondLst>
                                            <p:cond delay="0"/>
                                          </p:stCondLst>
                                        </p:cTn>
                                        <p:tgtEl>
                                          <p:spTgt spid="2050"/>
                                        </p:tgtEl>
                                        <p:attrNameLst>
                                          <p:attrName>style.visibility</p:attrName>
                                        </p:attrNameLst>
                                      </p:cBhvr>
                                      <p:to>
                                        <p:strVal val="visible"/>
                                      </p:to>
                                    </p:set>
                                    <p:animEffect transition="in" filter="barn(inVertical)">
                                      <p:cBhvr>
                                        <p:cTn id="60" dur="250"/>
                                        <p:tgtEl>
                                          <p:spTgt spid="205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wipe(up)">
                                      <p:cBhvr>
                                        <p:cTn id="65" dur="500"/>
                                        <p:tgtEl>
                                          <p:spTgt spid="21"/>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20"/>
                                        </p:tgtEl>
                                        <p:attrNameLst>
                                          <p:attrName>style.visibility</p:attrName>
                                        </p:attrNameLst>
                                      </p:cBhvr>
                                      <p:to>
                                        <p:strVal val="visible"/>
                                      </p:to>
                                    </p:set>
                                    <p:anim calcmode="lin" valueType="num">
                                      <p:cBhvr additive="base">
                                        <p:cTn id="70" dur="500" fill="hold"/>
                                        <p:tgtEl>
                                          <p:spTgt spid="20"/>
                                        </p:tgtEl>
                                        <p:attrNameLst>
                                          <p:attrName>ppt_x</p:attrName>
                                        </p:attrNameLst>
                                      </p:cBhvr>
                                      <p:tavLst>
                                        <p:tav tm="0">
                                          <p:val>
                                            <p:strVal val="#ppt_x"/>
                                          </p:val>
                                        </p:tav>
                                        <p:tav tm="100000">
                                          <p:val>
                                            <p:strVal val="#ppt_x"/>
                                          </p:val>
                                        </p:tav>
                                      </p:tavLst>
                                    </p:anim>
                                    <p:anim calcmode="lin" valueType="num">
                                      <p:cBhvr additive="base">
                                        <p:cTn id="7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2052"/>
                                        </p:tgtEl>
                                        <p:attrNameLst>
                                          <p:attrName>style.visibility</p:attrName>
                                        </p:attrNameLst>
                                      </p:cBhvr>
                                      <p:to>
                                        <p:strVal val="visible"/>
                                      </p:to>
                                    </p:set>
                                    <p:animEffect transition="in" filter="wipe(down)">
                                      <p:cBhvr>
                                        <p:cTn id="76"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9" grpId="0"/>
      <p:bldP spid="10" grpId="0"/>
      <p:bldP spid="11" grpId="0"/>
      <p:bldP spid="4" grpId="0" animBg="1"/>
      <p:bldP spid="18" grpId="0" animBg="1"/>
      <p:bldP spid="5" grpId="0" animBg="1"/>
      <p:bldP spid="20" grpId="0" animBg="1"/>
      <p:bldP spid="2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zh-CN" altLang="en-US" dirty="0">
                <a:solidFill>
                  <a:schemeClr val="tx1"/>
                </a:solidFill>
                <a:latin typeface="楷体" panose="02010609060101010101" pitchFamily="49" charset="-122"/>
                <a:ea typeface="楷体" panose="02010609060101010101" pitchFamily="49" charset="-122"/>
              </a:rPr>
              <a:t>运动</a:t>
            </a:r>
            <a:r>
              <a:rPr lang="zh-CN" altLang="en-US" dirty="0" smtClean="0">
                <a:solidFill>
                  <a:schemeClr val="tx1"/>
                </a:solidFill>
                <a:latin typeface="楷体" panose="02010609060101010101" pitchFamily="49" charset="-122"/>
                <a:ea typeface="楷体" panose="02010609060101010101" pitchFamily="49" charset="-122"/>
              </a:rPr>
              <a:t>目标检测</a:t>
            </a:r>
          </a:p>
        </p:txBody>
      </p:sp>
      <p:sp>
        <p:nvSpPr>
          <p:cNvPr id="3" name="矩形 2"/>
          <p:cNvSpPr/>
          <p:nvPr/>
        </p:nvSpPr>
        <p:spPr>
          <a:xfrm>
            <a:off x="1835696" y="1412776"/>
            <a:ext cx="2031325" cy="341632"/>
          </a:xfrm>
          <a:prstGeom prst="rect">
            <a:avLst/>
          </a:prstGeom>
        </p:spPr>
        <p:txBody>
          <a:bodyPr wrap="none">
            <a:spAutoFit/>
          </a:bodyPr>
          <a:lstStyle/>
          <a:p>
            <a:pPr eaLnBrk="1" hangingPunct="1">
              <a:lnSpc>
                <a:spcPct val="90000"/>
              </a:lnSpc>
            </a:pPr>
            <a:r>
              <a:rPr lang="zh-CN" altLang="en-US" dirty="0">
                <a:latin typeface="微软雅黑" panose="020B0503020204020204" pitchFamily="34" charset="-122"/>
                <a:ea typeface="微软雅黑" panose="020B0503020204020204" pitchFamily="34" charset="-122"/>
              </a:rPr>
              <a:t>运动目标检测方法</a:t>
            </a:r>
            <a:endParaRPr lang="en-US" altLang="zh-CN" dirty="0">
              <a:latin typeface="微软雅黑" panose="020B0503020204020204" pitchFamily="34" charset="-122"/>
              <a:ea typeface="微软雅黑" panose="020B0503020204020204" pitchFamily="34" charset="-122"/>
            </a:endParaRPr>
          </a:p>
        </p:txBody>
      </p:sp>
      <p:sp>
        <p:nvSpPr>
          <p:cNvPr id="12" name="矩形 11"/>
          <p:cNvSpPr/>
          <p:nvPr/>
        </p:nvSpPr>
        <p:spPr>
          <a:xfrm>
            <a:off x="1503460" y="1916832"/>
            <a:ext cx="7056784" cy="341632"/>
          </a:xfrm>
          <a:prstGeom prst="rect">
            <a:avLst/>
          </a:prstGeom>
        </p:spPr>
        <p:txBody>
          <a:bodyPr wrap="square">
            <a:spAutoFit/>
          </a:bodyPr>
          <a:lstStyle/>
          <a:p>
            <a:pPr eaLnBrk="1" hangingPunct="1">
              <a:lnSpc>
                <a:spcPct val="90000"/>
              </a:lnSpc>
            </a:pPr>
            <a:r>
              <a:rPr lang="zh-CN" altLang="en-US" b="1" dirty="0">
                <a:latin typeface="微软雅黑" panose="020B0503020204020204" pitchFamily="34" charset="-122"/>
                <a:ea typeface="微软雅黑" panose="020B0503020204020204" pitchFamily="34" charset="-122"/>
              </a:rPr>
              <a:t>帧差法</a:t>
            </a:r>
            <a:r>
              <a:rPr lang="zh-CN" altLang="en-US" dirty="0">
                <a:latin typeface="微软雅黑" panose="020B0503020204020204" pitchFamily="34" charset="-122"/>
                <a:ea typeface="微软雅黑" panose="020B0503020204020204" pitchFamily="34" charset="-122"/>
              </a:rPr>
              <a:t>：将图像序列中连续的</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帧图片进行相减，取得差值</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p:txBody>
      </p:sp>
      <p:sp>
        <p:nvSpPr>
          <p:cNvPr id="19" name="矩形 18"/>
          <p:cNvSpPr/>
          <p:nvPr/>
        </p:nvSpPr>
        <p:spPr>
          <a:xfrm>
            <a:off x="1457110" y="3212976"/>
            <a:ext cx="7056784" cy="341632"/>
          </a:xfrm>
          <a:prstGeom prst="rect">
            <a:avLst/>
          </a:prstGeom>
        </p:spPr>
        <p:txBody>
          <a:bodyPr wrap="square">
            <a:spAutoFit/>
          </a:bodyPr>
          <a:lstStyle/>
          <a:p>
            <a:pPr eaLnBrk="1" hangingPunct="1">
              <a:lnSpc>
                <a:spcPct val="90000"/>
              </a:lnSpc>
            </a:pPr>
            <a:r>
              <a:rPr lang="en-US" altLang="zh-CN"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应用：主要用于减少光照影响、检测慢速物体变化</a:t>
            </a:r>
            <a:endParaRPr lang="en-US" altLang="zh-CN" dirty="0">
              <a:latin typeface="微软雅黑" panose="020B0503020204020204" pitchFamily="34" charset="-122"/>
              <a:ea typeface="微软雅黑" panose="020B0503020204020204" pitchFamily="34" charset="-122"/>
            </a:endParaRPr>
          </a:p>
        </p:txBody>
      </p:sp>
      <p:sp>
        <p:nvSpPr>
          <p:cNvPr id="22" name="矩形 21"/>
          <p:cNvSpPr/>
          <p:nvPr/>
        </p:nvSpPr>
        <p:spPr>
          <a:xfrm>
            <a:off x="1473744" y="2367288"/>
            <a:ext cx="7056784" cy="341632"/>
          </a:xfrm>
          <a:prstGeom prst="rect">
            <a:avLst/>
          </a:prstGeom>
        </p:spPr>
        <p:txBody>
          <a:bodyPr wrap="square">
            <a:spAutoFit/>
          </a:bodyPr>
          <a:lstStyle/>
          <a:p>
            <a:pPr eaLnBrk="1" hangingPunct="1">
              <a:lnSpc>
                <a:spcPct val="90000"/>
              </a:lnSpc>
            </a:pP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优点</a:t>
            </a:r>
            <a:r>
              <a:rPr lang="zh-CN" altLang="en-US" dirty="0" smtClean="0">
                <a:latin typeface="微软雅黑" panose="020B0503020204020204" pitchFamily="34" charset="-122"/>
                <a:ea typeface="微软雅黑" panose="020B0503020204020204" pitchFamily="34" charset="-122"/>
              </a:rPr>
              <a:t>：收光线影响小、算法</a:t>
            </a:r>
            <a:r>
              <a:rPr lang="zh-CN" altLang="en-US" dirty="0">
                <a:latin typeface="微软雅黑" panose="020B0503020204020204" pitchFamily="34" charset="-122"/>
                <a:ea typeface="微软雅黑" panose="020B0503020204020204" pitchFamily="34" charset="-122"/>
              </a:rPr>
              <a:t>简单、易于实时</a:t>
            </a:r>
            <a:r>
              <a:rPr lang="zh-CN" altLang="en-US" dirty="0" smtClean="0">
                <a:latin typeface="微软雅黑" panose="020B0503020204020204" pitchFamily="34" charset="-122"/>
                <a:ea typeface="微软雅黑" panose="020B0503020204020204" pitchFamily="34" charset="-122"/>
              </a:rPr>
              <a:t>监控</a:t>
            </a:r>
            <a:endParaRPr lang="en-US" altLang="zh-CN" dirty="0">
              <a:latin typeface="微软雅黑" panose="020B0503020204020204" pitchFamily="34" charset="-122"/>
              <a:ea typeface="微软雅黑" panose="020B0503020204020204" pitchFamily="34" charset="-122"/>
            </a:endParaRPr>
          </a:p>
        </p:txBody>
      </p:sp>
      <p:sp>
        <p:nvSpPr>
          <p:cNvPr id="23" name="矩形 22"/>
          <p:cNvSpPr/>
          <p:nvPr/>
        </p:nvSpPr>
        <p:spPr>
          <a:xfrm>
            <a:off x="1469991" y="2780928"/>
            <a:ext cx="7056784" cy="590931"/>
          </a:xfrm>
          <a:prstGeom prst="rect">
            <a:avLst/>
          </a:prstGeom>
        </p:spPr>
        <p:txBody>
          <a:bodyPr wrap="square">
            <a:spAutoFit/>
          </a:bodyPr>
          <a:lstStyle/>
          <a:p>
            <a:pPr eaLnBrk="1" hangingPunct="1">
              <a:lnSpc>
                <a:spcPct val="90000"/>
              </a:lnSpc>
            </a:pP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缺点</a:t>
            </a:r>
            <a:r>
              <a:rPr lang="zh-CN" altLang="en-US" dirty="0">
                <a:latin typeface="微软雅黑" panose="020B0503020204020204" pitchFamily="34" charset="-122"/>
                <a:ea typeface="微软雅黑" panose="020B0503020204020204" pitchFamily="34" charset="-122"/>
              </a:rPr>
              <a:t>：难以获得精确目标，容易产生空洞</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eaLnBrk="1" hangingPunct="1">
              <a:lnSpc>
                <a:spcPct val="90000"/>
              </a:lnSpc>
            </a:pPr>
            <a:r>
              <a:rPr lang="en-US" altLang="zh-CN" dirty="0">
                <a:latin typeface="微软雅黑" panose="020B0503020204020204" pitchFamily="34" charset="-122"/>
                <a:ea typeface="微软雅黑" panose="020B0503020204020204" pitchFamily="34" charset="-122"/>
              </a:rPr>
              <a:t>	</a:t>
            </a:r>
            <a:endParaRPr lang="en-US" altLang="zh-CN" dirty="0" smtClean="0">
              <a:latin typeface="微软雅黑" panose="020B0503020204020204" pitchFamily="34" charset="-122"/>
              <a:ea typeface="微软雅黑" panose="020B0503020204020204" pitchFamily="34" charset="-122"/>
            </a:endParaRPr>
          </a:p>
        </p:txBody>
      </p:sp>
      <p:sp>
        <p:nvSpPr>
          <p:cNvPr id="24" name="矩形 23"/>
          <p:cNvSpPr/>
          <p:nvPr/>
        </p:nvSpPr>
        <p:spPr>
          <a:xfrm>
            <a:off x="1475568" y="4044464"/>
            <a:ext cx="7056784" cy="590931"/>
          </a:xfrm>
          <a:prstGeom prst="rect">
            <a:avLst/>
          </a:prstGeom>
        </p:spPr>
        <p:txBody>
          <a:bodyPr wrap="square">
            <a:spAutoFit/>
          </a:bodyPr>
          <a:lstStyle/>
          <a:p>
            <a:pPr eaLnBrk="1" hangingPunct="1">
              <a:lnSpc>
                <a:spcPct val="90000"/>
              </a:lnSpc>
            </a:pPr>
            <a:r>
              <a:rPr lang="zh-CN" altLang="en-US" b="1" dirty="0">
                <a:latin typeface="微软雅黑" panose="020B0503020204020204" pitchFamily="34" charset="-122"/>
                <a:ea typeface="微软雅黑" panose="020B0503020204020204" pitchFamily="34" charset="-122"/>
              </a:rPr>
              <a:t>背景差分法</a:t>
            </a:r>
            <a:r>
              <a:rPr lang="zh-CN" altLang="en-US" dirty="0">
                <a:latin typeface="微软雅黑" panose="020B0503020204020204" pitchFamily="34" charset="-122"/>
                <a:ea typeface="微软雅黑" panose="020B0503020204020204" pitchFamily="34" charset="-122"/>
              </a:rPr>
              <a:t>：常见的一种运动分割算法，利用当前图与背景图的差分来检测出运动区域。</a:t>
            </a:r>
            <a:endParaRPr lang="en-US" altLang="zh-CN" dirty="0" smtClean="0">
              <a:latin typeface="微软雅黑" panose="020B0503020204020204" pitchFamily="34" charset="-122"/>
              <a:ea typeface="微软雅黑" panose="020B0503020204020204" pitchFamily="34" charset="-122"/>
            </a:endParaRPr>
          </a:p>
        </p:txBody>
      </p:sp>
      <p:sp>
        <p:nvSpPr>
          <p:cNvPr id="25" name="矩形 24"/>
          <p:cNvSpPr/>
          <p:nvPr/>
        </p:nvSpPr>
        <p:spPr>
          <a:xfrm>
            <a:off x="1429218" y="5589240"/>
            <a:ext cx="7056784" cy="341632"/>
          </a:xfrm>
          <a:prstGeom prst="rect">
            <a:avLst/>
          </a:prstGeom>
        </p:spPr>
        <p:txBody>
          <a:bodyPr wrap="square">
            <a:spAutoFit/>
          </a:bodyPr>
          <a:lstStyle/>
          <a:p>
            <a:pPr eaLnBrk="1" hangingPunct="1">
              <a:lnSpc>
                <a:spcPct val="90000"/>
              </a:lnSpc>
            </a:pPr>
            <a:r>
              <a:rPr lang="en-US" altLang="zh-CN"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应用：不适用于摄像头运动的场景</a:t>
            </a:r>
            <a:endParaRPr lang="en-US" altLang="zh-CN" dirty="0">
              <a:latin typeface="微软雅黑" panose="020B0503020204020204" pitchFamily="34" charset="-122"/>
              <a:ea typeface="微软雅黑" panose="020B0503020204020204" pitchFamily="34" charset="-122"/>
            </a:endParaRPr>
          </a:p>
        </p:txBody>
      </p:sp>
      <p:sp>
        <p:nvSpPr>
          <p:cNvPr id="26" name="矩形 25"/>
          <p:cNvSpPr/>
          <p:nvPr/>
        </p:nvSpPr>
        <p:spPr>
          <a:xfrm>
            <a:off x="1445852" y="4745537"/>
            <a:ext cx="7056784" cy="341632"/>
          </a:xfrm>
          <a:prstGeom prst="rect">
            <a:avLst/>
          </a:prstGeom>
        </p:spPr>
        <p:txBody>
          <a:bodyPr wrap="square">
            <a:spAutoFit/>
          </a:bodyPr>
          <a:lstStyle/>
          <a:p>
            <a:pPr eaLnBrk="1" hangingPunct="1">
              <a:lnSpc>
                <a:spcPct val="90000"/>
              </a:lnSpc>
            </a:pP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优点</a:t>
            </a:r>
            <a:r>
              <a:rPr lang="zh-CN" altLang="en-US" dirty="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能够快速、完整的提供分割运动目标、</a:t>
            </a:r>
            <a:endParaRPr lang="en-US" altLang="zh-CN" dirty="0">
              <a:latin typeface="微软雅黑" panose="020B0503020204020204" pitchFamily="34" charset="-122"/>
              <a:ea typeface="微软雅黑" panose="020B0503020204020204" pitchFamily="34" charset="-122"/>
            </a:endParaRPr>
          </a:p>
        </p:txBody>
      </p:sp>
      <p:sp>
        <p:nvSpPr>
          <p:cNvPr id="27" name="矩形 26"/>
          <p:cNvSpPr/>
          <p:nvPr/>
        </p:nvSpPr>
        <p:spPr>
          <a:xfrm>
            <a:off x="1442099" y="5157192"/>
            <a:ext cx="7056784" cy="341632"/>
          </a:xfrm>
          <a:prstGeom prst="rect">
            <a:avLst/>
          </a:prstGeom>
        </p:spPr>
        <p:txBody>
          <a:bodyPr wrap="square">
            <a:spAutoFit/>
          </a:bodyPr>
          <a:lstStyle/>
          <a:p>
            <a:pPr eaLnBrk="1" hangingPunct="1">
              <a:lnSpc>
                <a:spcPct val="90000"/>
              </a:lnSpc>
            </a:pP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缺点</a:t>
            </a:r>
            <a:r>
              <a:rPr lang="zh-CN" altLang="en-US" dirty="0" smtClean="0">
                <a:latin typeface="微软雅黑" panose="020B0503020204020204" pitchFamily="34" charset="-122"/>
                <a:ea typeface="微软雅黑" panose="020B0503020204020204" pitchFamily="34" charset="-122"/>
              </a:rPr>
              <a:t>：易受光线影响、背景更新是关键</a:t>
            </a:r>
            <a:r>
              <a:rPr lang="en-US" altLang="zh-CN" dirty="0">
                <a:latin typeface="微软雅黑" panose="020B0503020204020204" pitchFamily="34" charset="-122"/>
                <a:ea typeface="微软雅黑" panose="020B0503020204020204" pitchFamily="34" charset="-122"/>
              </a:rPr>
              <a:t>	</a:t>
            </a:r>
            <a:endParaRPr lang="en-US" altLang="zh-CN" dirty="0" smtClean="0">
              <a:latin typeface="微软雅黑" panose="020B0503020204020204" pitchFamily="34" charset="-122"/>
              <a:ea typeface="微软雅黑" panose="020B0503020204020204" pitchFamily="34" charset="-122"/>
            </a:endParaRPr>
          </a:p>
        </p:txBody>
      </p:sp>
      <p:sp>
        <p:nvSpPr>
          <p:cNvPr id="28" name="矩形 27"/>
          <p:cNvSpPr/>
          <p:nvPr/>
        </p:nvSpPr>
        <p:spPr>
          <a:xfrm>
            <a:off x="1429218" y="6215002"/>
            <a:ext cx="7056784" cy="590931"/>
          </a:xfrm>
          <a:prstGeom prst="rect">
            <a:avLst/>
          </a:prstGeom>
        </p:spPr>
        <p:txBody>
          <a:bodyPr wrap="square">
            <a:spAutoFit/>
          </a:bodyPr>
          <a:lstStyle/>
          <a:p>
            <a:pPr eaLnBrk="1" hangingPunct="1">
              <a:lnSpc>
                <a:spcPct val="90000"/>
              </a:lnSpc>
            </a:pPr>
            <a:r>
              <a:rPr lang="zh-CN" altLang="en-US" b="1" dirty="0" smtClean="0">
                <a:latin typeface="微软雅黑" panose="020B0503020204020204" pitchFamily="34" charset="-122"/>
                <a:ea typeface="微软雅黑" panose="020B0503020204020204" pitchFamily="34" charset="-122"/>
              </a:rPr>
              <a:t>光流法</a:t>
            </a:r>
            <a:r>
              <a:rPr lang="zh-CN" altLang="en-US" dirty="0">
                <a:latin typeface="微软雅黑" panose="020B0503020204020204" pitchFamily="34" charset="-122"/>
                <a:ea typeface="微软雅黑" panose="020B0503020204020204" pitchFamily="34" charset="-122"/>
              </a:rPr>
              <a:t>：能独立检测运动的对象，可用于摄像头运动的情况，但计算复杂好使，很难实时</a:t>
            </a:r>
            <a:r>
              <a:rPr lang="zh-CN" altLang="en-US" dirty="0" smtClean="0">
                <a:latin typeface="微软雅黑" panose="020B0503020204020204" pitchFamily="34" charset="-122"/>
                <a:ea typeface="微软雅黑" panose="020B0503020204020204" pitchFamily="34" charset="-122"/>
              </a:rPr>
              <a:t>检测。</a:t>
            </a:r>
            <a:endParaRPr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16608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fill="hold"/>
                                        <p:tgtEl>
                                          <p:spTgt spid="24"/>
                                        </p:tgtEl>
                                        <p:attrNameLst>
                                          <p:attrName>ppt_x</p:attrName>
                                        </p:attrNameLst>
                                      </p:cBhvr>
                                      <p:tavLst>
                                        <p:tav tm="0">
                                          <p:val>
                                            <p:strVal val="#ppt_x"/>
                                          </p:val>
                                        </p:tav>
                                        <p:tav tm="100000">
                                          <p:val>
                                            <p:strVal val="#ppt_x"/>
                                          </p:val>
                                        </p:tav>
                                      </p:tavLst>
                                    </p:anim>
                                    <p:anim calcmode="lin" valueType="num">
                                      <p:cBhvr additive="base">
                                        <p:cTn id="3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additive="base">
                                        <p:cTn id="43" dur="500" fill="hold"/>
                                        <p:tgtEl>
                                          <p:spTgt spid="26"/>
                                        </p:tgtEl>
                                        <p:attrNameLst>
                                          <p:attrName>ppt_x</p:attrName>
                                        </p:attrNameLst>
                                      </p:cBhvr>
                                      <p:tavLst>
                                        <p:tav tm="0">
                                          <p:val>
                                            <p:strVal val="#ppt_x"/>
                                          </p:val>
                                        </p:tav>
                                        <p:tav tm="100000">
                                          <p:val>
                                            <p:strVal val="#ppt_x"/>
                                          </p:val>
                                        </p:tav>
                                      </p:tavLst>
                                    </p:anim>
                                    <p:anim calcmode="lin" valueType="num">
                                      <p:cBhvr additive="base">
                                        <p:cTn id="4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additive="base">
                                        <p:cTn id="49" dur="500" fill="hold"/>
                                        <p:tgtEl>
                                          <p:spTgt spid="27"/>
                                        </p:tgtEl>
                                        <p:attrNameLst>
                                          <p:attrName>ppt_x</p:attrName>
                                        </p:attrNameLst>
                                      </p:cBhvr>
                                      <p:tavLst>
                                        <p:tav tm="0">
                                          <p:val>
                                            <p:strVal val="#ppt_x"/>
                                          </p:val>
                                        </p:tav>
                                        <p:tav tm="100000">
                                          <p:val>
                                            <p:strVal val="#ppt_x"/>
                                          </p:val>
                                        </p:tav>
                                      </p:tavLst>
                                    </p:anim>
                                    <p:anim calcmode="lin" valueType="num">
                                      <p:cBhvr additive="base">
                                        <p:cTn id="5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additive="base">
                                        <p:cTn id="55" dur="500" fill="hold"/>
                                        <p:tgtEl>
                                          <p:spTgt spid="25"/>
                                        </p:tgtEl>
                                        <p:attrNameLst>
                                          <p:attrName>ppt_x</p:attrName>
                                        </p:attrNameLst>
                                      </p:cBhvr>
                                      <p:tavLst>
                                        <p:tav tm="0">
                                          <p:val>
                                            <p:strVal val="#ppt_x"/>
                                          </p:val>
                                        </p:tav>
                                        <p:tav tm="100000">
                                          <p:val>
                                            <p:strVal val="#ppt_x"/>
                                          </p:val>
                                        </p:tav>
                                      </p:tavLst>
                                    </p:anim>
                                    <p:anim calcmode="lin" valueType="num">
                                      <p:cBhvr additive="base">
                                        <p:cTn id="5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8"/>
                                        </p:tgtEl>
                                        <p:attrNameLst>
                                          <p:attrName>style.visibility</p:attrName>
                                        </p:attrNameLst>
                                      </p:cBhvr>
                                      <p:to>
                                        <p:strVal val="visible"/>
                                      </p:to>
                                    </p:set>
                                    <p:anim calcmode="lin" valueType="num">
                                      <p:cBhvr additive="base">
                                        <p:cTn id="61" dur="500" fill="hold"/>
                                        <p:tgtEl>
                                          <p:spTgt spid="28"/>
                                        </p:tgtEl>
                                        <p:attrNameLst>
                                          <p:attrName>ppt_x</p:attrName>
                                        </p:attrNameLst>
                                      </p:cBhvr>
                                      <p:tavLst>
                                        <p:tav tm="0">
                                          <p:val>
                                            <p:strVal val="#ppt_x"/>
                                          </p:val>
                                        </p:tav>
                                        <p:tav tm="100000">
                                          <p:val>
                                            <p:strVal val="#ppt_x"/>
                                          </p:val>
                                        </p:tav>
                                      </p:tavLst>
                                    </p:anim>
                                    <p:anim calcmode="lin" valueType="num">
                                      <p:cBhvr additive="base">
                                        <p:cTn id="6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9" grpId="0"/>
      <p:bldP spid="22" grpId="0"/>
      <p:bldP spid="23" grpId="0"/>
      <p:bldP spid="24" grpId="0"/>
      <p:bldP spid="25" grpId="0"/>
      <p:bldP spid="26" grpId="0"/>
      <p:bldP spid="27" grpId="0"/>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en-US" altLang="zh-CN" dirty="0" err="1" smtClean="0">
                <a:solidFill>
                  <a:schemeClr val="tx1"/>
                </a:solidFill>
                <a:latin typeface="楷体" panose="02010609060101010101" pitchFamily="49" charset="-122"/>
                <a:ea typeface="楷体" panose="02010609060101010101" pitchFamily="49" charset="-122"/>
              </a:rPr>
              <a:t>OpenCV</a:t>
            </a:r>
            <a:r>
              <a:rPr lang="zh-CN" altLang="en-US" dirty="0" smtClean="0">
                <a:solidFill>
                  <a:schemeClr val="tx1"/>
                </a:solidFill>
                <a:latin typeface="楷体" panose="02010609060101010101" pitchFamily="49" charset="-122"/>
                <a:ea typeface="楷体" panose="02010609060101010101" pitchFamily="49" charset="-122"/>
              </a:rPr>
              <a:t>简介</a:t>
            </a:r>
          </a:p>
        </p:txBody>
      </p:sp>
      <p:sp>
        <p:nvSpPr>
          <p:cNvPr id="2" name="文本框 1"/>
          <p:cNvSpPr txBox="1"/>
          <p:nvPr/>
        </p:nvSpPr>
        <p:spPr>
          <a:xfrm>
            <a:off x="1544266" y="1610771"/>
            <a:ext cx="5256584" cy="369332"/>
          </a:xfrm>
          <a:prstGeom prst="rect">
            <a:avLst/>
          </a:prstGeom>
          <a:noFill/>
        </p:spPr>
        <p:txBody>
          <a:bodyPr wrap="square" rtlCol="0">
            <a:spAutoFit/>
          </a:bodyPr>
          <a:lstStyle/>
          <a:p>
            <a:r>
              <a:rPr lang="en-US" altLang="zh-CN" dirty="0" err="1" smtClean="0">
                <a:latin typeface="楷体" panose="02010609060101010101" pitchFamily="49" charset="-122"/>
                <a:ea typeface="楷体" panose="02010609060101010101" pitchFamily="49" charset="-122"/>
              </a:rPr>
              <a:t>OpenCV</a:t>
            </a:r>
            <a:r>
              <a:rPr lang="zh-CN" altLang="en-US" dirty="0" smtClean="0">
                <a:latin typeface="楷体" panose="02010609060101010101" pitchFamily="49" charset="-122"/>
                <a:ea typeface="楷体" panose="02010609060101010101" pitchFamily="49" charset="-122"/>
              </a:rPr>
              <a:t>重要组件</a:t>
            </a:r>
            <a:endParaRPr lang="zh-CN" altLang="en-US" dirty="0">
              <a:latin typeface="楷体" panose="02010609060101010101" pitchFamily="49" charset="-122"/>
              <a:ea typeface="楷体" panose="02010609060101010101" pitchFamily="49" charset="-122"/>
            </a:endParaRPr>
          </a:p>
        </p:txBody>
      </p:sp>
      <p:sp>
        <p:nvSpPr>
          <p:cNvPr id="22" name="Oval 3"/>
          <p:cNvSpPr>
            <a:spLocks noChangeArrowheads="1"/>
          </p:cNvSpPr>
          <p:nvPr/>
        </p:nvSpPr>
        <p:spPr bwMode="auto">
          <a:xfrm>
            <a:off x="2339976" y="4578747"/>
            <a:ext cx="3888208" cy="1730573"/>
          </a:xfrm>
          <a:prstGeom prst="ellipse">
            <a:avLst/>
          </a:prstGeom>
          <a:solidFill>
            <a:srgbClr val="00B0F0"/>
          </a:solidFill>
          <a:ln w="19080">
            <a:solidFill>
              <a:srgbClr val="FFFFFF"/>
            </a:solidFill>
            <a:miter lim="800000"/>
            <a:headEnd/>
            <a:tailEnd/>
          </a:ln>
        </p:spPr>
        <p:txBody>
          <a:bodyPr wrap="none" lIns="92160" tIns="46080" rIns="92160" bIns="46080" anchor="ct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imes New Roman" panose="02020603050405020304" pitchFamily="18" charset="0"/>
                <a:ea typeface="黑体" panose="02010609060101010101" pitchFamily="49" charset="-122"/>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imes New Roman" panose="02020603050405020304" pitchFamily="18" charset="0"/>
                <a:ea typeface="黑体" panose="02010609060101010101" pitchFamily="49" charset="-122"/>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imes New Roman" panose="02020603050405020304" pitchFamily="18" charset="0"/>
                <a:ea typeface="黑体" panose="02010609060101010101" pitchFamily="49" charset="-122"/>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imes New Roman" panose="02020603050405020304" pitchFamily="18" charset="0"/>
                <a:ea typeface="黑体" panose="02010609060101010101" pitchFamily="49" charset="-122"/>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imes New Roman" panose="02020603050405020304" pitchFamily="18" charset="0"/>
                <a:ea typeface="黑体" panose="02010609060101010101" pitchFamily="49"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imes New Roman" panose="02020603050405020304" pitchFamily="18" charset="0"/>
                <a:ea typeface="黑体" panose="02010609060101010101" pitchFamily="49"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imes New Roman" panose="02020603050405020304" pitchFamily="18" charset="0"/>
                <a:ea typeface="黑体" panose="02010609060101010101" pitchFamily="49"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imes New Roman" panose="02020603050405020304" pitchFamily="18" charset="0"/>
                <a:ea typeface="黑体" panose="02010609060101010101" pitchFamily="49"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imes New Roman" panose="02020603050405020304" pitchFamily="18" charset="0"/>
                <a:ea typeface="黑体" panose="02010609060101010101" pitchFamily="49" charset="-122"/>
              </a:defRPr>
            </a:lvl9pPr>
          </a:lstStyle>
          <a:p>
            <a:pPr algn="ctr">
              <a:lnSpc>
                <a:spcPct val="85000"/>
              </a:lnSpc>
              <a:spcBef>
                <a:spcPts val="750"/>
              </a:spcBef>
              <a:buClr>
                <a:srgbClr val="FDB605"/>
              </a:buClr>
              <a:buSzPct val="100000"/>
              <a:buFont typeface="Arial" panose="020B0604020202020204" pitchFamily="34" charset="0"/>
              <a:buNone/>
            </a:pPr>
            <a:r>
              <a:rPr lang="en-GB" altLang="zh-CN" sz="3200" b="1" dirty="0">
                <a:solidFill>
                  <a:srgbClr val="000000"/>
                </a:solidFill>
                <a:latin typeface="楷体" panose="02010609060101010101" pitchFamily="49" charset="-122"/>
                <a:ea typeface="楷体" panose="02010609060101010101" pitchFamily="49" charset="-122"/>
                <a:cs typeface="Arial" panose="020B0604020202020204" pitchFamily="34" charset="0"/>
              </a:rPr>
              <a:t>CXCORE</a:t>
            </a:r>
          </a:p>
          <a:p>
            <a:pPr algn="ctr">
              <a:lnSpc>
                <a:spcPct val="85000"/>
              </a:lnSpc>
              <a:spcBef>
                <a:spcPts val="750"/>
              </a:spcBef>
              <a:buClr>
                <a:srgbClr val="FDB605"/>
              </a:buClr>
              <a:buSzPct val="100000"/>
              <a:buFont typeface="Arial" panose="020B0604020202020204" pitchFamily="34" charset="0"/>
              <a:buNone/>
            </a:pPr>
            <a:r>
              <a:rPr lang="zh-CN" altLang="en-US" sz="2000" b="1" dirty="0" smtClean="0">
                <a:solidFill>
                  <a:srgbClr val="000000"/>
                </a:solidFill>
                <a:latin typeface="楷体" panose="02010609060101010101" pitchFamily="49" charset="-122"/>
                <a:ea typeface="楷体" panose="02010609060101010101" pitchFamily="49" charset="-122"/>
                <a:cs typeface="Arial" panose="020B0604020202020204" pitchFamily="34" charset="0"/>
              </a:rPr>
              <a:t>基本的结构和算法，</a:t>
            </a:r>
            <a:endParaRPr lang="en-US" altLang="zh-CN" sz="2000" b="1" dirty="0" smtClean="0">
              <a:solidFill>
                <a:srgbClr val="000000"/>
              </a:solidFill>
              <a:latin typeface="楷体" panose="02010609060101010101" pitchFamily="49" charset="-122"/>
              <a:ea typeface="楷体" panose="02010609060101010101" pitchFamily="49" charset="-122"/>
              <a:cs typeface="Arial" panose="020B0604020202020204" pitchFamily="34" charset="0"/>
            </a:endParaRPr>
          </a:p>
          <a:p>
            <a:pPr algn="ctr">
              <a:lnSpc>
                <a:spcPct val="85000"/>
              </a:lnSpc>
              <a:spcBef>
                <a:spcPts val="750"/>
              </a:spcBef>
              <a:buClr>
                <a:srgbClr val="FDB605"/>
              </a:buClr>
              <a:buSzPct val="100000"/>
              <a:buFont typeface="Arial" panose="020B0604020202020204" pitchFamily="34" charset="0"/>
              <a:buNone/>
            </a:pPr>
            <a:r>
              <a:rPr lang="zh-CN" altLang="en-US" sz="2000" b="1" dirty="0" smtClean="0">
                <a:solidFill>
                  <a:srgbClr val="000000"/>
                </a:solidFill>
                <a:latin typeface="楷体" panose="02010609060101010101" pitchFamily="49" charset="-122"/>
                <a:ea typeface="楷体" panose="02010609060101010101" pitchFamily="49" charset="-122"/>
                <a:cs typeface="Arial" panose="020B0604020202020204" pitchFamily="34" charset="0"/>
              </a:rPr>
              <a:t>以及</a:t>
            </a:r>
            <a:r>
              <a:rPr lang="en-US" altLang="zh-CN" sz="2000" b="1" dirty="0" smtClean="0">
                <a:solidFill>
                  <a:srgbClr val="000000"/>
                </a:solidFill>
                <a:latin typeface="楷体" panose="02010609060101010101" pitchFamily="49" charset="-122"/>
                <a:ea typeface="楷体" panose="02010609060101010101" pitchFamily="49" charset="-122"/>
                <a:cs typeface="Arial" panose="020B0604020202020204" pitchFamily="34" charset="0"/>
              </a:rPr>
              <a:t>XML</a:t>
            </a:r>
            <a:r>
              <a:rPr lang="zh-CN" altLang="en-US" sz="2000" b="1" dirty="0" smtClean="0">
                <a:solidFill>
                  <a:srgbClr val="000000"/>
                </a:solidFill>
                <a:latin typeface="楷体" panose="02010609060101010101" pitchFamily="49" charset="-122"/>
                <a:ea typeface="楷体" panose="02010609060101010101" pitchFamily="49" charset="-122"/>
                <a:cs typeface="Arial" panose="020B0604020202020204" pitchFamily="34" charset="0"/>
              </a:rPr>
              <a:t>支持，绘制功能。</a:t>
            </a:r>
            <a:endParaRPr lang="en-GB" altLang="zh-CN" sz="2000" b="1" dirty="0">
              <a:solidFill>
                <a:srgbClr val="000000"/>
              </a:solidFill>
              <a:latin typeface="楷体" panose="02010609060101010101" pitchFamily="49" charset="-122"/>
              <a:ea typeface="楷体" panose="02010609060101010101" pitchFamily="49" charset="-122"/>
              <a:cs typeface="Arial" panose="020B0604020202020204" pitchFamily="34" charset="0"/>
            </a:endParaRPr>
          </a:p>
        </p:txBody>
      </p:sp>
      <p:sp>
        <p:nvSpPr>
          <p:cNvPr id="23" name="Oval 4"/>
          <p:cNvSpPr>
            <a:spLocks noChangeArrowheads="1"/>
          </p:cNvSpPr>
          <p:nvPr/>
        </p:nvSpPr>
        <p:spPr bwMode="auto">
          <a:xfrm>
            <a:off x="2232026" y="2311797"/>
            <a:ext cx="2254250" cy="1981200"/>
          </a:xfrm>
          <a:prstGeom prst="ellipse">
            <a:avLst/>
          </a:prstGeom>
          <a:solidFill>
            <a:srgbClr val="00B0F0"/>
          </a:solidFill>
          <a:ln w="19080">
            <a:solidFill>
              <a:srgbClr val="FFFFFF"/>
            </a:solidFill>
            <a:miter lim="800000"/>
            <a:headEnd/>
            <a:tailEnd/>
          </a:ln>
        </p:spPr>
        <p:txBody>
          <a:bodyPr wrap="none" lIns="92160" tIns="46080" rIns="92160" bIns="46080" anchor="ct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imes New Roman" panose="02020603050405020304" pitchFamily="18" charset="0"/>
                <a:ea typeface="黑体" panose="02010609060101010101" pitchFamily="49" charset="-122"/>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imes New Roman" panose="02020603050405020304" pitchFamily="18" charset="0"/>
                <a:ea typeface="黑体" panose="02010609060101010101" pitchFamily="49" charset="-122"/>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imes New Roman" panose="02020603050405020304" pitchFamily="18" charset="0"/>
                <a:ea typeface="黑体" panose="02010609060101010101" pitchFamily="49" charset="-122"/>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imes New Roman" panose="02020603050405020304" pitchFamily="18" charset="0"/>
                <a:ea typeface="黑体" panose="02010609060101010101" pitchFamily="49" charset="-122"/>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imes New Roman" panose="02020603050405020304" pitchFamily="18" charset="0"/>
                <a:ea typeface="黑体" panose="02010609060101010101" pitchFamily="49"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imes New Roman" panose="02020603050405020304" pitchFamily="18" charset="0"/>
                <a:ea typeface="黑体" panose="02010609060101010101" pitchFamily="49"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imes New Roman" panose="02020603050405020304" pitchFamily="18" charset="0"/>
                <a:ea typeface="黑体" panose="02010609060101010101" pitchFamily="49"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imes New Roman" panose="02020603050405020304" pitchFamily="18" charset="0"/>
                <a:ea typeface="黑体" panose="02010609060101010101" pitchFamily="49"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imes New Roman" panose="02020603050405020304" pitchFamily="18" charset="0"/>
                <a:ea typeface="黑体" panose="02010609060101010101" pitchFamily="49" charset="-122"/>
              </a:defRPr>
            </a:lvl9pPr>
          </a:lstStyle>
          <a:p>
            <a:pPr algn="ctr">
              <a:lnSpc>
                <a:spcPct val="85000"/>
              </a:lnSpc>
              <a:spcBef>
                <a:spcPts val="750"/>
              </a:spcBef>
              <a:buClr>
                <a:srgbClr val="FDB605"/>
              </a:buClr>
              <a:buSzPct val="100000"/>
              <a:buFont typeface="Arial" panose="020B0604020202020204" pitchFamily="34" charset="0"/>
              <a:buNone/>
            </a:pPr>
            <a:r>
              <a:rPr lang="en-GB" altLang="zh-CN" sz="3200" b="1" dirty="0">
                <a:solidFill>
                  <a:srgbClr val="000000"/>
                </a:solidFill>
                <a:latin typeface="楷体" panose="02010609060101010101" pitchFamily="49" charset="-122"/>
                <a:ea typeface="楷体" panose="02010609060101010101" pitchFamily="49" charset="-122"/>
                <a:cs typeface="Arial" panose="020B0604020202020204" pitchFamily="34" charset="0"/>
              </a:rPr>
              <a:t>CV</a:t>
            </a:r>
          </a:p>
          <a:p>
            <a:pPr algn="ctr">
              <a:lnSpc>
                <a:spcPct val="85000"/>
              </a:lnSpc>
              <a:spcBef>
                <a:spcPts val="750"/>
              </a:spcBef>
              <a:buClr>
                <a:srgbClr val="FDB605"/>
              </a:buClr>
              <a:buSzPct val="100000"/>
              <a:buFont typeface="Arial" panose="020B0604020202020204" pitchFamily="34" charset="0"/>
              <a:buNone/>
            </a:pPr>
            <a:r>
              <a:rPr lang="zh-CN" altLang="en-US" sz="2000" b="1" dirty="0" smtClean="0">
                <a:solidFill>
                  <a:srgbClr val="000000"/>
                </a:solidFill>
                <a:latin typeface="楷体" panose="02010609060101010101" pitchFamily="49" charset="-122"/>
                <a:ea typeface="楷体" panose="02010609060101010101" pitchFamily="49" charset="-122"/>
                <a:cs typeface="Arial" panose="020B0604020202020204" pitchFamily="34" charset="0"/>
              </a:rPr>
              <a:t>图像处理</a:t>
            </a:r>
            <a:endParaRPr lang="en-GB" altLang="zh-CN" sz="2000" b="1" dirty="0">
              <a:solidFill>
                <a:srgbClr val="000000"/>
              </a:solidFill>
              <a:latin typeface="楷体" panose="02010609060101010101" pitchFamily="49" charset="-122"/>
              <a:ea typeface="楷体" panose="02010609060101010101" pitchFamily="49" charset="-122"/>
              <a:cs typeface="Arial" panose="020B0604020202020204" pitchFamily="34" charset="0"/>
            </a:endParaRPr>
          </a:p>
        </p:txBody>
      </p:sp>
      <p:sp>
        <p:nvSpPr>
          <p:cNvPr id="24" name="Oval 5"/>
          <p:cNvSpPr>
            <a:spLocks noChangeArrowheads="1"/>
          </p:cNvSpPr>
          <p:nvPr/>
        </p:nvSpPr>
        <p:spPr bwMode="auto">
          <a:xfrm>
            <a:off x="4614863" y="2311797"/>
            <a:ext cx="2052638" cy="1981200"/>
          </a:xfrm>
          <a:prstGeom prst="ellipse">
            <a:avLst/>
          </a:prstGeom>
          <a:solidFill>
            <a:srgbClr val="00B0F0"/>
          </a:solidFill>
          <a:ln w="19080">
            <a:solidFill>
              <a:srgbClr val="FFFFFF"/>
            </a:solidFill>
            <a:miter lim="800000"/>
            <a:headEnd/>
            <a:tailEnd/>
          </a:ln>
        </p:spPr>
        <p:txBody>
          <a:bodyPr wrap="none" lIns="92160" tIns="46080" rIns="92160" bIns="46080" anchor="ct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imes New Roman" panose="02020603050405020304" pitchFamily="18" charset="0"/>
                <a:ea typeface="黑体" panose="02010609060101010101" pitchFamily="49" charset="-122"/>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imes New Roman" panose="02020603050405020304" pitchFamily="18" charset="0"/>
                <a:ea typeface="黑体" panose="02010609060101010101" pitchFamily="49" charset="-122"/>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imes New Roman" panose="02020603050405020304" pitchFamily="18" charset="0"/>
                <a:ea typeface="黑体" panose="02010609060101010101" pitchFamily="49" charset="-122"/>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imes New Roman" panose="02020603050405020304" pitchFamily="18" charset="0"/>
                <a:ea typeface="黑体" panose="02010609060101010101" pitchFamily="49" charset="-122"/>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imes New Roman" panose="02020603050405020304" pitchFamily="18" charset="0"/>
                <a:ea typeface="黑体" panose="02010609060101010101" pitchFamily="49"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imes New Roman" panose="02020603050405020304" pitchFamily="18" charset="0"/>
                <a:ea typeface="黑体" panose="02010609060101010101" pitchFamily="49"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imes New Roman" panose="02020603050405020304" pitchFamily="18" charset="0"/>
                <a:ea typeface="黑体" panose="02010609060101010101" pitchFamily="49"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imes New Roman" panose="02020603050405020304" pitchFamily="18" charset="0"/>
                <a:ea typeface="黑体" panose="02010609060101010101" pitchFamily="49"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imes New Roman" panose="02020603050405020304" pitchFamily="18" charset="0"/>
                <a:ea typeface="黑体" panose="02010609060101010101" pitchFamily="49" charset="-122"/>
              </a:defRPr>
            </a:lvl9pPr>
          </a:lstStyle>
          <a:p>
            <a:pPr algn="ctr">
              <a:lnSpc>
                <a:spcPct val="85000"/>
              </a:lnSpc>
              <a:spcBef>
                <a:spcPts val="750"/>
              </a:spcBef>
              <a:buClr>
                <a:srgbClr val="FDB605"/>
              </a:buClr>
              <a:buSzPct val="100000"/>
              <a:buFont typeface="Arial" panose="020B0604020202020204" pitchFamily="34" charset="0"/>
              <a:buNone/>
            </a:pPr>
            <a:r>
              <a:rPr lang="en-GB" altLang="zh-CN" sz="2800" b="1" dirty="0" err="1" smtClean="0">
                <a:solidFill>
                  <a:srgbClr val="000000"/>
                </a:solidFill>
                <a:latin typeface="楷体" panose="02010609060101010101" pitchFamily="49" charset="-122"/>
                <a:ea typeface="楷体" panose="02010609060101010101" pitchFamily="49" charset="-122"/>
                <a:cs typeface="Arial" panose="020B0604020202020204" pitchFamily="34" charset="0"/>
              </a:rPr>
              <a:t>HighGUI</a:t>
            </a:r>
            <a:endParaRPr lang="en-GB" altLang="zh-CN" sz="2800" b="1" dirty="0" smtClean="0">
              <a:solidFill>
                <a:srgbClr val="000000"/>
              </a:solidFill>
              <a:latin typeface="楷体" panose="02010609060101010101" pitchFamily="49" charset="-122"/>
              <a:ea typeface="楷体" panose="02010609060101010101" pitchFamily="49" charset="-122"/>
              <a:cs typeface="Arial" panose="020B0604020202020204" pitchFamily="34" charset="0"/>
            </a:endParaRPr>
          </a:p>
          <a:p>
            <a:pPr algn="ctr">
              <a:lnSpc>
                <a:spcPct val="85000"/>
              </a:lnSpc>
              <a:spcBef>
                <a:spcPts val="750"/>
              </a:spcBef>
              <a:buClr>
                <a:srgbClr val="FDB605"/>
              </a:buClr>
              <a:buSzPct val="100000"/>
              <a:buFont typeface="Arial" panose="020B0604020202020204" pitchFamily="34" charset="0"/>
              <a:buNone/>
            </a:pPr>
            <a:r>
              <a:rPr lang="en-GB" altLang="zh-CN" sz="2000" b="1" dirty="0" smtClean="0">
                <a:solidFill>
                  <a:srgbClr val="000000"/>
                </a:solidFill>
                <a:latin typeface="楷体" panose="02010609060101010101" pitchFamily="49" charset="-122"/>
                <a:ea typeface="楷体" panose="02010609060101010101" pitchFamily="49" charset="-122"/>
                <a:cs typeface="Arial" panose="020B0604020202020204" pitchFamily="34" charset="0"/>
              </a:rPr>
              <a:t>GUI, Image </a:t>
            </a:r>
            <a:r>
              <a:rPr lang="zh-CN" altLang="en-US" sz="2000" b="1" dirty="0" smtClean="0">
                <a:solidFill>
                  <a:srgbClr val="000000"/>
                </a:solidFill>
                <a:latin typeface="楷体" panose="02010609060101010101" pitchFamily="49" charset="-122"/>
                <a:ea typeface="楷体" panose="02010609060101010101" pitchFamily="49" charset="-122"/>
                <a:cs typeface="Arial" panose="020B0604020202020204" pitchFamily="34" charset="0"/>
              </a:rPr>
              <a:t>和</a:t>
            </a:r>
            <a:endParaRPr lang="en-GB" altLang="zh-CN" sz="2000" b="1" dirty="0" smtClean="0">
              <a:solidFill>
                <a:srgbClr val="000000"/>
              </a:solidFill>
              <a:latin typeface="楷体" panose="02010609060101010101" pitchFamily="49" charset="-122"/>
              <a:ea typeface="楷体" panose="02010609060101010101" pitchFamily="49" charset="-122"/>
              <a:cs typeface="Arial" panose="020B0604020202020204" pitchFamily="34" charset="0"/>
            </a:endParaRPr>
          </a:p>
          <a:p>
            <a:pPr algn="ctr">
              <a:lnSpc>
                <a:spcPct val="85000"/>
              </a:lnSpc>
              <a:spcBef>
                <a:spcPts val="750"/>
              </a:spcBef>
              <a:buClr>
                <a:srgbClr val="FDB605"/>
              </a:buClr>
              <a:buSzPct val="100000"/>
              <a:buFont typeface="Arial" panose="020B0604020202020204" pitchFamily="34" charset="0"/>
              <a:buNone/>
            </a:pPr>
            <a:r>
              <a:rPr lang="en-GB" altLang="zh-CN" sz="2000" b="1" dirty="0" smtClean="0">
                <a:solidFill>
                  <a:srgbClr val="000000"/>
                </a:solidFill>
                <a:latin typeface="楷体" panose="02010609060101010101" pitchFamily="49" charset="-122"/>
                <a:ea typeface="楷体" panose="02010609060101010101" pitchFamily="49" charset="-122"/>
                <a:cs typeface="Arial" panose="020B0604020202020204" pitchFamily="34" charset="0"/>
              </a:rPr>
              <a:t> Video I/O</a:t>
            </a:r>
            <a:endParaRPr lang="en-GB" altLang="zh-CN" sz="2000" b="1" dirty="0">
              <a:solidFill>
                <a:srgbClr val="000000"/>
              </a:solidFill>
              <a:latin typeface="楷体" panose="02010609060101010101" pitchFamily="49" charset="-122"/>
              <a:ea typeface="楷体" panose="02010609060101010101" pitchFamily="49" charset="-122"/>
              <a:cs typeface="Arial" panose="020B0604020202020204" pitchFamily="34" charset="0"/>
            </a:endParaRPr>
          </a:p>
        </p:txBody>
      </p:sp>
      <p:sp>
        <p:nvSpPr>
          <p:cNvPr id="27" name="Oval 11"/>
          <p:cNvSpPr>
            <a:spLocks noChangeArrowheads="1"/>
          </p:cNvSpPr>
          <p:nvPr/>
        </p:nvSpPr>
        <p:spPr bwMode="auto">
          <a:xfrm>
            <a:off x="6875463" y="2311797"/>
            <a:ext cx="2232025" cy="1981200"/>
          </a:xfrm>
          <a:prstGeom prst="ellipse">
            <a:avLst/>
          </a:prstGeom>
          <a:solidFill>
            <a:srgbClr val="92D050"/>
          </a:solidFill>
          <a:ln w="19080">
            <a:solidFill>
              <a:srgbClr val="FFFFFF"/>
            </a:solidFill>
            <a:miter lim="800000"/>
            <a:headEnd/>
            <a:tailEnd/>
          </a:ln>
        </p:spPr>
        <p:txBody>
          <a:bodyPr wrap="none" lIns="92160" tIns="46080" rIns="92160" bIns="46080" anchor="ct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imes New Roman" panose="02020603050405020304" pitchFamily="18" charset="0"/>
                <a:ea typeface="黑体" panose="02010609060101010101" pitchFamily="49" charset="-122"/>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imes New Roman" panose="02020603050405020304" pitchFamily="18" charset="0"/>
                <a:ea typeface="黑体" panose="02010609060101010101" pitchFamily="49" charset="-122"/>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imes New Roman" panose="02020603050405020304" pitchFamily="18" charset="0"/>
                <a:ea typeface="黑体" panose="02010609060101010101" pitchFamily="49" charset="-122"/>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imes New Roman" panose="02020603050405020304" pitchFamily="18" charset="0"/>
                <a:ea typeface="黑体" panose="02010609060101010101" pitchFamily="49" charset="-122"/>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imes New Roman" panose="02020603050405020304" pitchFamily="18" charset="0"/>
                <a:ea typeface="黑体" panose="02010609060101010101" pitchFamily="49"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imes New Roman" panose="02020603050405020304" pitchFamily="18" charset="0"/>
                <a:ea typeface="黑体" panose="02010609060101010101" pitchFamily="49"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imes New Roman" panose="02020603050405020304" pitchFamily="18" charset="0"/>
                <a:ea typeface="黑体" panose="02010609060101010101" pitchFamily="49"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imes New Roman" panose="02020603050405020304" pitchFamily="18" charset="0"/>
                <a:ea typeface="黑体" panose="02010609060101010101" pitchFamily="49"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imes New Roman" panose="02020603050405020304" pitchFamily="18" charset="0"/>
                <a:ea typeface="黑体" panose="02010609060101010101" pitchFamily="49" charset="-122"/>
              </a:defRPr>
            </a:lvl9pPr>
          </a:lstStyle>
          <a:p>
            <a:pPr algn="ctr">
              <a:lnSpc>
                <a:spcPct val="85000"/>
              </a:lnSpc>
              <a:spcBef>
                <a:spcPts val="750"/>
              </a:spcBef>
              <a:buClr>
                <a:srgbClr val="FDB605"/>
              </a:buClr>
              <a:buSzPct val="100000"/>
              <a:buFont typeface="Arial" panose="020B0604020202020204" pitchFamily="34" charset="0"/>
              <a:buNone/>
            </a:pPr>
            <a:r>
              <a:rPr lang="en-GB" altLang="zh-CN" sz="3200" b="1" dirty="0">
                <a:solidFill>
                  <a:srgbClr val="000000"/>
                </a:solidFill>
                <a:latin typeface="Book Antiqua" panose="02040602050305030304" pitchFamily="18" charset="0"/>
                <a:cs typeface="Arial" panose="020B0604020202020204" pitchFamily="34" charset="0"/>
              </a:rPr>
              <a:t>ML</a:t>
            </a:r>
          </a:p>
          <a:p>
            <a:pPr algn="ctr">
              <a:lnSpc>
                <a:spcPct val="85000"/>
              </a:lnSpc>
              <a:spcBef>
                <a:spcPts val="750"/>
              </a:spcBef>
              <a:buClr>
                <a:srgbClr val="FDB605"/>
              </a:buClr>
              <a:buSzPct val="100000"/>
              <a:buFont typeface="Arial" panose="020B0604020202020204" pitchFamily="34" charset="0"/>
              <a:buNone/>
            </a:pPr>
            <a:r>
              <a:rPr lang="en-GB" altLang="zh-CN" sz="2000" b="1" dirty="0">
                <a:solidFill>
                  <a:srgbClr val="000000"/>
                </a:solidFill>
                <a:latin typeface="Book Antiqua" panose="02040602050305030304" pitchFamily="18" charset="0"/>
                <a:cs typeface="Arial" panose="020B0604020202020204" pitchFamily="34" charset="0"/>
              </a:rPr>
              <a:t>Machine Learning </a:t>
            </a:r>
          </a:p>
          <a:p>
            <a:pPr algn="ctr">
              <a:lnSpc>
                <a:spcPct val="85000"/>
              </a:lnSpc>
              <a:spcBef>
                <a:spcPts val="750"/>
              </a:spcBef>
              <a:buClr>
                <a:srgbClr val="FDB605"/>
              </a:buClr>
              <a:buSzPct val="100000"/>
              <a:buFont typeface="Arial" panose="020B0604020202020204" pitchFamily="34" charset="0"/>
              <a:buNone/>
            </a:pPr>
            <a:r>
              <a:rPr lang="zh-CN" altLang="en-US" sz="2000" b="1" dirty="0" smtClean="0">
                <a:solidFill>
                  <a:srgbClr val="000000"/>
                </a:solidFill>
                <a:latin typeface="Book Antiqua" panose="02040602050305030304" pitchFamily="18" charset="0"/>
                <a:cs typeface="Arial" panose="020B0604020202020204" pitchFamily="34" charset="0"/>
              </a:rPr>
              <a:t>算法</a:t>
            </a:r>
            <a:endParaRPr lang="en-GB" altLang="zh-CN" sz="2000" b="1" dirty="0">
              <a:solidFill>
                <a:srgbClr val="000000"/>
              </a:solidFill>
              <a:latin typeface="Book Antiqua" panose="02040602050305030304" pitchFamily="18" charset="0"/>
              <a:cs typeface="Arial" panose="020B0604020202020204" pitchFamily="34" charset="0"/>
            </a:endParaRPr>
          </a:p>
        </p:txBody>
      </p:sp>
      <p:sp>
        <p:nvSpPr>
          <p:cNvPr id="28" name="Oval 12"/>
          <p:cNvSpPr>
            <a:spLocks noChangeArrowheads="1"/>
          </p:cNvSpPr>
          <p:nvPr/>
        </p:nvSpPr>
        <p:spPr bwMode="auto">
          <a:xfrm>
            <a:off x="-36512" y="2311797"/>
            <a:ext cx="2159000" cy="1981200"/>
          </a:xfrm>
          <a:prstGeom prst="ellipse">
            <a:avLst/>
          </a:prstGeom>
          <a:solidFill>
            <a:srgbClr val="92D050"/>
          </a:solidFill>
          <a:ln w="19080">
            <a:solidFill>
              <a:srgbClr val="FFFFFF"/>
            </a:solidFill>
            <a:miter lim="800000"/>
            <a:headEnd/>
            <a:tailEnd/>
          </a:ln>
        </p:spPr>
        <p:txBody>
          <a:bodyPr wrap="none" lIns="92160" tIns="46080" rIns="92160" bIns="46080" anchor="ct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imes New Roman" panose="02020603050405020304" pitchFamily="18" charset="0"/>
                <a:ea typeface="黑体" panose="02010609060101010101" pitchFamily="49" charset="-122"/>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imes New Roman" panose="02020603050405020304" pitchFamily="18" charset="0"/>
                <a:ea typeface="黑体" panose="02010609060101010101" pitchFamily="49" charset="-122"/>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imes New Roman" panose="02020603050405020304" pitchFamily="18" charset="0"/>
                <a:ea typeface="黑体" panose="02010609060101010101" pitchFamily="49" charset="-122"/>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imes New Roman" panose="02020603050405020304" pitchFamily="18" charset="0"/>
                <a:ea typeface="黑体" panose="02010609060101010101" pitchFamily="49" charset="-122"/>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imes New Roman" panose="02020603050405020304" pitchFamily="18" charset="0"/>
                <a:ea typeface="黑体" panose="02010609060101010101" pitchFamily="49"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imes New Roman" panose="02020603050405020304" pitchFamily="18" charset="0"/>
                <a:ea typeface="黑体" panose="02010609060101010101" pitchFamily="49"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imes New Roman" panose="02020603050405020304" pitchFamily="18" charset="0"/>
                <a:ea typeface="黑体" panose="02010609060101010101" pitchFamily="49"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imes New Roman" panose="02020603050405020304" pitchFamily="18" charset="0"/>
                <a:ea typeface="黑体" panose="02010609060101010101" pitchFamily="49"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Times New Roman" panose="02020603050405020304" pitchFamily="18" charset="0"/>
                <a:ea typeface="黑体" panose="02010609060101010101" pitchFamily="49" charset="-122"/>
              </a:defRPr>
            </a:lvl9pPr>
          </a:lstStyle>
          <a:p>
            <a:pPr algn="ctr">
              <a:lnSpc>
                <a:spcPct val="85000"/>
              </a:lnSpc>
              <a:spcBef>
                <a:spcPts val="750"/>
              </a:spcBef>
              <a:buClr>
                <a:srgbClr val="FDB605"/>
              </a:buClr>
              <a:buSzPct val="100000"/>
              <a:buFont typeface="Arial" panose="020B0604020202020204" pitchFamily="34" charset="0"/>
              <a:buNone/>
            </a:pPr>
            <a:r>
              <a:rPr lang="en-GB" altLang="zh-CN" sz="3200" b="1" dirty="0" err="1">
                <a:solidFill>
                  <a:srgbClr val="000000"/>
                </a:solidFill>
                <a:latin typeface="楷体" panose="02010609060101010101" pitchFamily="49" charset="-122"/>
                <a:ea typeface="楷体" panose="02010609060101010101" pitchFamily="49" charset="-122"/>
                <a:cs typeface="Arial" panose="020B0604020202020204" pitchFamily="34" charset="0"/>
              </a:rPr>
              <a:t>CVCam</a:t>
            </a:r>
            <a:endParaRPr lang="en-GB" altLang="zh-CN" sz="3200" b="1" dirty="0">
              <a:solidFill>
                <a:srgbClr val="000000"/>
              </a:solidFill>
              <a:latin typeface="楷体" panose="02010609060101010101" pitchFamily="49" charset="-122"/>
              <a:ea typeface="楷体" panose="02010609060101010101" pitchFamily="49" charset="-122"/>
              <a:cs typeface="Arial" panose="020B0604020202020204" pitchFamily="34" charset="0"/>
            </a:endParaRPr>
          </a:p>
          <a:p>
            <a:pPr algn="ctr">
              <a:lnSpc>
                <a:spcPct val="85000"/>
              </a:lnSpc>
              <a:spcBef>
                <a:spcPts val="750"/>
              </a:spcBef>
              <a:buClr>
                <a:srgbClr val="FDB605"/>
              </a:buClr>
              <a:buSzPct val="100000"/>
              <a:buFont typeface="Arial" panose="020B0604020202020204" pitchFamily="34" charset="0"/>
              <a:buNone/>
            </a:pPr>
            <a:r>
              <a:rPr lang="zh-CN" altLang="en-US" sz="2000" b="1" dirty="0" smtClean="0">
                <a:solidFill>
                  <a:srgbClr val="000000"/>
                </a:solidFill>
                <a:latin typeface="楷体" panose="02010609060101010101" pitchFamily="49" charset="-122"/>
                <a:ea typeface="楷体" panose="02010609060101010101" pitchFamily="49" charset="-122"/>
                <a:cs typeface="Arial" panose="020B0604020202020204" pitchFamily="34" charset="0"/>
              </a:rPr>
              <a:t>视频流处理</a:t>
            </a:r>
            <a:endParaRPr lang="en-GB" altLang="zh-CN" sz="2000" b="1" dirty="0">
              <a:solidFill>
                <a:srgbClr val="000000"/>
              </a:solidFill>
              <a:latin typeface="楷体" panose="02010609060101010101" pitchFamily="49" charset="-122"/>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3283839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fill="hold"/>
                                        <p:tgtEl>
                                          <p:spTgt spid="27"/>
                                        </p:tgtEl>
                                        <p:attrNameLst>
                                          <p:attrName>ppt_x</p:attrName>
                                        </p:attrNameLst>
                                      </p:cBhvr>
                                      <p:tavLst>
                                        <p:tav tm="0">
                                          <p:val>
                                            <p:strVal val="#ppt_x"/>
                                          </p:val>
                                        </p:tav>
                                        <p:tav tm="100000">
                                          <p:val>
                                            <p:strVal val="#ppt_x"/>
                                          </p:val>
                                        </p:tav>
                                      </p:tavLst>
                                    </p:anim>
                                    <p:anim calcmode="lin" valueType="num">
                                      <p:cBhvr additive="base">
                                        <p:cTn id="3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animBg="1"/>
      <p:bldP spid="23" grpId="0" animBg="1"/>
      <p:bldP spid="24" grpId="0" animBg="1"/>
      <p:bldP spid="27" grpId="0" animBg="1"/>
      <p:bldP spid="2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a:spLocks noChangeArrowheads="1"/>
          </p:cNvSpPr>
          <p:nvPr/>
        </p:nvSpPr>
        <p:spPr bwMode="auto">
          <a:xfrm>
            <a:off x="1979712" y="5300439"/>
            <a:ext cx="5018087"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zh-CN" altLang="en-US" dirty="0" smtClean="0">
                <a:solidFill>
                  <a:schemeClr val="tx1"/>
                </a:solidFill>
                <a:latin typeface="楷体" panose="02010609060101010101" pitchFamily="49" charset="-122"/>
                <a:ea typeface="楷体" panose="02010609060101010101" pitchFamily="49" charset="-122"/>
              </a:rPr>
              <a:t>目录</a:t>
            </a:r>
          </a:p>
        </p:txBody>
      </p:sp>
      <p:sp>
        <p:nvSpPr>
          <p:cNvPr id="5125" name="Rectangle 3"/>
          <p:cNvSpPr>
            <a:spLocks noGrp="1" noChangeArrowheads="1"/>
          </p:cNvSpPr>
          <p:nvPr>
            <p:ph type="body" idx="4294967295"/>
          </p:nvPr>
        </p:nvSpPr>
        <p:spPr>
          <a:xfrm>
            <a:off x="1071563" y="1642492"/>
            <a:ext cx="5228629" cy="4450804"/>
          </a:xfrm>
        </p:spPr>
        <p:txBody>
          <a:bodyPr/>
          <a:lstStyle/>
          <a:p>
            <a:pPr lvl="3" eaLnBrk="1" hangingPunct="1">
              <a:lnSpc>
                <a:spcPct val="90000"/>
              </a:lnSpc>
              <a:buSzPct val="60000"/>
              <a:buFont typeface="Wingdings" panose="05000000000000000000" pitchFamily="2" charset="2"/>
              <a:buChar char="n"/>
            </a:pP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上次回顾</a:t>
            </a: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数据结构</a:t>
            </a: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形态学</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直方图</a:t>
            </a: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a:latin typeface="楷体" panose="02010609060101010101" pitchFamily="49" charset="-122"/>
                <a:ea typeface="楷体" panose="02010609060101010101" pitchFamily="49" charset="-122"/>
                <a:cs typeface="Kalinga" panose="020B0502040204020203" pitchFamily="34" charset="0"/>
              </a:rPr>
              <a:t>滤波</a:t>
            </a: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a:latin typeface="楷体" panose="02010609060101010101" pitchFamily="49" charset="-122"/>
                <a:ea typeface="楷体" panose="02010609060101010101" pitchFamily="49" charset="-122"/>
                <a:cs typeface="Kalinga" panose="020B0502040204020203" pitchFamily="34" charset="0"/>
              </a:rPr>
              <a:t>运动</a:t>
            </a: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目标检测</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阴影</a:t>
            </a:r>
            <a:r>
              <a:rPr kumimoji="0" lang="en-US" altLang="zh-CN" sz="3600" dirty="0" smtClean="0">
                <a:latin typeface="楷体" panose="02010609060101010101" pitchFamily="49" charset="-122"/>
                <a:ea typeface="楷体" panose="02010609060101010101" pitchFamily="49" charset="-122"/>
                <a:cs typeface="Kalinga" panose="020B0502040204020203" pitchFamily="34" charset="0"/>
              </a:rPr>
              <a:t> </a:t>
            </a: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鬼影</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p:txBody>
      </p:sp>
    </p:spTree>
    <p:extLst>
      <p:ext uri="{BB962C8B-B14F-4D97-AF65-F5344CB8AC3E}">
        <p14:creationId xmlns:p14="http://schemas.microsoft.com/office/powerpoint/2010/main" val="4164783796"/>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zh-CN" altLang="en-US" dirty="0" smtClean="0">
                <a:solidFill>
                  <a:schemeClr val="tx1"/>
                </a:solidFill>
                <a:latin typeface="楷体" panose="02010609060101010101" pitchFamily="49" charset="-122"/>
                <a:ea typeface="楷体" panose="02010609060101010101" pitchFamily="49" charset="-122"/>
              </a:rPr>
              <a:t>阴影 鬼影</a:t>
            </a:r>
          </a:p>
        </p:txBody>
      </p:sp>
      <p:sp>
        <p:nvSpPr>
          <p:cNvPr id="2" name="文本框 1"/>
          <p:cNvSpPr txBox="1"/>
          <p:nvPr/>
        </p:nvSpPr>
        <p:spPr>
          <a:xfrm>
            <a:off x="-33784" y="2420888"/>
            <a:ext cx="9793088" cy="646331"/>
          </a:xfrm>
          <a:prstGeom prst="rect">
            <a:avLst/>
          </a:prstGeom>
          <a:noFill/>
        </p:spPr>
        <p:txBody>
          <a:bodyPr wrap="square" rtlCol="0">
            <a:spAutoFit/>
          </a:bodyPr>
          <a:lstStyle/>
          <a:p>
            <a:r>
              <a:rPr lang="en-US" altLang="zh-CN" sz="3600" dirty="0" smtClean="0"/>
              <a:t>https://github.com/BeyondVincent/OpenCV</a:t>
            </a:r>
            <a:endParaRPr lang="zh-CN" altLang="en-US" sz="3600" dirty="0"/>
          </a:p>
        </p:txBody>
      </p:sp>
    </p:spTree>
    <p:extLst>
      <p:ext uri="{BB962C8B-B14F-4D97-AF65-F5344CB8AC3E}">
        <p14:creationId xmlns:p14="http://schemas.microsoft.com/office/powerpoint/2010/main" val="172273775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en-US" altLang="zh-CN" dirty="0" err="1" smtClean="0">
                <a:solidFill>
                  <a:schemeClr val="tx1"/>
                </a:solidFill>
                <a:latin typeface="楷体" panose="02010609060101010101" pitchFamily="49" charset="-122"/>
                <a:ea typeface="楷体" panose="02010609060101010101" pitchFamily="49" charset="-122"/>
              </a:rPr>
              <a:t>OpenCV</a:t>
            </a:r>
            <a:r>
              <a:rPr lang="zh-CN" altLang="en-US" dirty="0" smtClean="0">
                <a:solidFill>
                  <a:schemeClr val="tx1"/>
                </a:solidFill>
                <a:latin typeface="楷体" panose="02010609060101010101" pitchFamily="49" charset="-122"/>
                <a:ea typeface="楷体" panose="02010609060101010101" pitchFamily="49" charset="-122"/>
              </a:rPr>
              <a:t>简介</a:t>
            </a:r>
          </a:p>
        </p:txBody>
      </p:sp>
      <p:sp>
        <p:nvSpPr>
          <p:cNvPr id="2" name="文本框 1"/>
          <p:cNvSpPr txBox="1"/>
          <p:nvPr/>
        </p:nvSpPr>
        <p:spPr>
          <a:xfrm>
            <a:off x="1544266" y="1610771"/>
            <a:ext cx="5256584" cy="369332"/>
          </a:xfrm>
          <a:prstGeom prst="rect">
            <a:avLst/>
          </a:prstGeom>
          <a:noFill/>
        </p:spPr>
        <p:txBody>
          <a:bodyPr wrap="square" rtlCol="0">
            <a:spAutoFit/>
          </a:bodyPr>
          <a:lstStyle/>
          <a:p>
            <a:r>
              <a:rPr lang="en-US" altLang="zh-CN" dirty="0" err="1" smtClean="0">
                <a:latin typeface="楷体" panose="02010609060101010101" pitchFamily="49" charset="-122"/>
                <a:ea typeface="楷体" panose="02010609060101010101" pitchFamily="49" charset="-122"/>
              </a:rPr>
              <a:t>OpenCV</a:t>
            </a:r>
            <a:r>
              <a:rPr lang="zh-CN" altLang="en-US" dirty="0" smtClean="0">
                <a:latin typeface="楷体" panose="02010609060101010101" pitchFamily="49" charset="-122"/>
                <a:ea typeface="楷体" panose="02010609060101010101" pitchFamily="49" charset="-122"/>
              </a:rPr>
              <a:t>学习资源推荐</a:t>
            </a:r>
            <a:endParaRPr lang="zh-CN" altLang="en-US" dirty="0">
              <a:latin typeface="楷体" panose="02010609060101010101" pitchFamily="49" charset="-122"/>
              <a:ea typeface="楷体" panose="02010609060101010101" pitchFamily="49" charset="-122"/>
            </a:endParaRPr>
          </a:p>
        </p:txBody>
      </p:sp>
      <p:sp>
        <p:nvSpPr>
          <p:cNvPr id="10" name="文本框 9"/>
          <p:cNvSpPr txBox="1"/>
          <p:nvPr/>
        </p:nvSpPr>
        <p:spPr>
          <a:xfrm>
            <a:off x="1835696" y="2156329"/>
            <a:ext cx="5256584" cy="369332"/>
          </a:xfrm>
          <a:prstGeom prst="rect">
            <a:avLst/>
          </a:prstGeom>
          <a:noFill/>
        </p:spPr>
        <p:txBody>
          <a:bodyPr wrap="square" rtlCol="0">
            <a:spAutoFit/>
          </a:bodyPr>
          <a:lstStyle/>
          <a:p>
            <a:r>
              <a:rPr lang="en-US" altLang="zh-CN" dirty="0">
                <a:latin typeface="楷体" panose="02010609060101010101" pitchFamily="49" charset="-122"/>
                <a:ea typeface="楷体" panose="02010609060101010101" pitchFamily="49" charset="-122"/>
              </a:rPr>
              <a:t>\</a:t>
            </a:r>
            <a:r>
              <a:rPr lang="en-US" altLang="zh-CN" dirty="0" err="1">
                <a:latin typeface="楷体" panose="02010609060101010101" pitchFamily="49" charset="-122"/>
                <a:ea typeface="楷体" panose="02010609060101010101" pitchFamily="49" charset="-122"/>
              </a:rPr>
              <a:t>opencv</a:t>
            </a:r>
            <a:r>
              <a:rPr lang="en-US" altLang="zh-CN" dirty="0">
                <a:latin typeface="楷体" panose="02010609060101010101" pitchFamily="49" charset="-122"/>
                <a:ea typeface="楷体" panose="02010609060101010101" pitchFamily="49" charset="-122"/>
              </a:rPr>
              <a:t>\doc</a:t>
            </a:r>
            <a:endParaRPr lang="zh-CN" altLang="en-US" dirty="0">
              <a:latin typeface="楷体" panose="02010609060101010101" pitchFamily="49" charset="-122"/>
              <a:ea typeface="楷体" panose="02010609060101010101" pitchFamily="49" charset="-122"/>
            </a:endParaRPr>
          </a:p>
        </p:txBody>
      </p:sp>
      <p:sp>
        <p:nvSpPr>
          <p:cNvPr id="11" name="文本框 10"/>
          <p:cNvSpPr txBox="1"/>
          <p:nvPr/>
        </p:nvSpPr>
        <p:spPr>
          <a:xfrm>
            <a:off x="1835696" y="2525661"/>
            <a:ext cx="5256584" cy="369332"/>
          </a:xfrm>
          <a:prstGeom prst="rect">
            <a:avLst/>
          </a:prstGeom>
          <a:noFill/>
        </p:spPr>
        <p:txBody>
          <a:bodyPr wrap="square" rtlCol="0">
            <a:spAutoFit/>
          </a:bodyPr>
          <a:lstStyle/>
          <a:p>
            <a:r>
              <a:rPr lang="en-US" altLang="zh-CN" dirty="0">
                <a:latin typeface="楷体" panose="02010609060101010101" pitchFamily="49" charset="-122"/>
                <a:ea typeface="楷体" panose="02010609060101010101" pitchFamily="49" charset="-122"/>
              </a:rPr>
              <a:t>http://opencv.org/</a:t>
            </a:r>
            <a:endParaRPr lang="zh-CN" altLang="en-US" dirty="0">
              <a:latin typeface="楷体" panose="02010609060101010101" pitchFamily="49" charset="-122"/>
              <a:ea typeface="楷体" panose="02010609060101010101" pitchFamily="49" charset="-122"/>
            </a:endParaRPr>
          </a:p>
        </p:txBody>
      </p:sp>
      <p:sp>
        <p:nvSpPr>
          <p:cNvPr id="12" name="文本框 11"/>
          <p:cNvSpPr txBox="1"/>
          <p:nvPr/>
        </p:nvSpPr>
        <p:spPr>
          <a:xfrm>
            <a:off x="1835696" y="2894993"/>
            <a:ext cx="5256584" cy="369332"/>
          </a:xfrm>
          <a:prstGeom prst="rect">
            <a:avLst/>
          </a:prstGeom>
          <a:noFill/>
        </p:spPr>
        <p:txBody>
          <a:bodyPr wrap="square" rtlCol="0">
            <a:spAutoFit/>
          </a:bodyPr>
          <a:lstStyle/>
          <a:p>
            <a:r>
              <a:rPr lang="en-US" altLang="zh-CN" dirty="0">
                <a:latin typeface="楷体" panose="02010609060101010101" pitchFamily="49" charset="-122"/>
                <a:ea typeface="楷体" panose="02010609060101010101" pitchFamily="49" charset="-122"/>
              </a:rPr>
              <a:t>http://www.opencv.org.cn/index.php/</a:t>
            </a:r>
            <a:endParaRPr lang="zh-CN" altLang="en-US" dirty="0">
              <a:latin typeface="楷体" panose="02010609060101010101" pitchFamily="49" charset="-122"/>
              <a:ea typeface="楷体" panose="02010609060101010101" pitchFamily="49" charset="-122"/>
            </a:endParaRPr>
          </a:p>
        </p:txBody>
      </p:sp>
      <p:sp>
        <p:nvSpPr>
          <p:cNvPr id="13" name="文本框 12"/>
          <p:cNvSpPr txBox="1"/>
          <p:nvPr/>
        </p:nvSpPr>
        <p:spPr>
          <a:xfrm>
            <a:off x="1403648" y="3629902"/>
            <a:ext cx="7704856" cy="369332"/>
          </a:xfrm>
          <a:prstGeom prst="rect">
            <a:avLst/>
          </a:prstGeom>
          <a:noFill/>
        </p:spPr>
        <p:txBody>
          <a:bodyPr wrap="square" rtlCol="0">
            <a:spAutoFit/>
          </a:bodyPr>
          <a:lstStyle/>
          <a:p>
            <a:r>
              <a:rPr lang="en-US" altLang="zh-CN" dirty="0">
                <a:latin typeface="楷体" panose="02010609060101010101" pitchFamily="49" charset="-122"/>
                <a:ea typeface="楷体" panose="02010609060101010101" pitchFamily="49" charset="-122"/>
              </a:rPr>
              <a:t>Learning </a:t>
            </a:r>
            <a:r>
              <a:rPr lang="en-US" altLang="zh-CN" dirty="0" err="1">
                <a:latin typeface="楷体" panose="02010609060101010101" pitchFamily="49" charset="-122"/>
                <a:ea typeface="楷体" panose="02010609060101010101" pitchFamily="49" charset="-122"/>
              </a:rPr>
              <a:t>OpenCV</a:t>
            </a:r>
            <a:r>
              <a:rPr lang="en-US" altLang="zh-CN" dirty="0">
                <a:latin typeface="楷体" panose="02010609060101010101" pitchFamily="49" charset="-122"/>
                <a:ea typeface="楷体" panose="02010609060101010101" pitchFamily="49" charset="-122"/>
              </a:rPr>
              <a:t>: Computer Vision in C++ with the </a:t>
            </a:r>
            <a:r>
              <a:rPr lang="en-US" altLang="zh-CN" dirty="0" err="1">
                <a:latin typeface="楷体" panose="02010609060101010101" pitchFamily="49" charset="-122"/>
                <a:ea typeface="楷体" panose="02010609060101010101" pitchFamily="49" charset="-122"/>
              </a:rPr>
              <a:t>OpenCV</a:t>
            </a:r>
            <a:r>
              <a:rPr lang="en-US" altLang="zh-CN" dirty="0">
                <a:latin typeface="楷体" panose="02010609060101010101" pitchFamily="49" charset="-122"/>
                <a:ea typeface="楷体" panose="02010609060101010101" pitchFamily="49" charset="-122"/>
              </a:rPr>
              <a:t> Library</a:t>
            </a:r>
            <a:endParaRPr lang="zh-CN" altLang="en-US" dirty="0">
              <a:latin typeface="楷体" panose="02010609060101010101" pitchFamily="49" charset="-122"/>
              <a:ea typeface="楷体" panose="02010609060101010101" pitchFamily="49" charset="-122"/>
            </a:endParaRPr>
          </a:p>
        </p:txBody>
      </p:sp>
      <p:pic>
        <p:nvPicPr>
          <p:cNvPr id="3" name="图片 2"/>
          <p:cNvPicPr>
            <a:picLocks noChangeAspect="1"/>
          </p:cNvPicPr>
          <p:nvPr/>
        </p:nvPicPr>
        <p:blipFill>
          <a:blip r:embed="rId3"/>
          <a:stretch>
            <a:fillRect/>
          </a:stretch>
        </p:blipFill>
        <p:spPr>
          <a:xfrm>
            <a:off x="1817152" y="4147762"/>
            <a:ext cx="1200150" cy="1562100"/>
          </a:xfrm>
          <a:prstGeom prst="rect">
            <a:avLst/>
          </a:prstGeom>
        </p:spPr>
      </p:pic>
      <p:sp>
        <p:nvSpPr>
          <p:cNvPr id="15" name="文本框 14"/>
          <p:cNvSpPr txBox="1"/>
          <p:nvPr/>
        </p:nvSpPr>
        <p:spPr>
          <a:xfrm>
            <a:off x="4932040" y="4544792"/>
            <a:ext cx="5256584" cy="369332"/>
          </a:xfrm>
          <a:prstGeom prst="rect">
            <a:avLst/>
          </a:prstGeom>
          <a:noFill/>
        </p:spPr>
        <p:txBody>
          <a:bodyPr wrap="square" rtlCol="0">
            <a:spAutoFit/>
          </a:bodyPr>
          <a:lstStyle/>
          <a:p>
            <a:r>
              <a:rPr lang="en-US" altLang="zh-CN" dirty="0">
                <a:latin typeface="楷体" panose="02010609060101010101" pitchFamily="49" charset="-122"/>
                <a:ea typeface="楷体" panose="02010609060101010101" pitchFamily="49" charset="-122"/>
              </a:rPr>
              <a:t>https://github.com/Itseez/opencv</a:t>
            </a:r>
            <a:endParaRPr lang="zh-CN" altLang="en-US" dirty="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4"/>
          <a:stretch>
            <a:fillRect/>
          </a:stretch>
        </p:blipFill>
        <p:spPr>
          <a:xfrm>
            <a:off x="6247782" y="5002482"/>
            <a:ext cx="1428750" cy="914400"/>
          </a:xfrm>
          <a:prstGeom prst="rect">
            <a:avLst/>
          </a:prstGeom>
        </p:spPr>
      </p:pic>
    </p:spTree>
    <p:extLst>
      <p:ext uri="{BB962C8B-B14F-4D97-AF65-F5344CB8AC3E}">
        <p14:creationId xmlns:p14="http://schemas.microsoft.com/office/powerpoint/2010/main" val="27367869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1" grpId="0"/>
      <p:bldP spid="12" grpId="0"/>
      <p:bldP spid="13"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a:spLocks noChangeArrowheads="1"/>
          </p:cNvSpPr>
          <p:nvPr/>
        </p:nvSpPr>
        <p:spPr bwMode="auto">
          <a:xfrm>
            <a:off x="2268538" y="2636143"/>
            <a:ext cx="5018087"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zh-CN" altLang="en-US" dirty="0" smtClean="0">
                <a:solidFill>
                  <a:schemeClr val="tx1"/>
                </a:solidFill>
                <a:latin typeface="楷体" panose="02010609060101010101" pitchFamily="49" charset="-122"/>
                <a:ea typeface="楷体" panose="02010609060101010101" pitchFamily="49" charset="-122"/>
              </a:rPr>
              <a:t>目录</a:t>
            </a:r>
          </a:p>
        </p:txBody>
      </p:sp>
      <p:sp>
        <p:nvSpPr>
          <p:cNvPr id="5125" name="Rectangle 3"/>
          <p:cNvSpPr>
            <a:spLocks noGrp="1" noChangeArrowheads="1"/>
          </p:cNvSpPr>
          <p:nvPr>
            <p:ph type="body" idx="4294967295"/>
          </p:nvPr>
        </p:nvSpPr>
        <p:spPr>
          <a:xfrm>
            <a:off x="1071563" y="1642492"/>
            <a:ext cx="7858125" cy="4450804"/>
          </a:xfrm>
        </p:spPr>
        <p:txBody>
          <a:bodyPr/>
          <a:lstStyle/>
          <a:p>
            <a:pPr lvl="3" eaLnBrk="1" hangingPunct="1">
              <a:lnSpc>
                <a:spcPct val="90000"/>
              </a:lnSpc>
              <a:buSzPct val="60000"/>
              <a:buFont typeface="Wingdings" panose="05000000000000000000" pitchFamily="2" charset="2"/>
              <a:buChar char="n"/>
            </a:pPr>
            <a:r>
              <a:rPr kumimoji="0" lang="en-US" altLang="zh-CN" sz="3600" dirty="0" err="1">
                <a:latin typeface="楷体" panose="02010609060101010101" pitchFamily="49" charset="-122"/>
                <a:ea typeface="楷体" panose="02010609060101010101" pitchFamily="49" charset="-122"/>
                <a:cs typeface="Kalinga" panose="020B0502040204020203" pitchFamily="34" charset="0"/>
              </a:rPr>
              <a:t>OpenCV</a:t>
            </a:r>
            <a:r>
              <a:rPr kumimoji="0" lang="zh-CN" altLang="en-US" sz="3600" dirty="0">
                <a:latin typeface="楷体" panose="02010609060101010101" pitchFamily="49" charset="-122"/>
                <a:ea typeface="楷体" panose="02010609060101010101" pitchFamily="49" charset="-122"/>
                <a:cs typeface="Kalinga" panose="020B0502040204020203" pitchFamily="34" charset="0"/>
              </a:rPr>
              <a:t>简介</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a:latin typeface="楷体" panose="02010609060101010101" pitchFamily="49" charset="-122"/>
                <a:ea typeface="楷体" panose="02010609060101010101" pitchFamily="49" charset="-122"/>
                <a:cs typeface="Kalinga" panose="020B0502040204020203" pitchFamily="34" charset="0"/>
              </a:rPr>
              <a:t>开发环境介绍</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en-US" altLang="zh-CN" sz="3600" dirty="0" err="1">
                <a:latin typeface="楷体" panose="02010609060101010101" pitchFamily="49" charset="-122"/>
                <a:ea typeface="楷体" panose="02010609060101010101" pitchFamily="49" charset="-122"/>
                <a:cs typeface="Kalinga" panose="020B0502040204020203" pitchFamily="34" charset="0"/>
              </a:rPr>
              <a:t>OpenCV</a:t>
            </a:r>
            <a:r>
              <a:rPr kumimoji="0" lang="zh-CN" altLang="en-US" sz="3600" dirty="0">
                <a:latin typeface="楷体" panose="02010609060101010101" pitchFamily="49" charset="-122"/>
                <a:ea typeface="楷体" panose="02010609060101010101" pitchFamily="49" charset="-122"/>
                <a:cs typeface="Kalinga" panose="020B0502040204020203" pitchFamily="34" charset="0"/>
              </a:rPr>
              <a:t>详细</a:t>
            </a: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介绍</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en-US" altLang="zh-CN" sz="3600" dirty="0" err="1">
                <a:latin typeface="楷体" panose="02010609060101010101" pitchFamily="49" charset="-122"/>
                <a:ea typeface="楷体" panose="02010609060101010101" pitchFamily="49" charset="-122"/>
                <a:cs typeface="Kalinga" panose="020B0502040204020203" pitchFamily="34" charset="0"/>
              </a:rPr>
              <a:t>iOS</a:t>
            </a:r>
            <a:r>
              <a:rPr kumimoji="0" lang="zh-CN" altLang="en-US" sz="3600" dirty="0">
                <a:latin typeface="楷体" panose="02010609060101010101" pitchFamily="49" charset="-122"/>
                <a:ea typeface="楷体" panose="02010609060101010101" pitchFamily="49" charset="-122"/>
                <a:cs typeface="Kalinga" panose="020B0502040204020203" pitchFamily="34" charset="0"/>
              </a:rPr>
              <a:t>中使用</a:t>
            </a:r>
            <a:r>
              <a:rPr kumimoji="0" lang="en-US" altLang="zh-CN" sz="3600" dirty="0" err="1" smtClean="0">
                <a:latin typeface="楷体" panose="02010609060101010101" pitchFamily="49" charset="-122"/>
                <a:ea typeface="楷体" panose="02010609060101010101" pitchFamily="49" charset="-122"/>
                <a:cs typeface="Kalinga" panose="020B0502040204020203" pitchFamily="34" charset="0"/>
              </a:rPr>
              <a:t>OpenCV</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endParaRPr kumimoji="0" lang="en-US" altLang="zh-CN" sz="1800" dirty="0" smtClean="0">
              <a:latin typeface="楷体" panose="02010609060101010101" pitchFamily="49" charset="-122"/>
              <a:ea typeface="楷体" panose="02010609060101010101" pitchFamily="49" charset="-122"/>
              <a:cs typeface="Kalinga" panose="020B0502040204020203" pitchFamily="34" charset="0"/>
            </a:endParaRPr>
          </a:p>
          <a:p>
            <a:pPr lvl="3" eaLnBrk="1" hangingPunct="1">
              <a:lnSpc>
                <a:spcPct val="90000"/>
              </a:lnSpc>
              <a:buSzPct val="60000"/>
              <a:buFont typeface="Wingdings" panose="05000000000000000000" pitchFamily="2" charset="2"/>
              <a:buChar char="n"/>
            </a:pPr>
            <a:r>
              <a:rPr kumimoji="0" lang="zh-CN" altLang="en-US" sz="3600" dirty="0">
                <a:latin typeface="楷体" panose="02010609060101010101" pitchFamily="49" charset="-122"/>
                <a:ea typeface="楷体" panose="02010609060101010101" pitchFamily="49" charset="-122"/>
                <a:cs typeface="Kalinga" panose="020B0502040204020203" pitchFamily="34" charset="0"/>
              </a:rPr>
              <a:t>课后</a:t>
            </a:r>
            <a:r>
              <a:rPr kumimoji="0" lang="zh-CN" altLang="en-US" sz="3600" dirty="0" smtClean="0">
                <a:latin typeface="楷体" panose="02010609060101010101" pitchFamily="49" charset="-122"/>
                <a:ea typeface="楷体" panose="02010609060101010101" pitchFamily="49" charset="-122"/>
                <a:cs typeface="Kalinga" panose="020B0502040204020203" pitchFamily="34" charset="0"/>
              </a:rPr>
              <a:t>作业</a:t>
            </a:r>
            <a:endParaRPr kumimoji="0" lang="en-US" altLang="zh-CN" sz="3600" dirty="0" smtClean="0">
              <a:latin typeface="楷体" panose="02010609060101010101" pitchFamily="49" charset="-122"/>
              <a:ea typeface="楷体" panose="02010609060101010101" pitchFamily="49" charset="-122"/>
              <a:cs typeface="Kalinga" panose="020B0502040204020203" pitchFamily="34" charset="0"/>
            </a:endParaRPr>
          </a:p>
        </p:txBody>
      </p:sp>
    </p:spTree>
    <p:extLst>
      <p:ext uri="{BB962C8B-B14F-4D97-AF65-F5344CB8AC3E}">
        <p14:creationId xmlns:p14="http://schemas.microsoft.com/office/powerpoint/2010/main" val="239080402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a:spLocks noChangeArrowheads="1"/>
          </p:cNvSpPr>
          <p:nvPr/>
        </p:nvSpPr>
        <p:spPr bwMode="auto">
          <a:xfrm>
            <a:off x="1571625" y="357188"/>
            <a:ext cx="4286250" cy="504825"/>
          </a:xfrm>
          <a:prstGeom prst="roundRect">
            <a:avLst>
              <a:gd name="adj" fmla="val 16667"/>
            </a:avLst>
          </a:prstGeom>
          <a:solidFill>
            <a:srgbClr val="00B050"/>
          </a:solidFill>
          <a:ln w="9525">
            <a:solidFill>
              <a:srgbClr val="3A3252"/>
            </a:solidFill>
            <a:round/>
            <a:headEnd/>
            <a:tailEnd/>
          </a:ln>
          <a:effectLst>
            <a:outerShdw blurRad="63500" dist="20000" dir="5400000" rotWithShape="0">
              <a:srgbClr val="000000">
                <a:alpha val="37999"/>
              </a:srgbClr>
            </a:outerShdw>
          </a:effectLst>
        </p:spPr>
        <p:txBody>
          <a:bodyPr anchor="ctr"/>
          <a:lstStyle/>
          <a:p>
            <a:pPr algn="ctr">
              <a:defRPr/>
            </a:pPr>
            <a:endParaRPr lang="zh-CN" altLang="en-US">
              <a:solidFill>
                <a:srgbClr val="808080"/>
              </a:solidFill>
            </a:endParaRPr>
          </a:p>
        </p:txBody>
      </p:sp>
      <p:sp>
        <p:nvSpPr>
          <p:cNvPr id="5124" name="Rectangle 2"/>
          <p:cNvSpPr>
            <a:spLocks noGrp="1" noChangeArrowheads="1"/>
          </p:cNvSpPr>
          <p:nvPr>
            <p:ph type="title" idx="4294967295"/>
          </p:nvPr>
        </p:nvSpPr>
        <p:spPr>
          <a:xfrm>
            <a:off x="500063" y="138113"/>
            <a:ext cx="6300787" cy="927100"/>
          </a:xfrm>
        </p:spPr>
        <p:txBody>
          <a:bodyPr/>
          <a:lstStyle/>
          <a:p>
            <a:pPr eaLnBrk="1" hangingPunct="1"/>
            <a:r>
              <a:rPr lang="zh-CN" altLang="en-US" dirty="0" smtClean="0">
                <a:solidFill>
                  <a:schemeClr val="tx1"/>
                </a:solidFill>
                <a:latin typeface="楷体" panose="02010609060101010101" pitchFamily="49" charset="-122"/>
                <a:ea typeface="楷体" panose="02010609060101010101" pitchFamily="49" charset="-122"/>
              </a:rPr>
              <a:t>开发环境介绍</a:t>
            </a:r>
          </a:p>
        </p:txBody>
      </p:sp>
      <p:sp>
        <p:nvSpPr>
          <p:cNvPr id="2" name="文本框 1"/>
          <p:cNvSpPr txBox="1"/>
          <p:nvPr/>
        </p:nvSpPr>
        <p:spPr>
          <a:xfrm>
            <a:off x="1571625" y="1844824"/>
            <a:ext cx="2031325" cy="369332"/>
          </a:xfrm>
          <a:prstGeom prst="rect">
            <a:avLst/>
          </a:prstGeom>
          <a:noFill/>
        </p:spPr>
        <p:txBody>
          <a:bodyPr wrap="none" rtlCol="0">
            <a:spAutoFit/>
          </a:bodyPr>
          <a:lstStyle/>
          <a:p>
            <a:r>
              <a:rPr lang="en-US" altLang="zh-CN" dirty="0" err="1" smtClean="0">
                <a:latin typeface="楷体" panose="02010609060101010101" pitchFamily="49" charset="-122"/>
                <a:ea typeface="楷体" panose="02010609060101010101" pitchFamily="49" charset="-122"/>
              </a:rPr>
              <a:t>OpenCV</a:t>
            </a:r>
            <a:r>
              <a:rPr lang="zh-CN" altLang="en-US" dirty="0" smtClean="0">
                <a:latin typeface="楷体" panose="02010609060101010101" pitchFamily="49" charset="-122"/>
                <a:ea typeface="楷体" panose="02010609060101010101" pitchFamily="49" charset="-122"/>
              </a:rPr>
              <a:t>支持的平台</a:t>
            </a:r>
            <a:endParaRPr lang="zh-CN" altLang="en-US" dirty="0">
              <a:latin typeface="楷体" panose="02010609060101010101" pitchFamily="49" charset="-122"/>
              <a:ea typeface="楷体" panose="02010609060101010101" pitchFamily="49" charset="-122"/>
            </a:endParaRPr>
          </a:p>
        </p:txBody>
      </p:sp>
      <p:pic>
        <p:nvPicPr>
          <p:cNvPr id="2050" name="Picture 2" descr="http://cdn.redmondpie.com/wp-content/uploads/2012/02/Windows-8-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2779" y="2924514"/>
            <a:ext cx="1130692" cy="112221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blog.asmallorange.com/wp-content/uploads/linux-logo.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31260" y="2803643"/>
            <a:ext cx="1069851" cy="128177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cache.ohinternet.com/images/1/16/Android-logo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47774" y="2834159"/>
            <a:ext cx="1220738" cy="1220738"/>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6"/>
          <a:stretch>
            <a:fillRect/>
          </a:stretch>
        </p:blipFill>
        <p:spPr>
          <a:xfrm>
            <a:off x="7020272" y="2884624"/>
            <a:ext cx="1520660" cy="1201991"/>
          </a:xfrm>
          <a:prstGeom prst="rect">
            <a:avLst/>
          </a:prstGeom>
        </p:spPr>
      </p:pic>
      <p:sp>
        <p:nvSpPr>
          <p:cNvPr id="4" name="圆角矩形 3"/>
          <p:cNvSpPr/>
          <p:nvPr/>
        </p:nvSpPr>
        <p:spPr>
          <a:xfrm>
            <a:off x="1326526" y="4181020"/>
            <a:ext cx="1313839" cy="400108"/>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Windows</a:t>
            </a:r>
            <a:endParaRPr lang="zh-CN" altLang="en-US" dirty="0"/>
          </a:p>
        </p:txBody>
      </p:sp>
      <p:sp>
        <p:nvSpPr>
          <p:cNvPr id="12" name="圆角矩形 11"/>
          <p:cNvSpPr/>
          <p:nvPr/>
        </p:nvSpPr>
        <p:spPr>
          <a:xfrm>
            <a:off x="3409265" y="4181020"/>
            <a:ext cx="1313839" cy="400108"/>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Linux</a:t>
            </a:r>
            <a:endParaRPr lang="zh-CN" altLang="en-US" dirty="0"/>
          </a:p>
        </p:txBody>
      </p:sp>
      <p:sp>
        <p:nvSpPr>
          <p:cNvPr id="13" name="圆角矩形 12"/>
          <p:cNvSpPr/>
          <p:nvPr/>
        </p:nvSpPr>
        <p:spPr>
          <a:xfrm>
            <a:off x="5301223" y="4181020"/>
            <a:ext cx="1313839" cy="400108"/>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Android</a:t>
            </a:r>
            <a:endParaRPr lang="zh-CN" altLang="en-US" dirty="0"/>
          </a:p>
        </p:txBody>
      </p:sp>
      <p:sp>
        <p:nvSpPr>
          <p:cNvPr id="14" name="圆角矩形 13"/>
          <p:cNvSpPr/>
          <p:nvPr/>
        </p:nvSpPr>
        <p:spPr>
          <a:xfrm>
            <a:off x="7123682" y="4181020"/>
            <a:ext cx="1313839" cy="400108"/>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iOS</a:t>
            </a:r>
            <a:endParaRPr lang="zh-CN" altLang="en-US" dirty="0"/>
          </a:p>
        </p:txBody>
      </p:sp>
    </p:spTree>
    <p:extLst>
      <p:ext uri="{BB962C8B-B14F-4D97-AF65-F5344CB8AC3E}">
        <p14:creationId xmlns:p14="http://schemas.microsoft.com/office/powerpoint/2010/main" val="4615998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 calcmode="lin" valueType="num">
                                      <p:cBhvr>
                                        <p:cTn id="13" dur="250" fill="hold"/>
                                        <p:tgtEl>
                                          <p:spTgt spid="2050"/>
                                        </p:tgtEl>
                                        <p:attrNameLst>
                                          <p:attrName>ppt_w</p:attrName>
                                        </p:attrNameLst>
                                      </p:cBhvr>
                                      <p:tavLst>
                                        <p:tav tm="0">
                                          <p:val>
                                            <p:fltVal val="0"/>
                                          </p:val>
                                        </p:tav>
                                        <p:tav tm="100000">
                                          <p:val>
                                            <p:strVal val="#ppt_w"/>
                                          </p:val>
                                        </p:tav>
                                      </p:tavLst>
                                    </p:anim>
                                    <p:anim calcmode="lin" valueType="num">
                                      <p:cBhvr>
                                        <p:cTn id="14" dur="250" fill="hold"/>
                                        <p:tgtEl>
                                          <p:spTgt spid="2050"/>
                                        </p:tgtEl>
                                        <p:attrNameLst>
                                          <p:attrName>ppt_h</p:attrName>
                                        </p:attrNameLst>
                                      </p:cBhvr>
                                      <p:tavLst>
                                        <p:tav tm="0">
                                          <p:val>
                                            <p:fltVal val="0"/>
                                          </p:val>
                                        </p:tav>
                                        <p:tav tm="100000">
                                          <p:val>
                                            <p:strVal val="#ppt_h"/>
                                          </p:val>
                                        </p:tav>
                                      </p:tavLst>
                                    </p:anim>
                                    <p:animEffect transition="in" filter="fade">
                                      <p:cBhvr>
                                        <p:cTn id="15" dur="250"/>
                                        <p:tgtEl>
                                          <p:spTgt spid="2050"/>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250" fill="hold"/>
                                        <p:tgtEl>
                                          <p:spTgt spid="4"/>
                                        </p:tgtEl>
                                        <p:attrNameLst>
                                          <p:attrName>ppt_w</p:attrName>
                                        </p:attrNameLst>
                                      </p:cBhvr>
                                      <p:tavLst>
                                        <p:tav tm="0">
                                          <p:val>
                                            <p:fltVal val="0"/>
                                          </p:val>
                                        </p:tav>
                                        <p:tav tm="100000">
                                          <p:val>
                                            <p:strVal val="#ppt_w"/>
                                          </p:val>
                                        </p:tav>
                                      </p:tavLst>
                                    </p:anim>
                                    <p:anim calcmode="lin" valueType="num">
                                      <p:cBhvr>
                                        <p:cTn id="19" dur="250" fill="hold"/>
                                        <p:tgtEl>
                                          <p:spTgt spid="4"/>
                                        </p:tgtEl>
                                        <p:attrNameLst>
                                          <p:attrName>ppt_h</p:attrName>
                                        </p:attrNameLst>
                                      </p:cBhvr>
                                      <p:tavLst>
                                        <p:tav tm="0">
                                          <p:val>
                                            <p:fltVal val="0"/>
                                          </p:val>
                                        </p:tav>
                                        <p:tav tm="100000">
                                          <p:val>
                                            <p:strVal val="#ppt_h"/>
                                          </p:val>
                                        </p:tav>
                                      </p:tavLst>
                                    </p:anim>
                                    <p:animEffect transition="in" filter="fade">
                                      <p:cBhvr>
                                        <p:cTn id="20" dur="25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2052"/>
                                        </p:tgtEl>
                                        <p:attrNameLst>
                                          <p:attrName>style.visibility</p:attrName>
                                        </p:attrNameLst>
                                      </p:cBhvr>
                                      <p:to>
                                        <p:strVal val="visible"/>
                                      </p:to>
                                    </p:set>
                                    <p:anim calcmode="lin" valueType="num">
                                      <p:cBhvr>
                                        <p:cTn id="25" dur="250" fill="hold"/>
                                        <p:tgtEl>
                                          <p:spTgt spid="2052"/>
                                        </p:tgtEl>
                                        <p:attrNameLst>
                                          <p:attrName>ppt_w</p:attrName>
                                        </p:attrNameLst>
                                      </p:cBhvr>
                                      <p:tavLst>
                                        <p:tav tm="0">
                                          <p:val>
                                            <p:fltVal val="0"/>
                                          </p:val>
                                        </p:tav>
                                        <p:tav tm="100000">
                                          <p:val>
                                            <p:strVal val="#ppt_w"/>
                                          </p:val>
                                        </p:tav>
                                      </p:tavLst>
                                    </p:anim>
                                    <p:anim calcmode="lin" valueType="num">
                                      <p:cBhvr>
                                        <p:cTn id="26" dur="250" fill="hold"/>
                                        <p:tgtEl>
                                          <p:spTgt spid="2052"/>
                                        </p:tgtEl>
                                        <p:attrNameLst>
                                          <p:attrName>ppt_h</p:attrName>
                                        </p:attrNameLst>
                                      </p:cBhvr>
                                      <p:tavLst>
                                        <p:tav tm="0">
                                          <p:val>
                                            <p:fltVal val="0"/>
                                          </p:val>
                                        </p:tav>
                                        <p:tav tm="100000">
                                          <p:val>
                                            <p:strVal val="#ppt_h"/>
                                          </p:val>
                                        </p:tav>
                                      </p:tavLst>
                                    </p:anim>
                                    <p:animEffect transition="in" filter="fade">
                                      <p:cBhvr>
                                        <p:cTn id="27" dur="250"/>
                                        <p:tgtEl>
                                          <p:spTgt spid="2052"/>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p:cTn id="30" dur="250" fill="hold"/>
                                        <p:tgtEl>
                                          <p:spTgt spid="12"/>
                                        </p:tgtEl>
                                        <p:attrNameLst>
                                          <p:attrName>ppt_w</p:attrName>
                                        </p:attrNameLst>
                                      </p:cBhvr>
                                      <p:tavLst>
                                        <p:tav tm="0">
                                          <p:val>
                                            <p:fltVal val="0"/>
                                          </p:val>
                                        </p:tav>
                                        <p:tav tm="100000">
                                          <p:val>
                                            <p:strVal val="#ppt_w"/>
                                          </p:val>
                                        </p:tav>
                                      </p:tavLst>
                                    </p:anim>
                                    <p:anim calcmode="lin" valueType="num">
                                      <p:cBhvr>
                                        <p:cTn id="31" dur="250" fill="hold"/>
                                        <p:tgtEl>
                                          <p:spTgt spid="12"/>
                                        </p:tgtEl>
                                        <p:attrNameLst>
                                          <p:attrName>ppt_h</p:attrName>
                                        </p:attrNameLst>
                                      </p:cBhvr>
                                      <p:tavLst>
                                        <p:tav tm="0">
                                          <p:val>
                                            <p:fltVal val="0"/>
                                          </p:val>
                                        </p:tav>
                                        <p:tav tm="100000">
                                          <p:val>
                                            <p:strVal val="#ppt_h"/>
                                          </p:val>
                                        </p:tav>
                                      </p:tavLst>
                                    </p:anim>
                                    <p:animEffect transition="in" filter="fade">
                                      <p:cBhvr>
                                        <p:cTn id="32" dur="25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2054"/>
                                        </p:tgtEl>
                                        <p:attrNameLst>
                                          <p:attrName>style.visibility</p:attrName>
                                        </p:attrNameLst>
                                      </p:cBhvr>
                                      <p:to>
                                        <p:strVal val="visible"/>
                                      </p:to>
                                    </p:set>
                                    <p:anim calcmode="lin" valueType="num">
                                      <p:cBhvr>
                                        <p:cTn id="37" dur="250" fill="hold"/>
                                        <p:tgtEl>
                                          <p:spTgt spid="2054"/>
                                        </p:tgtEl>
                                        <p:attrNameLst>
                                          <p:attrName>ppt_w</p:attrName>
                                        </p:attrNameLst>
                                      </p:cBhvr>
                                      <p:tavLst>
                                        <p:tav tm="0">
                                          <p:val>
                                            <p:fltVal val="0"/>
                                          </p:val>
                                        </p:tav>
                                        <p:tav tm="100000">
                                          <p:val>
                                            <p:strVal val="#ppt_w"/>
                                          </p:val>
                                        </p:tav>
                                      </p:tavLst>
                                    </p:anim>
                                    <p:anim calcmode="lin" valueType="num">
                                      <p:cBhvr>
                                        <p:cTn id="38" dur="250" fill="hold"/>
                                        <p:tgtEl>
                                          <p:spTgt spid="2054"/>
                                        </p:tgtEl>
                                        <p:attrNameLst>
                                          <p:attrName>ppt_h</p:attrName>
                                        </p:attrNameLst>
                                      </p:cBhvr>
                                      <p:tavLst>
                                        <p:tav tm="0">
                                          <p:val>
                                            <p:fltVal val="0"/>
                                          </p:val>
                                        </p:tav>
                                        <p:tav tm="100000">
                                          <p:val>
                                            <p:strVal val="#ppt_h"/>
                                          </p:val>
                                        </p:tav>
                                      </p:tavLst>
                                    </p:anim>
                                    <p:animEffect transition="in" filter="fade">
                                      <p:cBhvr>
                                        <p:cTn id="39" dur="250"/>
                                        <p:tgtEl>
                                          <p:spTgt spid="2054"/>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p:cTn id="42" dur="250" fill="hold"/>
                                        <p:tgtEl>
                                          <p:spTgt spid="13"/>
                                        </p:tgtEl>
                                        <p:attrNameLst>
                                          <p:attrName>ppt_w</p:attrName>
                                        </p:attrNameLst>
                                      </p:cBhvr>
                                      <p:tavLst>
                                        <p:tav tm="0">
                                          <p:val>
                                            <p:fltVal val="0"/>
                                          </p:val>
                                        </p:tav>
                                        <p:tav tm="100000">
                                          <p:val>
                                            <p:strVal val="#ppt_w"/>
                                          </p:val>
                                        </p:tav>
                                      </p:tavLst>
                                    </p:anim>
                                    <p:anim calcmode="lin" valueType="num">
                                      <p:cBhvr>
                                        <p:cTn id="43" dur="250" fill="hold"/>
                                        <p:tgtEl>
                                          <p:spTgt spid="13"/>
                                        </p:tgtEl>
                                        <p:attrNameLst>
                                          <p:attrName>ppt_h</p:attrName>
                                        </p:attrNameLst>
                                      </p:cBhvr>
                                      <p:tavLst>
                                        <p:tav tm="0">
                                          <p:val>
                                            <p:fltVal val="0"/>
                                          </p:val>
                                        </p:tav>
                                        <p:tav tm="100000">
                                          <p:val>
                                            <p:strVal val="#ppt_h"/>
                                          </p:val>
                                        </p:tav>
                                      </p:tavLst>
                                    </p:anim>
                                    <p:animEffect transition="in" filter="fade">
                                      <p:cBhvr>
                                        <p:cTn id="44" dur="25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p:cTn id="49" dur="250" fill="hold"/>
                                        <p:tgtEl>
                                          <p:spTgt spid="3"/>
                                        </p:tgtEl>
                                        <p:attrNameLst>
                                          <p:attrName>ppt_w</p:attrName>
                                        </p:attrNameLst>
                                      </p:cBhvr>
                                      <p:tavLst>
                                        <p:tav tm="0">
                                          <p:val>
                                            <p:fltVal val="0"/>
                                          </p:val>
                                        </p:tav>
                                        <p:tav tm="100000">
                                          <p:val>
                                            <p:strVal val="#ppt_w"/>
                                          </p:val>
                                        </p:tav>
                                      </p:tavLst>
                                    </p:anim>
                                    <p:anim calcmode="lin" valueType="num">
                                      <p:cBhvr>
                                        <p:cTn id="50" dur="250" fill="hold"/>
                                        <p:tgtEl>
                                          <p:spTgt spid="3"/>
                                        </p:tgtEl>
                                        <p:attrNameLst>
                                          <p:attrName>ppt_h</p:attrName>
                                        </p:attrNameLst>
                                      </p:cBhvr>
                                      <p:tavLst>
                                        <p:tav tm="0">
                                          <p:val>
                                            <p:fltVal val="0"/>
                                          </p:val>
                                        </p:tav>
                                        <p:tav tm="100000">
                                          <p:val>
                                            <p:strVal val="#ppt_h"/>
                                          </p:val>
                                        </p:tav>
                                      </p:tavLst>
                                    </p:anim>
                                    <p:animEffect transition="in" filter="fade">
                                      <p:cBhvr>
                                        <p:cTn id="51" dur="250"/>
                                        <p:tgtEl>
                                          <p:spTgt spid="3"/>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p:cTn id="54" dur="250" fill="hold"/>
                                        <p:tgtEl>
                                          <p:spTgt spid="14"/>
                                        </p:tgtEl>
                                        <p:attrNameLst>
                                          <p:attrName>ppt_w</p:attrName>
                                        </p:attrNameLst>
                                      </p:cBhvr>
                                      <p:tavLst>
                                        <p:tav tm="0">
                                          <p:val>
                                            <p:fltVal val="0"/>
                                          </p:val>
                                        </p:tav>
                                        <p:tav tm="100000">
                                          <p:val>
                                            <p:strVal val="#ppt_w"/>
                                          </p:val>
                                        </p:tav>
                                      </p:tavLst>
                                    </p:anim>
                                    <p:anim calcmode="lin" valueType="num">
                                      <p:cBhvr>
                                        <p:cTn id="55" dur="250" fill="hold"/>
                                        <p:tgtEl>
                                          <p:spTgt spid="14"/>
                                        </p:tgtEl>
                                        <p:attrNameLst>
                                          <p:attrName>ppt_h</p:attrName>
                                        </p:attrNameLst>
                                      </p:cBhvr>
                                      <p:tavLst>
                                        <p:tav tm="0">
                                          <p:val>
                                            <p:fltVal val="0"/>
                                          </p:val>
                                        </p:tav>
                                        <p:tav tm="100000">
                                          <p:val>
                                            <p:strVal val="#ppt_h"/>
                                          </p:val>
                                        </p:tav>
                                      </p:tavLst>
                                    </p:anim>
                                    <p:animEffect transition="in" filter="fade">
                                      <p:cBhvr>
                                        <p:cTn id="56" dur="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12" grpId="0" animBg="1"/>
      <p:bldP spid="13" grpId="0" animBg="1"/>
      <p:bldP spid="14" grpId="0" animBg="1"/>
    </p:bldLst>
  </p:timing>
</p:sld>
</file>

<file path=ppt/theme/theme1.xml><?xml version="1.0" encoding="utf-8"?>
<a:theme xmlns:a="http://schemas.openxmlformats.org/drawingml/2006/main" name="Custom Design">
  <a:themeElements>
    <a:clrScheme name="Custom Design 14">
      <a:dk1>
        <a:srgbClr val="808080"/>
      </a:dk1>
      <a:lt1>
        <a:srgbClr val="FFFFFF"/>
      </a:lt1>
      <a:dk2>
        <a:srgbClr val="035588"/>
      </a:dk2>
      <a:lt2>
        <a:srgbClr val="003366"/>
      </a:lt2>
      <a:accent1>
        <a:srgbClr val="5D5B72"/>
      </a:accent1>
      <a:accent2>
        <a:srgbClr val="3C3453"/>
      </a:accent2>
      <a:accent3>
        <a:srgbClr val="AAB4C3"/>
      </a:accent3>
      <a:accent4>
        <a:srgbClr val="DADADA"/>
      </a:accent4>
      <a:accent5>
        <a:srgbClr val="B6B5BC"/>
      </a:accent5>
      <a:accent6>
        <a:srgbClr val="352E4A"/>
      </a:accent6>
      <a:hlink>
        <a:srgbClr val="006594"/>
      </a:hlink>
      <a:folHlink>
        <a:srgbClr val="1795BB"/>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FFFFFF"/>
        </a:dk1>
        <a:lt1>
          <a:srgbClr val="FFFFFF"/>
        </a:lt1>
        <a:dk2>
          <a:srgbClr val="003366"/>
        </a:dk2>
        <a:lt2>
          <a:srgbClr val="808080"/>
        </a:lt2>
        <a:accent1>
          <a:srgbClr val="5D5B72"/>
        </a:accent1>
        <a:accent2>
          <a:srgbClr val="3C3453"/>
        </a:accent2>
        <a:accent3>
          <a:srgbClr val="FFFFFF"/>
        </a:accent3>
        <a:accent4>
          <a:srgbClr val="DADADA"/>
        </a:accent4>
        <a:accent5>
          <a:srgbClr val="B6B5BC"/>
        </a:accent5>
        <a:accent6>
          <a:srgbClr val="352E4A"/>
        </a:accent6>
        <a:hlink>
          <a:srgbClr val="006594"/>
        </a:hlink>
        <a:folHlink>
          <a:srgbClr val="1795BB"/>
        </a:folHlink>
      </a:clrScheme>
      <a:clrMap bg1="lt1" tx1="dk1" bg2="lt2" tx2="dk2" accent1="accent1" accent2="accent2" accent3="accent3" accent4="accent4" accent5="accent5" accent6="accent6" hlink="hlink" folHlink="folHlink"/>
    </a:extraClrScheme>
    <a:extraClrScheme>
      <a:clrScheme name="Custom Design 14">
        <a:dk1>
          <a:srgbClr val="808080"/>
        </a:dk1>
        <a:lt1>
          <a:srgbClr val="FFFFFF"/>
        </a:lt1>
        <a:dk2>
          <a:srgbClr val="035588"/>
        </a:dk2>
        <a:lt2>
          <a:srgbClr val="003366"/>
        </a:lt2>
        <a:accent1>
          <a:srgbClr val="5D5B72"/>
        </a:accent1>
        <a:accent2>
          <a:srgbClr val="3C3453"/>
        </a:accent2>
        <a:accent3>
          <a:srgbClr val="AAB4C3"/>
        </a:accent3>
        <a:accent4>
          <a:srgbClr val="DADADA"/>
        </a:accent4>
        <a:accent5>
          <a:srgbClr val="B6B5BC"/>
        </a:accent5>
        <a:accent6>
          <a:srgbClr val="352E4A"/>
        </a:accent6>
        <a:hlink>
          <a:srgbClr val="006594"/>
        </a:hlink>
        <a:folHlink>
          <a:srgbClr val="1795BB"/>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4">
      <a:dk1>
        <a:srgbClr val="808080"/>
      </a:dk1>
      <a:lt1>
        <a:srgbClr val="FFFFFF"/>
      </a:lt1>
      <a:dk2>
        <a:srgbClr val="035588"/>
      </a:dk2>
      <a:lt2>
        <a:srgbClr val="003366"/>
      </a:lt2>
      <a:accent1>
        <a:srgbClr val="5D5B72"/>
      </a:accent1>
      <a:accent2>
        <a:srgbClr val="3C3453"/>
      </a:accent2>
      <a:accent3>
        <a:srgbClr val="AAB4C3"/>
      </a:accent3>
      <a:accent4>
        <a:srgbClr val="DADADA"/>
      </a:accent4>
      <a:accent5>
        <a:srgbClr val="B6B5BC"/>
      </a:accent5>
      <a:accent6>
        <a:srgbClr val="352E4A"/>
      </a:accent6>
      <a:hlink>
        <a:srgbClr val="006594"/>
      </a:hlink>
      <a:folHlink>
        <a:srgbClr val="1795BB"/>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Custom Design 13">
        <a:dk1>
          <a:srgbClr val="FFFFFF"/>
        </a:dk1>
        <a:lt1>
          <a:srgbClr val="FFFFFF"/>
        </a:lt1>
        <a:dk2>
          <a:srgbClr val="003366"/>
        </a:dk2>
        <a:lt2>
          <a:srgbClr val="808080"/>
        </a:lt2>
        <a:accent1>
          <a:srgbClr val="5D5B72"/>
        </a:accent1>
        <a:accent2>
          <a:srgbClr val="3C3453"/>
        </a:accent2>
        <a:accent3>
          <a:srgbClr val="FFFFFF"/>
        </a:accent3>
        <a:accent4>
          <a:srgbClr val="DADADA"/>
        </a:accent4>
        <a:accent5>
          <a:srgbClr val="B6B5BC"/>
        </a:accent5>
        <a:accent6>
          <a:srgbClr val="352E4A"/>
        </a:accent6>
        <a:hlink>
          <a:srgbClr val="006594"/>
        </a:hlink>
        <a:folHlink>
          <a:srgbClr val="1795BB"/>
        </a:folHlink>
      </a:clrScheme>
      <a:clrMap bg1="lt1" tx1="dk1" bg2="lt2" tx2="dk2" accent1="accent1" accent2="accent2" accent3="accent3" accent4="accent4" accent5="accent5" accent6="accent6" hlink="hlink" folHlink="folHlink"/>
    </a:extraClrScheme>
    <a:extraClrScheme>
      <a:clrScheme name="1_Custom Design 14">
        <a:dk1>
          <a:srgbClr val="808080"/>
        </a:dk1>
        <a:lt1>
          <a:srgbClr val="FFFFFF"/>
        </a:lt1>
        <a:dk2>
          <a:srgbClr val="035588"/>
        </a:dk2>
        <a:lt2>
          <a:srgbClr val="003366"/>
        </a:lt2>
        <a:accent1>
          <a:srgbClr val="5D5B72"/>
        </a:accent1>
        <a:accent2>
          <a:srgbClr val="3C3453"/>
        </a:accent2>
        <a:accent3>
          <a:srgbClr val="AAB4C3"/>
        </a:accent3>
        <a:accent4>
          <a:srgbClr val="DADADA"/>
        </a:accent4>
        <a:accent5>
          <a:srgbClr val="B6B5BC"/>
        </a:accent5>
        <a:accent6>
          <a:srgbClr val="352E4A"/>
        </a:accent6>
        <a:hlink>
          <a:srgbClr val="006594"/>
        </a:hlink>
        <a:folHlink>
          <a:srgbClr val="1795BB"/>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9656</TotalTime>
  <Pages>0</Pages>
  <Words>2934</Words>
  <Characters>0</Characters>
  <Application>Microsoft Office PowerPoint</Application>
  <DocSecurity>0</DocSecurity>
  <PresentationFormat>全屏显示(4:3)</PresentationFormat>
  <Lines>0</Lines>
  <Paragraphs>557</Paragraphs>
  <Slides>61</Slides>
  <Notes>61</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61</vt:i4>
      </vt:variant>
    </vt:vector>
  </HeadingPairs>
  <TitlesOfParts>
    <vt:vector size="73" baseType="lpstr">
      <vt:lpstr>ＭＳ Ｐゴシック</vt:lpstr>
      <vt:lpstr>黑体</vt:lpstr>
      <vt:lpstr>楷体</vt:lpstr>
      <vt:lpstr>宋体</vt:lpstr>
      <vt:lpstr>微软雅黑</vt:lpstr>
      <vt:lpstr>Arial</vt:lpstr>
      <vt:lpstr>Book Antiqua</vt:lpstr>
      <vt:lpstr>Calibri</vt:lpstr>
      <vt:lpstr>Kalinga</vt:lpstr>
      <vt:lpstr>Wingdings</vt:lpstr>
      <vt:lpstr>Custom Design</vt:lpstr>
      <vt:lpstr>1_Custom Design</vt:lpstr>
      <vt:lpstr>OpenCV开发指南</vt:lpstr>
      <vt:lpstr>目录</vt:lpstr>
      <vt:lpstr>目录</vt:lpstr>
      <vt:lpstr>OpenCV简介</vt:lpstr>
      <vt:lpstr>OpenCV简介</vt:lpstr>
      <vt:lpstr>OpenCV简介</vt:lpstr>
      <vt:lpstr>OpenCV简介</vt:lpstr>
      <vt:lpstr>目录</vt:lpstr>
      <vt:lpstr>开发环境介绍</vt:lpstr>
      <vt:lpstr>开发环境介绍</vt:lpstr>
      <vt:lpstr>开发环境介绍</vt:lpstr>
      <vt:lpstr>目录</vt:lpstr>
      <vt:lpstr>OpenCV详细介绍</vt:lpstr>
      <vt:lpstr>OpenCV详细介绍</vt:lpstr>
      <vt:lpstr>图片显示</vt:lpstr>
      <vt:lpstr>图片显示</vt:lpstr>
      <vt:lpstr>OpenCV详细介绍</vt:lpstr>
      <vt:lpstr>视频加载</vt:lpstr>
      <vt:lpstr>视频加载</vt:lpstr>
      <vt:lpstr>OpenCV详细介绍</vt:lpstr>
      <vt:lpstr>图像保存</vt:lpstr>
      <vt:lpstr>OpenCV详细介绍</vt:lpstr>
      <vt:lpstr>图像差分</vt:lpstr>
      <vt:lpstr>图像差分</vt:lpstr>
      <vt:lpstr>课间休息</vt:lpstr>
      <vt:lpstr>目录</vt:lpstr>
      <vt:lpstr>目录</vt:lpstr>
      <vt:lpstr>PowerPoint 演示文稿</vt:lpstr>
      <vt:lpstr>PowerPoint 演示文稿</vt:lpstr>
      <vt:lpstr>OpenCV开发指南</vt:lpstr>
      <vt:lpstr>目录</vt:lpstr>
      <vt:lpstr>目录</vt:lpstr>
      <vt:lpstr>目录</vt:lpstr>
      <vt:lpstr>数据结构</vt:lpstr>
      <vt:lpstr>点数据结构</vt:lpstr>
      <vt:lpstr>矩形框大小数据结构</vt:lpstr>
      <vt:lpstr>矩形框数据结构</vt:lpstr>
      <vt:lpstr>矩阵数据结构</vt:lpstr>
      <vt:lpstr>图像头数据结构</vt:lpstr>
      <vt:lpstr>目录</vt:lpstr>
      <vt:lpstr>形态学</vt:lpstr>
      <vt:lpstr>数学形态学</vt:lpstr>
      <vt:lpstr>数学形态学</vt:lpstr>
      <vt:lpstr>膨胀</vt:lpstr>
      <vt:lpstr>腐蚀</vt:lpstr>
      <vt:lpstr>开运算</vt:lpstr>
      <vt:lpstr>闭运算</vt:lpstr>
      <vt:lpstr>目录</vt:lpstr>
      <vt:lpstr>直方图</vt:lpstr>
      <vt:lpstr>直方图</vt:lpstr>
      <vt:lpstr>直方图</vt:lpstr>
      <vt:lpstr>课间休息</vt:lpstr>
      <vt:lpstr>目录</vt:lpstr>
      <vt:lpstr>滤波</vt:lpstr>
      <vt:lpstr>滤波</vt:lpstr>
      <vt:lpstr>目录</vt:lpstr>
      <vt:lpstr>运动目标检测</vt:lpstr>
      <vt:lpstr>运动目标检测</vt:lpstr>
      <vt:lpstr>运动目标检测</vt:lpstr>
      <vt:lpstr>目录</vt:lpstr>
      <vt:lpstr>阴影 鬼影</vt:lpstr>
    </vt:vector>
  </TitlesOfParts>
  <Manager/>
  <Company>Moldovaconstruct</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1 Template</dc:title>
  <dc:subject/>
  <dc:creator>Presentation Helper</dc:creator>
  <cp:keywords/>
  <dc:description/>
  <cp:lastModifiedBy>周智勋</cp:lastModifiedBy>
  <cp:revision>934</cp:revision>
  <cp:lastPrinted>1899-12-30T00:00:00Z</cp:lastPrinted>
  <dcterms:created xsi:type="dcterms:W3CDTF">2005-02-22T07:02:15Z</dcterms:created>
  <dcterms:modified xsi:type="dcterms:W3CDTF">2013-06-02T08:52:31Z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2052-6.5.0.1966</vt:lpwstr>
  </property>
</Properties>
</file>