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55" r:id="rId2"/>
  </p:sldMasterIdLst>
  <p:notesMasterIdLst>
    <p:notesMasterId r:id="rId43"/>
  </p:notesMasterIdLst>
  <p:handoutMasterIdLst>
    <p:handoutMasterId r:id="rId44"/>
  </p:handoutMasterIdLst>
  <p:sldIdLst>
    <p:sldId id="259" r:id="rId3"/>
    <p:sldId id="283" r:id="rId4"/>
    <p:sldId id="395" r:id="rId5"/>
    <p:sldId id="400" r:id="rId6"/>
    <p:sldId id="401" r:id="rId7"/>
    <p:sldId id="402" r:id="rId8"/>
    <p:sldId id="403" r:id="rId9"/>
    <p:sldId id="396" r:id="rId10"/>
    <p:sldId id="404" r:id="rId11"/>
    <p:sldId id="405" r:id="rId12"/>
    <p:sldId id="406" r:id="rId13"/>
    <p:sldId id="397" r:id="rId14"/>
    <p:sldId id="407" r:id="rId15"/>
    <p:sldId id="408" r:id="rId16"/>
    <p:sldId id="412" r:id="rId17"/>
    <p:sldId id="413" r:id="rId18"/>
    <p:sldId id="409" r:id="rId19"/>
    <p:sldId id="414" r:id="rId20"/>
    <p:sldId id="415" r:id="rId21"/>
    <p:sldId id="410" r:id="rId22"/>
    <p:sldId id="416" r:id="rId23"/>
    <p:sldId id="411" r:id="rId24"/>
    <p:sldId id="417" r:id="rId25"/>
    <p:sldId id="418" r:id="rId26"/>
    <p:sldId id="419" r:id="rId27"/>
    <p:sldId id="398" r:id="rId28"/>
    <p:sldId id="421" r:id="rId29"/>
    <p:sldId id="422" r:id="rId30"/>
    <p:sldId id="426" r:id="rId31"/>
    <p:sldId id="427" r:id="rId32"/>
    <p:sldId id="423" r:id="rId33"/>
    <p:sldId id="428" r:id="rId34"/>
    <p:sldId id="424" r:id="rId35"/>
    <p:sldId id="429" r:id="rId36"/>
    <p:sldId id="425" r:id="rId37"/>
    <p:sldId id="430" r:id="rId38"/>
    <p:sldId id="399" r:id="rId39"/>
    <p:sldId id="420" r:id="rId40"/>
    <p:sldId id="261" r:id="rId41"/>
    <p:sldId id="33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1" autoAdjust="0"/>
    <p:restoredTop sz="82411" autoAdjust="0"/>
  </p:normalViewPr>
  <p:slideViewPr>
    <p:cSldViewPr>
      <p:cViewPr varScale="1">
        <p:scale>
          <a:sx n="72" d="100"/>
          <a:sy n="72" d="100"/>
        </p:scale>
        <p:origin x="-1704" y="-112"/>
      </p:cViewPr>
      <p:guideLst>
        <p:guide orient="horz" pos="2160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pitchFamily="34" charset="0"/>
              </a:defRPr>
            </a:lvl1pPr>
          </a:lstStyle>
          <a:p>
            <a:pPr>
              <a:defRPr/>
            </a:pPr>
            <a:fld id="{722DC06C-6418-4DF0-BB9B-3F34ECC8BC06}" type="datetimeFigureOut">
              <a:rPr lang="zh-CN" altLang="en-US"/>
              <a:pPr>
                <a:defRPr/>
              </a:pPr>
              <a:t>13-5-19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7CAB5AAF-D7FC-4AAF-B445-08910C1D17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81F205-196A-43BA-B535-303591E49EFD}" type="datetimeFigureOut">
              <a:rPr lang="zh-CN" altLang="en-US"/>
              <a:pPr>
                <a:defRPr/>
              </a:pPr>
              <a:t>13-5-19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6F413026-7E5B-49DA-8674-FB004A350F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34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baike.baidu.com/view/407688.htm" TargetMode="Externa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3026-7E5B-49DA-8674-FB004A350F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48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65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32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10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59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5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cvLoadImage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支持的图像格式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: BMP, DIB, JPEG, JPG, JPE, PNG, PBM, PGM, PPM,SR, RAS, TIFF, TIF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OpenCV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默认将读入的图像强制转换为一幅三通道彩色图像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img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=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cvLoadImage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fileName,flag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);</a:t>
            </a:r>
            <a:endParaRPr kumimoji="1" lang="zh-CN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flag: &gt;0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将读入的图像强制转换为一幅三通道彩色图像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      =0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将读入的图像强制转换为一幅单通道灰度图像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      &lt;0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读入的图像通道数与所读入的文件相同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cvShowImage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该函数可以显示彩色或灰度的字节型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浮点型图像。字节型图像像素值范围为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[0-255]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；浮点型图像像素值范围为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[0-1]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。彩色图像的三色元素按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BGR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（蓝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绿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红）顺序存储。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345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946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71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cvQueryFrame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从摄像头或者文件中抓取并返回一帧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IplImage</a:t>
            </a: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cvQueryFrame</a:t>
            </a: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CvCapture</a:t>
            </a: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capture );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capture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视频获取结构。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cvQueryFrame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从摄像头或者文件中抓取一帧，然后解压并返回这一帧。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18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9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cvQueryFrame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从摄像头或者文件中抓取并返回一帧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IplImage</a:t>
            </a: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cvQueryFrame</a:t>
            </a: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CvCapture</a:t>
            </a: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capture );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capture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视频获取结构。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cvQueryFrame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从摄像头或者文件中抓取一帧，然后解压并返回这一帧。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19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50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55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cvSaveImage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保存图像到指定文件。 图像格式的的选择依赖于</a:t>
            </a:r>
            <a:r>
              <a:rPr kumimoji="0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的扩展名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276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604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这些函数计算一个数组的绝对值或数组和其他对象的差值的绝对值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函数计算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里的值的绝对值，然后把结果写到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函数会先从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减去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，然后将所得差的绝对值写到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除了从所有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元素减掉的数是常标量值外，可以看到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函数基本相同。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968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这些函数计算一个数组的绝对值或数组和其他对象的差值的绝对值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函数计算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里的值的绝对值，然后把结果写到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函数会先从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减去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，然后将所得差的绝对值写到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除了从所有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元素减掉的数是常标量值外，可以看到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函数基本相同。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943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这些函数计算一个数组的绝对值或数组和其他对象的差值的绝对值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函数计算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里的值的绝对值，然后把结果写到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函数会先从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减去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，然后将所得差的绝对值写到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；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除了从所有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元素减掉的数是常标量值外，可以看到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cvAbsDiff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函数基本相同。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587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28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29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30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脸识别，特指利用分析比较人脸视觉特征信息进行身份鉴别的计算机技术。人脸识别是一项热门的计算机技术研究领域，人脸追踪侦测，自动调整影像放大，夜间红外侦测，自动调整曝光强度；它属于生物特征识别技术，是对生物体（一般特指人）本身的生物特征来区分生物体个体。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生物特征识别技术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特征分为三类：边缘特征、线性特征、中心特征和对角线特征，组合成特征模板。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6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76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38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76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z="1100" smtClean="0">
              <a:ea typeface="ＭＳ Ｐゴシック" panose="020B0600070205080204" pitchFamily="34" charset="-128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7B83F6A-0856-46E8-9B7B-9364D9CF4173}" type="slidenum">
              <a:rPr lang="zh-CN" altLang="en-US">
                <a:ea typeface="宋体" panose="02010600030101010101" pitchFamily="2" charset="-122"/>
              </a:rPr>
              <a:pPr eaLnBrk="1" hangingPunct="1"/>
              <a:t>39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7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机器视觉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就是用机器代替人眼来做测量和判断。将被摄取目标转换成图像信号，传送给专用的图像处理系统，根据像素分布和亮度、颜色等信息，转变成数字化信号；图像系统对这些信号进行各种运算来抽取目标的特征，进而根据判别的结果来控制现场的设备动作。</a:t>
            </a:r>
            <a:endParaRPr kumimoji="1"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OpenCV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是一个基于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C/C++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语言的开源图像处理函数库 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OpenCV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于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1999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年由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Intel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建立，如今由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Willow Garage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提供支持。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OpenCV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是一个基于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[1]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（开源）发行的跨平台计算机视觉库，可以运行在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Linux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、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Windows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Mac OS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操作系统上。它轻量级而且高效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——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由一系列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函数和少量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C++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类构成，同时提供了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Python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、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Ruby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、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MATLAB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等语言的接口，实现了图像处理和计算机视觉方面的很多通用算法。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[2]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最新版本是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2.4.5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OpenCV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拥有包括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300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多个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函数的跨平台的中、高层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API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。它不依赖于其它的外部库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——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尽管也可以使用某些外部库。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96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z="1100" smtClean="0">
              <a:ea typeface="ＭＳ Ｐゴシック" panose="020B0600070205080204" pitchFamily="34" charset="-128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746850-52EF-4E5E-8267-FBFFBF0E4943}" type="slidenum">
              <a:rPr lang="zh-CN" altLang="en-US">
                <a:ea typeface="宋体" panose="02010600030101010101" pitchFamily="2" charset="-122"/>
              </a:rPr>
              <a:pPr eaLnBrk="1" hangingPunct="1"/>
              <a:t>40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87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其代码都经过优化，可用于实时处理图像 </a:t>
            </a:r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具有良好的可移植性 </a:t>
            </a:r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可以进行图像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视频载入、保存和采集的常规操作 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图像数据操作（内存分配与释放，图像复制、设定和转换）</a:t>
            </a: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图像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视频的输入输出（支持文件或摄像头的输入，图像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视频文件的输出）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矩阵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向量数据操作及线性代数运算（矩阵乘积、矩阵方程求解、特征值、奇异值分解）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支持多种动态数据结构（链表、队列、数据集、树、图）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基本图像处理（去噪、边缘检测、角点检测、采样与插值、色彩变换、形态学处理、直方图、图像金字塔结构）</a:t>
            </a:r>
          </a:p>
          <a:p>
            <a:pPr lvl="0"/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运动分析（光流、动作分割、目标跟踪）</a:t>
            </a:r>
          </a:p>
          <a:p>
            <a:pPr lvl="0"/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目标识别（特征方法、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HMM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模型）</a:t>
            </a: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基本的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GUI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（显示图像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视频、键盘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鼠标操作）</a:t>
            </a:r>
          </a:p>
          <a:p>
            <a:endParaRPr kumimoji="1"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0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lvl="0"/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 –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核心函数库</a:t>
            </a:r>
          </a:p>
          <a:p>
            <a:pPr lvl="0"/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cvaux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–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辅助函数库</a:t>
            </a:r>
          </a:p>
          <a:p>
            <a:pPr lvl="0"/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cxcore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–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数据结构与线性代数库</a:t>
            </a:r>
          </a:p>
          <a:p>
            <a:pPr lvl="0"/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highgui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– GUI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函数库</a:t>
            </a:r>
          </a:p>
          <a:p>
            <a:pPr lvl="0"/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ml –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机器学习函数库</a:t>
            </a:r>
          </a:p>
          <a:p>
            <a:endParaRPr kumimoji="1"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24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4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8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25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0C1CD-5443-4CD8-81DC-C36FD73D5453}" type="slidenum">
              <a:rPr lang="zh-CN" altLang="en-US">
                <a:ea typeface="宋体" panose="02010600030101010101" pitchFamily="2" charset="-122"/>
              </a:rPr>
              <a:pPr eaLnBrk="1" hangingPunct="1"/>
              <a:t>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3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E4EB7-8201-41BD-A85D-A15007884A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5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CAC7D-D51D-4E3E-9DFD-28080E307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8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8113"/>
            <a:ext cx="2171700" cy="5988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8113"/>
            <a:ext cx="6362700" cy="5988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C74F3-AC58-4E73-A3AC-0D4F18274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79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8D435-F94C-4744-9A8D-4F5DD3C002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60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59A15-4D97-4882-B3E2-C01D341FBC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6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09755-530F-4783-8249-B430A3E03B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38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350" y="1600200"/>
            <a:ext cx="3565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600200"/>
            <a:ext cx="3565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D99F7-88F3-47E2-A2EC-C5AE3E76AA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49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27F51-67FE-43D4-AFD6-724B1698B5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54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3E4E-B751-4F83-A3DA-F0D52F8206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141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C0172-0FA6-4447-B526-D4810A75E8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12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E94B2-5FB9-4998-85C7-A77A627594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0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9EEBB-850E-4B88-BF4F-C97335DA95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537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EF79A-BFF4-4BD1-81B2-05C6ED103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303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D6E35-8F1E-4A62-B33B-50968F63B9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365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8113"/>
            <a:ext cx="2171700" cy="5988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8113"/>
            <a:ext cx="6362700" cy="5988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05C1D-AB64-49F5-8FA9-F403D1F3C5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9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173DC-FAC6-4852-8E61-0A6A5E3D1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80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350" y="1600200"/>
            <a:ext cx="3565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600200"/>
            <a:ext cx="35655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663B5-1112-4077-958D-B2C596F3F5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6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A2FE6-D419-4DF0-B8DC-A279C1E4B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46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64017-E86E-4FD9-B97C-1753000911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1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Powered by </a:t>
            </a:r>
            <a:r>
              <a:rPr lang="zh-CN" altLang="en-US" dirty="0" smtClean="0"/>
              <a:t>周智勋</a:t>
            </a:r>
            <a:endParaRPr 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35847-5707-41D4-8709-6232F5E0CBE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99" y="116632"/>
            <a:ext cx="93415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9B5FE-7773-4B92-A628-F6FB55ED10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3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153E4-5797-46BC-B9B7-BA5F1996D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4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6_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38113"/>
            <a:ext cx="63007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600200"/>
            <a:ext cx="72834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E326AF4B-04C7-47A9-A7A2-3BA4E09B9D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83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»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siness6_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38113"/>
            <a:ext cx="63007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600200"/>
            <a:ext cx="72834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Powered by DevDiv Community</a:t>
            </a:r>
            <a:endParaRPr 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D55947CA-F0CB-49BD-9F15-F5745AF135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»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00188" y="4572000"/>
            <a:ext cx="7429500" cy="6429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28625" y="4581525"/>
            <a:ext cx="8531225" cy="603250"/>
          </a:xfrm>
        </p:spPr>
        <p:txBody>
          <a:bodyPr/>
          <a:lstStyle/>
          <a:p>
            <a:pPr algn="r" eaLnBrk="1" hangingPunct="1"/>
            <a:r>
              <a:rPr lang="en-US" altLang="zh-CN" sz="3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开发指南</a:t>
            </a:r>
            <a:endParaRPr 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文本框 3"/>
          <p:cNvSpPr txBox="1">
            <a:spLocks noChangeArrowheads="1"/>
          </p:cNvSpPr>
          <p:nvPr/>
        </p:nvSpPr>
        <p:spPr bwMode="auto">
          <a:xfrm>
            <a:off x="7235825" y="5437188"/>
            <a:ext cx="2376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周智勋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2013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开发环境介绍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71625" y="18448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支持的开发工具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2" name="Picture 2" descr="WinVSHow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07187"/>
            <a:ext cx="1440160" cy="11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s1.mm.bing.net/th?id=H.4586261594637315&amp;pid=1.9&amp;w=300&amp;h=30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28" y="3362295"/>
            <a:ext cx="1393909" cy="13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ts1.mm.bing.net/th?id=H.4960086925706254&amp;pid=1.9&amp;w=300&amp;h=30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485" y="3214099"/>
            <a:ext cx="1522437" cy="15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0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开发环境介绍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71625" y="184482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Windows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中开发环境配置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5169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实例演示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606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268538" y="3500239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4450804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开发环境介绍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详细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iOS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中使用</a:t>
            </a:r>
            <a:r>
              <a:rPr kumimoji="0"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课后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作业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807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228850" y="24777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图片显示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图像保存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6047646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95107" y="2420888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228850" y="24777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图片显示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图像保存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3935697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图片显示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4847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创建和定位一个新窗口</a:t>
            </a:r>
          </a:p>
        </p:txBody>
      </p:sp>
      <p:sp>
        <p:nvSpPr>
          <p:cNvPr id="2" name="矩形 1"/>
          <p:cNvSpPr/>
          <p:nvPr/>
        </p:nvSpPr>
        <p:spPr>
          <a:xfrm>
            <a:off x="2195736" y="1846565"/>
            <a:ext cx="525658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cvNamedWindow("win1", CV_WINDOW_AUTOSIZE);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cvMoveWindow("win1", 100, 100); 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26566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载入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5636" y="3025932"/>
            <a:ext cx="521668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IplImage* img=0; </a:t>
            </a:r>
          </a:p>
          <a:p>
            <a:r>
              <a:rPr lang="zh-CN" altLang="en-US" dirty="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img=cvLoadImage(fileName);</a:t>
            </a:r>
          </a:p>
        </p:txBody>
      </p:sp>
      <p:sp>
        <p:nvSpPr>
          <p:cNvPr id="8" name="矩形 7"/>
          <p:cNvSpPr/>
          <p:nvPr/>
        </p:nvSpPr>
        <p:spPr>
          <a:xfrm>
            <a:off x="1763688" y="39330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显示图像</a:t>
            </a:r>
          </a:p>
        </p:txBody>
      </p:sp>
      <p:sp>
        <p:nvSpPr>
          <p:cNvPr id="9" name="矩形 8"/>
          <p:cNvSpPr/>
          <p:nvPr/>
        </p:nvSpPr>
        <p:spPr>
          <a:xfrm>
            <a:off x="2265417" y="4394721"/>
            <a:ext cx="518690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cvShowImage("win1",img);</a:t>
            </a:r>
          </a:p>
        </p:txBody>
      </p:sp>
      <p:sp>
        <p:nvSpPr>
          <p:cNvPr id="10" name="矩形 9"/>
          <p:cNvSpPr/>
          <p:nvPr/>
        </p:nvSpPr>
        <p:spPr>
          <a:xfrm>
            <a:off x="1763688" y="50172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关闭窗口</a:t>
            </a:r>
          </a:p>
        </p:txBody>
      </p:sp>
      <p:sp>
        <p:nvSpPr>
          <p:cNvPr id="11" name="矩形 10"/>
          <p:cNvSpPr/>
          <p:nvPr/>
        </p:nvSpPr>
        <p:spPr>
          <a:xfrm>
            <a:off x="2265417" y="5351400"/>
            <a:ext cx="518690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cvDestroyWindow("win1");</a:t>
            </a:r>
          </a:p>
        </p:txBody>
      </p:sp>
      <p:sp>
        <p:nvSpPr>
          <p:cNvPr id="12" name="矩形 11"/>
          <p:cNvSpPr/>
          <p:nvPr/>
        </p:nvSpPr>
        <p:spPr>
          <a:xfrm>
            <a:off x="2249591" y="6376614"/>
            <a:ext cx="520272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cvResizeWindow("win1",100,100);</a:t>
            </a:r>
          </a:p>
        </p:txBody>
      </p:sp>
      <p:sp>
        <p:nvSpPr>
          <p:cNvPr id="13" name="矩形 12"/>
          <p:cNvSpPr/>
          <p:nvPr/>
        </p:nvSpPr>
        <p:spPr>
          <a:xfrm>
            <a:off x="1766918" y="59796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改变窗口大小</a:t>
            </a:r>
          </a:p>
        </p:txBody>
      </p:sp>
    </p:spTree>
    <p:extLst>
      <p:ext uri="{BB962C8B-B14F-4D97-AF65-F5344CB8AC3E}">
        <p14:creationId xmlns:p14="http://schemas.microsoft.com/office/powerpoint/2010/main" val="1595432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  <p:bldP spid="5" grpId="0" animBg="1"/>
      <p:bldP spid="8" grpId="0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图片显示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327813" y="3429000"/>
            <a:ext cx="3528392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562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95107" y="2996183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228850" y="24777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图片显示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图像保存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2824046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</a:p>
        </p:txBody>
      </p:sp>
      <p:sp>
        <p:nvSpPr>
          <p:cNvPr id="3" name="矩形 2"/>
          <p:cNvSpPr/>
          <p:nvPr/>
        </p:nvSpPr>
        <p:spPr>
          <a:xfrm>
            <a:off x="2125623" y="220859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cvCaptureFromFile</a:t>
            </a:r>
          </a:p>
        </p:txBody>
      </p:sp>
      <p:sp>
        <p:nvSpPr>
          <p:cNvPr id="4" name="矩形 3"/>
          <p:cNvSpPr/>
          <p:nvPr/>
        </p:nvSpPr>
        <p:spPr>
          <a:xfrm>
            <a:off x="1571625" y="18057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25649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cvCaptureFromCAM</a:t>
            </a:r>
          </a:p>
        </p:txBody>
      </p:sp>
      <p:sp>
        <p:nvSpPr>
          <p:cNvPr id="9" name="矩形 8"/>
          <p:cNvSpPr/>
          <p:nvPr/>
        </p:nvSpPr>
        <p:spPr>
          <a:xfrm>
            <a:off x="2158317" y="349568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cvQueryFrame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730" y="31058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获取视频帧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线形标注 1(带强调线) 11"/>
          <p:cNvSpPr/>
          <p:nvPr/>
        </p:nvSpPr>
        <p:spPr>
          <a:xfrm>
            <a:off x="3923928" y="4293096"/>
            <a:ext cx="2304256" cy="648072"/>
          </a:xfrm>
          <a:prstGeom prst="accentCallout1">
            <a:avLst>
              <a:gd name="adj1" fmla="val 18750"/>
              <a:gd name="adj2" fmla="val -8333"/>
              <a:gd name="adj3" fmla="val -50302"/>
              <a:gd name="adj4" fmla="val -3756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IplImage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89982" y="53312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显示图像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0969" y="587727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cvShowImage</a:t>
            </a:r>
          </a:p>
        </p:txBody>
      </p:sp>
    </p:spTree>
    <p:extLst>
      <p:ext uri="{BB962C8B-B14F-4D97-AF65-F5344CB8AC3E}">
        <p14:creationId xmlns:p14="http://schemas.microsoft.com/office/powerpoint/2010/main" val="1446099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  <p:bldP spid="11" grpId="0"/>
      <p:bldP spid="12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327813" y="3429000"/>
            <a:ext cx="3528392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713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4450804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开发环境介绍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详细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iOS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中使用</a:t>
            </a:r>
            <a:r>
              <a:rPr kumimoji="0"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课后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作业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95107" y="3500239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228850" y="24777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图片显示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4214786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图像保存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1844824"/>
            <a:ext cx="145424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cvSaveImage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1625" y="2551837"/>
            <a:ext cx="7248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int cvSaveImage( const char* filename, const CvArr* image );</a:t>
            </a: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filename 文件名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image 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保存的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83768" y="4385727"/>
            <a:ext cx="3528392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067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95107" y="4076303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228850" y="24777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图片显示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视频加载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摄像头使用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890743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图像差分</a:t>
            </a:r>
          </a:p>
        </p:txBody>
      </p:sp>
      <p:sp>
        <p:nvSpPr>
          <p:cNvPr id="4" name="矩形 3"/>
          <p:cNvSpPr/>
          <p:nvPr/>
        </p:nvSpPr>
        <p:spPr>
          <a:xfrm>
            <a:off x="1835696" y="1693009"/>
            <a:ext cx="457200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void cvAbs(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const CvArr*    src,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const           dst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</a:p>
        </p:txBody>
      </p:sp>
      <p:sp>
        <p:nvSpPr>
          <p:cNvPr id="8" name="矩形 7"/>
          <p:cNvSpPr/>
          <p:nvPr/>
        </p:nvSpPr>
        <p:spPr>
          <a:xfrm>
            <a:off x="1835696" y="3024788"/>
            <a:ext cx="4572000" cy="14773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cvAbsDiff(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const CvArr*     src1,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const CvArr*     src2,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const            dst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</a:p>
        </p:txBody>
      </p:sp>
      <p:sp>
        <p:nvSpPr>
          <p:cNvPr id="9" name="矩形 8"/>
          <p:cNvSpPr/>
          <p:nvPr/>
        </p:nvSpPr>
        <p:spPr>
          <a:xfrm>
            <a:off x="1835696" y="4661839"/>
            <a:ext cx="4572000" cy="14773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cvAbsDiffS(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const CvArr*    src,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CvScalar        value,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const           dst 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68754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图像差分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329483" y="3212976"/>
            <a:ext cx="3528392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139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课间休息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29483" y="3212976"/>
            <a:ext cx="3528392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休息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713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268538" y="4436343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4450804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开发环境介绍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详细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iOS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中使用</a:t>
            </a:r>
            <a:r>
              <a:rPr kumimoji="0"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课后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作业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1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iOS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中使用</a:t>
            </a:r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3082652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如何使用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图像的处理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人脸识别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76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051720" y="1700808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iOS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中使用</a:t>
            </a:r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3082652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如何使用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图像的处理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人脸识别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61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556792"/>
            <a:ext cx="1728192" cy="1728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789040"/>
            <a:ext cx="2921000" cy="2667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572000" y="5805264"/>
            <a:ext cx="252028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436510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/>
                <a:ea typeface="楷体"/>
                <a:cs typeface="楷体"/>
              </a:rPr>
              <a:t>http://</a:t>
            </a:r>
            <a:r>
              <a:rPr lang="en-US" altLang="zh-CN" dirty="0" err="1">
                <a:latin typeface="楷体"/>
                <a:ea typeface="楷体"/>
                <a:cs typeface="楷体"/>
              </a:rPr>
              <a:t>opencv.org</a:t>
            </a:r>
            <a:r>
              <a:rPr lang="en-US" altLang="zh-CN" dirty="0">
                <a:latin typeface="楷体"/>
                <a:ea typeface="楷体"/>
                <a:cs typeface="楷体"/>
              </a:rPr>
              <a:t>/</a:t>
            </a:r>
            <a:endParaRPr lang="zh-CN" altLang="en-US" dirty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699816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268538" y="1700039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4450804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开发环境介绍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详细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iOS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中使用</a:t>
            </a:r>
            <a:r>
              <a:rPr kumimoji="0"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课后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作业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45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744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楷体"/>
                <a:ea typeface="楷体"/>
                <a:cs typeface="楷体"/>
              </a:rPr>
              <a:t>应用</a:t>
            </a:r>
            <a:endParaRPr kumimoji="1" lang="zh-CN" altLang="en-US" dirty="0">
              <a:latin typeface="楷体"/>
              <a:ea typeface="楷体"/>
              <a:cs typeface="楷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92896"/>
            <a:ext cx="3839982" cy="3816424"/>
          </a:xfrm>
          <a:prstGeom prst="rect">
            <a:avLst/>
          </a:prstGeom>
        </p:spPr>
      </p:pic>
      <p:pic>
        <p:nvPicPr>
          <p:cNvPr id="13" name="图片 12" descr="Screenshot 2013.05.19 10.50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4731990" cy="6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25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051720" y="2924175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iOS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中使用</a:t>
            </a:r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3082652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如何使用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图像的处理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人脸识别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05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如何使用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28800"/>
            <a:ext cx="5715000" cy="209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132856"/>
            <a:ext cx="5016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60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051720" y="4076303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iOS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中使用</a:t>
            </a:r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3082652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如何使用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图像的处理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人脸识别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62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图像处理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29483" y="3212976"/>
            <a:ext cx="3528392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354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051720" y="5300439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iOS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中使用</a:t>
            </a:r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3082652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如何使用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图像的处理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人脸识别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12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人脸识别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71800" y="4653136"/>
            <a:ext cx="3528392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9888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人脸检测</a:t>
            </a:r>
          </a:p>
        </p:txBody>
      </p:sp>
      <p:sp>
        <p:nvSpPr>
          <p:cNvPr id="3" name="矩形 2"/>
          <p:cNvSpPr/>
          <p:nvPr/>
        </p:nvSpPr>
        <p:spPr>
          <a:xfrm>
            <a:off x="2815932" y="27089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人脸跟踪</a:t>
            </a:r>
          </a:p>
        </p:txBody>
      </p:sp>
      <p:sp>
        <p:nvSpPr>
          <p:cNvPr id="4" name="矩形 3"/>
          <p:cNvSpPr/>
          <p:nvPr/>
        </p:nvSpPr>
        <p:spPr>
          <a:xfrm>
            <a:off x="2815932" y="33477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人脸比对</a:t>
            </a:r>
          </a:p>
        </p:txBody>
      </p:sp>
    </p:spTree>
    <p:extLst>
      <p:ext uri="{BB962C8B-B14F-4D97-AF65-F5344CB8AC3E}">
        <p14:creationId xmlns:p14="http://schemas.microsoft.com/office/powerpoint/2010/main" val="3340558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268538" y="5301208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5228629" cy="4450804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开发环境介绍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详细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iOS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中使用</a:t>
            </a:r>
            <a:r>
              <a:rPr kumimoji="0"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课后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作业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4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课后作业</a:t>
            </a:r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5816" y="299695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楷体"/>
                <a:ea typeface="楷体"/>
                <a:cs typeface="楷体"/>
              </a:rPr>
              <a:t>人脸检测</a:t>
            </a:r>
            <a:endParaRPr kumimoji="1" lang="en-US" altLang="zh-CN" dirty="0" smtClean="0">
              <a:latin typeface="楷体"/>
              <a:ea typeface="楷体"/>
              <a:cs typeface="楷体"/>
            </a:endParaRPr>
          </a:p>
          <a:p>
            <a:endParaRPr kumimoji="1" lang="en-US" altLang="zh-CN" dirty="0" smtClean="0">
              <a:latin typeface="楷体"/>
              <a:ea typeface="楷体"/>
              <a:cs typeface="楷体"/>
            </a:endParaRPr>
          </a:p>
          <a:p>
            <a:r>
              <a:rPr kumimoji="1" lang="zh-CN" altLang="en-US" dirty="0" smtClean="0">
                <a:latin typeface="楷体"/>
                <a:ea typeface="楷体"/>
                <a:cs typeface="楷体"/>
              </a:rPr>
              <a:t>物体运动跟踪</a:t>
            </a:r>
            <a:endParaRPr kumimoji="1" lang="zh-CN" altLang="en-US" dirty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117897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1625"/>
            <a:ext cx="9144000" cy="4525963"/>
          </a:xfrm>
        </p:spPr>
        <p:txBody>
          <a:bodyPr/>
          <a:lstStyle/>
          <a:p>
            <a:pPr eaLnBrk="1" hangingPunct="1"/>
            <a:endParaRPr kumimoji="0" lang="zh-CN" altLang="en-US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endParaRPr kumimoji="0" lang="en-US" altLang="zh-CN" sz="5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en-US" altLang="zh-CN" sz="5400" smtClean="0">
                <a:latin typeface="楷体" panose="02010609060101010101" pitchFamily="49" charset="-122"/>
                <a:ea typeface="楷体" panose="02010609060101010101" pitchFamily="49" charset="-122"/>
              </a:rPr>
              <a:t>Q&amp;A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85775" y="138113"/>
            <a:ext cx="6300788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800" b="1" kern="0" dirty="0">
                <a:latin typeface="+mj-lt"/>
                <a:ea typeface="宋体" pitchFamily="2" charset="-122"/>
                <a:cs typeface="ＭＳ Ｐゴシック" charset="0"/>
              </a:rPr>
              <a:t>答疑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4266" y="241159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机器视觉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266" y="18649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Open Source Computer Vision Library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4266" y="30339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的发展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://d.hiphotos.baidu.com/baike/s%3D220/sign=5930385db07eca8016053ee5a1239712/8d5494eef01f3a29c6d44bb09925bc315c607c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70" y="3656274"/>
            <a:ext cx="17049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259632" y="599970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1999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-&gt;2013	2.4.5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566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714500" y="3143250"/>
            <a:ext cx="4929188" cy="10715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1625"/>
            <a:ext cx="9144000" cy="4525963"/>
          </a:xfrm>
        </p:spPr>
        <p:txBody>
          <a:bodyPr/>
          <a:lstStyle/>
          <a:p>
            <a:pPr eaLnBrk="1" hangingPunct="1"/>
            <a:endParaRPr kumimoji="0" lang="zh-CN" altLang="en-US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endParaRPr kumimoji="0" lang="en-US" altLang="zh-CN" sz="5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en-US" altLang="zh-CN" sz="5400" smtClean="0">
                <a:latin typeface="楷体" panose="02010609060101010101" pitchFamily="49" charset="-122"/>
                <a:ea typeface="楷体" panose="02010609060101010101" pitchFamily="49" charset="-122"/>
              </a:rPr>
              <a:t>Thank you</a:t>
            </a:r>
            <a:r>
              <a:rPr kumimoji="0" lang="zh-CN" altLang="en-US" sz="5400" smtClean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4266" y="161077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752" y="2132856"/>
            <a:ext cx="226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实时性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03537" y="2502188"/>
            <a:ext cx="226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可移植性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9752" y="2924389"/>
            <a:ext cx="226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对图像和视频的操作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1640" y="371912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3536" y="4241207"/>
            <a:ext cx="226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图像操作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02544" y="4751390"/>
            <a:ext cx="378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图像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/</a:t>
            </a:r>
            <a:r>
              <a:rPr kumimoji="1"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视频的输入输出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1746" y="5261573"/>
            <a:ext cx="378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矩阵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/</a:t>
            </a:r>
            <a:r>
              <a:rPr kumimoji="1"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向量数据操作及线性代数运算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60689" y="5753701"/>
            <a:ext cx="378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支持多种动态数据结构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60689" y="6228020"/>
            <a:ext cx="378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ＭＳ Ｐゴシック" charset="0"/>
              </a:rPr>
              <a:t>基本图像处理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661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4266" y="161077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重要组件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2339976" y="4578747"/>
            <a:ext cx="3888208" cy="1730573"/>
          </a:xfrm>
          <a:prstGeom prst="ellipse">
            <a:avLst/>
          </a:prstGeom>
          <a:solidFill>
            <a:srgbClr val="00B0F0"/>
          </a:solidFill>
          <a:ln w="19080">
            <a:solidFill>
              <a:srgbClr val="FFFFFF"/>
            </a:solidFill>
            <a:miter lim="800000"/>
            <a:headEnd/>
            <a:tailEnd/>
          </a:ln>
        </p:spPr>
        <p:txBody>
          <a:bodyPr wrap="none" lIns="92160" tIns="46080" rIns="92160" bIns="4608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CXCORE</a:t>
            </a: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基本的结构和算法，</a:t>
            </a:r>
            <a:endParaRPr lang="en-US" altLang="zh-CN" sz="20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以及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XML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支持，绘制功能。</a:t>
            </a:r>
            <a:endParaRPr lang="en-GB" altLang="zh-CN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2232026" y="2311797"/>
            <a:ext cx="2254250" cy="1981200"/>
          </a:xfrm>
          <a:prstGeom prst="ellipse">
            <a:avLst/>
          </a:prstGeom>
          <a:solidFill>
            <a:srgbClr val="00B0F0"/>
          </a:solidFill>
          <a:ln w="19080">
            <a:solidFill>
              <a:srgbClr val="FFFFFF"/>
            </a:solidFill>
            <a:miter lim="800000"/>
            <a:headEnd/>
            <a:tailEnd/>
          </a:ln>
        </p:spPr>
        <p:txBody>
          <a:bodyPr wrap="none" lIns="92160" tIns="46080" rIns="92160" bIns="4608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CV</a:t>
            </a: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图像处理</a:t>
            </a:r>
            <a:endParaRPr lang="en-GB" altLang="zh-CN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4614863" y="2311797"/>
            <a:ext cx="2052638" cy="1981200"/>
          </a:xfrm>
          <a:prstGeom prst="ellipse">
            <a:avLst/>
          </a:prstGeom>
          <a:solidFill>
            <a:srgbClr val="00B0F0"/>
          </a:solidFill>
          <a:ln w="19080">
            <a:solidFill>
              <a:srgbClr val="FFFFFF"/>
            </a:solidFill>
            <a:miter lim="800000"/>
            <a:headEnd/>
            <a:tailEnd/>
          </a:ln>
        </p:spPr>
        <p:txBody>
          <a:bodyPr wrap="none" lIns="92160" tIns="46080" rIns="92160" bIns="4608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2800" b="1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HighGUI</a:t>
            </a:r>
            <a:endParaRPr lang="en-GB" altLang="zh-CN" sz="28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GUI, Image 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endParaRPr lang="en-GB" altLang="zh-CN" sz="20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Video I/O</a:t>
            </a:r>
            <a:endParaRPr lang="en-GB" altLang="zh-CN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6875463" y="2311797"/>
            <a:ext cx="2232025" cy="1981200"/>
          </a:xfrm>
          <a:prstGeom prst="ellipse">
            <a:avLst/>
          </a:prstGeom>
          <a:solidFill>
            <a:srgbClr val="92D050"/>
          </a:solidFill>
          <a:ln w="19080">
            <a:solidFill>
              <a:srgbClr val="FFFFFF"/>
            </a:solidFill>
            <a:miter lim="800000"/>
            <a:headEnd/>
            <a:tailEnd/>
          </a:ln>
        </p:spPr>
        <p:txBody>
          <a:bodyPr wrap="none" lIns="92160" tIns="46080" rIns="92160" bIns="4608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3200" b="1" dirty="0">
                <a:solidFill>
                  <a:srgbClr val="0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ML</a:t>
            </a: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2000" b="1" dirty="0">
                <a:solidFill>
                  <a:srgbClr val="0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Machine Learning </a:t>
            </a: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算法</a:t>
            </a:r>
            <a:endParaRPr lang="en-GB" altLang="zh-CN" sz="2000" b="1" dirty="0">
              <a:solidFill>
                <a:srgbClr val="0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-36512" y="2311797"/>
            <a:ext cx="2159000" cy="1981200"/>
          </a:xfrm>
          <a:prstGeom prst="ellipse">
            <a:avLst/>
          </a:prstGeom>
          <a:solidFill>
            <a:srgbClr val="92D050"/>
          </a:solidFill>
          <a:ln w="19080">
            <a:solidFill>
              <a:srgbClr val="FFFFFF"/>
            </a:solidFill>
            <a:miter lim="800000"/>
            <a:headEnd/>
            <a:tailEnd/>
          </a:ln>
        </p:spPr>
        <p:txBody>
          <a:bodyPr wrap="none" lIns="92160" tIns="46080" rIns="92160" bIns="4608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en-GB" altLang="zh-CN" sz="32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CVCam</a:t>
            </a:r>
            <a:endParaRPr lang="en-GB" altLang="zh-CN" sz="3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ts val="750"/>
              </a:spcBef>
              <a:buClr>
                <a:srgbClr val="FDB605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视频流处理</a:t>
            </a:r>
            <a:endParaRPr lang="en-GB" altLang="zh-CN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39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4266" y="161077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学习资源推荐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5696" y="2156329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\doc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5696" y="252566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http://opencv.org/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5696" y="2894993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http://www.opencv.org.cn/index.php/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3648" y="362990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Learning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Computer Vision in C++ with the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Library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52" y="4147762"/>
            <a:ext cx="1200150" cy="1562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32040" y="454479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https://github.com/Itseez/opencv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782" y="5002482"/>
            <a:ext cx="1428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6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268538" y="2636143"/>
            <a:ext cx="5018087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642492"/>
            <a:ext cx="7858125" cy="4450804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简介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开发环境介绍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详细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介绍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iOS</a:t>
            </a: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中使用</a:t>
            </a:r>
            <a:r>
              <a:rPr kumimoji="0"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OpenCV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endParaRPr kumimoji="0"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  <a:p>
            <a:pPr lvl="3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课后</a:t>
            </a:r>
            <a:r>
              <a:rPr kumimoji="0"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  <a:cs typeface="Kalinga" panose="020B0502040204020203" pitchFamily="34" charset="0"/>
              </a:rPr>
              <a:t>作业</a:t>
            </a:r>
            <a:endParaRPr kumimoji="0"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04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571625" y="357188"/>
            <a:ext cx="4286250" cy="5048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3A325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38113"/>
            <a:ext cx="6300787" cy="9271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开发环境介绍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71625" y="18448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支持的平台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 descr="http://cdn.redmondpie.com/wp-content/uploads/2012/02/Windows-8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79" y="2924514"/>
            <a:ext cx="1130692" cy="11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asmallorange.com/wp-content/uploads/linux-logo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60" y="2803643"/>
            <a:ext cx="1069851" cy="12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ache.ohinternet.com/images/1/16/Android-logo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74" y="2834159"/>
            <a:ext cx="1220738" cy="12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72" y="2884624"/>
            <a:ext cx="1520660" cy="120199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326526" y="4181020"/>
            <a:ext cx="1313839" cy="400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09265" y="4181020"/>
            <a:ext cx="1313839" cy="400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301223" y="4181020"/>
            <a:ext cx="1313839" cy="400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123682" y="4181020"/>
            <a:ext cx="1313839" cy="400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599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Design 14">
      <a:dk1>
        <a:srgbClr val="808080"/>
      </a:dk1>
      <a:lt1>
        <a:srgbClr val="FFFFFF"/>
      </a:lt1>
      <a:dk2>
        <a:srgbClr val="035588"/>
      </a:dk2>
      <a:lt2>
        <a:srgbClr val="003366"/>
      </a:lt2>
      <a:accent1>
        <a:srgbClr val="5D5B72"/>
      </a:accent1>
      <a:accent2>
        <a:srgbClr val="3C3453"/>
      </a:accent2>
      <a:accent3>
        <a:srgbClr val="AAB4C3"/>
      </a:accent3>
      <a:accent4>
        <a:srgbClr val="DADADA"/>
      </a:accent4>
      <a:accent5>
        <a:srgbClr val="B6B5BC"/>
      </a:accent5>
      <a:accent6>
        <a:srgbClr val="352E4A"/>
      </a:accent6>
      <a:hlink>
        <a:srgbClr val="006594"/>
      </a:hlink>
      <a:folHlink>
        <a:srgbClr val="1795BB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FFFFFF"/>
        </a:dk1>
        <a:lt1>
          <a:srgbClr val="FFFFFF"/>
        </a:lt1>
        <a:dk2>
          <a:srgbClr val="003366"/>
        </a:dk2>
        <a:lt2>
          <a:srgbClr val="808080"/>
        </a:lt2>
        <a:accent1>
          <a:srgbClr val="5D5B72"/>
        </a:accent1>
        <a:accent2>
          <a:srgbClr val="3C3453"/>
        </a:accent2>
        <a:accent3>
          <a:srgbClr val="FFFFFF"/>
        </a:accent3>
        <a:accent4>
          <a:srgbClr val="DADADA"/>
        </a:accent4>
        <a:accent5>
          <a:srgbClr val="B6B5BC"/>
        </a:accent5>
        <a:accent6>
          <a:srgbClr val="352E4A"/>
        </a:accent6>
        <a:hlink>
          <a:srgbClr val="006594"/>
        </a:hlink>
        <a:folHlink>
          <a:srgbClr val="1795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808080"/>
        </a:dk1>
        <a:lt1>
          <a:srgbClr val="FFFFFF"/>
        </a:lt1>
        <a:dk2>
          <a:srgbClr val="035588"/>
        </a:dk2>
        <a:lt2>
          <a:srgbClr val="003366"/>
        </a:lt2>
        <a:accent1>
          <a:srgbClr val="5D5B72"/>
        </a:accent1>
        <a:accent2>
          <a:srgbClr val="3C3453"/>
        </a:accent2>
        <a:accent3>
          <a:srgbClr val="AAB4C3"/>
        </a:accent3>
        <a:accent4>
          <a:srgbClr val="DADADA"/>
        </a:accent4>
        <a:accent5>
          <a:srgbClr val="B6B5BC"/>
        </a:accent5>
        <a:accent6>
          <a:srgbClr val="352E4A"/>
        </a:accent6>
        <a:hlink>
          <a:srgbClr val="006594"/>
        </a:hlink>
        <a:folHlink>
          <a:srgbClr val="1795B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4">
      <a:dk1>
        <a:srgbClr val="808080"/>
      </a:dk1>
      <a:lt1>
        <a:srgbClr val="FFFFFF"/>
      </a:lt1>
      <a:dk2>
        <a:srgbClr val="035588"/>
      </a:dk2>
      <a:lt2>
        <a:srgbClr val="003366"/>
      </a:lt2>
      <a:accent1>
        <a:srgbClr val="5D5B72"/>
      </a:accent1>
      <a:accent2>
        <a:srgbClr val="3C3453"/>
      </a:accent2>
      <a:accent3>
        <a:srgbClr val="AAB4C3"/>
      </a:accent3>
      <a:accent4>
        <a:srgbClr val="DADADA"/>
      </a:accent4>
      <a:accent5>
        <a:srgbClr val="B6B5BC"/>
      </a:accent5>
      <a:accent6>
        <a:srgbClr val="352E4A"/>
      </a:accent6>
      <a:hlink>
        <a:srgbClr val="006594"/>
      </a:hlink>
      <a:folHlink>
        <a:srgbClr val="1795BB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FFFFFF"/>
        </a:dk1>
        <a:lt1>
          <a:srgbClr val="FFFFFF"/>
        </a:lt1>
        <a:dk2>
          <a:srgbClr val="003366"/>
        </a:dk2>
        <a:lt2>
          <a:srgbClr val="808080"/>
        </a:lt2>
        <a:accent1>
          <a:srgbClr val="5D5B72"/>
        </a:accent1>
        <a:accent2>
          <a:srgbClr val="3C3453"/>
        </a:accent2>
        <a:accent3>
          <a:srgbClr val="FFFFFF"/>
        </a:accent3>
        <a:accent4>
          <a:srgbClr val="DADADA"/>
        </a:accent4>
        <a:accent5>
          <a:srgbClr val="B6B5BC"/>
        </a:accent5>
        <a:accent6>
          <a:srgbClr val="352E4A"/>
        </a:accent6>
        <a:hlink>
          <a:srgbClr val="006594"/>
        </a:hlink>
        <a:folHlink>
          <a:srgbClr val="1795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808080"/>
        </a:dk1>
        <a:lt1>
          <a:srgbClr val="FFFFFF"/>
        </a:lt1>
        <a:dk2>
          <a:srgbClr val="035588"/>
        </a:dk2>
        <a:lt2>
          <a:srgbClr val="003366"/>
        </a:lt2>
        <a:accent1>
          <a:srgbClr val="5D5B72"/>
        </a:accent1>
        <a:accent2>
          <a:srgbClr val="3C3453"/>
        </a:accent2>
        <a:accent3>
          <a:srgbClr val="AAB4C3"/>
        </a:accent3>
        <a:accent4>
          <a:srgbClr val="DADADA"/>
        </a:accent4>
        <a:accent5>
          <a:srgbClr val="B6B5BC"/>
        </a:accent5>
        <a:accent6>
          <a:srgbClr val="352E4A"/>
        </a:accent6>
        <a:hlink>
          <a:srgbClr val="006594"/>
        </a:hlink>
        <a:folHlink>
          <a:srgbClr val="1795B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</TotalTime>
  <Pages>0</Pages>
  <Words>1231</Words>
  <Characters>0</Characters>
  <Application>Microsoft Macintosh PowerPoint</Application>
  <DocSecurity>0</DocSecurity>
  <PresentationFormat>全屏显示(4:3)</PresentationFormat>
  <Lines>0</Lines>
  <Paragraphs>368</Paragraphs>
  <Slides>40</Slides>
  <Notes>40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Custom Design</vt:lpstr>
      <vt:lpstr>1_Custom Design</vt:lpstr>
      <vt:lpstr>OpenCV开发指南</vt:lpstr>
      <vt:lpstr>目录</vt:lpstr>
      <vt:lpstr>目录</vt:lpstr>
      <vt:lpstr>OpenCV简介</vt:lpstr>
      <vt:lpstr>OpenCV简介</vt:lpstr>
      <vt:lpstr>OpenCV简介</vt:lpstr>
      <vt:lpstr>OpenCV简介</vt:lpstr>
      <vt:lpstr>目录</vt:lpstr>
      <vt:lpstr>开发环境介绍</vt:lpstr>
      <vt:lpstr>开发环境介绍</vt:lpstr>
      <vt:lpstr>开发环境介绍</vt:lpstr>
      <vt:lpstr>目录</vt:lpstr>
      <vt:lpstr>OpenCV详细介绍</vt:lpstr>
      <vt:lpstr>OpenCV详细介绍</vt:lpstr>
      <vt:lpstr>图片显示</vt:lpstr>
      <vt:lpstr>图片显示</vt:lpstr>
      <vt:lpstr>OpenCV详细介绍</vt:lpstr>
      <vt:lpstr>视频加载</vt:lpstr>
      <vt:lpstr>视频加载</vt:lpstr>
      <vt:lpstr>OpenCV详细介绍</vt:lpstr>
      <vt:lpstr>图像保存</vt:lpstr>
      <vt:lpstr>OpenCV详细介绍</vt:lpstr>
      <vt:lpstr>图像差分</vt:lpstr>
      <vt:lpstr>图像差分</vt:lpstr>
      <vt:lpstr>课间休息</vt:lpstr>
      <vt:lpstr>目录</vt:lpstr>
      <vt:lpstr>iOS中使用OpenCV</vt:lpstr>
      <vt:lpstr>iOS中使用OpenCV</vt:lpstr>
      <vt:lpstr>简介</vt:lpstr>
      <vt:lpstr>简介</vt:lpstr>
      <vt:lpstr>iOS中使用OpenCV</vt:lpstr>
      <vt:lpstr>如何使用</vt:lpstr>
      <vt:lpstr>iOS中使用OpenCV</vt:lpstr>
      <vt:lpstr>图像处理</vt:lpstr>
      <vt:lpstr>iOS中使用OpenCV</vt:lpstr>
      <vt:lpstr>人脸识别</vt:lpstr>
      <vt:lpstr>目录</vt:lpstr>
      <vt:lpstr>课后作业</vt:lpstr>
      <vt:lpstr>PowerPoint 演示文稿</vt:lpstr>
      <vt:lpstr>PowerPoint 演示文稿</vt:lpstr>
    </vt:vector>
  </TitlesOfParts>
  <Manager/>
  <Company>Moldovaconstruct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1 Template</dc:title>
  <dc:subject/>
  <dc:creator>Presentation Helper</dc:creator>
  <cp:keywords/>
  <dc:description/>
  <cp:lastModifiedBy>智勋  周</cp:lastModifiedBy>
  <cp:revision>870</cp:revision>
  <cp:lastPrinted>1899-12-30T00:00:00Z</cp:lastPrinted>
  <dcterms:created xsi:type="dcterms:W3CDTF">2005-02-22T07:02:15Z</dcterms:created>
  <dcterms:modified xsi:type="dcterms:W3CDTF">2013-05-19T03:55:43Z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