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71" r:id="rId2"/>
    <p:sldId id="272" r:id="rId3"/>
    <p:sldId id="320" r:id="rId4"/>
    <p:sldId id="274" r:id="rId5"/>
    <p:sldId id="293" r:id="rId6"/>
    <p:sldId id="278" r:id="rId7"/>
    <p:sldId id="276" r:id="rId8"/>
    <p:sldId id="273" r:id="rId9"/>
    <p:sldId id="279" r:id="rId10"/>
    <p:sldId id="280" r:id="rId11"/>
    <p:sldId id="281" r:id="rId12"/>
    <p:sldId id="283" r:id="rId13"/>
    <p:sldId id="302" r:id="rId14"/>
    <p:sldId id="301" r:id="rId15"/>
    <p:sldId id="285" r:id="rId16"/>
    <p:sldId id="315" r:id="rId17"/>
    <p:sldId id="313" r:id="rId18"/>
    <p:sldId id="314" r:id="rId19"/>
    <p:sldId id="284" r:id="rId20"/>
    <p:sldId id="317" r:id="rId21"/>
    <p:sldId id="310" r:id="rId22"/>
    <p:sldId id="306" r:id="rId23"/>
    <p:sldId id="307" r:id="rId24"/>
    <p:sldId id="308" r:id="rId25"/>
    <p:sldId id="309" r:id="rId26"/>
    <p:sldId id="321" r:id="rId27"/>
    <p:sldId id="318" r:id="rId28"/>
    <p:sldId id="287" r:id="rId29"/>
    <p:sldId id="289" r:id="rId30"/>
    <p:sldId id="290" r:id="rId31"/>
    <p:sldId id="296" r:id="rId32"/>
    <p:sldId id="322" r:id="rId33"/>
    <p:sldId id="319" r:id="rId34"/>
    <p:sldId id="323" r:id="rId35"/>
    <p:sldId id="292" r:id="rId36"/>
    <p:sldId id="298" r:id="rId37"/>
    <p:sldId id="294" r:id="rId38"/>
    <p:sldId id="300" r:id="rId39"/>
    <p:sldId id="316" r:id="rId40"/>
    <p:sldId id="303" r:id="rId4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69971" autoAdjust="0"/>
  </p:normalViewPr>
  <p:slideViewPr>
    <p:cSldViewPr snapToGrid="0" snapToObjects="1">
      <p:cViewPr>
        <p:scale>
          <a:sx n="81" d="100"/>
          <a:sy n="81" d="100"/>
        </p:scale>
        <p:origin x="-17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4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74D48-6F6C-234C-A6C4-AF2C72B0536C}" type="datetimeFigureOut">
              <a:rPr lang="en-US" smtClean="0"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271D4-B1A6-4843-8216-325D4F29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1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30171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Databases</a:t>
            </a:r>
          </a:p>
          <a:p>
            <a:r>
              <a:rPr lang="en-US" dirty="0" smtClean="0"/>
              <a:t>	nice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	lack scalability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new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stores</a:t>
            </a:r>
          </a:p>
          <a:p>
            <a:r>
              <a:rPr lang="en-US" baseline="0" dirty="0" smtClean="0"/>
              <a:t>	are </a:t>
            </a:r>
            <a:r>
              <a:rPr lang="en-US" baseline="0" dirty="0" err="1" smtClean="0"/>
              <a:t>sacalable</a:t>
            </a:r>
            <a:endParaRPr lang="en-US" baseline="0" dirty="0" smtClean="0"/>
          </a:p>
          <a:p>
            <a:r>
              <a:rPr lang="en-US" baseline="0" dirty="0" smtClean="0"/>
              <a:t>	lack these other features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use</a:t>
            </a:r>
            <a:r>
              <a:rPr lang="en-US" baseline="0" dirty="0" smtClean="0"/>
              <a:t> cases require…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motivating factors…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93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&lt;transition&gt;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</a:t>
            </a:r>
            <a:r>
              <a:rPr lang="en-US" baseline="0" dirty="0" smtClean="0"/>
              <a:t> explaining how the replication works, let me show how pieces fit together with this recapitulation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</a:t>
            </a:r>
            <a:r>
              <a:rPr lang="en-US" baseline="0" dirty="0" smtClean="0"/>
              <a:t> explaining how the replication works, let me show how pieces fit together with this recapitulation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Architectute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+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Status Oracle metadata</a:t>
            </a:r>
          </a:p>
        </p:txBody>
      </p:sp>
    </p:spTree>
    <p:extLst>
      <p:ext uri="{BB962C8B-B14F-4D97-AF65-F5344CB8AC3E}">
        <p14:creationId xmlns:p14="http://schemas.microsoft.com/office/powerpoint/2010/main" val="33207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Replicated metadata</a:t>
            </a:r>
            <a:r>
              <a:rPr lang="en-US" baseline="0" dirty="0" smtClean="0"/>
              <a:t> at clients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SO streams updates to clients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store </a:t>
            </a:r>
            <a:r>
              <a:rPr lang="en-US" dirty="0" err="1" smtClean="0"/>
              <a:t>txn</a:t>
            </a:r>
            <a:r>
              <a:rPr lang="en-US" baseline="0" dirty="0" smtClean="0"/>
              <a:t> ids at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timstamps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don</a:t>
            </a:r>
            <a:r>
              <a:rPr lang="fr-FR" baseline="0" dirty="0" smtClean="0"/>
              <a:t>’</a:t>
            </a:r>
            <a:r>
              <a:rPr lang="en-US" baseline="0" dirty="0" smtClean="0"/>
              <a:t>t replicate the biggest table (only for conflict detection)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&lt;transition&gt;</a:t>
            </a:r>
            <a:endParaRPr lang="en-US" baseline="0" dirty="0" smtClean="0"/>
          </a:p>
          <a:p>
            <a:r>
              <a:rPr lang="en-US" baseline="0" dirty="0" smtClean="0"/>
              <a:t>We can compare with Percolator, which we got inspired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7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0" dirty="0" smtClean="0"/>
              <a:t>ain differences</a:t>
            </a:r>
          </a:p>
          <a:p>
            <a:r>
              <a:rPr lang="en-US" baseline="0" dirty="0" smtClean="0"/>
              <a:t>	- Locks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Lockfree</a:t>
            </a:r>
            <a:endParaRPr lang="en-US" baseline="0" dirty="0" smtClean="0"/>
          </a:p>
          <a:p>
            <a:r>
              <a:rPr lang="en-US" baseline="0" dirty="0" smtClean="0"/>
              <a:t>	- Metadata in </a:t>
            </a:r>
            <a:r>
              <a:rPr lang="en-US" baseline="0" dirty="0" err="1" smtClean="0"/>
              <a:t>BigTable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Status Oracle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Explain advantages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don’t keep the same metadata, but:</a:t>
            </a:r>
          </a:p>
          <a:p>
            <a:r>
              <a:rPr lang="en-US" dirty="0" smtClean="0"/>
              <a:t>	- They mix data and</a:t>
            </a:r>
            <a:r>
              <a:rPr lang="en-US" baseline="0" dirty="0" smtClean="0"/>
              <a:t> metadata</a:t>
            </a:r>
          </a:p>
          <a:p>
            <a:r>
              <a:rPr lang="en-US" baseline="0" dirty="0" smtClean="0"/>
              <a:t>	- After commit they must updated metadata: 2PC</a:t>
            </a:r>
          </a:p>
          <a:p>
            <a:r>
              <a:rPr lang="en-US" baseline="0" dirty="0" smtClean="0"/>
              <a:t>	- They have to maintain locks</a:t>
            </a:r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&lt;transition&gt;</a:t>
            </a:r>
          </a:p>
          <a:p>
            <a:r>
              <a:rPr lang="en-US" baseline="0" dirty="0" smtClean="0"/>
              <a:t>Let’s see how our design works in </a:t>
            </a:r>
            <a:r>
              <a:rPr lang="en-US" baseline="0" dirty="0" err="1" smtClean="0"/>
              <a:t>practic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1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seems very complicated, but the provided</a:t>
            </a:r>
            <a:r>
              <a:rPr lang="en-US" baseline="0" dirty="0" smtClean="0"/>
              <a:t> API is actually very simple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TransactionManager</a:t>
            </a:r>
            <a:r>
              <a:rPr lang="en-US" dirty="0" smtClean="0"/>
              <a:t> : start,</a:t>
            </a:r>
            <a:r>
              <a:rPr lang="en-US" baseline="0" dirty="0" smtClean="0"/>
              <a:t> commit transactions. Returns a Transactional context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safe, share</a:t>
            </a:r>
            <a:r>
              <a:rPr lang="en-US" baseline="0" dirty="0" smtClean="0"/>
              <a:t> it!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Hbase</a:t>
            </a:r>
            <a:r>
              <a:rPr lang="en-US" baseline="0" dirty="0" smtClean="0"/>
              <a:t> operations: </a:t>
            </a:r>
            <a:r>
              <a:rPr lang="en-US" baseline="0" dirty="0" err="1" smtClean="0"/>
              <a:t>Ttable</a:t>
            </a:r>
            <a:r>
              <a:rPr lang="en-US" baseline="0" dirty="0" smtClean="0"/>
              <a:t>, same functions but pass transactional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8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a read operation works,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a read operation works,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2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a read operation works,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2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a read operation works,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2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r>
              <a:rPr lang="en-US" baseline="0" dirty="0" smtClean="0"/>
              <a:t> Oracle has very limited memory: 1 mapping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Evicted old metadata -&gt; raise </a:t>
            </a:r>
            <a:r>
              <a:rPr lang="en-US" baseline="0" dirty="0" err="1" smtClean="0"/>
              <a:t>LowWatermark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Client hasn’t received Replicated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motivating factors…</a:t>
            </a:r>
          </a:p>
          <a:p>
            <a:endParaRPr lang="en-US" dirty="0" smtClean="0"/>
          </a:p>
          <a:p>
            <a:r>
              <a:rPr lang="en-US" dirty="0" smtClean="0"/>
              <a:t>Explain what’s incremental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0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r>
              <a:rPr lang="en-US" baseline="0" dirty="0" smtClean="0"/>
              <a:t> Oracle has very limited memory: 1 mapping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Evicted old metadata -&gt; raise </a:t>
            </a:r>
            <a:r>
              <a:rPr lang="en-US" baseline="0" dirty="0" err="1" smtClean="0"/>
              <a:t>LowWatermark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Client hasn’t received Replicated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2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question you might have is whether a centralized</a:t>
            </a:r>
            <a:r>
              <a:rPr lang="en-US" baseline="0" dirty="0" smtClean="0"/>
              <a:t> server could become a bottleneck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&lt;transition&gt;</a:t>
            </a:r>
          </a:p>
          <a:p>
            <a:r>
              <a:rPr lang="en-US" baseline="0" dirty="0" smtClean="0"/>
              <a:t>Another problem for a centralized server is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44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problem</a:t>
            </a:r>
            <a:r>
              <a:rPr lang="en-US" baseline="0" dirty="0" smtClean="0"/>
              <a:t> for a centralized service is availability ….</a:t>
            </a:r>
          </a:p>
          <a:p>
            <a:endParaRPr lang="en-US" dirty="0" smtClean="0"/>
          </a:p>
          <a:p>
            <a:r>
              <a:rPr lang="en-US" dirty="0" smtClean="0"/>
              <a:t>We use</a:t>
            </a:r>
            <a:r>
              <a:rPr lang="en-US" baseline="0" dirty="0" smtClean="0"/>
              <a:t> BK as a WAL. There was another presentation on BK by </a:t>
            </a:r>
            <a:r>
              <a:rPr lang="en-US" baseline="0" dirty="0" err="1" smtClean="0"/>
              <a:t>Flavio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71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Updates and queries happen concurrently</a:t>
            </a:r>
          </a:p>
          <a:p>
            <a:endParaRPr lang="en-US" dirty="0" smtClean="0"/>
          </a:p>
          <a:p>
            <a:r>
              <a:rPr lang="en-US" dirty="0" smtClean="0"/>
              <a:t>Everything</a:t>
            </a:r>
            <a:r>
              <a:rPr lang="en-US" baseline="0" dirty="0" smtClean="0"/>
              <a:t> 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09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built the necessary support for</a:t>
            </a:r>
            <a:r>
              <a:rPr lang="en-US" baseline="0" dirty="0" smtClean="0"/>
              <a:t> Incremental Processing, but we have to go one step beyond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3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LastCommit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Commit timestamp of last transaction that wrote a 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9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percolator they introduced</a:t>
            </a:r>
            <a:r>
              <a:rPr lang="en-US" baseline="0" dirty="0" smtClean="0"/>
              <a:t> the concept of Incremental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Traditionally, map reduce…..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Incremental Processing….</a:t>
            </a:r>
          </a:p>
          <a:p>
            <a:endParaRPr lang="en-US" baseline="0" dirty="0" smtClean="0"/>
          </a:p>
          <a:p>
            <a:r>
              <a:rPr lang="en-US" dirty="0" smtClean="0"/>
              <a:t>To implement Incremental Processing you need some kind of transactions, since updates</a:t>
            </a:r>
            <a:r>
              <a:rPr lang="en-US" baseline="0" dirty="0" smtClean="0"/>
              <a:t> happen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all these circumstances, we</a:t>
            </a:r>
            <a:r>
              <a:rPr lang="en-US" baseline="0" dirty="0" smtClean="0"/>
              <a:t> decided to implement transactions on </a:t>
            </a:r>
            <a:r>
              <a:rPr lang="en-US" baseline="0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9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1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go into more details about the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7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Very</a:t>
            </a:r>
            <a:r>
              <a:rPr lang="en-US" baseline="0" dirty="0" smtClean="0"/>
              <a:t> simple architecture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Centralized</a:t>
            </a:r>
            <a:r>
              <a:rPr lang="en-US" baseline="0" dirty="0" smtClean="0"/>
              <a:t> server: status oracle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Starts / commit transactions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Resolves conflicts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Maintains transactional metadata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Txn</a:t>
            </a:r>
            <a:r>
              <a:rPr lang="en-US" baseline="0" dirty="0" smtClean="0"/>
              <a:t> metadata is replicated to clients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Clients interact directly with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, we only store metadata in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Transactions identified</a:t>
            </a:r>
            <a:r>
              <a:rPr lang="en-US" baseline="0" dirty="0" smtClean="0"/>
              <a:t> by start timestamp, and data stored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only have attached this identifier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SI we need the commit timestamp, we keep the mapping in the blue table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conflict detection we need to know which transactions wrote to which rows, and we keep this in the green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the biggest memory consumer since we keep an entry for every modified row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Garbage collection -&gt; </a:t>
            </a:r>
            <a:r>
              <a:rPr lang="en-US" baseline="0" dirty="0" err="1" smtClean="0"/>
              <a:t>LowWatermark</a:t>
            </a:r>
            <a:endParaRPr lang="en-US" baseline="0" dirty="0" smtClean="0"/>
          </a:p>
          <a:p>
            <a:r>
              <a:rPr lang="en-US" baseline="0" dirty="0" err="1" smtClean="0"/>
              <a:t>LowWatermark</a:t>
            </a:r>
            <a:endParaRPr lang="en-US" baseline="0" dirty="0" smtClean="0"/>
          </a:p>
          <a:p>
            <a:r>
              <a:rPr lang="en-US" baseline="0" dirty="0" smtClean="0"/>
              <a:t>Aborted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2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921500" y="5851232"/>
            <a:ext cx="1769353" cy="3352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70020" y="261467"/>
            <a:ext cx="820407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70020" y="794868"/>
            <a:ext cx="8204079" cy="546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983" y="1341120"/>
            <a:ext cx="820407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21"/>
          <p:cNvSpPr/>
          <p:nvPr/>
        </p:nvSpPr>
        <p:spPr>
          <a:xfrm>
            <a:off x="0" y="3246119"/>
            <a:ext cx="4642706" cy="36118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78564" y="201793"/>
            <a:ext cx="8208236" cy="77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78566" y="1210758"/>
            <a:ext cx="8284435" cy="4976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4488" indent="-217488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4675" indent="-17780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indent="-179387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-1841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7763" indent="-163512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819932" y="6439514"/>
            <a:ext cx="3324429" cy="365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0FB54F1-0086-8E4E-BE7B-6A02D2ACAEEE}" type="datetime1">
              <a:rPr lang="en-US" smtClean="0"/>
              <a:t>3/20/13</a:t>
            </a:fld>
            <a:endParaRPr lang="en-US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324069" y="6439514"/>
            <a:ext cx="4958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78568" y="6439514"/>
            <a:ext cx="38455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Omid - Yahoo! Research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5863494" y="4443983"/>
            <a:ext cx="3280507" cy="241401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70020" y="579120"/>
            <a:ext cx="8204079" cy="2241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70020" y="2820592"/>
            <a:ext cx="8204079" cy="18276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78566" y="1004888"/>
            <a:ext cx="4093436" cy="5182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rtl="0">
              <a:defRPr sz="1600">
                <a:latin typeface="Arial"/>
                <a:ea typeface="Arial"/>
                <a:cs typeface="Arial"/>
                <a:sym typeface="Arial"/>
              </a:defRPr>
            </a:lvl2pPr>
            <a:lvl3pPr rtl="0">
              <a:defRPr sz="1400">
                <a:latin typeface="Arial"/>
                <a:ea typeface="Arial"/>
                <a:cs typeface="Arial"/>
                <a:sym typeface="Arial"/>
              </a:defRPr>
            </a:lvl3pPr>
            <a:lvl4pPr rtl="0">
              <a:defRPr sz="1200">
                <a:latin typeface="Arial"/>
                <a:ea typeface="Arial"/>
                <a:cs typeface="Arial"/>
                <a:sym typeface="Arial"/>
              </a:defRPr>
            </a:lvl4pPr>
            <a:lvl5pPr rtl="0">
              <a:defRPr sz="1100">
                <a:latin typeface="Arial"/>
                <a:ea typeface="Arial"/>
                <a:cs typeface="Arial"/>
                <a:sym typeface="Arial"/>
              </a:defRPr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1" y="1004888"/>
            <a:ext cx="4197167" cy="5182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rtl="0">
              <a:defRPr sz="1600">
                <a:latin typeface="Arial"/>
                <a:ea typeface="Arial"/>
                <a:cs typeface="Arial"/>
                <a:sym typeface="Arial"/>
              </a:defRPr>
            </a:lvl2pPr>
            <a:lvl3pPr rtl="0">
              <a:defRPr sz="1400">
                <a:latin typeface="Arial"/>
                <a:ea typeface="Arial"/>
                <a:cs typeface="Arial"/>
                <a:sym typeface="Arial"/>
              </a:defRPr>
            </a:lvl3pPr>
            <a:lvl4pPr rtl="0">
              <a:defRPr sz="1200">
                <a:latin typeface="Arial"/>
                <a:ea typeface="Arial"/>
                <a:cs typeface="Arial"/>
                <a:sym typeface="Arial"/>
              </a:defRPr>
            </a:lvl4pPr>
            <a:lvl5pPr rtl="0">
              <a:defRPr sz="1100">
                <a:latin typeface="Arial"/>
                <a:ea typeface="Arial"/>
                <a:cs typeface="Arial"/>
                <a:sym typeface="Arial"/>
              </a:defRPr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78564" y="0"/>
            <a:ext cx="8208236" cy="77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819932" y="6439514"/>
            <a:ext cx="3324429" cy="365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ADA99D3-FF38-4548-91C8-53A4CF2A7147}" type="datetime1">
              <a:rPr lang="en-US" smtClean="0"/>
              <a:t>3/20/13</a:t>
            </a:fld>
            <a:endParaRPr lang="en-US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24069" y="6439514"/>
            <a:ext cx="4958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78568" y="6439514"/>
            <a:ext cx="38455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Omid - Yahoo! Research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78564" y="0"/>
            <a:ext cx="8208236" cy="77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 b="1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819932" y="6439514"/>
            <a:ext cx="3324429" cy="365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F449660-D779-0941-AE48-7504DC0BA7CA}" type="datetime1">
              <a:rPr lang="en-US" smtClean="0"/>
              <a:t>3/20/13</a:t>
            </a:fld>
            <a:endParaRPr lang="en-US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24069" y="6439514"/>
            <a:ext cx="4958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78568" y="6439514"/>
            <a:ext cx="38455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Omid - Yahoo! Research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78564" y="254000"/>
            <a:ext cx="3026137" cy="11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575050" y="254001"/>
            <a:ext cx="5111750" cy="594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 b="0"/>
            </a:lvl1pPr>
            <a:lvl2pPr rtl="0">
              <a:defRPr sz="1600" b="0"/>
            </a:lvl2pPr>
            <a:lvl3pPr rtl="0">
              <a:defRPr sz="1400" b="0"/>
            </a:lvl3pPr>
            <a:lvl4pPr rtl="0">
              <a:defRPr sz="1200" b="0"/>
            </a:lvl4pPr>
            <a:lvl5pPr rtl="0">
              <a:defRPr sz="1100" b="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78566" y="1721224"/>
            <a:ext cx="3026136" cy="441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819932" y="6439514"/>
            <a:ext cx="3324429" cy="365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EB61D3B-32FD-0147-8DD9-0870781928D4}" type="datetime1">
              <a:rPr lang="en-US" smtClean="0"/>
              <a:t>3/20/13</a:t>
            </a:fld>
            <a:endParaRPr lang="en-US"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324069" y="6439514"/>
            <a:ext cx="4958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78568" y="6439514"/>
            <a:ext cx="38455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Omid - Yahoo! Research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664898" y="4800600"/>
            <a:ext cx="581018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18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1664898" y="612775"/>
            <a:ext cx="5810187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64898" y="5367337"/>
            <a:ext cx="5810187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819932" y="6439514"/>
            <a:ext cx="3324429" cy="365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9CFD47D-8E2D-5C44-8B63-B909927C1883}" type="datetime1">
              <a:rPr lang="en-US" smtClean="0"/>
              <a:t>3/20/13</a:t>
            </a:fld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324069" y="6439514"/>
            <a:ext cx="4958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78568" y="6439514"/>
            <a:ext cx="38455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Omid - Yahoo! Research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3225" indent="-276225">
              <a:defRPr sz="2800"/>
            </a:lvl1pPr>
            <a:lvl2pPr marL="747713" indent="-234950">
              <a:tabLst/>
              <a:defRPr sz="2400"/>
            </a:lvl2pPr>
            <a:lvl3pPr marL="915988" indent="-177800">
              <a:defRPr sz="2000"/>
            </a:lvl3pPr>
            <a:lvl4pPr marL="1139825" indent="-184150">
              <a:defRPr sz="1600"/>
            </a:lvl4pPr>
            <a:lvl5pPr marL="1373188" indent="-161925">
              <a:tabLst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9142-0FDA-D14B-BFB1-A13330A431DC}" type="datetime1">
              <a:rPr lang="en-US" smtClean="0"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78564" y="249274"/>
            <a:ext cx="8208236" cy="77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rgbClr val="7B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78566" y="1270110"/>
            <a:ext cx="8208234" cy="4905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indent="-106363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80975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90563" marR="0" indent="-179387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indent="-1841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7763" marR="0" indent="-163512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8351403" y="6263642"/>
            <a:ext cx="792596" cy="59435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819932" y="6439514"/>
            <a:ext cx="3324429" cy="365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3A91B61-7FBE-C243-B049-027863604707}" type="datetime1">
              <a:rPr lang="en-US" smtClean="0"/>
              <a:t>3/20/13</a:t>
            </a:fld>
            <a:endParaRPr lang="en-US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78568" y="6439514"/>
            <a:ext cx="3845500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24069" y="6439514"/>
            <a:ext cx="49586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F6A97D8-2555-AB48-92B7-E234944088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6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yahoo.github.com/omi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yahoo.github.com/omi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46" y="868128"/>
            <a:ext cx="8204079" cy="457200"/>
          </a:xfrm>
        </p:spPr>
        <p:txBody>
          <a:bodyPr/>
          <a:lstStyle/>
          <a:p>
            <a:pPr algn="ctr"/>
            <a:r>
              <a:rPr lang="en-US" sz="4400" dirty="0" err="1" smtClean="0"/>
              <a:t>Omid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83" y="1698781"/>
            <a:ext cx="8204079" cy="546253"/>
          </a:xfrm>
        </p:spPr>
        <p:txBody>
          <a:bodyPr/>
          <a:lstStyle/>
          <a:p>
            <a:pPr algn="ctr"/>
            <a:r>
              <a:rPr lang="en-US" dirty="0" smtClean="0"/>
              <a:t>Efficient </a:t>
            </a:r>
            <a:r>
              <a:rPr lang="en-US" dirty="0"/>
              <a:t>Transaction </a:t>
            </a:r>
            <a:r>
              <a:rPr lang="en-US" dirty="0" smtClean="0"/>
              <a:t>Management and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9946" y="2245033"/>
            <a:ext cx="8204079" cy="548639"/>
          </a:xfrm>
        </p:spPr>
        <p:txBody>
          <a:bodyPr/>
          <a:lstStyle/>
          <a:p>
            <a:pPr algn="ctr"/>
            <a:r>
              <a:rPr lang="en-US" dirty="0" smtClean="0"/>
              <a:t>Incremental Processing </a:t>
            </a:r>
            <a:r>
              <a:rPr lang="en-US" dirty="0"/>
              <a:t>for </a:t>
            </a:r>
            <a:r>
              <a:rPr lang="en-US" dirty="0" err="1" smtClean="0"/>
              <a:t>HBase</a:t>
            </a:r>
            <a:r>
              <a:rPr lang="en-US" dirty="0" smtClean="0"/>
              <a:t>	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6335" y="6627168"/>
            <a:ext cx="6299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Copyright © </a:t>
            </a:r>
            <a:r>
              <a:rPr lang="en-US" sz="900" dirty="0" smtClean="0"/>
              <a:t>2013 </a:t>
            </a:r>
            <a:r>
              <a:rPr lang="en-US" sz="900" dirty="0"/>
              <a:t>Yahoo! </a:t>
            </a:r>
            <a:r>
              <a:rPr lang="en-US" sz="900" dirty="0" smtClean="0"/>
              <a:t>All </a:t>
            </a:r>
            <a:r>
              <a:rPr lang="en-US" sz="900" dirty="0"/>
              <a:t>rights reserved. </a:t>
            </a:r>
            <a:r>
              <a:rPr lang="en-US" sz="900" dirty="0" smtClean="0"/>
              <a:t>No </a:t>
            </a:r>
            <a:r>
              <a:rPr lang="en-US" sz="900" dirty="0"/>
              <a:t>reproduction or distribution allowed without express written permission.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77439" y="4430824"/>
            <a:ext cx="3516109" cy="546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dirty="0" smtClean="0"/>
              <a:t>Daniel Gómez Ferro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77439" y="4919009"/>
            <a:ext cx="3516109" cy="546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en-US" dirty="0" smtClean="0"/>
              <a:t>21/03/2013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4"/>
    </mc:Choice>
    <mc:Fallback>
      <p:transition xmlns:p14="http://schemas.microsoft.com/office/powerpoint/2010/main" spd="slow" advTm="67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224903" y="1984649"/>
            <a:ext cx="884492" cy="1107850"/>
          </a:xfrm>
          <a:prstGeom prst="rect">
            <a:avLst/>
          </a:prstGeom>
          <a:pattFill prst="ltDnDiag">
            <a:fgClr>
              <a:schemeClr val="accent2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08449" y="1487880"/>
            <a:ext cx="510284" cy="1117126"/>
          </a:xfrm>
          <a:prstGeom prst="rect">
            <a:avLst/>
          </a:prstGeom>
          <a:pattFill prst="ltDnDiag">
            <a:fgClr>
              <a:schemeClr val="accent2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conflicts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00552" y="2247577"/>
            <a:ext cx="4904698" cy="0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00552" y="2786499"/>
            <a:ext cx="4904698" cy="2391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08449" y="2247577"/>
            <a:ext cx="2404003" cy="0"/>
          </a:xfrm>
          <a:prstGeom prst="straightConnector1">
            <a:avLst/>
          </a:prstGeom>
          <a:ln w="38100" cap="flat" cmpd="sng">
            <a:round/>
            <a:headEnd type="oval" w="lg" len="sm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24903" y="2786499"/>
            <a:ext cx="884492" cy="2391"/>
          </a:xfrm>
          <a:prstGeom prst="straightConnector1">
            <a:avLst/>
          </a:prstGeom>
          <a:ln w="38100" cap="flat" cmpd="sng">
            <a:round/>
            <a:headEnd type="oval" w="lg" len="sm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0552" y="3355839"/>
            <a:ext cx="4904698" cy="0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75906" y="3355839"/>
            <a:ext cx="839133" cy="0"/>
          </a:xfrm>
          <a:prstGeom prst="straightConnector1">
            <a:avLst/>
          </a:prstGeom>
          <a:ln w="38100" cap="flat" cmpd="sng">
            <a:round/>
            <a:headEnd type="oval" w="lg" len="sm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100552" y="1676400"/>
            <a:ext cx="4904698" cy="9144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89938" y="1685544"/>
            <a:ext cx="1428795" cy="0"/>
          </a:xfrm>
          <a:prstGeom prst="straightConnector1">
            <a:avLst/>
          </a:prstGeom>
          <a:ln w="38100" cap="flat" cmpd="sng">
            <a:round/>
            <a:headEnd type="oval" w="lg" len="sm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81532" y="3148123"/>
            <a:ext cx="17385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r1	r2	r3	r4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866788" y="3779581"/>
            <a:ext cx="32091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93526" y="3411054"/>
            <a:ext cx="75460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78" name="Text Placeholder 2"/>
          <p:cNvSpPr>
            <a:spLocks noGrp="1"/>
          </p:cNvSpPr>
          <p:nvPr>
            <p:ph type="body" idx="1"/>
          </p:nvPr>
        </p:nvSpPr>
        <p:spPr>
          <a:xfrm>
            <a:off x="478566" y="3957857"/>
            <a:ext cx="8284435" cy="2402881"/>
          </a:xfrm>
        </p:spPr>
        <p:txBody>
          <a:bodyPr/>
          <a:lstStyle/>
          <a:p>
            <a:r>
              <a:rPr lang="en-US" dirty="0" smtClean="0"/>
              <a:t>Transaction B overlaps with A and C</a:t>
            </a:r>
          </a:p>
          <a:p>
            <a:pPr lvl="1"/>
            <a:r>
              <a:rPr lang="en-US" dirty="0" smtClean="0"/>
              <a:t>B ∩ A = ∅</a:t>
            </a:r>
          </a:p>
          <a:p>
            <a:pPr lvl="1"/>
            <a:r>
              <a:rPr lang="en-US" dirty="0" smtClean="0"/>
              <a:t>B ∩ C = { r4 }</a:t>
            </a:r>
          </a:p>
          <a:p>
            <a:pPr lvl="1"/>
            <a:r>
              <a:rPr lang="en-US" dirty="0" smtClean="0"/>
              <a:t>B and C </a:t>
            </a:r>
            <a:r>
              <a:rPr lang="en-US" b="1" dirty="0" smtClean="0"/>
              <a:t>conflict</a:t>
            </a:r>
            <a:endParaRPr lang="en-US" sz="700" dirty="0" smtClean="0"/>
          </a:p>
          <a:p>
            <a:r>
              <a:rPr lang="en-US" dirty="0" smtClean="0"/>
              <a:t>Transaction D </a:t>
            </a:r>
            <a:r>
              <a:rPr lang="en-US" b="1" dirty="0" smtClean="0"/>
              <a:t>doesn’t conflict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39552" y="920838"/>
            <a:ext cx="126769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 smtClean="0"/>
              <a:t>Write set: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4639" y="1389420"/>
            <a:ext cx="78454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81533" y="2581174"/>
            <a:ext cx="17385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		r3	r4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81533" y="2039861"/>
            <a:ext cx="17385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	r2		r4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481533" y="1480219"/>
            <a:ext cx="17385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r1		r3	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436289" y="928499"/>
            <a:ext cx="80756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 smtClean="0"/>
              <a:t>Id: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85233" y="928499"/>
            <a:ext cx="0" cy="2734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05706" y="934837"/>
            <a:ext cx="0" cy="2703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6289" y="1501660"/>
            <a:ext cx="5489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436289" y="2047522"/>
            <a:ext cx="5489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B	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436289" y="2588835"/>
            <a:ext cx="5489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436289" y="3155784"/>
            <a:ext cx="5489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tabLst>
                <a:tab pos="346075" algn="l"/>
                <a:tab pos="744538" algn="l"/>
                <a:tab pos="1081088" algn="l"/>
              </a:tabLst>
            </a:pPr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1186132" y="928499"/>
            <a:ext cx="17383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 smtClean="0"/>
              <a:t>Time overlap: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55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77"/>
    </mc:Choice>
    <mc:Fallback>
      <p:transition xmlns:p14="http://schemas.microsoft.com/office/powerpoint/2010/main" spd="slow" advTm="503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Omid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0"/>
    </mc:Choice>
    <mc:Fallback>
      <p:transition xmlns:p14="http://schemas.microsoft.com/office/powerpoint/2010/main" spd="slow" advTm="45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nip Single Corner Rectangle 48"/>
          <p:cNvSpPr/>
          <p:nvPr/>
        </p:nvSpPr>
        <p:spPr>
          <a:xfrm>
            <a:off x="6115865" y="3883912"/>
            <a:ext cx="1752709" cy="133302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400" dirty="0" err="1" smtClean="0"/>
              <a:t>Omid</a:t>
            </a:r>
            <a:endParaRPr lang="en-US" sz="2400" dirty="0" smtClean="0"/>
          </a:p>
          <a:p>
            <a:pPr algn="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48" name="Snip Single Corner Rectangle 47"/>
          <p:cNvSpPr/>
          <p:nvPr/>
        </p:nvSpPr>
        <p:spPr>
          <a:xfrm>
            <a:off x="6026435" y="3992388"/>
            <a:ext cx="1752709" cy="133302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400" dirty="0" err="1" smtClean="0"/>
              <a:t>Omid</a:t>
            </a:r>
            <a:endParaRPr lang="en-US" sz="2400" dirty="0" smtClean="0"/>
          </a:p>
          <a:p>
            <a:pPr algn="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66" y="1112126"/>
            <a:ext cx="8284435" cy="4976681"/>
          </a:xfrm>
        </p:spPr>
        <p:txBody>
          <a:bodyPr/>
          <a:lstStyle/>
          <a:p>
            <a:pPr marL="641350" indent="-514350">
              <a:buFont typeface="+mj-lt"/>
              <a:buAutoNum type="arabicPeriod"/>
            </a:pPr>
            <a:r>
              <a:rPr lang="en-US" dirty="0" smtClean="0"/>
              <a:t>Centralized server</a:t>
            </a:r>
          </a:p>
          <a:p>
            <a:pPr marL="641350" indent="-514350">
              <a:buFont typeface="+mj-lt"/>
              <a:buAutoNum type="arabicPeriod"/>
            </a:pPr>
            <a:r>
              <a:rPr lang="en-US" dirty="0" smtClean="0"/>
              <a:t>Transactional metadata replicated to clients</a:t>
            </a:r>
          </a:p>
          <a:p>
            <a:pPr marL="641350" indent="-514350">
              <a:buFont typeface="+mj-lt"/>
              <a:buAutoNum type="arabicPeriod"/>
            </a:pPr>
            <a:r>
              <a:rPr lang="en-US" dirty="0" smtClean="0"/>
              <a:t>Store transaction ids in </a:t>
            </a:r>
            <a:r>
              <a:rPr lang="en-US" dirty="0" err="1" smtClean="0"/>
              <a:t>HBase</a:t>
            </a:r>
            <a:r>
              <a:rPr lang="en-US" dirty="0" smtClean="0"/>
              <a:t> timestamps</a:t>
            </a:r>
          </a:p>
        </p:txBody>
      </p:sp>
      <p:sp>
        <p:nvSpPr>
          <p:cNvPr id="5" name="Can 4"/>
          <p:cNvSpPr/>
          <p:nvPr/>
        </p:nvSpPr>
        <p:spPr>
          <a:xfrm>
            <a:off x="2153678" y="4527570"/>
            <a:ext cx="1299468" cy="159365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Region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12218" y="3013040"/>
            <a:ext cx="2133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Status Oracle (SO)</a:t>
            </a:r>
          </a:p>
        </p:txBody>
      </p:sp>
      <p:sp>
        <p:nvSpPr>
          <p:cNvPr id="8" name="Can 7"/>
          <p:cNvSpPr/>
          <p:nvPr/>
        </p:nvSpPr>
        <p:spPr>
          <a:xfrm>
            <a:off x="2306078" y="4595925"/>
            <a:ext cx="1299468" cy="159365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Region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458478" y="4684368"/>
            <a:ext cx="1299468" cy="159365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Region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2610878" y="4764348"/>
            <a:ext cx="1299468" cy="1593659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HBase</a:t>
            </a:r>
            <a:endParaRPr lang="en-US" sz="2400" dirty="0" smtClean="0"/>
          </a:p>
          <a:p>
            <a:pPr algn="ctr"/>
            <a:r>
              <a:rPr lang="en-US" sz="2400" dirty="0" smtClean="0"/>
              <a:t>Region</a:t>
            </a:r>
          </a:p>
          <a:p>
            <a:pPr algn="ctr"/>
            <a:r>
              <a:rPr lang="en-US" sz="2400" dirty="0" smtClean="0"/>
              <a:t>Servers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10" idx="4"/>
            <a:endCxn id="30" idx="2"/>
          </p:cNvCxnSpPr>
          <p:nvPr/>
        </p:nvCxnSpPr>
        <p:spPr>
          <a:xfrm flipV="1">
            <a:off x="3910346" y="4764348"/>
            <a:ext cx="2016164" cy="796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30" idx="2"/>
          </p:cNvCxnSpPr>
          <p:nvPr/>
        </p:nvCxnSpPr>
        <p:spPr>
          <a:xfrm>
            <a:off x="4145818" y="3470240"/>
            <a:ext cx="1780692" cy="1294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79018" y="3927440"/>
            <a:ext cx="102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(1)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2913" y="3994533"/>
            <a:ext cx="102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(2)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45818" y="5778737"/>
            <a:ext cx="102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(3)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err="1" smtClean="0"/>
              <a:t>Omid</a:t>
            </a:r>
            <a:r>
              <a:rPr lang="en-US" dirty="0" smtClean="0"/>
              <a:t> - Yahoo! Research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12</a:t>
            </a:fld>
            <a:endParaRPr lang="en-US"/>
          </a:p>
        </p:txBody>
      </p:sp>
      <p:sp>
        <p:nvSpPr>
          <p:cNvPr id="30" name="Snip Single Corner Rectangle 29"/>
          <p:cNvSpPr/>
          <p:nvPr/>
        </p:nvSpPr>
        <p:spPr>
          <a:xfrm>
            <a:off x="5926510" y="4097835"/>
            <a:ext cx="1752709" cy="133302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400" dirty="0" err="1" smtClean="0"/>
              <a:t>Omid</a:t>
            </a:r>
            <a:endParaRPr lang="en-US" sz="2400" dirty="0" smtClean="0"/>
          </a:p>
          <a:p>
            <a:pPr algn="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5926510" y="4107972"/>
            <a:ext cx="466862" cy="77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31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2946"/>
    </mc:Choice>
    <mc:Fallback>
      <p:transition xmlns:p14="http://schemas.microsoft.com/office/powerpoint/2010/main" advTm="6294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  <p:bldP spid="35" grpId="0"/>
      <p:bldP spid="36" grpId="0"/>
      <p:bldP spid="37" grpId="0"/>
      <p:bldP spid="30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Oracle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66" y="1210758"/>
            <a:ext cx="8284435" cy="5114013"/>
          </a:xfrm>
        </p:spPr>
        <p:txBody>
          <a:bodyPr/>
          <a:lstStyle/>
          <a:p>
            <a:r>
              <a:rPr lang="en-US" dirty="0" smtClean="0"/>
              <a:t>Limited memory</a:t>
            </a:r>
          </a:p>
          <a:p>
            <a:pPr lvl="1"/>
            <a:r>
              <a:rPr lang="en-US" dirty="0" smtClean="0"/>
              <a:t>Evict old metadata</a:t>
            </a:r>
          </a:p>
          <a:p>
            <a:pPr lvl="1"/>
            <a:r>
              <a:rPr lang="en-US" dirty="0" smtClean="0"/>
              <a:t>… </a:t>
            </a:r>
            <a:r>
              <a:rPr lang="en-US" b="1" dirty="0" smtClean="0"/>
              <a:t>maintaining consistency guarantees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Keep </a:t>
            </a:r>
            <a:r>
              <a:rPr lang="en-US" b="1" dirty="0" err="1" smtClean="0"/>
              <a:t>LowWatermark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Updated on metadata eviction</a:t>
            </a:r>
          </a:p>
          <a:p>
            <a:pPr lvl="1"/>
            <a:r>
              <a:rPr lang="en-US" b="1" dirty="0" smtClean="0"/>
              <a:t>Abort</a:t>
            </a:r>
            <a:r>
              <a:rPr lang="en-US" dirty="0" smtClean="0"/>
              <a:t> transactions older than </a:t>
            </a:r>
            <a:r>
              <a:rPr lang="en-US" dirty="0" err="1" smtClean="0"/>
              <a:t>LowWatermark</a:t>
            </a:r>
            <a:endParaRPr lang="en-US" dirty="0" smtClean="0"/>
          </a:p>
          <a:p>
            <a:pPr lvl="1"/>
            <a:r>
              <a:rPr lang="en-US" dirty="0" smtClean="0"/>
              <a:t>Necessary for Garbage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79"/>
    </mc:Choice>
    <mc:Fallback>
      <p:transition xmlns:p14="http://schemas.microsoft.com/office/powerpoint/2010/main" spd="slow" advTm="405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Metadata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3674" y="1121327"/>
            <a:ext cx="7525981" cy="4255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3675" y="1823846"/>
            <a:ext cx="752598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41925"/>
              </p:ext>
            </p:extLst>
          </p:nvPr>
        </p:nvGraphicFramePr>
        <p:xfrm>
          <a:off x="4617917" y="2061340"/>
          <a:ext cx="3447969" cy="1371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9621"/>
                <a:gridCol w="26083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LastCommitTS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78146"/>
              </p:ext>
            </p:extLst>
          </p:nvPr>
        </p:nvGraphicFramePr>
        <p:xfrm>
          <a:off x="1024068" y="2061340"/>
          <a:ext cx="3056447" cy="137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84890"/>
                <a:gridCol w="1771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StartTS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57331"/>
              </p:ext>
            </p:extLst>
          </p:nvPr>
        </p:nvGraphicFramePr>
        <p:xfrm>
          <a:off x="4617917" y="3938842"/>
          <a:ext cx="3447969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9323"/>
                <a:gridCol w="1149323"/>
                <a:gridCol w="1149323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Aborted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64347"/>
              </p:ext>
            </p:extLst>
          </p:nvPr>
        </p:nvGraphicFramePr>
        <p:xfrm>
          <a:off x="1024067" y="3938842"/>
          <a:ext cx="3056448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56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LowWatermark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708"/>
    </mc:Choice>
    <mc:Fallback>
      <p:transition xmlns:p14="http://schemas.microsoft.com/office/powerpoint/2010/main" spd="slow" advTm="1127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Transactional </a:t>
            </a:r>
            <a:r>
              <a:rPr lang="en-US" b="1" dirty="0" smtClean="0"/>
              <a:t>metadata is replicated to clients</a:t>
            </a:r>
          </a:p>
          <a:p>
            <a:endParaRPr lang="en-US" sz="2000" dirty="0" smtClean="0"/>
          </a:p>
          <a:p>
            <a:r>
              <a:rPr lang="en-US" dirty="0" smtClean="0"/>
              <a:t>Status Oracle not in critical path</a:t>
            </a:r>
          </a:p>
          <a:p>
            <a:pPr lvl="1"/>
            <a:r>
              <a:rPr lang="en-US" b="1" dirty="0" smtClean="0"/>
              <a:t>Minimize overhead</a:t>
            </a:r>
            <a:endParaRPr lang="en-US" b="1" dirty="0"/>
          </a:p>
          <a:p>
            <a:endParaRPr lang="en-US" sz="2000" dirty="0" smtClean="0"/>
          </a:p>
          <a:p>
            <a:r>
              <a:rPr lang="en-US" dirty="0" smtClean="0"/>
              <a:t>Clients guarantee Snapshot Isolation</a:t>
            </a:r>
          </a:p>
          <a:p>
            <a:pPr lvl="1"/>
            <a:r>
              <a:rPr lang="en-US" dirty="0" smtClean="0"/>
              <a:t>Ignore data not in their snapshot</a:t>
            </a:r>
          </a:p>
          <a:p>
            <a:pPr lvl="1"/>
            <a:r>
              <a:rPr lang="en-US" dirty="0" smtClean="0"/>
              <a:t>Talk directly to </a:t>
            </a:r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Conflicts resolved by the Status Oracle</a:t>
            </a:r>
          </a:p>
          <a:p>
            <a:pPr lvl="1"/>
            <a:endParaRPr lang="en-US" sz="2000" dirty="0"/>
          </a:p>
          <a:p>
            <a:r>
              <a:rPr lang="en-US" dirty="0" smtClean="0"/>
              <a:t>Expensive, but scalable up to 1000 clients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092"/>
    </mc:Choice>
    <mc:Fallback>
      <p:transition xmlns:p14="http://schemas.microsoft.com/office/powerpoint/2010/main" spd="slow" advTm="730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nip Single Corner Rectangle 48"/>
          <p:cNvSpPr/>
          <p:nvPr/>
        </p:nvSpPr>
        <p:spPr>
          <a:xfrm>
            <a:off x="6203197" y="4402207"/>
            <a:ext cx="1752709" cy="133302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400" dirty="0" err="1" smtClean="0"/>
              <a:t>Omid</a:t>
            </a:r>
            <a:endParaRPr lang="en-US" sz="2400" dirty="0" smtClean="0"/>
          </a:p>
          <a:p>
            <a:pPr algn="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48" name="Snip Single Corner Rectangle 47"/>
          <p:cNvSpPr/>
          <p:nvPr/>
        </p:nvSpPr>
        <p:spPr>
          <a:xfrm>
            <a:off x="6113767" y="4510683"/>
            <a:ext cx="1752709" cy="133302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400" dirty="0" err="1" smtClean="0"/>
              <a:t>Omid</a:t>
            </a:r>
            <a:endParaRPr lang="en-US" sz="2400" dirty="0" smtClean="0"/>
          </a:p>
          <a:p>
            <a:pPr algn="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recap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630152" y="4807291"/>
            <a:ext cx="1299468" cy="15567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Region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782552" y="4875646"/>
            <a:ext cx="1299468" cy="15567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Region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934952" y="4964089"/>
            <a:ext cx="1299468" cy="15567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HBase</a:t>
            </a:r>
            <a:endParaRPr lang="en-US" dirty="0" smtClean="0"/>
          </a:p>
          <a:p>
            <a:pPr algn="ctr"/>
            <a:r>
              <a:rPr lang="en-US" dirty="0" smtClean="0"/>
              <a:t>Region</a:t>
            </a:r>
          </a:p>
          <a:p>
            <a:pPr algn="ctr"/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3087352" y="5044069"/>
            <a:ext cx="1299468" cy="15567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HBase</a:t>
            </a:r>
            <a:endParaRPr lang="en-US" sz="2400" dirty="0" smtClean="0"/>
          </a:p>
          <a:p>
            <a:pPr algn="ctr"/>
            <a:r>
              <a:rPr lang="en-US" sz="2400" dirty="0" smtClean="0"/>
              <a:t>Region</a:t>
            </a:r>
          </a:p>
          <a:p>
            <a:pPr algn="ctr"/>
            <a:r>
              <a:rPr lang="en-US" sz="2400" dirty="0" smtClean="0"/>
              <a:t>Servers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10" idx="4"/>
            <a:endCxn id="30" idx="2"/>
          </p:cNvCxnSpPr>
          <p:nvPr/>
        </p:nvCxnSpPr>
        <p:spPr>
          <a:xfrm flipV="1">
            <a:off x="4386820" y="5282643"/>
            <a:ext cx="1627022" cy="539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2"/>
            <a:endCxn id="30" idx="2"/>
          </p:cNvCxnSpPr>
          <p:nvPr/>
        </p:nvCxnSpPr>
        <p:spPr>
          <a:xfrm>
            <a:off x="4105859" y="4229991"/>
            <a:ext cx="1907983" cy="1052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err="1" smtClean="0"/>
              <a:t>Omid</a:t>
            </a:r>
            <a:r>
              <a:rPr lang="en-US" dirty="0" smtClean="0"/>
              <a:t> - Yahoo! Research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16</a:t>
            </a:fld>
            <a:endParaRPr lang="en-US"/>
          </a:p>
        </p:txBody>
      </p:sp>
      <p:sp>
        <p:nvSpPr>
          <p:cNvPr id="30" name="Snip Single Corner Rectangle 29"/>
          <p:cNvSpPr/>
          <p:nvPr/>
        </p:nvSpPr>
        <p:spPr>
          <a:xfrm>
            <a:off x="6013842" y="4616130"/>
            <a:ext cx="1752709" cy="133302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2400" dirty="0" err="1" smtClean="0"/>
              <a:t>Omid</a:t>
            </a:r>
            <a:endParaRPr lang="en-US" sz="2400" dirty="0" smtClean="0"/>
          </a:p>
          <a:p>
            <a:pPr algn="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6013842" y="4626267"/>
            <a:ext cx="466862" cy="77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342868" y="942885"/>
            <a:ext cx="7525981" cy="3287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2868" y="1445977"/>
            <a:ext cx="752598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13099"/>
              </p:ext>
            </p:extLst>
          </p:nvPr>
        </p:nvGraphicFramePr>
        <p:xfrm>
          <a:off x="4177111" y="1589010"/>
          <a:ext cx="3447969" cy="13716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39621"/>
                <a:gridCol w="26083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LastCommitTS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14859"/>
              </p:ext>
            </p:extLst>
          </p:nvPr>
        </p:nvGraphicFramePr>
        <p:xfrm>
          <a:off x="583262" y="1589010"/>
          <a:ext cx="3056447" cy="137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84890"/>
                <a:gridCol w="1771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StartTS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CommitTS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6551"/>
              </p:ext>
            </p:extLst>
          </p:nvPr>
        </p:nvGraphicFramePr>
        <p:xfrm>
          <a:off x="4177111" y="3130640"/>
          <a:ext cx="3447969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9323"/>
                <a:gridCol w="1149323"/>
                <a:gridCol w="1149323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Aborted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EC5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1414"/>
              </p:ext>
            </p:extLst>
          </p:nvPr>
        </p:nvGraphicFramePr>
        <p:xfrm>
          <a:off x="583261" y="3130640"/>
          <a:ext cx="3056448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564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LowWatermark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80307" y="932343"/>
            <a:ext cx="2802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Status Oracle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5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9014"/>
    </mc:Choice>
    <mc:Fallback>
      <p:transition xmlns:p14="http://schemas.microsoft.com/office/powerpoint/2010/main" advTm="390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5" grpId="0" animBg="1"/>
      <p:bldP spid="8" grpId="0" animBg="1"/>
      <p:bldP spid="9" grpId="0" animBg="1"/>
      <p:bldP spid="10" grpId="0" animBg="1"/>
      <p:bldP spid="30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nip Single Corner Rectangle 38"/>
          <p:cNvSpPr/>
          <p:nvPr/>
        </p:nvSpPr>
        <p:spPr>
          <a:xfrm>
            <a:off x="5721784" y="318242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721784" y="369731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5569384" y="332724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569384" y="384213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9962" y="2931665"/>
            <a:ext cx="270233" cy="24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92362" y="3084065"/>
            <a:ext cx="270233" cy="24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44762" y="3236465"/>
            <a:ext cx="270233" cy="243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97162" y="3388865"/>
            <a:ext cx="270233" cy="24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9562" y="3541265"/>
            <a:ext cx="270233" cy="2431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01962" y="3693665"/>
            <a:ext cx="270233" cy="24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+ Metadata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7482" y="972717"/>
            <a:ext cx="3269817" cy="32559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20756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87365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73346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37430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95704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0204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97202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33" name="Right Arrow 32"/>
          <p:cNvSpPr/>
          <p:nvPr/>
        </p:nvSpPr>
        <p:spPr>
          <a:xfrm rot="2600646">
            <a:off x="3785587" y="2796083"/>
            <a:ext cx="1687106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17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072195" y="972717"/>
            <a:ext cx="3303839" cy="8211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Conflict detection</a:t>
            </a:r>
          </a:p>
          <a:p>
            <a:pPr algn="ctr"/>
            <a:r>
              <a:rPr lang="en-US" sz="2400" dirty="0" smtClean="0"/>
              <a:t>(not replicated)</a:t>
            </a:r>
            <a:endParaRPr lang="en-US" sz="2400" dirty="0"/>
          </a:p>
        </p:txBody>
      </p:sp>
      <p:cxnSp>
        <p:nvCxnSpPr>
          <p:cNvPr id="45" name="Straight Arrow Connector 44"/>
          <p:cNvCxnSpPr>
            <a:stCxn id="43" idx="1"/>
            <a:endCxn id="6" idx="3"/>
          </p:cNvCxnSpPr>
          <p:nvPr/>
        </p:nvCxnSpPr>
        <p:spPr>
          <a:xfrm flipH="1">
            <a:off x="3526532" y="1383276"/>
            <a:ext cx="1545663" cy="98665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567483" y="4539351"/>
            <a:ext cx="3269816" cy="187788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48423" y="452584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92039"/>
              </p:ext>
            </p:extLst>
          </p:nvPr>
        </p:nvGraphicFramePr>
        <p:xfrm>
          <a:off x="807875" y="5210291"/>
          <a:ext cx="2718658" cy="914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>
                    <a:solidFill>
                      <a:srgbClr val="7AC8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Left-Right Arrow 43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072195" y="2006012"/>
            <a:ext cx="3303839" cy="82111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HBase</a:t>
            </a:r>
            <a:r>
              <a:rPr lang="en-US" sz="2400" dirty="0" smtClean="0"/>
              <a:t> values tagged with Start </a:t>
            </a:r>
            <a:r>
              <a:rPr lang="en-US" sz="2400" dirty="0" err="1" smtClean="0"/>
              <a:t>TimeStamp</a:t>
            </a:r>
            <a:endParaRPr lang="en-US" sz="2400" dirty="0" smtClean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>
            <a:off x="2539854" y="2416571"/>
            <a:ext cx="2532341" cy="35138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2682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735"/>
    </mc:Choice>
    <mc:Fallback>
      <p:transition xmlns:p14="http://schemas.microsoft.com/office/powerpoint/2010/main" spd="slow" advTm="3573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Percolator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2478332" y="4627595"/>
            <a:ext cx="1593835" cy="150618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20552" y="2277667"/>
            <a:ext cx="1594542" cy="1458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420552" y="4627596"/>
            <a:ext cx="1437113" cy="150618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08729" y="2498091"/>
            <a:ext cx="556800" cy="50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8729" y="3096784"/>
            <a:ext cx="556800" cy="503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0308" y="3096784"/>
            <a:ext cx="556800" cy="5038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60308" y="2498091"/>
            <a:ext cx="556800" cy="503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0276" y="4854703"/>
            <a:ext cx="556800" cy="503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50276" y="5453396"/>
            <a:ext cx="556800" cy="503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1855" y="5453396"/>
            <a:ext cx="556800" cy="5038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44463" y="1081118"/>
            <a:ext cx="0" cy="52271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7203" y="973320"/>
            <a:ext cx="1655321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err="1" smtClean="0"/>
              <a:t>Omid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2487568" y="3948319"/>
            <a:ext cx="14390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46021" y="3948319"/>
            <a:ext cx="14163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HBase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299" y="1200449"/>
            <a:ext cx="13933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Status</a:t>
            </a:r>
          </a:p>
          <a:p>
            <a:r>
              <a:rPr lang="en-US" sz="3200" dirty="0" smtClean="0"/>
              <a:t>Oracle</a:t>
            </a:r>
            <a:endParaRPr lang="en-US" sz="3200" dirty="0"/>
          </a:p>
        </p:txBody>
      </p:sp>
      <p:sp>
        <p:nvSpPr>
          <p:cNvPr id="25" name="Left-Right Arrow 24"/>
          <p:cNvSpPr/>
          <p:nvPr/>
        </p:nvSpPr>
        <p:spPr>
          <a:xfrm>
            <a:off x="1941629" y="5222072"/>
            <a:ext cx="446288" cy="2729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3294420">
            <a:off x="1706854" y="4035357"/>
            <a:ext cx="923295" cy="2729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Single Corner Rectangle 26"/>
          <p:cNvSpPr/>
          <p:nvPr/>
        </p:nvSpPr>
        <p:spPr>
          <a:xfrm>
            <a:off x="7108578" y="4627984"/>
            <a:ext cx="1593835" cy="150618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50798" y="3091330"/>
            <a:ext cx="1594542" cy="6457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endParaRPr lang="en-US" sz="2400" dirty="0"/>
          </a:p>
        </p:txBody>
      </p:sp>
      <p:sp>
        <p:nvSpPr>
          <p:cNvPr id="29" name="Can 28"/>
          <p:cNvSpPr/>
          <p:nvPr/>
        </p:nvSpPr>
        <p:spPr>
          <a:xfrm>
            <a:off x="5050798" y="4627985"/>
            <a:ext cx="1437113" cy="150618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938781" y="973318"/>
            <a:ext cx="3005951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Percolator</a:t>
            </a:r>
            <a:endParaRPr lang="en-US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7117814" y="3948708"/>
            <a:ext cx="14390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Clients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4851723" y="3948708"/>
            <a:ext cx="1804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BigTable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804052" y="2386625"/>
            <a:ext cx="20317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TS Server</a:t>
            </a:r>
            <a:endParaRPr lang="en-US" sz="3200" dirty="0"/>
          </a:p>
        </p:txBody>
      </p:sp>
      <p:sp>
        <p:nvSpPr>
          <p:cNvPr id="41" name="Left-Right Arrow 40"/>
          <p:cNvSpPr/>
          <p:nvPr/>
        </p:nvSpPr>
        <p:spPr>
          <a:xfrm>
            <a:off x="6571875" y="5222461"/>
            <a:ext cx="446288" cy="2729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3294420">
            <a:off x="6337100" y="4035746"/>
            <a:ext cx="923295" cy="27290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9719" y="5074028"/>
            <a:ext cx="976060" cy="88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56412" y="5144217"/>
            <a:ext cx="347390" cy="3143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98257" y="5653876"/>
            <a:ext cx="347390" cy="314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98257" y="5144217"/>
            <a:ext cx="347390" cy="3143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156412" y="5647911"/>
            <a:ext cx="347390" cy="314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/>
          <a:srcRect l="22473" r="29574" b="9412"/>
          <a:stretch/>
        </p:blipFill>
        <p:spPr>
          <a:xfrm>
            <a:off x="2877583" y="2391610"/>
            <a:ext cx="817187" cy="108704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2473" r="29574" b="9412"/>
          <a:stretch/>
        </p:blipFill>
        <p:spPr>
          <a:xfrm>
            <a:off x="6017594" y="5217404"/>
            <a:ext cx="450068" cy="598693"/>
          </a:xfrm>
          <a:prstGeom prst="rect">
            <a:avLst/>
          </a:prstGeom>
        </p:spPr>
      </p:pic>
      <p:sp>
        <p:nvSpPr>
          <p:cNvPr id="58" name="Multiply 57"/>
          <p:cNvSpPr/>
          <p:nvPr/>
        </p:nvSpPr>
        <p:spPr>
          <a:xfrm>
            <a:off x="2478333" y="2545131"/>
            <a:ext cx="1574192" cy="1011923"/>
          </a:xfrm>
          <a:prstGeom prst="mathMultiply">
            <a:avLst>
              <a:gd name="adj1" fmla="val 957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32"/>
    </mc:Choice>
    <mc:Fallback>
      <p:transition xmlns:p14="http://schemas.microsoft.com/office/powerpoint/2010/main" spd="slow" advTm="1052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46983" y="4054000"/>
            <a:ext cx="8016018" cy="1383068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983" y="1805782"/>
            <a:ext cx="8016018" cy="1268664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78566" y="1210758"/>
            <a:ext cx="8284435" cy="4976681"/>
          </a:xfrm>
        </p:spPr>
        <p:txBody>
          <a:bodyPr/>
          <a:lstStyle/>
          <a:p>
            <a:r>
              <a:rPr lang="en-US" dirty="0" err="1" smtClean="0"/>
              <a:t>TransactionManager</a:t>
            </a:r>
            <a:r>
              <a:rPr lang="en-US" dirty="0" smtClean="0"/>
              <a:t>:</a:t>
            </a:r>
          </a:p>
          <a:p>
            <a:pPr marL="276225" lvl="1" indent="0">
              <a:buNone/>
            </a:pPr>
            <a:r>
              <a:rPr lang="en-US" dirty="0" smtClean="0"/>
              <a:t>	Transaction begin();</a:t>
            </a:r>
          </a:p>
          <a:p>
            <a:pPr marL="276225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5C0073"/>
                </a:solidFill>
              </a:rPr>
              <a:t>void</a:t>
            </a:r>
            <a:r>
              <a:rPr lang="en-US" dirty="0" smtClean="0"/>
              <a:t> commit(Transaction t)</a:t>
            </a:r>
            <a:r>
              <a:rPr lang="en-US" dirty="0">
                <a:solidFill>
                  <a:srgbClr val="5C0073"/>
                </a:solidFill>
              </a:rPr>
              <a:t> </a:t>
            </a:r>
            <a:r>
              <a:rPr lang="en-US" dirty="0" smtClean="0">
                <a:solidFill>
                  <a:srgbClr val="5C0073"/>
                </a:solidFill>
              </a:rPr>
              <a:t>throws</a:t>
            </a:r>
            <a:r>
              <a:rPr lang="en-US" dirty="0" smtClean="0"/>
              <a:t> </a:t>
            </a:r>
            <a:r>
              <a:rPr lang="en-US" dirty="0" err="1" smtClean="0"/>
              <a:t>RollbackException</a:t>
            </a:r>
            <a:r>
              <a:rPr lang="en-US" dirty="0" smtClean="0"/>
              <a:t>;</a:t>
            </a:r>
          </a:p>
          <a:p>
            <a:pPr marL="276225" lvl="1" indent="0">
              <a:buNone/>
            </a:pPr>
            <a:r>
              <a:rPr lang="en-US" dirty="0" smtClean="0">
                <a:solidFill>
                  <a:srgbClr val="5C0073"/>
                </a:solidFill>
              </a:rPr>
              <a:t>	void</a:t>
            </a:r>
            <a:r>
              <a:rPr lang="en-US" dirty="0" smtClean="0"/>
              <a:t> </a:t>
            </a:r>
            <a:r>
              <a:rPr lang="en-US" dirty="0"/>
              <a:t>rollback(Transaction t)</a:t>
            </a:r>
            <a:r>
              <a:rPr lang="en-US" dirty="0" smtClean="0"/>
              <a:t>;</a:t>
            </a:r>
          </a:p>
          <a:p>
            <a:pPr marL="276225" lvl="1" indent="0">
              <a:buNone/>
            </a:pPr>
            <a:endParaRPr lang="en-US" dirty="0"/>
          </a:p>
          <a:p>
            <a:r>
              <a:rPr lang="en-US" dirty="0" err="1" smtClean="0"/>
              <a:t>TTable</a:t>
            </a:r>
            <a:r>
              <a:rPr lang="en-US" dirty="0" smtClean="0"/>
              <a:t>:</a:t>
            </a:r>
          </a:p>
          <a:p>
            <a:pPr marL="276225" lvl="1" indent="0">
              <a:buNone/>
            </a:pPr>
            <a:r>
              <a:rPr lang="en-US" dirty="0"/>
              <a:t>	</a:t>
            </a:r>
            <a:r>
              <a:rPr lang="en-US" dirty="0" smtClean="0"/>
              <a:t>Result get(</a:t>
            </a:r>
            <a:r>
              <a:rPr lang="en-US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Transaction t</a:t>
            </a:r>
            <a:r>
              <a:rPr lang="en-US" dirty="0" smtClean="0"/>
              <a:t>, Get g)</a:t>
            </a:r>
            <a:r>
              <a:rPr lang="en-US" dirty="0"/>
              <a:t>;</a:t>
            </a:r>
          </a:p>
          <a:p>
            <a:pPr marL="276225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5C0073"/>
                </a:solidFill>
              </a:rPr>
              <a:t>void</a:t>
            </a:r>
            <a:r>
              <a:rPr lang="en-US" dirty="0"/>
              <a:t> </a:t>
            </a:r>
            <a:r>
              <a:rPr lang="en-US" dirty="0" smtClean="0"/>
              <a:t>put(</a:t>
            </a:r>
            <a:r>
              <a:rPr lang="en-US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Transaction </a:t>
            </a:r>
            <a:r>
              <a:rPr lang="en-US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dirty="0" smtClean="0"/>
              <a:t>, Put p);</a:t>
            </a:r>
            <a:endParaRPr lang="en-US" dirty="0"/>
          </a:p>
          <a:p>
            <a:pPr marL="276225" lvl="1" indent="0">
              <a:buNone/>
            </a:pPr>
            <a:r>
              <a:rPr lang="en-US" dirty="0">
                <a:solidFill>
                  <a:srgbClr val="5C0073"/>
                </a:solidFill>
              </a:rPr>
              <a:t>	</a:t>
            </a:r>
            <a:r>
              <a:rPr lang="en-US" dirty="0" err="1" smtClean="0"/>
              <a:t>ResultScanner</a:t>
            </a:r>
            <a:r>
              <a:rPr lang="en-US" dirty="0" smtClean="0"/>
              <a:t> </a:t>
            </a:r>
            <a:r>
              <a:rPr lang="en-US" dirty="0" err="1" smtClean="0"/>
              <a:t>getScanner</a:t>
            </a:r>
            <a:r>
              <a:rPr lang="en-US" dirty="0" smtClean="0"/>
              <a:t>(</a:t>
            </a:r>
            <a:r>
              <a:rPr lang="en-US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Transaction </a:t>
            </a:r>
            <a:r>
              <a:rPr lang="en-US" b="1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en-US" dirty="0" smtClean="0"/>
              <a:t>, Scan s);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70"/>
    </mc:Choice>
    <mc:Fallback>
      <p:transition xmlns:p14="http://schemas.microsoft.com/office/powerpoint/2010/main" spd="slow" advTm="513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engineer at Yahoo!</a:t>
            </a:r>
          </a:p>
          <a:p>
            <a:endParaRPr lang="en-US" dirty="0"/>
          </a:p>
          <a:p>
            <a:r>
              <a:rPr lang="en-US" dirty="0" smtClean="0"/>
              <a:t>Main </a:t>
            </a:r>
            <a:r>
              <a:rPr lang="en-US" dirty="0" err="1" smtClean="0"/>
              <a:t>Omid</a:t>
            </a:r>
            <a:r>
              <a:rPr lang="en-US" dirty="0" smtClean="0"/>
              <a:t> developer</a:t>
            </a:r>
          </a:p>
          <a:p>
            <a:endParaRPr lang="en-US" dirty="0"/>
          </a:p>
          <a:p>
            <a:r>
              <a:rPr lang="en-US" dirty="0" smtClean="0"/>
              <a:t>Apache S4 committer</a:t>
            </a:r>
          </a:p>
          <a:p>
            <a:endParaRPr lang="en-US" dirty="0"/>
          </a:p>
          <a:p>
            <a:r>
              <a:rPr lang="en-US" dirty="0" smtClean="0"/>
              <a:t>Contributor to:</a:t>
            </a:r>
          </a:p>
          <a:p>
            <a:pPr lvl="1"/>
            <a:r>
              <a:rPr lang="en-US" dirty="0" err="1" smtClean="0"/>
              <a:t>ZooKeeper</a:t>
            </a:r>
            <a:endParaRPr lang="en-US" dirty="0" smtClean="0"/>
          </a:p>
          <a:p>
            <a:pPr lvl="1"/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25"/>
    </mc:Choice>
    <mc:Fallback>
      <p:transition xmlns:p14="http://schemas.microsoft.com/office/powerpoint/2010/main" spd="slow" advTm="2132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Transaction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937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05"/>
    </mc:Choice>
    <mc:Fallback>
      <p:transition xmlns:p14="http://schemas.microsoft.com/office/powerpoint/2010/main" spd="slow" advTm="147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nip Single Corner Rectangle 37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15251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17724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4726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7482" y="972717"/>
            <a:ext cx="3269817" cy="3142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78759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52440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12251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97274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Can 20"/>
          <p:cNvSpPr/>
          <p:nvPr/>
        </p:nvSpPr>
        <p:spPr>
          <a:xfrm>
            <a:off x="567483" y="4359015"/>
            <a:ext cx="3269816" cy="2058222"/>
          </a:xfrm>
          <a:prstGeom prst="can">
            <a:avLst>
              <a:gd name="adj" fmla="val 20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48423" y="432200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15108"/>
              </p:ext>
            </p:extLst>
          </p:nvPr>
        </p:nvGraphicFramePr>
        <p:xfrm>
          <a:off x="854909" y="4865331"/>
          <a:ext cx="2718658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657604">
            <a:off x="3722447" y="2767998"/>
            <a:ext cx="1724117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45259" y="577034"/>
            <a:ext cx="3869311" cy="2250096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&gt;&gt; 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8686800" y="2040006"/>
            <a:ext cx="45719" cy="689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1724" y="577034"/>
            <a:ext cx="2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4"/>
    </mc:Choice>
    <mc:Fallback>
      <p:transition xmlns:p14="http://schemas.microsoft.com/office/powerpoint/2010/main" spd="slow" advTm="111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567482" y="972717"/>
            <a:ext cx="3269817" cy="3142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08025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72888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50934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17909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07845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53972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21458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657604">
            <a:off x="3722447" y="2767998"/>
            <a:ext cx="1724117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45259" y="577034"/>
            <a:ext cx="3869311" cy="2250096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&gt;&gt; t = </a:t>
            </a:r>
            <a:r>
              <a:rPr lang="en-US" sz="2400" dirty="0" err="1" smtClean="0"/>
              <a:t>TM.begin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Transaction { ST: 25 }</a:t>
            </a:r>
          </a:p>
          <a:p>
            <a:r>
              <a:rPr lang="en-US" sz="2400" dirty="0" smtClean="0"/>
              <a:t>&gt;&gt; </a:t>
            </a:r>
          </a:p>
          <a:p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8686800" y="2040006"/>
            <a:ext cx="45719" cy="689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98958" y="3479887"/>
            <a:ext cx="1233561" cy="1343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t </a:t>
            </a:r>
          </a:p>
          <a:p>
            <a:r>
              <a:rPr lang="en-US" sz="2400" dirty="0" smtClean="0"/>
              <a:t>ST: 25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498958" y="3887512"/>
            <a:ext cx="1233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1724" y="1293064"/>
            <a:ext cx="2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22</a:t>
            </a:fld>
            <a:endParaRPr lang="en-US"/>
          </a:p>
        </p:txBody>
      </p:sp>
      <p:sp>
        <p:nvSpPr>
          <p:cNvPr id="44" name="Can 43"/>
          <p:cNvSpPr/>
          <p:nvPr/>
        </p:nvSpPr>
        <p:spPr>
          <a:xfrm>
            <a:off x="567483" y="4359015"/>
            <a:ext cx="3269816" cy="2058222"/>
          </a:xfrm>
          <a:prstGeom prst="can">
            <a:avLst>
              <a:gd name="adj" fmla="val 20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648423" y="432200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572"/>
              </p:ext>
            </p:extLst>
          </p:nvPr>
        </p:nvGraphicFramePr>
        <p:xfrm>
          <a:off x="854909" y="4865331"/>
          <a:ext cx="2718658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02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938"/>
    </mc:Choice>
    <mc:Fallback>
      <p:transition xmlns:p14="http://schemas.microsoft.com/office/powerpoint/2010/main" spd="slow" advTm="409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67482" y="972717"/>
            <a:ext cx="3269817" cy="3142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82215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23067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4549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39897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98006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77250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12650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657604">
            <a:off x="3722447" y="2767998"/>
            <a:ext cx="1724117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45259" y="577034"/>
            <a:ext cx="3869311" cy="2250096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&gt;</a:t>
            </a:r>
            <a:r>
              <a:rPr lang="en-US" sz="2400" dirty="0"/>
              <a:t>&gt; t = </a:t>
            </a:r>
            <a:r>
              <a:rPr lang="en-US" sz="2400" dirty="0" err="1"/>
              <a:t>TM.begin</a:t>
            </a:r>
            <a:r>
              <a:rPr lang="en-US" sz="2400" dirty="0"/>
              <a:t>(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Transaction { ST: 25 }</a:t>
            </a:r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TTable.get</a:t>
            </a:r>
            <a:r>
              <a:rPr lang="en-US" sz="2400" dirty="0" smtClean="0"/>
              <a:t>(t, ‘r1’)</a:t>
            </a:r>
          </a:p>
          <a:p>
            <a:r>
              <a:rPr lang="en-US" sz="2400" dirty="0" smtClean="0"/>
              <a:t>‘hi’</a:t>
            </a:r>
            <a:endParaRPr lang="en-US" sz="2400" dirty="0"/>
          </a:p>
          <a:p>
            <a:r>
              <a:rPr lang="en-US" sz="2400" dirty="0" smtClean="0"/>
              <a:t>&gt;&gt; 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7498958" y="3479887"/>
            <a:ext cx="1233561" cy="1343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t </a:t>
            </a:r>
          </a:p>
          <a:p>
            <a:r>
              <a:rPr lang="en-US" sz="2400" dirty="0" smtClean="0"/>
              <a:t>ST: 25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498958" y="3887512"/>
            <a:ext cx="1233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1724" y="2049624"/>
            <a:ext cx="2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86800" y="2040006"/>
            <a:ext cx="45719" cy="689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23</a:t>
            </a:fld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567483" y="4359015"/>
            <a:ext cx="3269816" cy="2058222"/>
          </a:xfrm>
          <a:prstGeom prst="can">
            <a:avLst>
              <a:gd name="adj" fmla="val 20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48423" y="432200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572"/>
              </p:ext>
            </p:extLst>
          </p:nvPr>
        </p:nvGraphicFramePr>
        <p:xfrm>
          <a:off x="854909" y="4865331"/>
          <a:ext cx="2718658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7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00"/>
    </mc:Choice>
    <mc:Fallback>
      <p:transition xmlns:p14="http://schemas.microsoft.com/office/powerpoint/2010/main" spd="slow" advTm="518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67482" y="972717"/>
            <a:ext cx="3269817" cy="3142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46754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02910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8476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85370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07188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21202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57970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657604">
            <a:off x="3722447" y="2767998"/>
            <a:ext cx="1724117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45259" y="577034"/>
            <a:ext cx="3869311" cy="2250096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&gt;&gt; t = </a:t>
            </a:r>
            <a:r>
              <a:rPr lang="en-US" sz="2400" dirty="0" err="1"/>
              <a:t>TM.begin</a:t>
            </a:r>
            <a:r>
              <a:rPr lang="en-US" sz="2400" dirty="0"/>
              <a:t>()</a:t>
            </a:r>
          </a:p>
          <a:p>
            <a:r>
              <a:rPr lang="en-US" sz="2400" dirty="0"/>
              <a:t>Transaction { ST: 25 }</a:t>
            </a:r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TTable.get</a:t>
            </a:r>
            <a:r>
              <a:rPr lang="en-US" sz="2400" dirty="0" smtClean="0"/>
              <a:t>(t, ‘r1’)</a:t>
            </a:r>
          </a:p>
          <a:p>
            <a:r>
              <a:rPr lang="en-US" sz="2400" dirty="0" smtClean="0"/>
              <a:t>‘hi’</a:t>
            </a:r>
            <a:endParaRPr lang="en-US" sz="2400" dirty="0"/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TTable.put</a:t>
            </a:r>
            <a:r>
              <a:rPr lang="en-US" sz="2400" dirty="0" smtClean="0"/>
              <a:t>(t, ‘r1’, ‘bye’)</a:t>
            </a:r>
            <a:endParaRPr lang="en-US" sz="2400" dirty="0"/>
          </a:p>
          <a:p>
            <a:r>
              <a:rPr lang="en-US" sz="2400" dirty="0" smtClean="0"/>
              <a:t>&gt;&gt;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98958" y="3479887"/>
            <a:ext cx="1233561" cy="1343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t </a:t>
            </a:r>
          </a:p>
          <a:p>
            <a:r>
              <a:rPr lang="en-US" sz="2400" dirty="0" smtClean="0"/>
              <a:t>ST: 25</a:t>
            </a:r>
          </a:p>
          <a:p>
            <a:r>
              <a:rPr lang="en-US" sz="2400" b="1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R: {r1}</a:t>
            </a:r>
            <a:endParaRPr lang="en-US" sz="2400" b="1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498958" y="3887512"/>
            <a:ext cx="1233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1724" y="2400884"/>
            <a:ext cx="2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8686800" y="2040006"/>
            <a:ext cx="45719" cy="6890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24</a:t>
            </a:fld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567483" y="4359015"/>
            <a:ext cx="3269816" cy="2058222"/>
          </a:xfrm>
          <a:prstGeom prst="can">
            <a:avLst>
              <a:gd name="adj" fmla="val 20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48423" y="432200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29234"/>
              </p:ext>
            </p:extLst>
          </p:nvPr>
        </p:nvGraphicFramePr>
        <p:xfrm>
          <a:off x="854909" y="4865331"/>
          <a:ext cx="2718658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25</a:t>
                      </a:r>
                      <a:endParaRPr lang="en-US" sz="2400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bye</a:t>
                      </a:r>
                      <a:endParaRPr lang="en-US" sz="2400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0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73"/>
    </mc:Choice>
    <mc:Fallback>
      <p:transition xmlns:p14="http://schemas.microsoft.com/office/powerpoint/2010/main" spd="slow" advTm="56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7482" y="972717"/>
            <a:ext cx="3269817" cy="3142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19432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15105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99600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5868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</a:t>
                      </a:r>
                      <a:endParaRPr lang="en-US" sz="2400" b="1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8228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25</a:t>
                      </a:r>
                      <a:endParaRPr lang="en-US" sz="2400" b="1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</a:t>
                      </a:r>
                      <a:endParaRPr lang="en-US" sz="2400" b="1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63938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05830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20</a:t>
                      </a:r>
                      <a:endParaRPr lang="en-US" sz="2400" b="1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657604">
            <a:off x="3722447" y="2767998"/>
            <a:ext cx="1724117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45259" y="577034"/>
            <a:ext cx="3869311" cy="2250096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&gt;&gt; </a:t>
            </a:r>
            <a:r>
              <a:rPr lang="en-US" sz="2400" dirty="0" err="1"/>
              <a:t>TTable.get</a:t>
            </a:r>
            <a:r>
              <a:rPr lang="en-US" sz="2400" dirty="0"/>
              <a:t>(t, ‘r1’)</a:t>
            </a:r>
          </a:p>
          <a:p>
            <a:r>
              <a:rPr lang="en-US" sz="2400" dirty="0"/>
              <a:t>‘hi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TTable.put</a:t>
            </a:r>
            <a:r>
              <a:rPr lang="en-US" sz="2400" dirty="0" smtClean="0"/>
              <a:t>(t, ‘r1’, ‘bye’)</a:t>
            </a:r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TM.commit</a:t>
            </a:r>
            <a:r>
              <a:rPr lang="en-US" sz="2400" dirty="0" smtClean="0"/>
              <a:t>(t)</a:t>
            </a:r>
          </a:p>
          <a:p>
            <a:r>
              <a:rPr lang="en-US" sz="2400" dirty="0" smtClean="0"/>
              <a:t>Committed{ CT: 30 }</a:t>
            </a:r>
            <a:endParaRPr lang="en-US" sz="2400" dirty="0"/>
          </a:p>
          <a:p>
            <a:r>
              <a:rPr lang="en-US" sz="2400" dirty="0" smtClean="0"/>
              <a:t>&gt;&gt;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686800" y="2215912"/>
            <a:ext cx="45719" cy="5131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98958" y="3479887"/>
            <a:ext cx="1233561" cy="1343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t </a:t>
            </a:r>
          </a:p>
          <a:p>
            <a:r>
              <a:rPr lang="en-US" sz="2400" dirty="0" smtClean="0"/>
              <a:t>ST: 25</a:t>
            </a:r>
          </a:p>
          <a:p>
            <a:r>
              <a:rPr lang="en-US" sz="2400" dirty="0" smtClean="0"/>
              <a:t>R: {r1}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498958" y="3887512"/>
            <a:ext cx="1233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1724" y="2400884"/>
            <a:ext cx="2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25</a:t>
            </a:fld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567483" y="4359015"/>
            <a:ext cx="3269816" cy="2058222"/>
          </a:xfrm>
          <a:prstGeom prst="can">
            <a:avLst>
              <a:gd name="adj" fmla="val 20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48423" y="432200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40885"/>
              </p:ext>
            </p:extLst>
          </p:nvPr>
        </p:nvGraphicFramePr>
        <p:xfrm>
          <a:off x="854909" y="4865331"/>
          <a:ext cx="2718658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25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bye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4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03"/>
    </mc:Choice>
    <mc:Fallback>
      <p:transition xmlns:p14="http://schemas.microsoft.com/office/powerpoint/2010/main" spd="slow" advTm="324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7482" y="972717"/>
            <a:ext cx="3269817" cy="3142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algn="ctr"/>
            <a:r>
              <a:rPr lang="en-US" sz="2400" dirty="0" smtClean="0"/>
              <a:t>Status Oracle</a:t>
            </a:r>
            <a:endParaRPr lang="en-US" sz="24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5416984" y="3458553"/>
            <a:ext cx="3269816" cy="29586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16984" y="3973443"/>
            <a:ext cx="2298160" cy="16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70173"/>
              </p:ext>
            </p:extLst>
          </p:nvPr>
        </p:nvGraphicFramePr>
        <p:xfrm>
          <a:off x="5657376" y="4210937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8398"/>
              </p:ext>
            </p:extLst>
          </p:nvPr>
        </p:nvGraphicFramePr>
        <p:xfrm>
          <a:off x="7227546" y="5358901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67656"/>
              </p:ext>
            </p:extLst>
          </p:nvPr>
        </p:nvGraphicFramePr>
        <p:xfrm>
          <a:off x="5657377" y="5358901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55958" y="3479887"/>
            <a:ext cx="24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7483" y="1621196"/>
            <a:ext cx="326981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4322"/>
              </p:ext>
            </p:extLst>
          </p:nvPr>
        </p:nvGraphicFramePr>
        <p:xfrm>
          <a:off x="2378045" y="3060694"/>
          <a:ext cx="1148488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Abort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15</a:t>
                      </a:r>
                      <a:endParaRPr lang="en-US" sz="2400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3945396" y="5463136"/>
            <a:ext cx="1320289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657604">
            <a:off x="3722447" y="2767998"/>
            <a:ext cx="1724117" cy="35125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945259" y="577034"/>
            <a:ext cx="3869311" cy="2250096"/>
          </a:xfrm>
          <a:prstGeom prst="roundRect">
            <a:avLst>
              <a:gd name="adj" fmla="val 4832"/>
            </a:avLst>
          </a:prstGeom>
          <a:solidFill>
            <a:schemeClr val="bg1">
              <a:lumMod val="85000"/>
              <a:alpha val="29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&gt;</a:t>
            </a:r>
            <a:r>
              <a:rPr lang="en-US" sz="2400" dirty="0" smtClean="0"/>
              <a:t>&gt; </a:t>
            </a:r>
            <a:r>
              <a:rPr lang="en-US" sz="2400" dirty="0" err="1" smtClean="0"/>
              <a:t>t_old</a:t>
            </a:r>
            <a:endParaRPr lang="en-US" sz="2400" dirty="0" smtClean="0"/>
          </a:p>
          <a:p>
            <a:r>
              <a:rPr lang="en-US" sz="2400" dirty="0" smtClean="0"/>
              <a:t>Transaction{ ST: 15 }</a:t>
            </a:r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TT.put</a:t>
            </a:r>
            <a:r>
              <a:rPr lang="en-US" sz="2400" dirty="0" smtClean="0"/>
              <a:t>(</a:t>
            </a:r>
            <a:r>
              <a:rPr lang="en-US" sz="2400" dirty="0" err="1" smtClean="0"/>
              <a:t>t_old</a:t>
            </a:r>
            <a:r>
              <a:rPr lang="en-US" sz="2400" dirty="0" smtClean="0"/>
              <a:t>, ‘r1’, ‘</a:t>
            </a:r>
            <a:r>
              <a:rPr lang="en-US" sz="2400" dirty="0" err="1" smtClean="0"/>
              <a:t>yo</a:t>
            </a:r>
            <a:r>
              <a:rPr lang="en-US" sz="2400" dirty="0" smtClean="0"/>
              <a:t>’)</a:t>
            </a:r>
          </a:p>
          <a:p>
            <a:r>
              <a:rPr lang="en-US" sz="2400" dirty="0" smtClean="0"/>
              <a:t>&gt;&gt; </a:t>
            </a:r>
            <a:r>
              <a:rPr lang="en-US" sz="2400" dirty="0" err="1" smtClean="0"/>
              <a:t>TM.commit</a:t>
            </a:r>
            <a:r>
              <a:rPr lang="en-US" sz="2400" dirty="0" smtClean="0"/>
              <a:t>(</a:t>
            </a:r>
            <a:r>
              <a:rPr lang="en-US" sz="2400" dirty="0" err="1" smtClean="0"/>
              <a:t>t_old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Aborted</a:t>
            </a:r>
          </a:p>
          <a:p>
            <a:r>
              <a:rPr lang="en-US" sz="2400" dirty="0" smtClean="0"/>
              <a:t>&gt;&gt;</a:t>
            </a:r>
            <a:endParaRPr lang="en-US" sz="24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686800" y="2351986"/>
            <a:ext cx="45719" cy="37702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98958" y="3479887"/>
            <a:ext cx="1233561" cy="1343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 err="1" smtClean="0"/>
              <a:t>t_old</a:t>
            </a:r>
            <a:endParaRPr lang="en-US" sz="2400" dirty="0" smtClean="0"/>
          </a:p>
          <a:p>
            <a:r>
              <a:rPr lang="en-US" sz="2400" dirty="0" smtClean="0"/>
              <a:t>ST: 15</a:t>
            </a:r>
          </a:p>
          <a:p>
            <a:r>
              <a:rPr lang="en-US" sz="2400" dirty="0" smtClean="0"/>
              <a:t>R: {r1}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498958" y="3887512"/>
            <a:ext cx="1233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26</a:t>
            </a:fld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567483" y="4359015"/>
            <a:ext cx="3269816" cy="2058222"/>
          </a:xfrm>
          <a:prstGeom prst="can">
            <a:avLst>
              <a:gd name="adj" fmla="val 204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48423" y="4322001"/>
            <a:ext cx="21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HBase</a:t>
            </a:r>
            <a:endParaRPr lang="en-US" sz="2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46712"/>
              </p:ext>
            </p:extLst>
          </p:nvPr>
        </p:nvGraphicFramePr>
        <p:xfrm>
          <a:off x="854909" y="4865331"/>
          <a:ext cx="2718658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59475"/>
                <a:gridCol w="972838"/>
                <a:gridCol w="986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15</a:t>
                      </a:r>
                      <a:endParaRPr lang="en-US" sz="2400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yo</a:t>
                      </a:r>
                      <a:endParaRPr lang="en-US" sz="2400" dirty="0">
                        <a:effectLst>
                          <a:glow rad="1397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25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bye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76764"/>
              </p:ext>
            </p:extLst>
          </p:nvPr>
        </p:nvGraphicFramePr>
        <p:xfrm>
          <a:off x="2378044" y="1912730"/>
          <a:ext cx="1148488" cy="914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7752"/>
                <a:gridCol w="6407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19087"/>
              </p:ext>
            </p:extLst>
          </p:nvPr>
        </p:nvGraphicFramePr>
        <p:xfrm>
          <a:off x="807875" y="1912730"/>
          <a:ext cx="1272911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63479"/>
                <a:gridCol w="609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94907"/>
              </p:ext>
            </p:extLst>
          </p:nvPr>
        </p:nvGraphicFramePr>
        <p:xfrm>
          <a:off x="807876" y="3060694"/>
          <a:ext cx="127291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729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LowW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81724" y="2400884"/>
            <a:ext cx="22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45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03"/>
    </mc:Choice>
    <mc:Fallback>
      <p:transition xmlns:p14="http://schemas.microsoft.com/office/powerpoint/2010/main" spd="slow" advTm="7860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Centralized 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438900"/>
            <a:ext cx="495300" cy="365125"/>
          </a:xfrm>
        </p:spPr>
        <p:txBody>
          <a:bodyPr/>
          <a:lstStyle/>
          <a:p>
            <a:fld id="{6F6A97D8-2555-AB48-92B7-E234944088E6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0" y="6438900"/>
            <a:ext cx="3846513" cy="365125"/>
          </a:xfrm>
        </p:spPr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61"/>
    </mc:Choice>
    <mc:Fallback>
      <p:transition xmlns:p14="http://schemas.microsoft.com/office/powerpoint/2010/main" spd="slow" advTm="105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Omid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66" y="1059578"/>
            <a:ext cx="8284435" cy="4976681"/>
          </a:xfrm>
        </p:spPr>
        <p:txBody>
          <a:bodyPr/>
          <a:lstStyle/>
          <a:p>
            <a:r>
              <a:rPr lang="en-US" dirty="0" smtClean="0"/>
              <a:t>Centralized server = bottleneck?</a:t>
            </a:r>
          </a:p>
          <a:p>
            <a:pPr lvl="1"/>
            <a:r>
              <a:rPr lang="en-US" dirty="0" smtClean="0"/>
              <a:t>Focus on good performance</a:t>
            </a:r>
          </a:p>
          <a:p>
            <a:pPr lvl="1"/>
            <a:r>
              <a:rPr lang="en-US" dirty="0" smtClean="0"/>
              <a:t>In our experiments, it never became the bottleneck</a:t>
            </a:r>
            <a:endParaRPr lang="en-US" dirty="0"/>
          </a:p>
        </p:txBody>
      </p:sp>
      <p:pic>
        <p:nvPicPr>
          <p:cNvPr id="8" name="Picture 7" descr="rows-latency-vs-th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8" y="2401867"/>
            <a:ext cx="5973201" cy="41785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50226" y="2656464"/>
            <a:ext cx="2768776" cy="1615518"/>
          </a:xfrm>
          <a:prstGeom prst="roundRect">
            <a:avLst/>
          </a:prstGeom>
          <a:ln w="57150" cmpd="sng">
            <a:solidFill>
              <a:schemeClr val="accent1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512 rows/t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1K TPS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 </a:t>
            </a:r>
            <a:r>
              <a:rPr lang="en-US" sz="3200" dirty="0" err="1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718274" y="3464223"/>
            <a:ext cx="3431952" cy="1406046"/>
          </a:xfrm>
          <a:prstGeom prst="straightConnector1">
            <a:avLst/>
          </a:prstGeom>
          <a:ln w="57150" cmpd="sng"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6150227" y="4498351"/>
            <a:ext cx="2768776" cy="1537908"/>
          </a:xfrm>
          <a:prstGeom prst="roundRect">
            <a:avLst/>
          </a:prstGeom>
          <a:ln w="57150" cmpd="sng">
            <a:solidFill>
              <a:srgbClr val="7B0099"/>
            </a:solidFill>
            <a:prstDash val="soli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 rows</a:t>
            </a:r>
            <a:r>
              <a:rPr lang="en-US" sz="3200" dirty="0" smtClean="0"/>
              <a:t>/t</a:t>
            </a:r>
            <a:endParaRPr lang="en-US" sz="3200" dirty="0"/>
          </a:p>
          <a:p>
            <a:pPr algn="ctr"/>
            <a:r>
              <a:rPr lang="en-US" sz="3200" dirty="0"/>
              <a:t>100K </a:t>
            </a:r>
            <a:r>
              <a:rPr lang="en-US" sz="3200" dirty="0" smtClean="0"/>
              <a:t>TPS</a:t>
            </a:r>
            <a:endParaRPr lang="en-US" sz="3200" dirty="0"/>
          </a:p>
          <a:p>
            <a:pPr algn="ctr"/>
            <a:r>
              <a:rPr lang="en-US" sz="3200" dirty="0"/>
              <a:t>5 </a:t>
            </a:r>
            <a:r>
              <a:rPr lang="en-US" sz="3200" dirty="0" err="1" smtClean="0"/>
              <a:t>ms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5489024" y="5267305"/>
            <a:ext cx="661203" cy="85792"/>
          </a:xfrm>
          <a:prstGeom prst="straightConnector1">
            <a:avLst/>
          </a:prstGeom>
          <a:ln w="57150" cmpd="sng">
            <a:solidFill>
              <a:srgbClr val="7B0099"/>
            </a:solidFill>
            <a:prstDash val="solid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651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99"/>
    </mc:Choice>
    <mc:Fallback>
      <p:transition xmlns:p14="http://schemas.microsoft.com/office/powerpoint/2010/main" spd="slow" advTm="10249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94083" y="3625546"/>
            <a:ext cx="2" cy="230805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10917" y="3625546"/>
            <a:ext cx="2" cy="230805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94083" y="3625546"/>
            <a:ext cx="516834" cy="2308058"/>
          </a:xfrm>
          <a:prstGeom prst="rect">
            <a:avLst/>
          </a:prstGeom>
          <a:pattFill prst="ltDnDiag">
            <a:fgClr>
              <a:schemeClr val="accent2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66" y="1149113"/>
            <a:ext cx="8284435" cy="4976681"/>
          </a:xfrm>
        </p:spPr>
        <p:txBody>
          <a:bodyPr/>
          <a:lstStyle/>
          <a:p>
            <a:r>
              <a:rPr lang="en-US" dirty="0" err="1"/>
              <a:t>Omid</a:t>
            </a:r>
            <a:r>
              <a:rPr lang="en-US" dirty="0"/>
              <a:t> uses </a:t>
            </a:r>
            <a:r>
              <a:rPr lang="en-US" dirty="0" err="1"/>
              <a:t>BookKeeper</a:t>
            </a:r>
            <a:r>
              <a:rPr lang="en-US" dirty="0"/>
              <a:t> for fault tolerance</a:t>
            </a:r>
          </a:p>
          <a:p>
            <a:pPr lvl="1"/>
            <a:r>
              <a:rPr lang="en-US" dirty="0" err="1"/>
              <a:t>BookKeeper</a:t>
            </a:r>
            <a:r>
              <a:rPr lang="en-US" dirty="0"/>
              <a:t> is a distributed Write Ahead Log</a:t>
            </a:r>
          </a:p>
          <a:p>
            <a:pPr lvl="1"/>
            <a:endParaRPr lang="en-US" sz="1100" dirty="0"/>
          </a:p>
          <a:p>
            <a:r>
              <a:rPr lang="en-US" dirty="0" smtClean="0"/>
              <a:t>Recovery: reads log’s tail (bounded time)</a:t>
            </a:r>
          </a:p>
          <a:p>
            <a:endParaRPr lang="en-US" dirty="0"/>
          </a:p>
        </p:txBody>
      </p:sp>
      <p:pic>
        <p:nvPicPr>
          <p:cNvPr id="5" name="Picture 4" descr="6000-recovery-throughpu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3" y="2797285"/>
            <a:ext cx="6267961" cy="4387573"/>
          </a:xfrm>
          <a:prstGeom prst="rect">
            <a:avLst/>
          </a:prstGeom>
        </p:spPr>
      </p:pic>
      <p:sp>
        <p:nvSpPr>
          <p:cNvPr id="15" name="Right Brace 14"/>
          <p:cNvSpPr/>
          <p:nvPr/>
        </p:nvSpPr>
        <p:spPr>
          <a:xfrm rot="16200000">
            <a:off x="4783479" y="3204234"/>
            <a:ext cx="138043" cy="51683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29617" y="2994046"/>
            <a:ext cx="257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Downtime &lt; 25 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504"/>
    </mc:Choice>
    <mc:Fallback>
      <p:transition xmlns:p14="http://schemas.microsoft.com/office/powerpoint/2010/main" spd="slow" advTm="765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Goal: transactions on </a:t>
            </a:r>
            <a:r>
              <a:rPr lang="en-US" dirty="0" err="1" smtClean="0"/>
              <a:t>HBase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45"/>
    </mc:Choice>
    <mc:Fallback>
      <p:transition xmlns:p14="http://schemas.microsoft.com/office/powerpoint/2010/main" spd="slow" advTm="34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News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90883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40"/>
    </mc:Choice>
    <mc:Fallback>
      <p:transition xmlns:p14="http://schemas.microsoft.com/office/powerpoint/2010/main" spd="slow" advTm="1244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Recommendation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Model-based recommendations</a:t>
            </a:r>
          </a:p>
          <a:p>
            <a:pPr lvl="1"/>
            <a:r>
              <a:rPr lang="en-US" dirty="0" smtClean="0"/>
              <a:t>Similar users belong to a cluster</a:t>
            </a:r>
          </a:p>
          <a:p>
            <a:pPr lvl="1"/>
            <a:r>
              <a:rPr lang="en-US" dirty="0" smtClean="0"/>
              <a:t>Each cluster has a trained model</a:t>
            </a:r>
          </a:p>
          <a:p>
            <a:pPr marL="127000" indent="0">
              <a:buNone/>
            </a:pPr>
            <a:endParaRPr lang="en-US" sz="1600" dirty="0"/>
          </a:p>
          <a:p>
            <a:r>
              <a:rPr lang="en-US" dirty="0" smtClean="0"/>
              <a:t>New </a:t>
            </a:r>
            <a:r>
              <a:rPr lang="en-US" dirty="0" smtClean="0"/>
              <a:t>article</a:t>
            </a:r>
            <a:endParaRPr lang="en-US" dirty="0" smtClean="0"/>
          </a:p>
          <a:p>
            <a:pPr lvl="1"/>
            <a:r>
              <a:rPr lang="en-US" dirty="0" smtClean="0"/>
              <a:t>Evaluate against clusters</a:t>
            </a:r>
          </a:p>
          <a:p>
            <a:pPr lvl="1"/>
            <a:r>
              <a:rPr lang="en-US" dirty="0" smtClean="0"/>
              <a:t>Recommend to users</a:t>
            </a:r>
          </a:p>
          <a:p>
            <a:endParaRPr lang="en-US" sz="1600" dirty="0"/>
          </a:p>
          <a:p>
            <a:r>
              <a:rPr lang="en-US" dirty="0" smtClean="0"/>
              <a:t>User </a:t>
            </a:r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Train model</a:t>
            </a:r>
            <a:endParaRPr lang="en-US" dirty="0" smtClean="0"/>
          </a:p>
          <a:p>
            <a:pPr lvl="1"/>
            <a:r>
              <a:rPr lang="en-US" dirty="0" smtClean="0"/>
              <a:t>Split cluster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9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323"/>
    </mc:Choice>
    <mc:Fallback>
      <p:transition xmlns:p14="http://schemas.microsoft.com/office/powerpoint/2010/main" spd="slow" advTm="973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operations are </a:t>
            </a:r>
            <a:r>
              <a:rPr lang="en-US" b="1" dirty="0" smtClean="0"/>
              <a:t>consistent</a:t>
            </a:r>
          </a:p>
          <a:p>
            <a:pPr lvl="1"/>
            <a:r>
              <a:rPr lang="en-US" dirty="0" smtClean="0"/>
              <a:t>Updates and queries</a:t>
            </a:r>
          </a:p>
          <a:p>
            <a:endParaRPr lang="en-US" sz="1600" dirty="0"/>
          </a:p>
          <a:p>
            <a:r>
              <a:rPr lang="en-US" dirty="0" smtClean="0"/>
              <a:t>Needed for a recommendation system?</a:t>
            </a:r>
          </a:p>
          <a:p>
            <a:pPr lvl="1"/>
            <a:r>
              <a:rPr lang="en-US" dirty="0" smtClean="0"/>
              <a:t>We </a:t>
            </a:r>
            <a:r>
              <a:rPr lang="en-US" b="1" dirty="0" smtClean="0"/>
              <a:t>avoid corner cases</a:t>
            </a:r>
          </a:p>
          <a:p>
            <a:pPr lvl="1"/>
            <a:r>
              <a:rPr lang="en-US" dirty="0" smtClean="0"/>
              <a:t>Implementing existing algorithms is </a:t>
            </a:r>
            <a:r>
              <a:rPr lang="en-US" b="1" dirty="0" smtClean="0"/>
              <a:t>straightforward</a:t>
            </a:r>
          </a:p>
          <a:p>
            <a:endParaRPr lang="en-US" sz="1600" b="1" dirty="0"/>
          </a:p>
          <a:p>
            <a:r>
              <a:rPr lang="en-US" dirty="0" smtClean="0"/>
              <a:t>Problems we solve</a:t>
            </a:r>
            <a:endParaRPr lang="en-US" dirty="0"/>
          </a:p>
          <a:p>
            <a:pPr lvl="1"/>
            <a:r>
              <a:rPr lang="en-US" dirty="0" smtClean="0"/>
              <a:t>Two operations concurrently splitting a cluster</a:t>
            </a:r>
          </a:p>
          <a:p>
            <a:pPr lvl="1"/>
            <a:r>
              <a:rPr lang="en-US" dirty="0" smtClean="0"/>
              <a:t>Query while cluster splits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866781" y="2743033"/>
            <a:ext cx="1520009" cy="266306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7" name="Notched Right Arrow 6"/>
          <p:cNvSpPr/>
          <p:nvPr/>
        </p:nvSpPr>
        <p:spPr>
          <a:xfrm rot="1387339">
            <a:off x="531750" y="2813277"/>
            <a:ext cx="1621530" cy="353944"/>
          </a:xfrm>
          <a:prstGeom prst="notch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1387339">
            <a:off x="531750" y="3294418"/>
            <a:ext cx="1621530" cy="353944"/>
          </a:xfrm>
          <a:prstGeom prst="notch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 rot="1387339">
            <a:off x="531749" y="3775556"/>
            <a:ext cx="1621530" cy="353944"/>
          </a:xfrm>
          <a:prstGeom prst="notch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 rot="1387339">
            <a:off x="531748" y="4322793"/>
            <a:ext cx="1621530" cy="353944"/>
          </a:xfrm>
          <a:prstGeom prst="notch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Right Arrow 11"/>
          <p:cNvSpPr/>
          <p:nvPr/>
        </p:nvSpPr>
        <p:spPr>
          <a:xfrm>
            <a:off x="6941636" y="3112902"/>
            <a:ext cx="1787803" cy="72741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6941636" y="4253494"/>
            <a:ext cx="1787803" cy="72741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83" y="1637229"/>
            <a:ext cx="191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Articles &amp; </a:t>
            </a:r>
            <a:r>
              <a:rPr lang="en-US" sz="2400" dirty="0" smtClean="0"/>
              <a:t>User actions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01923" y="1821895"/>
            <a:ext cx="147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Queries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5019181" y="2895433"/>
            <a:ext cx="1520009" cy="266306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17" name="Can 16"/>
          <p:cNvSpPr/>
          <p:nvPr/>
        </p:nvSpPr>
        <p:spPr>
          <a:xfrm>
            <a:off x="5171581" y="3047833"/>
            <a:ext cx="1520009" cy="266306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</a:t>
            </a:r>
          </a:p>
          <a:p>
            <a:pPr algn="ctr"/>
            <a:r>
              <a:rPr lang="en-US" sz="3600" dirty="0" smtClean="0"/>
              <a:t>Store</a:t>
            </a:r>
            <a:endParaRPr lang="en-US" sz="3600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2305650" y="2895433"/>
            <a:ext cx="1319276" cy="256323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800" dirty="0" smtClean="0"/>
              <a:t>Workers</a:t>
            </a:r>
            <a:endParaRPr lang="en-US" sz="2800" dirty="0"/>
          </a:p>
        </p:txBody>
      </p:sp>
      <p:sp>
        <p:nvSpPr>
          <p:cNvPr id="23" name="Left-Right Arrow 22"/>
          <p:cNvSpPr/>
          <p:nvPr/>
        </p:nvSpPr>
        <p:spPr>
          <a:xfrm>
            <a:off x="3809872" y="3575406"/>
            <a:ext cx="887737" cy="26490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3809872" y="3945269"/>
            <a:ext cx="887737" cy="26490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3809872" y="4301214"/>
            <a:ext cx="887737" cy="26490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3809872" y="4691340"/>
            <a:ext cx="887737" cy="26490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57883" y="1821895"/>
            <a:ext cx="146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Updates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2391958" y="3137560"/>
            <a:ext cx="221934" cy="114059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2655325" y="3131228"/>
            <a:ext cx="221934" cy="114059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926577" y="3131228"/>
            <a:ext cx="221934" cy="114059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2376596" y="3672530"/>
            <a:ext cx="820390" cy="82296"/>
          </a:xfrm>
          <a:custGeom>
            <a:avLst/>
            <a:gdLst>
              <a:gd name="connsiteX0" fmla="*/ 1689166 w 1755605"/>
              <a:gd name="connsiteY0" fmla="*/ 0 h 1047964"/>
              <a:gd name="connsiteX1" fmla="*/ 1689166 w 1755605"/>
              <a:gd name="connsiteY1" fmla="*/ 1010977 h 1047964"/>
              <a:gd name="connsiteX2" fmla="*/ 998704 w 1755605"/>
              <a:gd name="connsiteY2" fmla="*/ 61645 h 1047964"/>
              <a:gd name="connsiteX3" fmla="*/ 826088 w 1755605"/>
              <a:gd name="connsiteY3" fmla="*/ 1023306 h 1047964"/>
              <a:gd name="connsiteX4" fmla="*/ 283582 w 1755605"/>
              <a:gd name="connsiteY4" fmla="*/ 135619 h 1047964"/>
              <a:gd name="connsiteX5" fmla="*/ 0 w 1755605"/>
              <a:gd name="connsiteY5" fmla="*/ 1047964 h 10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605" h="1047964">
                <a:moveTo>
                  <a:pt x="1689166" y="0"/>
                </a:moveTo>
                <a:cubicBezTo>
                  <a:pt x="1746704" y="500351"/>
                  <a:pt x="1804243" y="1000703"/>
                  <a:pt x="1689166" y="1010977"/>
                </a:cubicBezTo>
                <a:cubicBezTo>
                  <a:pt x="1574089" y="1021251"/>
                  <a:pt x="1142550" y="59590"/>
                  <a:pt x="998704" y="61645"/>
                </a:cubicBezTo>
                <a:cubicBezTo>
                  <a:pt x="854858" y="63700"/>
                  <a:pt x="945275" y="1010977"/>
                  <a:pt x="826088" y="1023306"/>
                </a:cubicBezTo>
                <a:cubicBezTo>
                  <a:pt x="706901" y="1035635"/>
                  <a:pt x="421263" y="131509"/>
                  <a:pt x="283582" y="135619"/>
                </a:cubicBezTo>
                <a:cubicBezTo>
                  <a:pt x="145901" y="139729"/>
                  <a:pt x="0" y="1047964"/>
                  <a:pt x="0" y="10479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5400000">
            <a:off x="2105342" y="3672530"/>
            <a:ext cx="820390" cy="82296"/>
          </a:xfrm>
          <a:custGeom>
            <a:avLst/>
            <a:gdLst>
              <a:gd name="connsiteX0" fmla="*/ 1689166 w 1755605"/>
              <a:gd name="connsiteY0" fmla="*/ 0 h 1047964"/>
              <a:gd name="connsiteX1" fmla="*/ 1689166 w 1755605"/>
              <a:gd name="connsiteY1" fmla="*/ 1010977 h 1047964"/>
              <a:gd name="connsiteX2" fmla="*/ 998704 w 1755605"/>
              <a:gd name="connsiteY2" fmla="*/ 61645 h 1047964"/>
              <a:gd name="connsiteX3" fmla="*/ 826088 w 1755605"/>
              <a:gd name="connsiteY3" fmla="*/ 1023306 h 1047964"/>
              <a:gd name="connsiteX4" fmla="*/ 283582 w 1755605"/>
              <a:gd name="connsiteY4" fmla="*/ 135619 h 1047964"/>
              <a:gd name="connsiteX5" fmla="*/ 0 w 1755605"/>
              <a:gd name="connsiteY5" fmla="*/ 1047964 h 10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605" h="1047964">
                <a:moveTo>
                  <a:pt x="1689166" y="0"/>
                </a:moveTo>
                <a:cubicBezTo>
                  <a:pt x="1746704" y="500351"/>
                  <a:pt x="1804243" y="1000703"/>
                  <a:pt x="1689166" y="1010977"/>
                </a:cubicBezTo>
                <a:cubicBezTo>
                  <a:pt x="1574089" y="1021251"/>
                  <a:pt x="1142550" y="59590"/>
                  <a:pt x="998704" y="61645"/>
                </a:cubicBezTo>
                <a:cubicBezTo>
                  <a:pt x="854858" y="63700"/>
                  <a:pt x="945275" y="1010977"/>
                  <a:pt x="826088" y="1023306"/>
                </a:cubicBezTo>
                <a:cubicBezTo>
                  <a:pt x="706901" y="1035635"/>
                  <a:pt x="421263" y="131509"/>
                  <a:pt x="283582" y="135619"/>
                </a:cubicBezTo>
                <a:cubicBezTo>
                  <a:pt x="145901" y="139729"/>
                  <a:pt x="0" y="1047964"/>
                  <a:pt x="0" y="10479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5400000">
            <a:off x="2636085" y="3672530"/>
            <a:ext cx="820390" cy="82296"/>
          </a:xfrm>
          <a:custGeom>
            <a:avLst/>
            <a:gdLst>
              <a:gd name="connsiteX0" fmla="*/ 1689166 w 1755605"/>
              <a:gd name="connsiteY0" fmla="*/ 0 h 1047964"/>
              <a:gd name="connsiteX1" fmla="*/ 1689166 w 1755605"/>
              <a:gd name="connsiteY1" fmla="*/ 1010977 h 1047964"/>
              <a:gd name="connsiteX2" fmla="*/ 998704 w 1755605"/>
              <a:gd name="connsiteY2" fmla="*/ 61645 h 1047964"/>
              <a:gd name="connsiteX3" fmla="*/ 826088 w 1755605"/>
              <a:gd name="connsiteY3" fmla="*/ 1023306 h 1047964"/>
              <a:gd name="connsiteX4" fmla="*/ 283582 w 1755605"/>
              <a:gd name="connsiteY4" fmla="*/ 135619 h 1047964"/>
              <a:gd name="connsiteX5" fmla="*/ 0 w 1755605"/>
              <a:gd name="connsiteY5" fmla="*/ 1047964 h 10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605" h="1047964">
                <a:moveTo>
                  <a:pt x="1689166" y="0"/>
                </a:moveTo>
                <a:cubicBezTo>
                  <a:pt x="1746704" y="500351"/>
                  <a:pt x="1804243" y="1000703"/>
                  <a:pt x="1689166" y="1010977"/>
                </a:cubicBezTo>
                <a:cubicBezTo>
                  <a:pt x="1574089" y="1021251"/>
                  <a:pt x="1142550" y="59590"/>
                  <a:pt x="998704" y="61645"/>
                </a:cubicBezTo>
                <a:cubicBezTo>
                  <a:pt x="854858" y="63700"/>
                  <a:pt x="945275" y="1010977"/>
                  <a:pt x="826088" y="1023306"/>
                </a:cubicBezTo>
                <a:cubicBezTo>
                  <a:pt x="706901" y="1035635"/>
                  <a:pt x="421263" y="131509"/>
                  <a:pt x="283582" y="135619"/>
                </a:cubicBezTo>
                <a:cubicBezTo>
                  <a:pt x="145901" y="139729"/>
                  <a:pt x="0" y="1047964"/>
                  <a:pt x="0" y="104796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Notched Right Arrow 38"/>
          <p:cNvSpPr/>
          <p:nvPr/>
        </p:nvSpPr>
        <p:spPr>
          <a:xfrm rot="1387339">
            <a:off x="531751" y="4800555"/>
            <a:ext cx="1621530" cy="353944"/>
          </a:xfrm>
          <a:prstGeom prst="notch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06"/>
    </mc:Choice>
    <mc:Fallback>
      <p:transition xmlns:p14="http://schemas.microsoft.com/office/powerpoint/2010/main" spd="slow" advTm="401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Update indexes incrementally</a:t>
            </a:r>
          </a:p>
          <a:p>
            <a:pPr lvl="1"/>
            <a:r>
              <a:rPr lang="en-US" dirty="0" smtClean="0"/>
              <a:t>Original Percolator use case</a:t>
            </a:r>
          </a:p>
          <a:p>
            <a:endParaRPr lang="en-US" dirty="0" smtClean="0"/>
          </a:p>
          <a:p>
            <a:r>
              <a:rPr lang="en-US" dirty="0" smtClean="0"/>
              <a:t>Generic graph processing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Adapt existing transactional solutions to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9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49"/>
    </mc:Choice>
    <mc:Fallback>
      <p:transition xmlns:p14="http://schemas.microsoft.com/office/powerpoint/2010/main" spd="slow" advTm="129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isn’t distributed automatically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Complex logic requires big transactions</a:t>
            </a:r>
          </a:p>
          <a:p>
            <a:pPr lvl="1"/>
            <a:r>
              <a:rPr lang="en-US" dirty="0"/>
              <a:t>More likely to conflict</a:t>
            </a:r>
          </a:p>
          <a:p>
            <a:pPr lvl="1"/>
            <a:r>
              <a:rPr lang="en-US" dirty="0" smtClean="0"/>
              <a:t>More expensive to retry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API is low level for data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991"/>
    </mc:Choice>
    <mc:Fallback>
      <p:transition xmlns:p14="http://schemas.microsoft.com/office/powerpoint/2010/main" spd="slow" advTm="899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8566" y="1060294"/>
            <a:ext cx="8284435" cy="5127146"/>
          </a:xfrm>
        </p:spPr>
        <p:txBody>
          <a:bodyPr/>
          <a:lstStyle/>
          <a:p>
            <a:r>
              <a:rPr lang="en-US" b="1" dirty="0" smtClean="0"/>
              <a:t>Framework</a:t>
            </a:r>
            <a:r>
              <a:rPr lang="en-US" dirty="0" smtClean="0"/>
              <a:t> </a:t>
            </a:r>
            <a:r>
              <a:rPr lang="en-US" dirty="0" smtClean="0"/>
              <a:t>for Incremental Processing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Simpler API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Trigger-based, easy to decompose operations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Auto scalable</a:t>
            </a:r>
          </a:p>
          <a:p>
            <a:endParaRPr lang="en-US" dirty="0" smtClean="0"/>
          </a:p>
          <a:p>
            <a:r>
              <a:rPr lang="en-US" dirty="0" smtClean="0"/>
              <a:t>Improve user friendliness</a:t>
            </a:r>
          </a:p>
          <a:p>
            <a:pPr lvl="1"/>
            <a:r>
              <a:rPr lang="en-US" dirty="0" smtClean="0"/>
              <a:t>Debug tools, metrics,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Hot failover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82"/>
    </mc:Choice>
    <mc:Fallback>
      <p:transition xmlns:p14="http://schemas.microsoft.com/office/powerpoint/2010/main" spd="slow" advTm="753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020" y="579122"/>
            <a:ext cx="8115107" cy="113177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962" y="2214719"/>
            <a:ext cx="4187611" cy="3663192"/>
          </a:xfrm>
        </p:spPr>
        <p:txBody>
          <a:bodyPr/>
          <a:lstStyle/>
          <a:p>
            <a:pPr marL="4763"/>
            <a:r>
              <a:rPr lang="en-US" sz="2400" dirty="0" smtClean="0"/>
              <a:t>All time contributors</a:t>
            </a:r>
            <a:endParaRPr lang="en-US" dirty="0" smtClean="0"/>
          </a:p>
          <a:p>
            <a:pPr marL="4763" lvl="1"/>
            <a:r>
              <a:rPr lang="en-US" dirty="0" smtClean="0">
                <a:solidFill>
                  <a:schemeClr val="accent1"/>
                </a:solidFill>
              </a:rPr>
              <a:t>Ben Reed</a:t>
            </a:r>
          </a:p>
          <a:p>
            <a:pPr marL="4763" lvl="1"/>
            <a:r>
              <a:rPr lang="en-US" dirty="0" err="1" smtClean="0">
                <a:solidFill>
                  <a:schemeClr val="accent1"/>
                </a:solidFill>
              </a:rPr>
              <a:t>Flavio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Junqueira</a:t>
            </a:r>
            <a:endParaRPr lang="en-US" dirty="0">
              <a:solidFill>
                <a:schemeClr val="accent1"/>
              </a:solidFill>
            </a:endParaRPr>
          </a:p>
          <a:p>
            <a:pPr marL="4763" lvl="1"/>
            <a:r>
              <a:rPr lang="en-US" dirty="0">
                <a:solidFill>
                  <a:schemeClr val="accent1"/>
                </a:solidFill>
              </a:rPr>
              <a:t>Francisco Pérez-</a:t>
            </a:r>
            <a:r>
              <a:rPr lang="en-US" dirty="0" err="1">
                <a:solidFill>
                  <a:schemeClr val="accent1"/>
                </a:solidFill>
              </a:rPr>
              <a:t>Sorrosal</a:t>
            </a:r>
            <a:endParaRPr lang="en-US" dirty="0">
              <a:solidFill>
                <a:schemeClr val="accent1"/>
              </a:solidFill>
            </a:endParaRPr>
          </a:p>
          <a:p>
            <a:pPr marL="4763" lvl="1"/>
            <a:r>
              <a:rPr lang="en-US" dirty="0">
                <a:solidFill>
                  <a:schemeClr val="accent1"/>
                </a:solidFill>
              </a:rPr>
              <a:t>Ivan Kelly</a:t>
            </a:r>
          </a:p>
          <a:p>
            <a:pPr marL="4763" lvl="1"/>
            <a:r>
              <a:rPr lang="en-US" dirty="0" err="1">
                <a:solidFill>
                  <a:schemeClr val="accent1"/>
                </a:solidFill>
              </a:rPr>
              <a:t>Matthieu</a:t>
            </a:r>
            <a:r>
              <a:rPr lang="en-US" dirty="0">
                <a:solidFill>
                  <a:schemeClr val="accent1"/>
                </a:solidFill>
              </a:rPr>
              <a:t> Morel</a:t>
            </a:r>
          </a:p>
          <a:p>
            <a:pPr marL="4763" lvl="1"/>
            <a:r>
              <a:rPr lang="en-US" dirty="0" err="1">
                <a:solidFill>
                  <a:schemeClr val="accent1"/>
                </a:solidFill>
              </a:rPr>
              <a:t>Maysam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Yabandeh</a:t>
            </a:r>
            <a:endParaRPr lang="en-US" dirty="0">
              <a:solidFill>
                <a:schemeClr val="accent1"/>
              </a:solidFill>
            </a:endParaRPr>
          </a:p>
          <a:p>
            <a:pPr marL="4763" lvl="1"/>
            <a:endParaRPr lang="en-US" dirty="0"/>
          </a:p>
          <a:p>
            <a:pPr marL="4763"/>
            <a:r>
              <a:rPr lang="en-US" sz="2400" dirty="0"/>
              <a:t>Partially supported by</a:t>
            </a:r>
          </a:p>
          <a:p>
            <a:pPr marL="4763" lvl="1"/>
            <a:r>
              <a:rPr lang="en-US" dirty="0" err="1">
                <a:solidFill>
                  <a:srgbClr val="7B0099"/>
                </a:solidFill>
              </a:rPr>
              <a:t>CumuloNimbo</a:t>
            </a:r>
            <a:r>
              <a:rPr lang="en-US" dirty="0">
                <a:solidFill>
                  <a:srgbClr val="7B0099"/>
                </a:solidFill>
              </a:rPr>
              <a:t> project (ICT-257993</a:t>
            </a:r>
            <a:r>
              <a:rPr lang="en-US" dirty="0" smtClean="0">
                <a:solidFill>
                  <a:srgbClr val="7B0099"/>
                </a:solidFill>
              </a:rPr>
              <a:t>)</a:t>
            </a:r>
          </a:p>
          <a:p>
            <a:pPr marL="4763" lvl="1"/>
            <a:r>
              <a:rPr lang="en-US" dirty="0" smtClean="0">
                <a:solidFill>
                  <a:srgbClr val="7B0099"/>
                </a:solidFill>
              </a:rPr>
              <a:t> </a:t>
            </a:r>
            <a:r>
              <a:rPr lang="en-US" dirty="0">
                <a:solidFill>
                  <a:srgbClr val="7B0099"/>
                </a:solidFill>
              </a:rPr>
              <a:t>funded by the European Commission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557568" y="2980955"/>
            <a:ext cx="4187611" cy="2771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sz="2800" dirty="0" smtClean="0"/>
              <a:t>       Try it!</a:t>
            </a:r>
          </a:p>
          <a:p>
            <a:pPr lvl="1"/>
            <a:r>
              <a:rPr lang="en-US" sz="2400" dirty="0" smtClean="0">
                <a:hlinkClick r:id="rId2"/>
              </a:rPr>
              <a:t>yahoo.github.com/omid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56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073"/>
    </mc:Choice>
    <mc:Fallback>
      <p:transition xmlns:p14="http://schemas.microsoft.com/office/powerpoint/2010/main" spd="slow" advTm="570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438900"/>
            <a:ext cx="495300" cy="365125"/>
          </a:xfrm>
        </p:spPr>
        <p:txBody>
          <a:bodyPr/>
          <a:lstStyle/>
          <a:p>
            <a:fld id="{6F6A97D8-2555-AB48-92B7-E234944088E6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0" y="6438900"/>
            <a:ext cx="3846513" cy="365125"/>
          </a:xfrm>
        </p:spPr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66" y="1210758"/>
            <a:ext cx="4133125" cy="2563627"/>
          </a:xfrm>
        </p:spPr>
        <p:txBody>
          <a:bodyPr/>
          <a:lstStyle/>
          <a:p>
            <a:r>
              <a:rPr lang="en-US" dirty="0" smtClean="0"/>
              <a:t>Traditional DBMS: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strike="sngStrike" dirty="0" smtClean="0"/>
              <a:t>Scalable</a:t>
            </a:r>
          </a:p>
          <a:p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73183" y="1210759"/>
            <a:ext cx="4539851" cy="2342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4488" marR="0" indent="-21748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4675" marR="0" indent="-177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690563" marR="0" indent="-1793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914400" marR="0" indent="-184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147763" marR="0" indent="-16351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NoSQL</a:t>
            </a:r>
            <a:r>
              <a:rPr lang="en-US" dirty="0" smtClean="0"/>
              <a:t> stores:</a:t>
            </a:r>
          </a:p>
          <a:p>
            <a:pPr lvl="1"/>
            <a:r>
              <a:rPr lang="en-US" strike="sngStrike" dirty="0" smtClean="0"/>
              <a:t>SQL</a:t>
            </a:r>
          </a:p>
          <a:p>
            <a:pPr lvl="1"/>
            <a:r>
              <a:rPr lang="en-US" strike="sngStrike" dirty="0" smtClean="0"/>
              <a:t>Transactions</a:t>
            </a:r>
          </a:p>
          <a:p>
            <a:pPr lvl="1"/>
            <a:r>
              <a:rPr lang="en-US" dirty="0" smtClean="0"/>
              <a:t>Scalable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83984" y="3774385"/>
            <a:ext cx="4520282" cy="2413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4488" marR="0" indent="-21748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74675" marR="0" indent="-177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690563" marR="0" indent="-1793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914400" marR="0" indent="-1841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147763" marR="0" indent="-16351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Wingdings"/>
              <a:buChar char="§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524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Some use cases require 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Consistent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5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86"/>
    </mc:Choice>
    <mc:Fallback>
      <p:transition xmlns:p14="http://schemas.microsoft.com/office/powerpoint/2010/main" spd="slow" advTm="5478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 commit request for </a:t>
            </a:r>
            <a:r>
              <a:rPr lang="en-US" dirty="0" err="1" smtClean="0"/>
              <a:t>txn_i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 </a:t>
            </a:r>
            <a:r>
              <a:rPr lang="en-US" dirty="0" err="1" smtClean="0"/>
              <a:t>CommitTimestamp</a:t>
            </a:r>
            <a:r>
              <a:rPr lang="en-US" dirty="0" smtClean="0"/>
              <a:t>(</a:t>
            </a:r>
            <a:r>
              <a:rPr lang="en-US" dirty="0" err="1"/>
              <a:t>txn_i</a:t>
            </a:r>
            <a:r>
              <a:rPr lang="en-US" dirty="0"/>
              <a:t>) &lt;= new timestamp</a:t>
            </a:r>
          </a:p>
          <a:p>
            <a:endParaRPr lang="en-US" dirty="0" smtClean="0"/>
          </a:p>
          <a:p>
            <a:r>
              <a:rPr lang="en-US" dirty="0" smtClean="0"/>
              <a:t>For each modified row: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/>
              <a:t>L</a:t>
            </a:r>
            <a:r>
              <a:rPr lang="en-US" dirty="0" err="1" smtClean="0"/>
              <a:t>astCommit</a:t>
            </a:r>
            <a:r>
              <a:rPr lang="en-US" dirty="0" smtClean="0"/>
              <a:t>(row) &gt; </a:t>
            </a:r>
            <a:r>
              <a:rPr lang="en-US" dirty="0" err="1" smtClean="0"/>
              <a:t>StartTimestamp</a:t>
            </a:r>
            <a:r>
              <a:rPr lang="en-US" dirty="0" smtClean="0"/>
              <a:t>(</a:t>
            </a:r>
            <a:r>
              <a:rPr lang="en-US" dirty="0" err="1" smtClean="0"/>
              <a:t>txn_i</a:t>
            </a:r>
            <a:r>
              <a:rPr lang="en-US" dirty="0" smtClean="0"/>
              <a:t>) =&gt; </a:t>
            </a:r>
            <a:r>
              <a:rPr lang="en-US" b="1" u="sng" dirty="0" smtClean="0"/>
              <a:t>abort</a:t>
            </a:r>
          </a:p>
          <a:p>
            <a:endParaRPr lang="en-US" dirty="0"/>
          </a:p>
          <a:p>
            <a:r>
              <a:rPr lang="en-US" dirty="0"/>
              <a:t>For each modified row: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LastCommit</a:t>
            </a:r>
            <a:r>
              <a:rPr lang="en-US" dirty="0"/>
              <a:t>(row) </a:t>
            </a:r>
            <a:r>
              <a:rPr lang="en-US" dirty="0" smtClean="0"/>
              <a:t>&lt;= </a:t>
            </a:r>
            <a:r>
              <a:rPr lang="en-US" dirty="0" err="1" smtClean="0"/>
              <a:t>CommitTimestamp</a:t>
            </a:r>
            <a:r>
              <a:rPr lang="en-US" dirty="0" smtClean="0"/>
              <a:t>(</a:t>
            </a:r>
            <a:r>
              <a:rPr lang="en-US" dirty="0" err="1" smtClean="0"/>
              <a:t>txn_i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35"/>
    </mc:Choice>
    <mc:Fallback xmlns="">
      <p:transition xmlns:p14="http://schemas.microsoft.com/office/powerpoint/2010/main" spd="slow" advTm="667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Requested </a:t>
            </a:r>
            <a:r>
              <a:rPr lang="en-US" dirty="0"/>
              <a:t>feature</a:t>
            </a:r>
          </a:p>
          <a:p>
            <a:pPr lvl="1"/>
            <a:r>
              <a:rPr lang="en-US" dirty="0"/>
              <a:t>Support for transactions in </a:t>
            </a:r>
            <a:r>
              <a:rPr lang="en-US" dirty="0" err="1"/>
              <a:t>HBase</a:t>
            </a:r>
            <a:r>
              <a:rPr lang="en-US" dirty="0"/>
              <a:t> is a common request</a:t>
            </a:r>
          </a:p>
          <a:p>
            <a:pPr lvl="1"/>
            <a:endParaRPr lang="en-US" dirty="0"/>
          </a:p>
          <a:p>
            <a:r>
              <a:rPr lang="en-US" dirty="0"/>
              <a:t>Percolator</a:t>
            </a:r>
          </a:p>
          <a:p>
            <a:pPr lvl="1"/>
            <a:r>
              <a:rPr lang="en-US" dirty="0"/>
              <a:t>Google implemented transactions on </a:t>
            </a:r>
            <a:r>
              <a:rPr lang="en-US" dirty="0" err="1"/>
              <a:t>BigTable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Incremental Processing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latencies measured in hours</a:t>
            </a:r>
          </a:p>
          <a:p>
            <a:pPr lvl="1"/>
            <a:r>
              <a:rPr lang="en-US" dirty="0" smtClean="0"/>
              <a:t>Reduce latency to seconds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/>
              <a:t>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19"/>
    </mc:Choice>
    <mc:Fallback>
      <p:transition xmlns:p14="http://schemas.microsoft.com/office/powerpoint/2010/main" spd="slow" advTm="7091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Processing</a:t>
            </a:r>
            <a:endParaRPr lang="en-US" dirty="0"/>
          </a:p>
        </p:txBody>
      </p:sp>
      <p:sp>
        <p:nvSpPr>
          <p:cNvPr id="4" name="Shape 42"/>
          <p:cNvSpPr/>
          <p:nvPr/>
        </p:nvSpPr>
        <p:spPr>
          <a:xfrm>
            <a:off x="361116" y="3588107"/>
            <a:ext cx="1592899" cy="179959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000" dirty="0" smtClean="0"/>
              <a:t>State</a:t>
            </a:r>
            <a:r>
              <a:rPr lang="en-US" sz="2000" baseline="-25000" dirty="0" smtClean="0"/>
              <a:t>0</a:t>
            </a:r>
            <a:endParaRPr dirty="0"/>
          </a:p>
        </p:txBody>
      </p:sp>
      <p:sp>
        <p:nvSpPr>
          <p:cNvPr id="5" name="Shape 43"/>
          <p:cNvSpPr/>
          <p:nvPr/>
        </p:nvSpPr>
        <p:spPr>
          <a:xfrm>
            <a:off x="2727800" y="3588107"/>
            <a:ext cx="1592899" cy="1799599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000" dirty="0" smtClean="0"/>
              <a:t>State</a:t>
            </a:r>
            <a:r>
              <a:rPr lang="en-US" sz="2000" baseline="-25000" dirty="0" smtClean="0"/>
              <a:t>1</a:t>
            </a:r>
            <a:endParaRPr sz="2000" dirty="0"/>
          </a:p>
        </p:txBody>
      </p:sp>
      <p:sp>
        <p:nvSpPr>
          <p:cNvPr id="6" name="Shape 44"/>
          <p:cNvSpPr/>
          <p:nvPr/>
        </p:nvSpPr>
        <p:spPr>
          <a:xfrm>
            <a:off x="6032977" y="3411792"/>
            <a:ext cx="1969839" cy="2152228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000" dirty="0" smtClean="0"/>
              <a:t>Shared</a:t>
            </a:r>
          </a:p>
          <a:p>
            <a:pPr algn="ctr"/>
            <a:r>
              <a:rPr lang="en-US" sz="2000" dirty="0" smtClean="0"/>
              <a:t>State</a:t>
            </a:r>
            <a:endParaRPr sz="2000" dirty="0"/>
          </a:p>
        </p:txBody>
      </p:sp>
      <p:sp>
        <p:nvSpPr>
          <p:cNvPr id="7" name="Shape 45"/>
          <p:cNvSpPr/>
          <p:nvPr/>
        </p:nvSpPr>
        <p:spPr>
          <a:xfrm>
            <a:off x="2120347" y="4025841"/>
            <a:ext cx="454993" cy="954768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Shape 46"/>
          <p:cNvSpPr/>
          <p:nvPr/>
        </p:nvSpPr>
        <p:spPr>
          <a:xfrm>
            <a:off x="5594417" y="3782632"/>
            <a:ext cx="316200" cy="40139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Shape 47"/>
          <p:cNvSpPr/>
          <p:nvPr/>
        </p:nvSpPr>
        <p:spPr>
          <a:xfrm>
            <a:off x="5594417" y="4287207"/>
            <a:ext cx="316200" cy="40139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48"/>
          <p:cNvSpPr/>
          <p:nvPr/>
        </p:nvSpPr>
        <p:spPr>
          <a:xfrm>
            <a:off x="5594417" y="4791932"/>
            <a:ext cx="316200" cy="40139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49"/>
          <p:cNvSpPr txBox="1"/>
          <p:nvPr/>
        </p:nvSpPr>
        <p:spPr>
          <a:xfrm>
            <a:off x="990854" y="900835"/>
            <a:ext cx="2894099" cy="9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Offline</a:t>
            </a:r>
          </a:p>
          <a:p>
            <a:pPr algn="ctr">
              <a:buNone/>
            </a:pPr>
            <a:r>
              <a:rPr lang="en" sz="3000" dirty="0"/>
              <a:t>MapReduce</a:t>
            </a:r>
          </a:p>
        </p:txBody>
      </p:sp>
      <p:sp>
        <p:nvSpPr>
          <p:cNvPr id="12" name="Shape 50"/>
          <p:cNvSpPr txBox="1"/>
          <p:nvPr/>
        </p:nvSpPr>
        <p:spPr>
          <a:xfrm>
            <a:off x="4631268" y="876362"/>
            <a:ext cx="4402199" cy="9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/>
              <a:t>Online</a:t>
            </a:r>
          </a:p>
          <a:p>
            <a:pPr lvl="0" algn="ctr" rtl="0">
              <a:buNone/>
            </a:pPr>
            <a:r>
              <a:rPr lang="en" sz="3000"/>
              <a:t>Incremental Processing</a:t>
            </a:r>
          </a:p>
        </p:txBody>
      </p:sp>
      <p:cxnSp>
        <p:nvCxnSpPr>
          <p:cNvPr id="13" name="Shape 51"/>
          <p:cNvCxnSpPr/>
          <p:nvPr/>
        </p:nvCxnSpPr>
        <p:spPr>
          <a:xfrm>
            <a:off x="228600" y="1976187"/>
            <a:ext cx="86868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52"/>
          <p:cNvSpPr txBox="1"/>
          <p:nvPr/>
        </p:nvSpPr>
        <p:spPr>
          <a:xfrm>
            <a:off x="990854" y="2016557"/>
            <a:ext cx="2894099" cy="99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dirty="0"/>
              <a:t>Fault tolerance</a:t>
            </a:r>
          </a:p>
          <a:p>
            <a:pPr lvl="0" algn="ctr" rtl="0">
              <a:buNone/>
            </a:pPr>
            <a:r>
              <a:rPr lang="en" sz="2400" dirty="0"/>
              <a:t>Scalability</a:t>
            </a:r>
          </a:p>
        </p:txBody>
      </p:sp>
      <p:sp>
        <p:nvSpPr>
          <p:cNvPr id="15" name="Shape 53"/>
          <p:cNvSpPr txBox="1"/>
          <p:nvPr/>
        </p:nvSpPr>
        <p:spPr>
          <a:xfrm>
            <a:off x="5385318" y="1998273"/>
            <a:ext cx="2894099" cy="141351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dirty="0" smtClean="0"/>
              <a:t>Fault </a:t>
            </a:r>
            <a:r>
              <a:rPr lang="en" sz="2400" dirty="0"/>
              <a:t>tolerance</a:t>
            </a:r>
          </a:p>
          <a:p>
            <a:pPr lvl="0" algn="ctr" rtl="0">
              <a:buNone/>
            </a:pPr>
            <a:r>
              <a:rPr lang="en" sz="2400" dirty="0" smtClean="0"/>
              <a:t>Scalability</a:t>
            </a:r>
            <a:endParaRPr lang="en-US" sz="2400" dirty="0" smtClean="0"/>
          </a:p>
          <a:p>
            <a:pPr algn="ctr"/>
            <a:r>
              <a:rPr lang="en" sz="2400" dirty="0"/>
              <a:t>Shared state</a:t>
            </a:r>
          </a:p>
          <a:p>
            <a:pPr lvl="0" algn="ctr" rtl="0">
              <a:buNone/>
            </a:pPr>
            <a:endParaRPr lang="en" sz="2400" dirty="0"/>
          </a:p>
        </p:txBody>
      </p:sp>
      <p:sp>
        <p:nvSpPr>
          <p:cNvPr id="16" name="Rectangle 15"/>
          <p:cNvSpPr/>
          <p:nvPr/>
        </p:nvSpPr>
        <p:spPr>
          <a:xfrm>
            <a:off x="1391478" y="5745343"/>
            <a:ext cx="6813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Using Percolator, Google dramatically reduced crawl-to-index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38870" y="1104348"/>
            <a:ext cx="0" cy="445967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91"/>
    </mc:Choice>
    <mc:Fallback>
      <p:transition xmlns:p14="http://schemas.microsoft.com/office/powerpoint/2010/main" spd="slow" advTm="403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Transactions on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6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79"/>
    </mc:Choice>
    <mc:Fallback>
      <p:transition xmlns:p14="http://schemas.microsoft.com/office/powerpoint/2010/main" spd="slow" advTm="109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Omid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‘Hope’ in Persian</a:t>
            </a:r>
          </a:p>
          <a:p>
            <a:pPr marL="127000" indent="0">
              <a:buNone/>
            </a:pPr>
            <a:endParaRPr lang="en-US" sz="1800" dirty="0" smtClean="0"/>
          </a:p>
          <a:p>
            <a:r>
              <a:rPr lang="en-US" dirty="0" smtClean="0"/>
              <a:t>Optimistic Concurrency Control system</a:t>
            </a:r>
          </a:p>
          <a:p>
            <a:pPr lvl="1"/>
            <a:r>
              <a:rPr lang="en-US" dirty="0" smtClean="0"/>
              <a:t>Lock free</a:t>
            </a:r>
          </a:p>
          <a:p>
            <a:pPr lvl="1"/>
            <a:r>
              <a:rPr lang="en-US" dirty="0" smtClean="0"/>
              <a:t>Aborts transactions at commit time</a:t>
            </a:r>
          </a:p>
          <a:p>
            <a:pPr lvl="1"/>
            <a:endParaRPr lang="en-US" sz="1800" dirty="0"/>
          </a:p>
          <a:p>
            <a:r>
              <a:rPr lang="en-US" dirty="0" smtClean="0"/>
              <a:t>Implements Snapshot Isolation</a:t>
            </a:r>
          </a:p>
          <a:p>
            <a:endParaRPr lang="en-US" sz="2000" dirty="0"/>
          </a:p>
          <a:p>
            <a:r>
              <a:rPr lang="en-US" dirty="0" smtClean="0"/>
              <a:t>Low overhead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http://yahoo.github.com/omid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693"/>
    </mc:Choice>
    <mc:Fallback>
      <p:transition xmlns:p14="http://schemas.microsoft.com/office/powerpoint/2010/main" spd="slow" advTm="546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Isolation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Transactions read from their own snapshot</a:t>
            </a:r>
          </a:p>
          <a:p>
            <a:endParaRPr lang="en-US" dirty="0" smtClean="0"/>
          </a:p>
          <a:p>
            <a:r>
              <a:rPr lang="en-US" dirty="0" smtClean="0"/>
              <a:t>Snapshot:</a:t>
            </a:r>
          </a:p>
          <a:p>
            <a:pPr lvl="1"/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Identified by creation time</a:t>
            </a:r>
          </a:p>
          <a:p>
            <a:pPr lvl="1"/>
            <a:r>
              <a:rPr lang="en-US" dirty="0" smtClean="0"/>
              <a:t>Values committed before creation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Transactions conflict if two conditions apply:</a:t>
            </a:r>
          </a:p>
          <a:p>
            <a:pPr marL="733425" lvl="1" indent="-457200">
              <a:buAutoNum type="alphaUcParenR"/>
            </a:pPr>
            <a:r>
              <a:rPr lang="en-US" dirty="0" smtClean="0"/>
              <a:t>Overlap </a:t>
            </a:r>
            <a:r>
              <a:rPr lang="en-US" dirty="0"/>
              <a:t>in </a:t>
            </a:r>
            <a:r>
              <a:rPr lang="en-US" dirty="0" smtClean="0"/>
              <a:t>time</a:t>
            </a:r>
          </a:p>
          <a:p>
            <a:pPr marL="733425" lvl="1" indent="-457200">
              <a:buAutoNum type="alphaUcParenR"/>
            </a:pPr>
            <a:r>
              <a:rPr lang="en-US" dirty="0" smtClean="0"/>
              <a:t>Write to the same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Omid - Yahoo!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6A97D8-2555-AB48-92B7-E23494408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173"/>
    </mc:Choice>
    <mc:Fallback>
      <p:transition xmlns:p14="http://schemas.microsoft.com/office/powerpoint/2010/main" spd="slow" advTm="591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3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9"/>
</p:tagLst>
</file>

<file path=ppt/theme/theme1.xml><?xml version="1.0" encoding="utf-8"?>
<a:theme xmlns:a="http://schemas.openxmlformats.org/drawingml/2006/main" name="Yahoo theme">
  <a:themeElements>
    <a:clrScheme name="Yahoo!">
      <a:dk1>
        <a:srgbClr val="000000"/>
      </a:dk1>
      <a:lt1>
        <a:srgbClr val="FFFFFF"/>
      </a:lt1>
      <a:dk2>
        <a:srgbClr val="7F7F7F"/>
      </a:dk2>
      <a:lt2>
        <a:srgbClr val="EEECE1"/>
      </a:lt2>
      <a:accent1>
        <a:srgbClr val="7B0099"/>
      </a:accent1>
      <a:accent2>
        <a:srgbClr val="EC53A0"/>
      </a:accent2>
      <a:accent3>
        <a:srgbClr val="F19824"/>
      </a:accent3>
      <a:accent4>
        <a:srgbClr val="A7CC25"/>
      </a:accent4>
      <a:accent5>
        <a:srgbClr val="32A7A1"/>
      </a:accent5>
      <a:accent6>
        <a:srgbClr val="2D9EC0"/>
      </a:accent6>
      <a:hlink>
        <a:srgbClr val="456FAC"/>
      </a:hlink>
      <a:folHlink>
        <a:srgbClr val="BC3A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Yahoo theme.thmx</Template>
  <TotalTime>14830</TotalTime>
  <Words>1899</Words>
  <Application>Microsoft Macintosh PowerPoint</Application>
  <PresentationFormat>On-screen Show (4:3)</PresentationFormat>
  <Paragraphs>794</Paragraphs>
  <Slides>40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Yahoo theme</vt:lpstr>
      <vt:lpstr>Omid</vt:lpstr>
      <vt:lpstr>About me</vt:lpstr>
      <vt:lpstr>Outline</vt:lpstr>
      <vt:lpstr>Motivation</vt:lpstr>
      <vt:lpstr>Motivation</vt:lpstr>
      <vt:lpstr>Incremental Processing</vt:lpstr>
      <vt:lpstr>Transactions on HBase</vt:lpstr>
      <vt:lpstr>Omid</vt:lpstr>
      <vt:lpstr>Snapshot Isolation</vt:lpstr>
      <vt:lpstr>Transaction conflicts</vt:lpstr>
      <vt:lpstr>Omid Architecture</vt:lpstr>
      <vt:lpstr>Architecture</vt:lpstr>
      <vt:lpstr>Status Oracle</vt:lpstr>
      <vt:lpstr>Transactional Metadata</vt:lpstr>
      <vt:lpstr>Metadata Replication</vt:lpstr>
      <vt:lpstr>Architecture recap</vt:lpstr>
      <vt:lpstr>Architecture + Metadata</vt:lpstr>
      <vt:lpstr>Comparison with Percolator</vt:lpstr>
      <vt:lpstr>Simple API</vt:lpstr>
      <vt:lpstr>Example Transaction</vt:lpstr>
      <vt:lpstr>Transaction Example</vt:lpstr>
      <vt:lpstr>Transaction Example</vt:lpstr>
      <vt:lpstr>Transaction Example</vt:lpstr>
      <vt:lpstr>Transaction Example</vt:lpstr>
      <vt:lpstr>Transaction Example</vt:lpstr>
      <vt:lpstr>Transaction Example</vt:lpstr>
      <vt:lpstr>Centralized Approach</vt:lpstr>
      <vt:lpstr>Omid Performance</vt:lpstr>
      <vt:lpstr>Fault Tolerance</vt:lpstr>
      <vt:lpstr>Example Use Case</vt:lpstr>
      <vt:lpstr>News Recommendation System</vt:lpstr>
      <vt:lpstr>Transactions Advantages</vt:lpstr>
      <vt:lpstr>Example overview</vt:lpstr>
      <vt:lpstr>Other use cases</vt:lpstr>
      <vt:lpstr>Future Work</vt:lpstr>
      <vt:lpstr>Current Challenges</vt:lpstr>
      <vt:lpstr>Future work</vt:lpstr>
      <vt:lpstr>Questions?</vt:lpstr>
      <vt:lpstr>Backup</vt:lpstr>
      <vt:lpstr>Commit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Omid</dc:title>
  <cp:lastModifiedBy>Daniel Gómez Ferro</cp:lastModifiedBy>
  <cp:revision>146</cp:revision>
  <dcterms:modified xsi:type="dcterms:W3CDTF">2013-03-21T09:17:55Z</dcterms:modified>
</cp:coreProperties>
</file>