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embeddedFontLst>
    <p:embeddedFont>
      <p:font typeface="Quattrocento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E8BED1-C2AB-4515-B32D-58F9D627F91C}">
  <a:tblStyle styleId="{7FE8BED1-C2AB-4515-B32D-58F9D627F91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attrocentoSans-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QuattrocentoSans-italic.fntdata"/><Relationship Id="rId10" Type="http://schemas.openxmlformats.org/officeDocument/2006/relationships/slide" Target="slides/slide4.xml"/><Relationship Id="rId32" Type="http://schemas.openxmlformats.org/officeDocument/2006/relationships/font" Target="fonts/Quattrocento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Quattrocento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01711f8be_13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01711f8be_1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01ff2c5ca_4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901ff2c5ca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901711f8be_13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901711f8be_1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901711f8be_13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901711f8be_1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901711f8be_13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901711f8be_1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9017bd88f5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9017bd88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01711f8be_13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901711f8be_1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9017bd88f5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9017bd88f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01ff2c5ca_4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01ff2c5ca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901ff2c5ca_4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901ff2c5ca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017bd88f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017bd88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901711f8be_13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901711f8be_1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901711f8be_13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901711f8be_1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9017bd88f5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9017bd88f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901711f8be_13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901711f8be_1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901ff2c5ca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901ff2c5c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01711f8be_1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01711f8be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017bd88f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017bd88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01711f8be_1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901711f8be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017bd88f5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017bd88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01711f8be_15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01711f8be_1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01ff2c5ca_4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01ff2c5ca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01711f8be_13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01711f8be_1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8.jpg"/><Relationship Id="rId5" Type="http://schemas.openxmlformats.org/officeDocument/2006/relationships/image" Target="../media/image15.jpg"/><Relationship Id="rId6"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image-net.org/download.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ata.mendeley.com/datasets/nfc34n8svj/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kaggle.com/datasets/bsridevi/modes-dataset-of-stray-animal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412725" y="0"/>
            <a:ext cx="9753600" cy="4301100"/>
          </a:xfrm>
          <a:prstGeom prst="rect">
            <a:avLst/>
          </a:prstGeom>
          <a:noFill/>
          <a:ln>
            <a:noFill/>
          </a:ln>
        </p:spPr>
        <p:txBody>
          <a:bodyPr anchorCtr="0" anchor="b" bIns="45700" lIns="91425" spcFirstLastPara="1" rIns="91425" wrap="square" tIns="45700">
            <a:spAutoFit/>
          </a:bodyPr>
          <a:lstStyle/>
          <a:p>
            <a:pPr indent="0" lvl="0" marL="0" rtl="0" algn="ctr">
              <a:lnSpc>
                <a:spcPct val="90000"/>
              </a:lnSpc>
              <a:spcBef>
                <a:spcPts val="0"/>
              </a:spcBef>
              <a:spcAft>
                <a:spcPts val="0"/>
              </a:spcAft>
              <a:buClr>
                <a:schemeClr val="lt1"/>
              </a:buClr>
              <a:buSzPts val="5400"/>
              <a:buFont typeface="Quattrocento Sans"/>
              <a:buNone/>
            </a:pPr>
            <a:r>
              <a:t/>
            </a:r>
            <a:endParaRPr b="1" sz="3233"/>
          </a:p>
          <a:p>
            <a:pPr indent="0" lvl="0" marL="0" rtl="0" algn="ctr">
              <a:lnSpc>
                <a:spcPct val="90000"/>
              </a:lnSpc>
              <a:spcBef>
                <a:spcPts val="0"/>
              </a:spcBef>
              <a:spcAft>
                <a:spcPts val="0"/>
              </a:spcAft>
              <a:buClr>
                <a:schemeClr val="lt1"/>
              </a:buClr>
              <a:buSzPts val="5400"/>
              <a:buFont typeface="Quattrocento Sans"/>
              <a:buNone/>
            </a:pPr>
            <a:r>
              <a:rPr b="1" lang="en-US" sz="3733"/>
              <a:t> </a:t>
            </a:r>
            <a:r>
              <a:rPr b="1" lang="en-US" sz="3733"/>
              <a:t>MACHINE LEARNING</a:t>
            </a:r>
            <a:endParaRPr b="1" sz="3733"/>
          </a:p>
          <a:p>
            <a:pPr indent="0" lvl="0" marL="0" rtl="0" algn="ctr">
              <a:lnSpc>
                <a:spcPct val="90000"/>
              </a:lnSpc>
              <a:spcBef>
                <a:spcPts val="0"/>
              </a:spcBef>
              <a:spcAft>
                <a:spcPts val="0"/>
              </a:spcAft>
              <a:buClr>
                <a:schemeClr val="lt1"/>
              </a:buClr>
              <a:buSzPts val="5400"/>
              <a:buFont typeface="Quattrocento Sans"/>
              <a:buNone/>
            </a:pPr>
            <a:r>
              <a:rPr b="1" lang="en-US" sz="3633"/>
              <a:t>GROUP PROJECT PRESENTATION</a:t>
            </a:r>
            <a:endParaRPr b="1" sz="3633"/>
          </a:p>
          <a:p>
            <a:pPr indent="0" lvl="0" marL="0" rtl="0" algn="ctr">
              <a:lnSpc>
                <a:spcPct val="90000"/>
              </a:lnSpc>
              <a:spcBef>
                <a:spcPts val="0"/>
              </a:spcBef>
              <a:spcAft>
                <a:spcPts val="0"/>
              </a:spcAft>
              <a:buClr>
                <a:schemeClr val="lt1"/>
              </a:buClr>
              <a:buSzPts val="5400"/>
              <a:buFont typeface="Quattrocento Sans"/>
              <a:buNone/>
            </a:pPr>
            <a:r>
              <a:t/>
            </a:r>
            <a:endParaRPr sz="3233"/>
          </a:p>
          <a:p>
            <a:pPr indent="0" lvl="0" marL="0" rtl="0" algn="ctr">
              <a:lnSpc>
                <a:spcPct val="90000"/>
              </a:lnSpc>
              <a:spcBef>
                <a:spcPts val="0"/>
              </a:spcBef>
              <a:spcAft>
                <a:spcPts val="0"/>
              </a:spcAft>
              <a:buClr>
                <a:schemeClr val="lt1"/>
              </a:buClr>
              <a:buSzPts val="5400"/>
              <a:buFont typeface="Quattrocento Sans"/>
              <a:buNone/>
            </a:pPr>
            <a:r>
              <a:rPr lang="en-US" sz="3233"/>
              <a:t>Intelligent Object Detection &amp; Adaptive Navigation for Autonomous Vehicles using Machine Learning</a:t>
            </a:r>
            <a:endParaRPr sz="3233"/>
          </a:p>
          <a:p>
            <a:pPr indent="0" lvl="0" marL="0" rtl="0" algn="ctr">
              <a:lnSpc>
                <a:spcPct val="115000"/>
              </a:lnSpc>
              <a:spcBef>
                <a:spcPts val="0"/>
              </a:spcBef>
              <a:spcAft>
                <a:spcPts val="0"/>
              </a:spcAft>
              <a:buClr>
                <a:schemeClr val="dk1"/>
              </a:buClr>
              <a:buSzPts val="1100"/>
              <a:buFont typeface="Arial"/>
              <a:buNone/>
            </a:pPr>
            <a:r>
              <a:t/>
            </a:r>
            <a:endParaRPr sz="1133">
              <a:solidFill>
                <a:schemeClr val="dk1"/>
              </a:solidFill>
              <a:latin typeface="Arial"/>
              <a:ea typeface="Arial"/>
              <a:cs typeface="Arial"/>
              <a:sym typeface="Arial"/>
            </a:endParaRPr>
          </a:p>
          <a:p>
            <a:pPr indent="0" lvl="0" marL="0" rtl="0" algn="ctr">
              <a:lnSpc>
                <a:spcPct val="90000"/>
              </a:lnSpc>
              <a:spcBef>
                <a:spcPts val="0"/>
              </a:spcBef>
              <a:spcAft>
                <a:spcPts val="0"/>
              </a:spcAft>
              <a:buClr>
                <a:schemeClr val="lt1"/>
              </a:buClr>
              <a:buSzPts val="5400"/>
              <a:buFont typeface="Quattrocento Sans"/>
              <a:buNone/>
            </a:pPr>
            <a:r>
              <a:t/>
            </a:r>
            <a:endParaRPr sz="3233"/>
          </a:p>
          <a:p>
            <a:pPr indent="0" lvl="0" marL="0" rtl="0" algn="ctr">
              <a:lnSpc>
                <a:spcPct val="90000"/>
              </a:lnSpc>
              <a:spcBef>
                <a:spcPts val="0"/>
              </a:spcBef>
              <a:spcAft>
                <a:spcPts val="0"/>
              </a:spcAft>
              <a:buClr>
                <a:schemeClr val="lt1"/>
              </a:buClr>
              <a:buSzPts val="5400"/>
              <a:buFont typeface="Quattrocento Sans"/>
              <a:buNone/>
            </a:pPr>
            <a:r>
              <a:t/>
            </a:r>
            <a:endParaRPr/>
          </a:p>
        </p:txBody>
      </p:sp>
      <p:sp>
        <p:nvSpPr>
          <p:cNvPr id="169" name="Google Shape;169;p19"/>
          <p:cNvSpPr txBox="1"/>
          <p:nvPr>
            <p:ph idx="1" type="subTitle"/>
          </p:nvPr>
        </p:nvSpPr>
        <p:spPr>
          <a:xfrm>
            <a:off x="5613525" y="3179478"/>
            <a:ext cx="5791200" cy="20427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E9F7F6"/>
              </a:buClr>
              <a:buSzPts val="2400"/>
              <a:buNone/>
            </a:pPr>
            <a:r>
              <a:rPr b="1" lang="en-US"/>
              <a:t>Group - 31</a:t>
            </a:r>
            <a:r>
              <a:rPr lang="en-US"/>
              <a:t> </a:t>
            </a:r>
            <a:endParaRPr/>
          </a:p>
          <a:p>
            <a:pPr indent="0" lvl="0" marL="0" rtl="0" algn="r">
              <a:lnSpc>
                <a:spcPct val="90000"/>
              </a:lnSpc>
              <a:spcBef>
                <a:spcPts val="0"/>
              </a:spcBef>
              <a:spcAft>
                <a:spcPts val="0"/>
              </a:spcAft>
              <a:buClr>
                <a:srgbClr val="E9F7F6"/>
              </a:buClr>
              <a:buSzPts val="2400"/>
              <a:buNone/>
            </a:pPr>
            <a:r>
              <a:rPr lang="en-US"/>
              <a:t>Divya Raj Singh - 2021528</a:t>
            </a:r>
            <a:endParaRPr/>
          </a:p>
          <a:p>
            <a:pPr indent="0" lvl="0" marL="0" rtl="0" algn="r">
              <a:lnSpc>
                <a:spcPct val="90000"/>
              </a:lnSpc>
              <a:spcBef>
                <a:spcPts val="0"/>
              </a:spcBef>
              <a:spcAft>
                <a:spcPts val="0"/>
              </a:spcAft>
              <a:buClr>
                <a:srgbClr val="E9F7F6"/>
              </a:buClr>
              <a:buSzPts val="2400"/>
              <a:buNone/>
            </a:pPr>
            <a:r>
              <a:rPr lang="en-US"/>
              <a:t>Nitesh Garg - 2021075</a:t>
            </a:r>
            <a:endParaRPr/>
          </a:p>
          <a:p>
            <a:pPr indent="0" lvl="0" marL="0" rtl="0" algn="r">
              <a:lnSpc>
                <a:spcPct val="90000"/>
              </a:lnSpc>
              <a:spcBef>
                <a:spcPts val="0"/>
              </a:spcBef>
              <a:spcAft>
                <a:spcPts val="0"/>
              </a:spcAft>
              <a:buClr>
                <a:srgbClr val="E9F7F6"/>
              </a:buClr>
              <a:buSzPts val="2400"/>
              <a:buNone/>
            </a:pPr>
            <a:r>
              <a:rPr lang="en-US"/>
              <a:t>Pratham Singhal - 2021347</a:t>
            </a:r>
            <a:endParaRPr/>
          </a:p>
          <a:p>
            <a:pPr indent="0" lvl="0" marL="0" rtl="0" algn="r">
              <a:lnSpc>
                <a:spcPct val="90000"/>
              </a:lnSpc>
              <a:spcBef>
                <a:spcPts val="0"/>
              </a:spcBef>
              <a:spcAft>
                <a:spcPts val="0"/>
              </a:spcAft>
              <a:buClr>
                <a:srgbClr val="E9F7F6"/>
              </a:buClr>
              <a:buSzPts val="2400"/>
              <a:buNone/>
            </a:pPr>
            <a:r>
              <a:rPr lang="en-US"/>
              <a:t>Shivam Yadav - 2020126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25" name="Google Shape;225;p2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26" name="Google Shape;226;p28" title="Points scored"/>
          <p:cNvPicPr preferRelativeResize="0"/>
          <p:nvPr/>
        </p:nvPicPr>
        <p:blipFill>
          <a:blip r:embed="rId3">
            <a:alphaModFix/>
          </a:blip>
          <a:stretch>
            <a:fillRect/>
          </a:stretch>
        </p:blipFill>
        <p:spPr>
          <a:xfrm>
            <a:off x="845125" y="2247087"/>
            <a:ext cx="4960599" cy="3067276"/>
          </a:xfrm>
          <a:prstGeom prst="rect">
            <a:avLst/>
          </a:prstGeom>
          <a:noFill/>
          <a:ln>
            <a:noFill/>
          </a:ln>
        </p:spPr>
      </p:pic>
      <p:pic>
        <p:nvPicPr>
          <p:cNvPr id="227" name="Google Shape;227;p28"/>
          <p:cNvPicPr preferRelativeResize="0"/>
          <p:nvPr/>
        </p:nvPicPr>
        <p:blipFill rotWithShape="1">
          <a:blip r:embed="rId4">
            <a:alphaModFix/>
          </a:blip>
          <a:srcRect b="0" l="6380" r="-6379" t="0"/>
          <a:stretch/>
        </p:blipFill>
        <p:spPr>
          <a:xfrm>
            <a:off x="6096000" y="1745210"/>
            <a:ext cx="6183026" cy="4071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3" name="Google Shape;233;p2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34" name="Google Shape;234;p29"/>
          <p:cNvPicPr preferRelativeResize="0"/>
          <p:nvPr/>
        </p:nvPicPr>
        <p:blipFill>
          <a:blip r:embed="rId3">
            <a:alphaModFix/>
          </a:blip>
          <a:stretch>
            <a:fillRect/>
          </a:stretch>
        </p:blipFill>
        <p:spPr>
          <a:xfrm>
            <a:off x="3143952" y="1469488"/>
            <a:ext cx="5917954" cy="4622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PREPROCESSING - 1</a:t>
            </a:r>
            <a:endParaRPr/>
          </a:p>
        </p:txBody>
      </p:sp>
      <p:pic>
        <p:nvPicPr>
          <p:cNvPr id="240" name="Google Shape;240;p30"/>
          <p:cNvPicPr preferRelativeResize="0"/>
          <p:nvPr/>
        </p:nvPicPr>
        <p:blipFill>
          <a:blip r:embed="rId3">
            <a:alphaModFix/>
          </a:blip>
          <a:stretch>
            <a:fillRect/>
          </a:stretch>
        </p:blipFill>
        <p:spPr>
          <a:xfrm>
            <a:off x="180676" y="1115750"/>
            <a:ext cx="5713125" cy="5678926"/>
          </a:xfrm>
          <a:prstGeom prst="rect">
            <a:avLst/>
          </a:prstGeom>
          <a:noFill/>
          <a:ln>
            <a:noFill/>
          </a:ln>
        </p:spPr>
      </p:pic>
      <p:sp>
        <p:nvSpPr>
          <p:cNvPr id="241" name="Google Shape;241;p30"/>
          <p:cNvSpPr txBox="1"/>
          <p:nvPr/>
        </p:nvSpPr>
        <p:spPr>
          <a:xfrm>
            <a:off x="5942075" y="1695425"/>
            <a:ext cx="5401800" cy="51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t>DATA CLEANING: </a:t>
            </a:r>
            <a:r>
              <a:rPr lang="en-US" sz="2500"/>
              <a:t>removed null values and outliers</a:t>
            </a:r>
            <a:endParaRPr sz="2500"/>
          </a:p>
          <a:p>
            <a:pPr indent="0" lvl="0" marL="0" rtl="0" algn="l">
              <a:spcBef>
                <a:spcPts val="0"/>
              </a:spcBef>
              <a:spcAft>
                <a:spcPts val="0"/>
              </a:spcAft>
              <a:buNone/>
            </a:pPr>
            <a:r>
              <a:rPr b="1" lang="en-US" sz="2500"/>
              <a:t>DATA INTEGRATION: </a:t>
            </a:r>
            <a:r>
              <a:rPr lang="en-US" sz="2500"/>
              <a:t>integrated various datasets of cows, potholes, pedestrians and objects</a:t>
            </a:r>
            <a:endParaRPr sz="2500"/>
          </a:p>
          <a:p>
            <a:pPr indent="0" lvl="0" marL="0" rtl="0" algn="l">
              <a:spcBef>
                <a:spcPts val="0"/>
              </a:spcBef>
              <a:spcAft>
                <a:spcPts val="0"/>
              </a:spcAft>
              <a:buNone/>
            </a:pPr>
            <a:r>
              <a:rPr b="1" lang="en-US" sz="2500"/>
              <a:t>DATA TRANSFORMATION: </a:t>
            </a:r>
            <a:r>
              <a:rPr lang="en-US" sz="2500"/>
              <a:t>used CV2 from openCV library to read image data and convert it for feature extraction</a:t>
            </a:r>
            <a:endParaRPr sz="2500"/>
          </a:p>
          <a:p>
            <a:pPr indent="0" lvl="0" marL="0" rtl="0" algn="l">
              <a:spcBef>
                <a:spcPts val="0"/>
              </a:spcBef>
              <a:spcAft>
                <a:spcPts val="0"/>
              </a:spcAft>
              <a:buNone/>
            </a:pPr>
            <a:r>
              <a:rPr b="1" lang="en-US" sz="2500"/>
              <a:t>DATA REDUCTION:</a:t>
            </a:r>
            <a:r>
              <a:rPr lang="en-US" sz="2500"/>
              <a:t> reduced a </a:t>
            </a:r>
            <a:r>
              <a:rPr lang="en-US" sz="2500"/>
              <a:t>dataset</a:t>
            </a:r>
            <a:r>
              <a:rPr lang="en-US" sz="2500"/>
              <a:t> of 12,00,000 images to approximately 10,200</a:t>
            </a:r>
            <a:endParaRPr sz="2500"/>
          </a:p>
          <a:p>
            <a:pPr indent="0" lvl="0" marL="0" rtl="0" algn="l">
              <a:spcBef>
                <a:spcPts val="0"/>
              </a:spcBef>
              <a:spcAft>
                <a:spcPts val="0"/>
              </a:spcAft>
              <a:buNone/>
            </a:pPr>
            <a:r>
              <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PREPROCESSING - 2</a:t>
            </a:r>
            <a:endParaRPr/>
          </a:p>
        </p:txBody>
      </p:sp>
      <p:sp>
        <p:nvSpPr>
          <p:cNvPr id="247" name="Google Shape;247;p3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b="1" lang="en-US" sz="2700">
                <a:latin typeface="Arial"/>
                <a:ea typeface="Arial"/>
                <a:cs typeface="Arial"/>
                <a:sym typeface="Arial"/>
              </a:rPr>
              <a:t>DATA CLEANING </a:t>
            </a:r>
            <a:endParaRPr b="1" sz="2700">
              <a:latin typeface="Arial"/>
              <a:ea typeface="Arial"/>
              <a:cs typeface="Arial"/>
              <a:sym typeface="Arial"/>
            </a:endParaRPr>
          </a:p>
          <a:p>
            <a:pPr indent="-387191" lvl="0" marL="457200" rtl="0" algn="l">
              <a:spcBef>
                <a:spcPts val="1000"/>
              </a:spcBef>
              <a:spcAft>
                <a:spcPts val="0"/>
              </a:spcAft>
              <a:buSzPct val="100000"/>
              <a:buFont typeface="Arial"/>
              <a:buAutoNum type="alphaUcParenR"/>
            </a:pPr>
            <a:r>
              <a:rPr lang="en-US" sz="2700">
                <a:latin typeface="Arial"/>
                <a:ea typeface="Arial"/>
                <a:cs typeface="Arial"/>
                <a:sym typeface="Arial"/>
              </a:rPr>
              <a:t>Removed Null values to reduce computational size:</a:t>
            </a:r>
            <a:endParaRPr sz="2700">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a:p>
            <a:pPr indent="-387191" lvl="0" marL="457200" rtl="0" algn="l">
              <a:spcBef>
                <a:spcPts val="1000"/>
              </a:spcBef>
              <a:spcAft>
                <a:spcPts val="0"/>
              </a:spcAft>
              <a:buSzPct val="100000"/>
              <a:buFont typeface="Arial"/>
              <a:buAutoNum type="alphaUcParenR"/>
            </a:pPr>
            <a:r>
              <a:rPr lang="en-US" sz="2700">
                <a:latin typeface="Arial"/>
                <a:ea typeface="Arial"/>
                <a:cs typeface="Arial"/>
                <a:sym typeface="Arial"/>
              </a:rPr>
              <a:t>Removed outliers, like cow standing in air which would not be a case in real world scenario:</a:t>
            </a:r>
            <a:endParaRPr sz="2700">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a:p>
            <a:pPr indent="0" lvl="0" marL="0" rtl="0" algn="l">
              <a:spcBef>
                <a:spcPts val="1000"/>
              </a:spcBef>
              <a:spcAft>
                <a:spcPts val="0"/>
              </a:spcAft>
              <a:buNone/>
            </a:pPr>
            <a:r>
              <a:t/>
            </a:r>
            <a:endParaRPr b="1">
              <a:latin typeface="Arial"/>
              <a:ea typeface="Arial"/>
              <a:cs typeface="Arial"/>
              <a:sym typeface="Arial"/>
            </a:endParaRPr>
          </a:p>
          <a:p>
            <a:pPr indent="0" lvl="0" marL="0" rtl="0" algn="l">
              <a:spcBef>
                <a:spcPts val="1000"/>
              </a:spcBef>
              <a:spcAft>
                <a:spcPts val="0"/>
              </a:spcAft>
              <a:buNone/>
            </a:pPr>
            <a:r>
              <a:t/>
            </a:r>
            <a:endParaRPr b="1">
              <a:latin typeface="Arial"/>
              <a:ea typeface="Arial"/>
              <a:cs typeface="Arial"/>
              <a:sym typeface="Arial"/>
            </a:endParaRPr>
          </a:p>
        </p:txBody>
      </p:sp>
      <p:pic>
        <p:nvPicPr>
          <p:cNvPr id="248" name="Google Shape;248;p31"/>
          <p:cNvPicPr preferRelativeResize="0"/>
          <p:nvPr/>
        </p:nvPicPr>
        <p:blipFill>
          <a:blip r:embed="rId3">
            <a:alphaModFix/>
          </a:blip>
          <a:stretch>
            <a:fillRect/>
          </a:stretch>
        </p:blipFill>
        <p:spPr>
          <a:xfrm>
            <a:off x="1929550" y="2286022"/>
            <a:ext cx="2407600" cy="1707900"/>
          </a:xfrm>
          <a:prstGeom prst="rect">
            <a:avLst/>
          </a:prstGeom>
          <a:noFill/>
          <a:ln>
            <a:noFill/>
          </a:ln>
        </p:spPr>
      </p:pic>
      <p:pic>
        <p:nvPicPr>
          <p:cNvPr id="249" name="Google Shape;249;p31"/>
          <p:cNvPicPr preferRelativeResize="0"/>
          <p:nvPr/>
        </p:nvPicPr>
        <p:blipFill>
          <a:blip r:embed="rId4">
            <a:alphaModFix/>
          </a:blip>
          <a:stretch>
            <a:fillRect/>
          </a:stretch>
        </p:blipFill>
        <p:spPr>
          <a:xfrm>
            <a:off x="4623600" y="2286037"/>
            <a:ext cx="2407600" cy="1707886"/>
          </a:xfrm>
          <a:prstGeom prst="rect">
            <a:avLst/>
          </a:prstGeom>
          <a:noFill/>
          <a:ln>
            <a:noFill/>
          </a:ln>
        </p:spPr>
      </p:pic>
      <p:pic>
        <p:nvPicPr>
          <p:cNvPr id="250" name="Google Shape;250;p31"/>
          <p:cNvPicPr preferRelativeResize="0"/>
          <p:nvPr/>
        </p:nvPicPr>
        <p:blipFill>
          <a:blip r:embed="rId5">
            <a:alphaModFix/>
          </a:blip>
          <a:stretch>
            <a:fillRect/>
          </a:stretch>
        </p:blipFill>
        <p:spPr>
          <a:xfrm>
            <a:off x="1929550" y="5002175"/>
            <a:ext cx="2407600" cy="1524000"/>
          </a:xfrm>
          <a:prstGeom prst="rect">
            <a:avLst/>
          </a:prstGeom>
          <a:noFill/>
          <a:ln>
            <a:noFill/>
          </a:ln>
        </p:spPr>
      </p:pic>
      <p:pic>
        <p:nvPicPr>
          <p:cNvPr id="251" name="Google Shape;251;p31"/>
          <p:cNvPicPr preferRelativeResize="0"/>
          <p:nvPr/>
        </p:nvPicPr>
        <p:blipFill>
          <a:blip r:embed="rId6">
            <a:alphaModFix/>
          </a:blip>
          <a:stretch>
            <a:fillRect/>
          </a:stretch>
        </p:blipFill>
        <p:spPr>
          <a:xfrm>
            <a:off x="4623600" y="5002175"/>
            <a:ext cx="2407600" cy="152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PREPROCESSING - 3</a:t>
            </a:r>
            <a:endParaRPr/>
          </a:p>
        </p:txBody>
      </p:sp>
      <p:sp>
        <p:nvSpPr>
          <p:cNvPr id="257" name="Google Shape;257;p3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500">
                <a:latin typeface="Arial"/>
                <a:ea typeface="Arial"/>
                <a:cs typeface="Arial"/>
                <a:sym typeface="Arial"/>
              </a:rPr>
              <a:t>DATA TRANSFORMATION</a:t>
            </a:r>
            <a:endParaRPr b="1" sz="2500">
              <a:latin typeface="Arial"/>
              <a:ea typeface="Arial"/>
              <a:cs typeface="Arial"/>
              <a:sym typeface="Arial"/>
            </a:endParaRPr>
          </a:p>
          <a:p>
            <a:pPr indent="0" lvl="0" marL="0" rtl="0" algn="l">
              <a:spcBef>
                <a:spcPts val="1000"/>
              </a:spcBef>
              <a:spcAft>
                <a:spcPts val="0"/>
              </a:spcAft>
              <a:buNone/>
            </a:pPr>
            <a:r>
              <a:rPr lang="en-US" sz="2500">
                <a:latin typeface="Arial"/>
                <a:ea typeface="Arial"/>
                <a:cs typeface="Arial"/>
                <a:sym typeface="Arial"/>
              </a:rPr>
              <a:t>Use of OpenCV library feature CV2 to read the image data and extraction of features from the image dataset:</a:t>
            </a:r>
            <a:endParaRPr sz="2500">
              <a:latin typeface="Arial"/>
              <a:ea typeface="Arial"/>
              <a:cs typeface="Arial"/>
              <a:sym typeface="Arial"/>
            </a:endParaRPr>
          </a:p>
          <a:p>
            <a:pPr indent="0" lvl="0" marL="0" rtl="0" algn="l">
              <a:spcBef>
                <a:spcPts val="1000"/>
              </a:spcBef>
              <a:spcAft>
                <a:spcPts val="0"/>
              </a:spcAft>
              <a:buNone/>
            </a:pPr>
            <a:r>
              <a:rPr b="1" lang="en-US" sz="2500">
                <a:latin typeface="Arial"/>
                <a:ea typeface="Arial"/>
                <a:cs typeface="Arial"/>
                <a:sym typeface="Arial"/>
              </a:rPr>
              <a:t> </a:t>
            </a:r>
            <a:endParaRPr b="1" sz="25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1000"/>
              </a:spcBef>
              <a:spcAft>
                <a:spcPts val="0"/>
              </a:spcAft>
              <a:buNone/>
            </a:pPr>
            <a:r>
              <a:t/>
            </a:r>
            <a:endParaRPr b="1">
              <a:latin typeface="Arial"/>
              <a:ea typeface="Arial"/>
              <a:cs typeface="Arial"/>
              <a:sym typeface="Arial"/>
            </a:endParaRPr>
          </a:p>
          <a:p>
            <a:pPr indent="0" lvl="0" marL="0" rtl="0" algn="l">
              <a:spcBef>
                <a:spcPts val="1000"/>
              </a:spcBef>
              <a:spcAft>
                <a:spcPts val="0"/>
              </a:spcAft>
              <a:buNone/>
            </a:pPr>
            <a:r>
              <a:t/>
            </a:r>
            <a:endParaRPr b="1">
              <a:latin typeface="Arial"/>
              <a:ea typeface="Arial"/>
              <a:cs typeface="Arial"/>
              <a:sym typeface="Arial"/>
            </a:endParaRPr>
          </a:p>
        </p:txBody>
      </p:sp>
      <p:pic>
        <p:nvPicPr>
          <p:cNvPr id="258" name="Google Shape;258;p32"/>
          <p:cNvPicPr preferRelativeResize="0"/>
          <p:nvPr/>
        </p:nvPicPr>
        <p:blipFill>
          <a:blip r:embed="rId3">
            <a:alphaModFix/>
          </a:blip>
          <a:stretch>
            <a:fillRect/>
          </a:stretch>
        </p:blipFill>
        <p:spPr>
          <a:xfrm>
            <a:off x="845134" y="2925075"/>
            <a:ext cx="10124375" cy="344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 - 1</a:t>
            </a:r>
            <a:endParaRPr/>
          </a:p>
        </p:txBody>
      </p:sp>
      <p:sp>
        <p:nvSpPr>
          <p:cNvPr id="264" name="Google Shape;264;p3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rPr lang="en-US">
                <a:latin typeface="Arial"/>
                <a:ea typeface="Arial"/>
                <a:cs typeface="Arial"/>
                <a:sym typeface="Arial"/>
              </a:rPr>
              <a:t>We used many models for prediction :</a:t>
            </a:r>
            <a:endParaRPr>
              <a:latin typeface="Arial"/>
              <a:ea typeface="Arial"/>
              <a:cs typeface="Arial"/>
              <a:sym typeface="Arial"/>
            </a:endParaRPr>
          </a:p>
          <a:p>
            <a:pPr indent="-325755" lvl="0" marL="457200" rtl="0" algn="l">
              <a:spcBef>
                <a:spcPts val="1000"/>
              </a:spcBef>
              <a:spcAft>
                <a:spcPts val="0"/>
              </a:spcAft>
              <a:buSzPct val="64285"/>
              <a:buFont typeface="Arial"/>
              <a:buChar char="●"/>
            </a:pPr>
            <a:r>
              <a:rPr lang="en-US">
                <a:latin typeface="Arial"/>
                <a:ea typeface="Arial"/>
                <a:cs typeface="Arial"/>
                <a:sym typeface="Arial"/>
              </a:rPr>
              <a:t>Faster R-CNN</a:t>
            </a:r>
            <a:endParaRPr>
              <a:latin typeface="Arial"/>
              <a:ea typeface="Arial"/>
              <a:cs typeface="Arial"/>
              <a:sym typeface="Arial"/>
            </a:endParaRPr>
          </a:p>
          <a:p>
            <a:pPr indent="-325755" lvl="0" marL="457200" rtl="0" algn="l">
              <a:spcBef>
                <a:spcPts val="0"/>
              </a:spcBef>
              <a:spcAft>
                <a:spcPts val="0"/>
              </a:spcAft>
              <a:buSzPct val="64285"/>
              <a:buFont typeface="Arial"/>
              <a:buChar char="●"/>
            </a:pPr>
            <a:r>
              <a:rPr lang="en-US">
                <a:latin typeface="Arial"/>
                <a:ea typeface="Arial"/>
                <a:cs typeface="Arial"/>
                <a:sym typeface="Arial"/>
              </a:rPr>
              <a:t>HOG + SVM</a:t>
            </a:r>
            <a:endParaRPr>
              <a:latin typeface="Arial"/>
              <a:ea typeface="Arial"/>
              <a:cs typeface="Arial"/>
              <a:sym typeface="Arial"/>
            </a:endParaRPr>
          </a:p>
          <a:p>
            <a:pPr indent="-325755" lvl="0" marL="457200" rtl="0" algn="l">
              <a:spcBef>
                <a:spcPts val="0"/>
              </a:spcBef>
              <a:spcAft>
                <a:spcPts val="0"/>
              </a:spcAft>
              <a:buSzPct val="64285"/>
              <a:buFont typeface="Arial"/>
              <a:buChar char="●"/>
            </a:pPr>
            <a:r>
              <a:rPr lang="en-US">
                <a:latin typeface="Arial"/>
                <a:ea typeface="Arial"/>
                <a:cs typeface="Arial"/>
                <a:sym typeface="Arial"/>
              </a:rPr>
              <a:t>YOLO</a:t>
            </a:r>
            <a:endParaRPr>
              <a:latin typeface="Arial"/>
              <a:ea typeface="Arial"/>
              <a:cs typeface="Arial"/>
              <a:sym typeface="Arial"/>
            </a:endParaRPr>
          </a:p>
          <a:p>
            <a:pPr indent="-325755" lvl="0" marL="457200" rtl="0" algn="l">
              <a:spcBef>
                <a:spcPts val="0"/>
              </a:spcBef>
              <a:spcAft>
                <a:spcPts val="0"/>
              </a:spcAft>
              <a:buSzPct val="64285"/>
              <a:buFont typeface="Arial"/>
              <a:buChar char="●"/>
            </a:pPr>
            <a:r>
              <a:rPr lang="en-US">
                <a:latin typeface="Arial"/>
                <a:ea typeface="Arial"/>
                <a:cs typeface="Arial"/>
                <a:sym typeface="Arial"/>
              </a:rPr>
              <a:t>Random Forest</a:t>
            </a:r>
            <a:endParaRPr>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a:p>
            <a:pPr indent="0" lvl="0" marL="0" rtl="0" algn="l">
              <a:spcBef>
                <a:spcPts val="1000"/>
              </a:spcBef>
              <a:spcAft>
                <a:spcPts val="0"/>
              </a:spcAft>
              <a:buNone/>
            </a:pPr>
            <a:r>
              <a:rPr lang="en-US">
                <a:latin typeface="Arial"/>
                <a:ea typeface="Arial"/>
                <a:cs typeface="Arial"/>
                <a:sym typeface="Arial"/>
              </a:rPr>
              <a:t>First, we modified a pre-trained CNN “VGG16” which classifies any object to also classify potholes by looking at road portion having more grayer colour or water using Gaussian Blur.</a:t>
            </a:r>
            <a:endParaRPr>
              <a:latin typeface="Arial"/>
              <a:ea typeface="Arial"/>
              <a:cs typeface="Arial"/>
              <a:sym typeface="Arial"/>
            </a:endParaRPr>
          </a:p>
          <a:p>
            <a:pPr indent="0" lvl="0" marL="0" rtl="0" algn="l">
              <a:spcBef>
                <a:spcPts val="1000"/>
              </a:spcBef>
              <a:spcAft>
                <a:spcPts val="0"/>
              </a:spcAft>
              <a:buNone/>
            </a:pPr>
            <a:r>
              <a:rPr lang="en-US">
                <a:latin typeface="Arial"/>
                <a:ea typeface="Arial"/>
                <a:cs typeface="Arial"/>
                <a:sym typeface="Arial"/>
              </a:rPr>
              <a:t>For Predicting an Image, we divided the image into 3 segments horizontally, then identified different objects in the 3 segments.</a:t>
            </a:r>
            <a:endParaRPr>
              <a:latin typeface="Arial"/>
              <a:ea typeface="Arial"/>
              <a:cs typeface="Arial"/>
              <a:sym typeface="Arial"/>
            </a:endParaRPr>
          </a:p>
          <a:p>
            <a:pPr indent="0" lvl="0" marL="0" rtl="0" algn="l">
              <a:spcBef>
                <a:spcPts val="1000"/>
              </a:spcBef>
              <a:spcAft>
                <a:spcPts val="0"/>
              </a:spcAft>
              <a:buNone/>
            </a:pPr>
            <a:r>
              <a:rPr lang="en-US">
                <a:latin typeface="Arial"/>
                <a:ea typeface="Arial"/>
                <a:cs typeface="Arial"/>
                <a:sym typeface="Arial"/>
              </a:rPr>
              <a:t>We gave different loss values to different categories. Eg- humans have highest loss value, then animals, then potholes.</a:t>
            </a:r>
            <a:endParaRPr>
              <a:latin typeface="Arial"/>
              <a:ea typeface="Arial"/>
              <a:cs typeface="Arial"/>
              <a:sym typeface="Arial"/>
            </a:endParaRPr>
          </a:p>
          <a:p>
            <a:pPr indent="0" lvl="0" marL="0" rtl="0" algn="l">
              <a:spcBef>
                <a:spcPts val="1000"/>
              </a:spcBef>
              <a:spcAft>
                <a:spcPts val="0"/>
              </a:spcAft>
              <a:buNone/>
            </a:pPr>
            <a:r>
              <a:rPr lang="en-US">
                <a:latin typeface="Arial"/>
                <a:ea typeface="Arial"/>
                <a:cs typeface="Arial"/>
                <a:sym typeface="Arial"/>
              </a:rPr>
              <a:t>The segment having the lowest loss value is predicted using the model. The 1st segment is “Left”, 2nd is “Straight” and 3rd is “Right”.</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 - 2</a:t>
            </a:r>
            <a:endParaRPr/>
          </a:p>
        </p:txBody>
      </p:sp>
      <p:pic>
        <p:nvPicPr>
          <p:cNvPr id="270" name="Google Shape;270;p34"/>
          <p:cNvPicPr preferRelativeResize="0"/>
          <p:nvPr/>
        </p:nvPicPr>
        <p:blipFill rotWithShape="1">
          <a:blip r:embed="rId3">
            <a:alphaModFix/>
          </a:blip>
          <a:srcRect b="24701" l="58014" r="12193" t="52307"/>
          <a:stretch/>
        </p:blipFill>
        <p:spPr>
          <a:xfrm>
            <a:off x="7115763" y="1839000"/>
            <a:ext cx="4717282" cy="2047826"/>
          </a:xfrm>
          <a:prstGeom prst="rect">
            <a:avLst/>
          </a:prstGeom>
          <a:noFill/>
          <a:ln>
            <a:noFill/>
          </a:ln>
        </p:spPr>
      </p:pic>
      <p:pic>
        <p:nvPicPr>
          <p:cNvPr id="271" name="Google Shape;271;p34"/>
          <p:cNvPicPr preferRelativeResize="0"/>
          <p:nvPr/>
        </p:nvPicPr>
        <p:blipFill rotWithShape="1">
          <a:blip r:embed="rId4">
            <a:alphaModFix/>
          </a:blip>
          <a:srcRect b="49760" l="7484" r="23468" t="29590"/>
          <a:stretch/>
        </p:blipFill>
        <p:spPr>
          <a:xfrm>
            <a:off x="3520150" y="4631650"/>
            <a:ext cx="8312899" cy="1398349"/>
          </a:xfrm>
          <a:prstGeom prst="rect">
            <a:avLst/>
          </a:prstGeom>
          <a:noFill/>
          <a:ln>
            <a:noFill/>
          </a:ln>
        </p:spPr>
      </p:pic>
      <p:sp>
        <p:nvSpPr>
          <p:cNvPr id="272" name="Google Shape;272;p34"/>
          <p:cNvSpPr txBox="1"/>
          <p:nvPr/>
        </p:nvSpPr>
        <p:spPr>
          <a:xfrm>
            <a:off x="851300" y="1940725"/>
            <a:ext cx="5244600" cy="23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Hyper-Parameter Tuning :-</a:t>
            </a:r>
            <a:endParaRPr sz="1800"/>
          </a:p>
          <a:p>
            <a:pPr indent="-342900" lvl="0" marL="457200" rtl="0" algn="l">
              <a:spcBef>
                <a:spcPts val="0"/>
              </a:spcBef>
              <a:spcAft>
                <a:spcPts val="0"/>
              </a:spcAft>
              <a:buSzPts val="1800"/>
              <a:buChar char="●"/>
            </a:pPr>
            <a:r>
              <a:rPr lang="en-US" sz="1800"/>
              <a:t>optimized the code for different types of </a:t>
            </a:r>
            <a:r>
              <a:rPr lang="en-US" sz="1800"/>
              <a:t>learning</a:t>
            </a:r>
            <a:r>
              <a:rPr lang="en-US" sz="1800"/>
              <a:t> rates - 0.001, 0.01, 0.1</a:t>
            </a:r>
            <a:endParaRPr sz="1800"/>
          </a:p>
          <a:p>
            <a:pPr indent="-342900" lvl="0" marL="457200" rtl="0" algn="l">
              <a:spcBef>
                <a:spcPts val="0"/>
              </a:spcBef>
              <a:spcAft>
                <a:spcPts val="0"/>
              </a:spcAft>
              <a:buSzPts val="1800"/>
              <a:buChar char="●"/>
            </a:pPr>
            <a:r>
              <a:rPr lang="en-US" sz="1800"/>
              <a:t>Tune the dropout rate to prevent overfitting and improve generalization on the validation set.</a:t>
            </a:r>
            <a:endParaRPr sz="1800"/>
          </a:p>
          <a:p>
            <a:pPr indent="-342900" lvl="0" marL="457200" rtl="0" algn="l">
              <a:spcBef>
                <a:spcPts val="0"/>
              </a:spcBef>
              <a:spcAft>
                <a:spcPts val="0"/>
              </a:spcAft>
              <a:buSzPts val="1800"/>
              <a:buChar char="●"/>
            </a:pPr>
            <a:r>
              <a:rPr lang="en-US" sz="1800"/>
              <a:t>Tune the number of epochs to find the point where the model converges without overfitting.</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graphicFrame>
        <p:nvGraphicFramePr>
          <p:cNvPr id="278" name="Google Shape;278;p35"/>
          <p:cNvGraphicFramePr/>
          <p:nvPr/>
        </p:nvGraphicFramePr>
        <p:xfrm>
          <a:off x="1298875" y="2110088"/>
          <a:ext cx="3000000" cy="3000000"/>
        </p:xfrm>
        <a:graphic>
          <a:graphicData uri="http://schemas.openxmlformats.org/drawingml/2006/table">
            <a:tbl>
              <a:tblPr>
                <a:noFill/>
                <a:tableStyleId>{7FE8BED1-C2AB-4515-B32D-58F9D627F91C}</a:tableStyleId>
              </a:tblPr>
              <a:tblGrid>
                <a:gridCol w="1918850"/>
                <a:gridCol w="1918850"/>
                <a:gridCol w="1918850"/>
                <a:gridCol w="1918850"/>
                <a:gridCol w="1918850"/>
              </a:tblGrid>
              <a:tr h="100000">
                <a:tc>
                  <a:txBody>
                    <a:bodyPr/>
                    <a:lstStyle/>
                    <a:p>
                      <a:pPr indent="0" lvl="0" marL="0" rtl="0" algn="ctr">
                        <a:spcBef>
                          <a:spcPts val="0"/>
                        </a:spcBef>
                        <a:spcAft>
                          <a:spcPts val="0"/>
                        </a:spcAft>
                        <a:buNone/>
                      </a:pPr>
                      <a:r>
                        <a:rPr b="1" lang="en-US" u="sng"/>
                        <a:t>Model</a:t>
                      </a:r>
                      <a:endParaRPr b="1" u="sng"/>
                    </a:p>
                  </a:txBody>
                  <a:tcPr marT="63500" marB="63500" marR="63500" marL="63500"/>
                </a:tc>
                <a:tc>
                  <a:txBody>
                    <a:bodyPr/>
                    <a:lstStyle/>
                    <a:p>
                      <a:pPr indent="0" lvl="0" marL="0" rtl="0" algn="ctr">
                        <a:spcBef>
                          <a:spcPts val="0"/>
                        </a:spcBef>
                        <a:spcAft>
                          <a:spcPts val="0"/>
                        </a:spcAft>
                        <a:buNone/>
                      </a:pPr>
                      <a:r>
                        <a:rPr b="1" lang="en-US" u="sng"/>
                        <a:t>Accuracy</a:t>
                      </a:r>
                      <a:endParaRPr b="1" u="sng"/>
                    </a:p>
                  </a:txBody>
                  <a:tcPr marT="63500" marB="63500" marR="63500" marL="63500"/>
                </a:tc>
                <a:tc>
                  <a:txBody>
                    <a:bodyPr/>
                    <a:lstStyle/>
                    <a:p>
                      <a:pPr indent="0" lvl="0" marL="0" rtl="0" algn="ctr">
                        <a:spcBef>
                          <a:spcPts val="0"/>
                        </a:spcBef>
                        <a:spcAft>
                          <a:spcPts val="0"/>
                        </a:spcAft>
                        <a:buNone/>
                      </a:pPr>
                      <a:r>
                        <a:rPr b="1" lang="en-US" u="sng"/>
                        <a:t>Precision</a:t>
                      </a:r>
                      <a:endParaRPr b="1" u="sng"/>
                    </a:p>
                  </a:txBody>
                  <a:tcPr marT="63500" marB="63500" marR="63500" marL="63500"/>
                </a:tc>
                <a:tc>
                  <a:txBody>
                    <a:bodyPr/>
                    <a:lstStyle/>
                    <a:p>
                      <a:pPr indent="0" lvl="0" marL="0" rtl="0" algn="ctr">
                        <a:spcBef>
                          <a:spcPts val="0"/>
                        </a:spcBef>
                        <a:spcAft>
                          <a:spcPts val="0"/>
                        </a:spcAft>
                        <a:buNone/>
                      </a:pPr>
                      <a:r>
                        <a:rPr b="1" lang="en-US" u="sng"/>
                        <a:t>Recall</a:t>
                      </a:r>
                      <a:endParaRPr b="1" u="sng"/>
                    </a:p>
                  </a:txBody>
                  <a:tcPr marT="63500" marB="63500" marR="63500" marL="63500"/>
                </a:tc>
                <a:tc>
                  <a:txBody>
                    <a:bodyPr/>
                    <a:lstStyle/>
                    <a:p>
                      <a:pPr indent="0" lvl="0" marL="0" rtl="0" algn="ctr">
                        <a:spcBef>
                          <a:spcPts val="0"/>
                        </a:spcBef>
                        <a:spcAft>
                          <a:spcPts val="0"/>
                        </a:spcAft>
                        <a:buNone/>
                      </a:pPr>
                      <a:r>
                        <a:rPr b="1" lang="en-US" u="sng"/>
                        <a:t>F1 Score</a:t>
                      </a:r>
                      <a:endParaRPr b="1" u="sng"/>
                    </a:p>
                  </a:txBody>
                  <a:tcPr marT="63500" marB="63500" marR="63500" marL="63500"/>
                </a:tc>
              </a:tr>
              <a:tr h="531200">
                <a:tc>
                  <a:txBody>
                    <a:bodyPr/>
                    <a:lstStyle/>
                    <a:p>
                      <a:pPr indent="0" lvl="0" marL="0" rtl="0" algn="ctr">
                        <a:spcBef>
                          <a:spcPts val="0"/>
                        </a:spcBef>
                        <a:spcAft>
                          <a:spcPts val="0"/>
                        </a:spcAft>
                        <a:buNone/>
                      </a:pPr>
                      <a:r>
                        <a:rPr b="1" lang="en-US"/>
                        <a:t>HOG+SVM</a:t>
                      </a:r>
                      <a:endParaRPr b="1"/>
                    </a:p>
                  </a:txBody>
                  <a:tcPr marT="63500" marB="63500" marR="63500" marL="63500"/>
                </a:tc>
                <a:tc>
                  <a:txBody>
                    <a:bodyPr/>
                    <a:lstStyle/>
                    <a:p>
                      <a:pPr indent="0" lvl="0" marL="0" rtl="0" algn="ctr">
                        <a:spcBef>
                          <a:spcPts val="0"/>
                        </a:spcBef>
                        <a:spcAft>
                          <a:spcPts val="0"/>
                        </a:spcAft>
                        <a:buNone/>
                      </a:pPr>
                      <a:r>
                        <a:rPr lang="en-US"/>
                        <a:t>62.38%</a:t>
                      </a:r>
                      <a:endParaRPr/>
                    </a:p>
                  </a:txBody>
                  <a:tcPr marT="63500" marB="63500" marR="63500" marL="63500"/>
                </a:tc>
                <a:tc>
                  <a:txBody>
                    <a:bodyPr/>
                    <a:lstStyle/>
                    <a:p>
                      <a:pPr indent="0" lvl="0" marL="0" rtl="0" algn="ctr">
                        <a:spcBef>
                          <a:spcPts val="0"/>
                        </a:spcBef>
                        <a:spcAft>
                          <a:spcPts val="0"/>
                        </a:spcAft>
                        <a:buNone/>
                      </a:pPr>
                      <a:r>
                        <a:rPr lang="en-US"/>
                        <a:t>0.56</a:t>
                      </a:r>
                      <a:endParaRPr/>
                    </a:p>
                  </a:txBody>
                  <a:tcPr marT="63500" marB="63500" marR="63500" marL="63500"/>
                </a:tc>
                <a:tc>
                  <a:txBody>
                    <a:bodyPr/>
                    <a:lstStyle/>
                    <a:p>
                      <a:pPr indent="0" lvl="0" marL="0" rtl="0" algn="ctr">
                        <a:spcBef>
                          <a:spcPts val="0"/>
                        </a:spcBef>
                        <a:spcAft>
                          <a:spcPts val="0"/>
                        </a:spcAft>
                        <a:buNone/>
                      </a:pPr>
                      <a:r>
                        <a:rPr lang="en-US"/>
                        <a:t>0.51</a:t>
                      </a:r>
                      <a:endParaRPr/>
                    </a:p>
                  </a:txBody>
                  <a:tcPr marT="63500" marB="63500" marR="63500" marL="63500"/>
                </a:tc>
                <a:tc>
                  <a:txBody>
                    <a:bodyPr/>
                    <a:lstStyle/>
                    <a:p>
                      <a:pPr indent="0" lvl="0" marL="0" rtl="0" algn="ctr">
                        <a:spcBef>
                          <a:spcPts val="0"/>
                        </a:spcBef>
                        <a:spcAft>
                          <a:spcPts val="0"/>
                        </a:spcAft>
                        <a:buNone/>
                      </a:pPr>
                      <a:r>
                        <a:rPr lang="en-US"/>
                        <a:t>0.44</a:t>
                      </a:r>
                      <a:endParaRPr/>
                    </a:p>
                  </a:txBody>
                  <a:tcPr marT="63500" marB="63500" marR="63500" marL="63500"/>
                </a:tc>
              </a:tr>
              <a:tr h="861950">
                <a:tc>
                  <a:txBody>
                    <a:bodyPr/>
                    <a:lstStyle/>
                    <a:p>
                      <a:pPr indent="0" lvl="0" marL="0" rtl="0" algn="ctr">
                        <a:spcBef>
                          <a:spcPts val="0"/>
                        </a:spcBef>
                        <a:spcAft>
                          <a:spcPts val="0"/>
                        </a:spcAft>
                        <a:buNone/>
                      </a:pPr>
                      <a:r>
                        <a:rPr b="1" lang="en-US"/>
                        <a:t>Logistic Regression</a:t>
                      </a:r>
                      <a:endParaRPr b="1"/>
                    </a:p>
                  </a:txBody>
                  <a:tcPr marT="63500" marB="63500" marR="63500" marL="63500"/>
                </a:tc>
                <a:tc>
                  <a:txBody>
                    <a:bodyPr/>
                    <a:lstStyle/>
                    <a:p>
                      <a:pPr indent="0" lvl="0" marL="0" rtl="0" algn="ctr">
                        <a:spcBef>
                          <a:spcPts val="0"/>
                        </a:spcBef>
                        <a:spcAft>
                          <a:spcPts val="0"/>
                        </a:spcAft>
                        <a:buNone/>
                      </a:pPr>
                      <a:r>
                        <a:rPr lang="en-US"/>
                        <a:t>57.61%</a:t>
                      </a:r>
                      <a:endParaRPr/>
                    </a:p>
                  </a:txBody>
                  <a:tcPr marT="63500" marB="63500" marR="63500" marL="63500"/>
                </a:tc>
                <a:tc>
                  <a:txBody>
                    <a:bodyPr/>
                    <a:lstStyle/>
                    <a:p>
                      <a:pPr indent="0" lvl="0" marL="0" rtl="0" algn="ctr">
                        <a:spcBef>
                          <a:spcPts val="0"/>
                        </a:spcBef>
                        <a:spcAft>
                          <a:spcPts val="0"/>
                        </a:spcAft>
                        <a:buNone/>
                      </a:pPr>
                      <a:r>
                        <a:rPr lang="en-US"/>
                        <a:t>0.50</a:t>
                      </a:r>
                      <a:endParaRPr/>
                    </a:p>
                  </a:txBody>
                  <a:tcPr marT="63500" marB="63500" marR="63500" marL="63500"/>
                </a:tc>
                <a:tc>
                  <a:txBody>
                    <a:bodyPr/>
                    <a:lstStyle/>
                    <a:p>
                      <a:pPr indent="0" lvl="0" marL="0" rtl="0" algn="ctr">
                        <a:spcBef>
                          <a:spcPts val="0"/>
                        </a:spcBef>
                        <a:spcAft>
                          <a:spcPts val="0"/>
                        </a:spcAft>
                        <a:buNone/>
                      </a:pPr>
                      <a:r>
                        <a:rPr lang="en-US"/>
                        <a:t>0.45</a:t>
                      </a:r>
                      <a:endParaRPr/>
                    </a:p>
                  </a:txBody>
                  <a:tcPr marT="63500" marB="63500" marR="63500" marL="63500"/>
                </a:tc>
                <a:tc>
                  <a:txBody>
                    <a:bodyPr/>
                    <a:lstStyle/>
                    <a:p>
                      <a:pPr indent="0" lvl="0" marL="0" rtl="0" algn="ctr">
                        <a:spcBef>
                          <a:spcPts val="0"/>
                        </a:spcBef>
                        <a:spcAft>
                          <a:spcPts val="0"/>
                        </a:spcAft>
                        <a:buNone/>
                      </a:pPr>
                      <a:r>
                        <a:rPr lang="en-US"/>
                        <a:t>0.42</a:t>
                      </a:r>
                      <a:endParaRPr/>
                    </a:p>
                  </a:txBody>
                  <a:tcPr marT="63500" marB="63500" marR="63500" marL="63500"/>
                </a:tc>
              </a:tr>
              <a:tr h="861950">
                <a:tc>
                  <a:txBody>
                    <a:bodyPr/>
                    <a:lstStyle/>
                    <a:p>
                      <a:pPr indent="0" lvl="0" marL="0" rtl="0" algn="ctr">
                        <a:spcBef>
                          <a:spcPts val="0"/>
                        </a:spcBef>
                        <a:spcAft>
                          <a:spcPts val="0"/>
                        </a:spcAft>
                        <a:buNone/>
                      </a:pPr>
                      <a:r>
                        <a:rPr b="1" lang="en-US"/>
                        <a:t>Gaussian Naive Bayes</a:t>
                      </a:r>
                      <a:endParaRPr b="1"/>
                    </a:p>
                  </a:txBody>
                  <a:tcPr marT="63500" marB="63500" marR="63500" marL="63500"/>
                </a:tc>
                <a:tc>
                  <a:txBody>
                    <a:bodyPr/>
                    <a:lstStyle/>
                    <a:p>
                      <a:pPr indent="0" lvl="0" marL="0" rtl="0" algn="ctr">
                        <a:spcBef>
                          <a:spcPts val="0"/>
                        </a:spcBef>
                        <a:spcAft>
                          <a:spcPts val="0"/>
                        </a:spcAft>
                        <a:buNone/>
                      </a:pPr>
                      <a:r>
                        <a:rPr lang="en-US"/>
                        <a:t>60.02%</a:t>
                      </a:r>
                      <a:endParaRPr/>
                    </a:p>
                  </a:txBody>
                  <a:tcPr marT="63500" marB="63500" marR="63500" marL="63500"/>
                </a:tc>
                <a:tc>
                  <a:txBody>
                    <a:bodyPr/>
                    <a:lstStyle/>
                    <a:p>
                      <a:pPr indent="0" lvl="0" marL="0" rtl="0" algn="ctr">
                        <a:spcBef>
                          <a:spcPts val="0"/>
                        </a:spcBef>
                        <a:spcAft>
                          <a:spcPts val="0"/>
                        </a:spcAft>
                        <a:buNone/>
                      </a:pPr>
                      <a:r>
                        <a:rPr lang="en-US"/>
                        <a:t>0.55</a:t>
                      </a:r>
                      <a:endParaRPr/>
                    </a:p>
                  </a:txBody>
                  <a:tcPr marT="63500" marB="63500" marR="63500" marL="63500"/>
                </a:tc>
                <a:tc>
                  <a:txBody>
                    <a:bodyPr/>
                    <a:lstStyle/>
                    <a:p>
                      <a:pPr indent="0" lvl="0" marL="0" rtl="0" algn="ctr">
                        <a:spcBef>
                          <a:spcPts val="0"/>
                        </a:spcBef>
                        <a:spcAft>
                          <a:spcPts val="0"/>
                        </a:spcAft>
                        <a:buNone/>
                      </a:pPr>
                      <a:r>
                        <a:rPr lang="en-US"/>
                        <a:t>0.52</a:t>
                      </a:r>
                      <a:endParaRPr/>
                    </a:p>
                  </a:txBody>
                  <a:tcPr marT="63500" marB="63500" marR="63500" marL="63500"/>
                </a:tc>
                <a:tc>
                  <a:txBody>
                    <a:bodyPr/>
                    <a:lstStyle/>
                    <a:p>
                      <a:pPr indent="0" lvl="0" marL="0" rtl="0" algn="ctr">
                        <a:spcBef>
                          <a:spcPts val="0"/>
                        </a:spcBef>
                        <a:spcAft>
                          <a:spcPts val="0"/>
                        </a:spcAft>
                        <a:buNone/>
                      </a:pPr>
                      <a:r>
                        <a:rPr lang="en-US"/>
                        <a:t>0.53</a:t>
                      </a:r>
                      <a:endParaRPr/>
                    </a:p>
                  </a:txBody>
                  <a:tcPr marT="63500" marB="63500" marR="63500" marL="63500"/>
                </a:tc>
              </a:tr>
              <a:tr h="861950">
                <a:tc>
                  <a:txBody>
                    <a:bodyPr/>
                    <a:lstStyle/>
                    <a:p>
                      <a:pPr indent="0" lvl="0" marL="0" rtl="0" algn="ctr">
                        <a:spcBef>
                          <a:spcPts val="0"/>
                        </a:spcBef>
                        <a:spcAft>
                          <a:spcPts val="0"/>
                        </a:spcAft>
                        <a:buNone/>
                      </a:pPr>
                      <a:r>
                        <a:rPr b="1" lang="en-US"/>
                        <a:t>Random Forest</a:t>
                      </a:r>
                      <a:endParaRPr b="1"/>
                    </a:p>
                  </a:txBody>
                  <a:tcPr marT="63500" marB="63500" marR="63500" marL="63500"/>
                </a:tc>
                <a:tc>
                  <a:txBody>
                    <a:bodyPr/>
                    <a:lstStyle/>
                    <a:p>
                      <a:pPr indent="0" lvl="0" marL="0" rtl="0" algn="ctr">
                        <a:spcBef>
                          <a:spcPts val="0"/>
                        </a:spcBef>
                        <a:spcAft>
                          <a:spcPts val="0"/>
                        </a:spcAft>
                        <a:buNone/>
                      </a:pPr>
                      <a:r>
                        <a:rPr lang="en-US"/>
                        <a:t>83.61%</a:t>
                      </a:r>
                      <a:endParaRPr/>
                    </a:p>
                  </a:txBody>
                  <a:tcPr marT="63500" marB="63500" marR="63500" marL="63500"/>
                </a:tc>
                <a:tc>
                  <a:txBody>
                    <a:bodyPr/>
                    <a:lstStyle/>
                    <a:p>
                      <a:pPr indent="0" lvl="0" marL="0" rtl="0" algn="ctr">
                        <a:spcBef>
                          <a:spcPts val="0"/>
                        </a:spcBef>
                        <a:spcAft>
                          <a:spcPts val="0"/>
                        </a:spcAft>
                        <a:buNone/>
                      </a:pPr>
                      <a:r>
                        <a:rPr lang="en-US"/>
                        <a:t>0.80</a:t>
                      </a:r>
                      <a:endParaRPr/>
                    </a:p>
                  </a:txBody>
                  <a:tcPr marT="63500" marB="63500" marR="63500" marL="63500"/>
                </a:tc>
                <a:tc>
                  <a:txBody>
                    <a:bodyPr/>
                    <a:lstStyle/>
                    <a:p>
                      <a:pPr indent="0" lvl="0" marL="0" rtl="0" algn="ctr">
                        <a:spcBef>
                          <a:spcPts val="0"/>
                        </a:spcBef>
                        <a:spcAft>
                          <a:spcPts val="0"/>
                        </a:spcAft>
                        <a:buNone/>
                      </a:pPr>
                      <a:r>
                        <a:rPr lang="en-US"/>
                        <a:t>0.80</a:t>
                      </a:r>
                      <a:endParaRPr/>
                    </a:p>
                  </a:txBody>
                  <a:tcPr marT="63500" marB="63500" marR="63500" marL="63500"/>
                </a:tc>
                <a:tc>
                  <a:txBody>
                    <a:bodyPr/>
                    <a:lstStyle/>
                    <a:p>
                      <a:pPr indent="0" lvl="0" marL="0" rtl="0" algn="ctr">
                        <a:spcBef>
                          <a:spcPts val="0"/>
                        </a:spcBef>
                        <a:spcAft>
                          <a:spcPts val="0"/>
                        </a:spcAft>
                        <a:buNone/>
                      </a:pPr>
                      <a:r>
                        <a:rPr lang="en-US"/>
                        <a:t>0.80</a:t>
                      </a:r>
                      <a:endParaRPr/>
                    </a:p>
                  </a:txBody>
                  <a:tcPr marT="63500" marB="63500" marR="63500" marL="635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OBJECT LOCATION HEATMAP</a:t>
            </a:r>
            <a:endParaRPr/>
          </a:p>
        </p:txBody>
      </p:sp>
      <p:pic>
        <p:nvPicPr>
          <p:cNvPr id="284" name="Google Shape;284;p36"/>
          <p:cNvPicPr preferRelativeResize="0"/>
          <p:nvPr/>
        </p:nvPicPr>
        <p:blipFill>
          <a:blip r:embed="rId3">
            <a:alphaModFix/>
          </a:blip>
          <a:stretch>
            <a:fillRect/>
          </a:stretch>
        </p:blipFill>
        <p:spPr>
          <a:xfrm>
            <a:off x="4913675" y="1312900"/>
            <a:ext cx="6516049" cy="5305201"/>
          </a:xfrm>
          <a:prstGeom prst="rect">
            <a:avLst/>
          </a:prstGeom>
          <a:noFill/>
          <a:ln>
            <a:noFill/>
          </a:ln>
        </p:spPr>
      </p:pic>
      <p:sp>
        <p:nvSpPr>
          <p:cNvPr id="285" name="Google Shape;285;p36"/>
          <p:cNvSpPr txBox="1"/>
          <p:nvPr/>
        </p:nvSpPr>
        <p:spPr>
          <a:xfrm>
            <a:off x="725725" y="1450225"/>
            <a:ext cx="4067100" cy="49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t>The heatmap shows the location of various objects as sensed by the model. The hotspots show that the </a:t>
            </a:r>
            <a:r>
              <a:rPr lang="en-US" sz="2500"/>
              <a:t>occurrence</a:t>
            </a:r>
            <a:r>
              <a:rPr lang="en-US" sz="2500"/>
              <a:t> of objects is more in the right of the road in the given dataset.</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US" sz="2500"/>
              <a:t>Furthermore, We observe that the sky is relatively clear, which is validated by the lack of aerial objects in our given datasets.</a:t>
            </a:r>
            <a:endParaRPr sz="2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91" name="Google Shape;291;p3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92" name="Google Shape;292;p37"/>
          <p:cNvPicPr preferRelativeResize="0"/>
          <p:nvPr/>
        </p:nvPicPr>
        <p:blipFill rotWithShape="1">
          <a:blip r:embed="rId3">
            <a:alphaModFix/>
          </a:blip>
          <a:srcRect b="8580" l="6838" r="18097" t="23746"/>
          <a:stretch/>
        </p:blipFill>
        <p:spPr>
          <a:xfrm>
            <a:off x="1527088" y="1191950"/>
            <a:ext cx="9151675" cy="464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INTRODUCTION</a:t>
            </a:r>
            <a:endParaRPr/>
          </a:p>
        </p:txBody>
      </p:sp>
      <p:sp>
        <p:nvSpPr>
          <p:cNvPr id="175" name="Google Shape;175;p20"/>
          <p:cNvSpPr txBox="1"/>
          <p:nvPr>
            <p:ph idx="1" type="body"/>
          </p:nvPr>
        </p:nvSpPr>
        <p:spPr>
          <a:xfrm>
            <a:off x="845127" y="1457382"/>
            <a:ext cx="10515600" cy="4799100"/>
          </a:xfrm>
          <a:prstGeom prst="rect">
            <a:avLst/>
          </a:prstGeom>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935"/>
              <a:buNone/>
            </a:pPr>
            <a:r>
              <a:rPr lang="en-US" sz="2500">
                <a:latin typeface="Arial"/>
                <a:ea typeface="Arial"/>
                <a:cs typeface="Arial"/>
                <a:sym typeface="Arial"/>
              </a:rPr>
              <a:t>Self-driving vehicles have great potential to improve safety and efficiency. However, like many parts of India, they face significant challenges, especially in areas with poor roads. These conditions may include inflexible mismanagement; Changes in the problem require advanced models that can be adapted to a variety of situations, such as measurement, good vision, and changes in the background.</a:t>
            </a:r>
            <a:endParaRPr sz="2500">
              <a:latin typeface="Arial"/>
              <a:ea typeface="Arial"/>
              <a:cs typeface="Arial"/>
              <a:sym typeface="Arial"/>
            </a:endParaRPr>
          </a:p>
          <a:p>
            <a:pPr indent="0" lvl="0" marL="0" rtl="0" algn="just">
              <a:lnSpc>
                <a:spcPct val="90000"/>
              </a:lnSpc>
              <a:spcBef>
                <a:spcPts val="1000"/>
              </a:spcBef>
              <a:spcAft>
                <a:spcPts val="0"/>
              </a:spcAft>
              <a:buSzPts val="935"/>
              <a:buNone/>
            </a:pPr>
            <a:r>
              <a:rPr lang="en-US" sz="2500">
                <a:latin typeface="Arial"/>
                <a:ea typeface="Arial"/>
                <a:cs typeface="Arial"/>
                <a:sym typeface="Arial"/>
              </a:rPr>
              <a:t>An important aspect of this work is to improve object detection and intelligent decision making in complex and dynamic tasks. This includes identifying objects, animals and passengers and making informed decisions about safe travel. This project was specifically designed to solve India's transportation and infrastructure problems, which are different from many countries.Current benchmarks in self-driving technology may not be calibrated for these vast Indian scenarios, making them susceptible to errors and misjudgments.</a:t>
            </a:r>
            <a:endParaRPr sz="25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ANALYSIS</a:t>
            </a:r>
            <a:endParaRPr/>
          </a:p>
        </p:txBody>
      </p:sp>
      <p:sp>
        <p:nvSpPr>
          <p:cNvPr id="298" name="Google Shape;298;p3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1. HOG + SVM is a simple and fast method but less robust to variations.</a:t>
            </a:r>
            <a:endParaRPr sz="24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2. Naive Bayes is a quick method for text but is not suitable for image data.</a:t>
            </a:r>
            <a:endParaRPr sz="2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3. Random forest can perform multiclass classification and provide probability over prediction, but it could be more efficient for high-dimensional data.</a:t>
            </a:r>
            <a:endParaRPr>
              <a:latin typeface="Arial"/>
              <a:ea typeface="Arial"/>
              <a:cs typeface="Arial"/>
              <a:sym typeface="Arial"/>
            </a:endParaRPr>
          </a:p>
        </p:txBody>
      </p:sp>
      <p:pic>
        <p:nvPicPr>
          <p:cNvPr id="299" name="Google Shape;299;p38" title="Chart"/>
          <p:cNvPicPr preferRelativeResize="0"/>
          <p:nvPr/>
        </p:nvPicPr>
        <p:blipFill>
          <a:blip r:embed="rId3">
            <a:alphaModFix/>
          </a:blip>
          <a:stretch>
            <a:fillRect/>
          </a:stretch>
        </p:blipFill>
        <p:spPr>
          <a:xfrm>
            <a:off x="3124200" y="3019625"/>
            <a:ext cx="5943600" cy="3676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305" name="Google Shape;305;p3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85000" lnSpcReduction="20000"/>
          </a:bodyPr>
          <a:lstStyle/>
          <a:p>
            <a:pPr indent="0" lvl="0" marL="0" rtl="0" algn="just">
              <a:lnSpc>
                <a:spcPct val="115000"/>
              </a:lnSpc>
              <a:spcBef>
                <a:spcPts val="0"/>
              </a:spcBef>
              <a:spcAft>
                <a:spcPts val="0"/>
              </a:spcAft>
              <a:buClr>
                <a:schemeClr val="dk1"/>
              </a:buClr>
              <a:buSzPct val="57894"/>
              <a:buFont typeface="Arial"/>
              <a:buNone/>
            </a:pPr>
            <a:r>
              <a:rPr b="1" lang="en-US" sz="1900">
                <a:latin typeface="Arial"/>
                <a:ea typeface="Arial"/>
                <a:cs typeface="Arial"/>
                <a:sym typeface="Arial"/>
              </a:rPr>
              <a:t>Learnings</a:t>
            </a:r>
            <a:endParaRPr sz="1800" u="sng">
              <a:latin typeface="Arial"/>
              <a:ea typeface="Arial"/>
              <a:cs typeface="Arial"/>
              <a:sym typeface="Arial"/>
            </a:endParaRPr>
          </a:p>
          <a:p>
            <a:pPr indent="-325755" lvl="0" marL="914400" rtl="0" algn="just">
              <a:lnSpc>
                <a:spcPct val="115000"/>
              </a:lnSpc>
              <a:spcBef>
                <a:spcPts val="0"/>
              </a:spcBef>
              <a:spcAft>
                <a:spcPts val="0"/>
              </a:spcAft>
              <a:buSzPct val="100000"/>
              <a:buFont typeface="Arial"/>
              <a:buChar char="●"/>
            </a:pPr>
            <a:r>
              <a:rPr lang="en-US" sz="1800">
                <a:latin typeface="Arial"/>
                <a:ea typeface="Arial"/>
                <a:cs typeface="Arial"/>
                <a:sym typeface="Arial"/>
              </a:rPr>
              <a:t>The project helped us learn and use diverse machine-learning models with various hyperparameters.</a:t>
            </a:r>
            <a:endParaRPr sz="1800">
              <a:latin typeface="Arial"/>
              <a:ea typeface="Arial"/>
              <a:cs typeface="Arial"/>
              <a:sym typeface="Arial"/>
            </a:endParaRPr>
          </a:p>
          <a:p>
            <a:pPr indent="-325755" lvl="0" marL="914400" rtl="0" algn="just">
              <a:lnSpc>
                <a:spcPct val="115000"/>
              </a:lnSpc>
              <a:spcBef>
                <a:spcPts val="0"/>
              </a:spcBef>
              <a:spcAft>
                <a:spcPts val="0"/>
              </a:spcAft>
              <a:buSzPct val="100000"/>
              <a:buFont typeface="Arial"/>
              <a:buChar char="●"/>
            </a:pPr>
            <a:r>
              <a:rPr lang="en-US" sz="1800">
                <a:latin typeface="Arial"/>
                <a:ea typeface="Arial"/>
                <a:cs typeface="Arial"/>
                <a:sym typeface="Arial"/>
              </a:rPr>
              <a:t>It helped us learn how to evaluate various models based on their precision, recall, F1 Score, and accuracy metrics.</a:t>
            </a:r>
            <a:endParaRPr sz="1800">
              <a:latin typeface="Arial"/>
              <a:ea typeface="Arial"/>
              <a:cs typeface="Arial"/>
              <a:sym typeface="Arial"/>
            </a:endParaRPr>
          </a:p>
          <a:p>
            <a:pPr indent="-325755" lvl="0" marL="914400" rtl="0" algn="just">
              <a:lnSpc>
                <a:spcPct val="115000"/>
              </a:lnSpc>
              <a:spcBef>
                <a:spcPts val="0"/>
              </a:spcBef>
              <a:spcAft>
                <a:spcPts val="0"/>
              </a:spcAft>
              <a:buSzPct val="100000"/>
              <a:buFont typeface="Arial"/>
              <a:buChar char="●"/>
            </a:pPr>
            <a:r>
              <a:rPr lang="en-US" sz="1800">
                <a:latin typeface="Arial"/>
                <a:ea typeface="Arial"/>
                <a:cs typeface="Arial"/>
                <a:sym typeface="Arial"/>
              </a:rPr>
              <a:t>It allowed us to explore various models for the project and assisted with the next step of narrowing down our technique.</a:t>
            </a:r>
            <a:endParaRPr sz="1800">
              <a:latin typeface="Arial"/>
              <a:ea typeface="Arial"/>
              <a:cs typeface="Arial"/>
              <a:sym typeface="Arial"/>
            </a:endParaRPr>
          </a:p>
          <a:p>
            <a:pPr indent="-325755" lvl="0" marL="914400" rtl="0" algn="just">
              <a:lnSpc>
                <a:spcPct val="115000"/>
              </a:lnSpc>
              <a:spcBef>
                <a:spcPts val="0"/>
              </a:spcBef>
              <a:spcAft>
                <a:spcPts val="0"/>
              </a:spcAft>
              <a:buSzPct val="100000"/>
              <a:buChar char="●"/>
            </a:pPr>
            <a:r>
              <a:rPr lang="en-US" sz="1800">
                <a:latin typeface="Arial"/>
                <a:ea typeface="Arial"/>
                <a:cs typeface="Arial"/>
                <a:sym typeface="Arial"/>
              </a:rPr>
              <a:t>Model can do much better with </a:t>
            </a:r>
            <a:r>
              <a:rPr b="1" lang="en-US" sz="1800">
                <a:latin typeface="Arial"/>
                <a:ea typeface="Arial"/>
                <a:cs typeface="Arial"/>
                <a:sym typeface="Arial"/>
              </a:rPr>
              <a:t>brake</a:t>
            </a:r>
            <a:r>
              <a:rPr lang="en-US" sz="1800">
                <a:latin typeface="Arial"/>
                <a:ea typeface="Arial"/>
                <a:cs typeface="Arial"/>
                <a:sym typeface="Arial"/>
              </a:rPr>
              <a:t> as another possible output for the vehicle as the current model is finding it hard to make sound decisions in case of traffic or overlapping obstructions.</a:t>
            </a:r>
            <a:endParaRPr sz="1800">
              <a:latin typeface="Arial"/>
              <a:ea typeface="Arial"/>
              <a:cs typeface="Arial"/>
              <a:sym typeface="Arial"/>
            </a:endParaRPr>
          </a:p>
          <a:p>
            <a:pPr indent="-325755" lvl="0" marL="914400" rtl="0" algn="just">
              <a:lnSpc>
                <a:spcPct val="115000"/>
              </a:lnSpc>
              <a:spcBef>
                <a:spcPts val="0"/>
              </a:spcBef>
              <a:spcAft>
                <a:spcPts val="0"/>
              </a:spcAft>
              <a:buSzPct val="100000"/>
              <a:buFont typeface="Arial"/>
              <a:buChar char="●"/>
            </a:pPr>
            <a:r>
              <a:rPr lang="en-US" sz="1800">
                <a:latin typeface="Arial"/>
                <a:ea typeface="Arial"/>
                <a:cs typeface="Arial"/>
                <a:sym typeface="Arial"/>
              </a:rPr>
              <a:t>Model is currently missing features that simplifies the image based on colour, which could save computational time and give faster decisions for maneuvering the car.</a:t>
            </a:r>
            <a:endParaRPr sz="1800">
              <a:latin typeface="Arial"/>
              <a:ea typeface="Arial"/>
              <a:cs typeface="Arial"/>
              <a:sym typeface="Arial"/>
            </a:endParaRPr>
          </a:p>
          <a:p>
            <a:pPr indent="0" lvl="0" marL="914400" rtl="0" algn="just">
              <a:lnSpc>
                <a:spcPct val="115000"/>
              </a:lnSpc>
              <a:spcBef>
                <a:spcPts val="0"/>
              </a:spcBef>
              <a:spcAft>
                <a:spcPts val="0"/>
              </a:spcAft>
              <a:buClr>
                <a:schemeClr val="dk1"/>
              </a:buClr>
              <a:buSzPct val="61111"/>
              <a:buFont typeface="Arial"/>
              <a:buNone/>
            </a:pPr>
            <a:r>
              <a:t/>
            </a:r>
            <a:endParaRPr sz="1800">
              <a:latin typeface="Arial"/>
              <a:ea typeface="Arial"/>
              <a:cs typeface="Arial"/>
              <a:sym typeface="Arial"/>
            </a:endParaRPr>
          </a:p>
          <a:p>
            <a:pPr indent="0" lvl="0" marL="0" rtl="0" algn="just">
              <a:lnSpc>
                <a:spcPct val="115000"/>
              </a:lnSpc>
              <a:spcBef>
                <a:spcPts val="0"/>
              </a:spcBef>
              <a:spcAft>
                <a:spcPts val="0"/>
              </a:spcAft>
              <a:buClr>
                <a:schemeClr val="dk1"/>
              </a:buClr>
              <a:buSzPct val="57894"/>
              <a:buFont typeface="Arial"/>
              <a:buNone/>
            </a:pPr>
            <a:r>
              <a:rPr b="1" lang="en-US" sz="1900">
                <a:latin typeface="Arial"/>
                <a:ea typeface="Arial"/>
                <a:cs typeface="Arial"/>
                <a:sym typeface="Arial"/>
              </a:rPr>
              <a:t>Future Tasks</a:t>
            </a:r>
            <a:endParaRPr sz="1800" u="sng">
              <a:latin typeface="Arial"/>
              <a:ea typeface="Arial"/>
              <a:cs typeface="Arial"/>
              <a:sym typeface="Arial"/>
            </a:endParaRPr>
          </a:p>
          <a:p>
            <a:pPr indent="-325755" lvl="0" marL="914400" rtl="0" algn="just">
              <a:lnSpc>
                <a:spcPct val="115000"/>
              </a:lnSpc>
              <a:spcBef>
                <a:spcPts val="0"/>
              </a:spcBef>
              <a:spcAft>
                <a:spcPts val="0"/>
              </a:spcAft>
              <a:buSzPct val="100000"/>
              <a:buFont typeface="Arial"/>
              <a:buChar char="●"/>
            </a:pPr>
            <a:r>
              <a:rPr lang="en-US" sz="1800">
                <a:latin typeface="Arial"/>
                <a:ea typeface="Arial"/>
                <a:cs typeface="Arial"/>
                <a:sym typeface="Arial"/>
              </a:rPr>
              <a:t>The future scope of the project can incorporate finding and experimenting with some unexplored models.</a:t>
            </a:r>
            <a:endParaRPr sz="1800">
              <a:latin typeface="Arial"/>
              <a:ea typeface="Arial"/>
              <a:cs typeface="Arial"/>
              <a:sym typeface="Arial"/>
            </a:endParaRPr>
          </a:p>
          <a:p>
            <a:pPr indent="-325755" lvl="0" marL="914400" rtl="0" algn="just">
              <a:lnSpc>
                <a:spcPct val="115000"/>
              </a:lnSpc>
              <a:spcBef>
                <a:spcPts val="0"/>
              </a:spcBef>
              <a:spcAft>
                <a:spcPts val="0"/>
              </a:spcAft>
              <a:buSzPct val="100000"/>
              <a:buFont typeface="Arial"/>
              <a:buChar char="●"/>
            </a:pPr>
            <a:r>
              <a:rPr lang="en-US" sz="1800">
                <a:latin typeface="Arial"/>
                <a:ea typeface="Arial"/>
                <a:cs typeface="Arial"/>
                <a:sym typeface="Arial"/>
              </a:rPr>
              <a:t>Better training of the data further optimizes the hyperparameters and combines all the better models to get even better performance.</a:t>
            </a:r>
            <a:endParaRPr sz="1800">
              <a:latin typeface="Arial"/>
              <a:ea typeface="Arial"/>
              <a:cs typeface="Arial"/>
              <a:sym typeface="Arial"/>
            </a:endParaRPr>
          </a:p>
          <a:p>
            <a:pPr indent="-325755" lvl="0" marL="914400" rtl="0" algn="just">
              <a:lnSpc>
                <a:spcPct val="115000"/>
              </a:lnSpc>
              <a:spcBef>
                <a:spcPts val="0"/>
              </a:spcBef>
              <a:spcAft>
                <a:spcPts val="0"/>
              </a:spcAft>
              <a:buSzPct val="100000"/>
              <a:buFont typeface="Arial"/>
              <a:buChar char="●"/>
            </a:pPr>
            <a:r>
              <a:rPr lang="en-US" sz="1800">
                <a:latin typeface="Arial"/>
                <a:ea typeface="Arial"/>
                <a:cs typeface="Arial"/>
                <a:sym typeface="Arial"/>
              </a:rPr>
              <a:t>Using methods like cross-validation and leave-one-out cross-validation for training the data to find a perfect balance between variance and bias.</a:t>
            </a:r>
            <a:endParaRPr sz="1800">
              <a:latin typeface="Arial"/>
              <a:ea typeface="Arial"/>
              <a:cs typeface="Arial"/>
              <a:sym typeface="Arial"/>
            </a:endParaRPr>
          </a:p>
          <a:p>
            <a:pPr indent="-325755" lvl="0" marL="914400" rtl="0" algn="just">
              <a:lnSpc>
                <a:spcPct val="115000"/>
              </a:lnSpc>
              <a:spcBef>
                <a:spcPts val="0"/>
              </a:spcBef>
              <a:spcAft>
                <a:spcPts val="0"/>
              </a:spcAft>
              <a:buSzPct val="100000"/>
              <a:buFont typeface="Arial"/>
              <a:buChar char="●"/>
            </a:pPr>
            <a:r>
              <a:rPr lang="en-US" sz="1800">
                <a:latin typeface="Arial"/>
                <a:ea typeface="Arial"/>
                <a:cs typeface="Arial"/>
                <a:sym typeface="Arial"/>
              </a:rPr>
              <a:t>Keeping in mind the speed of the road obstructions </a:t>
            </a:r>
            <a:r>
              <a:rPr lang="en-US" sz="1800">
                <a:latin typeface="Arial"/>
                <a:ea typeface="Arial"/>
                <a:cs typeface="Arial"/>
                <a:sym typeface="Arial"/>
              </a:rPr>
              <a:t>could also be kept in mind.</a:t>
            </a:r>
            <a:endParaRPr sz="1800">
              <a:latin typeface="Arial"/>
              <a:ea typeface="Arial"/>
              <a:cs typeface="Arial"/>
              <a:sym typeface="Arial"/>
            </a:endParaRPr>
          </a:p>
          <a:p>
            <a:pPr indent="-325755" lvl="0" marL="914400" rtl="0" algn="just">
              <a:lnSpc>
                <a:spcPct val="115000"/>
              </a:lnSpc>
              <a:spcBef>
                <a:spcPts val="0"/>
              </a:spcBef>
              <a:spcAft>
                <a:spcPts val="0"/>
              </a:spcAft>
              <a:buSzPct val="100000"/>
              <a:buFont typeface="Arial"/>
              <a:buChar char="●"/>
            </a:pPr>
            <a:r>
              <a:rPr lang="en-US" sz="1800">
                <a:latin typeface="Arial"/>
                <a:ea typeface="Arial"/>
                <a:cs typeface="Arial"/>
                <a:sym typeface="Arial"/>
              </a:rPr>
              <a:t>Object direction could also be explored to make better turning decisions.</a:t>
            </a:r>
            <a:endParaRPr sz="1800">
              <a:latin typeface="Arial"/>
              <a:ea typeface="Arial"/>
              <a:cs typeface="Arial"/>
              <a:sym typeface="Arial"/>
            </a:endParaRPr>
          </a:p>
          <a:p>
            <a:pPr indent="0" lvl="0" marL="0" rtl="0" algn="just">
              <a:lnSpc>
                <a:spcPct val="115000"/>
              </a:lnSpc>
              <a:spcBef>
                <a:spcPts val="0"/>
              </a:spcBef>
              <a:spcAft>
                <a:spcPts val="0"/>
              </a:spcAft>
              <a:buNone/>
            </a:pPr>
            <a:r>
              <a:t/>
            </a:r>
            <a:endParaRPr sz="18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TIMELINE</a:t>
            </a:r>
            <a:endParaRPr/>
          </a:p>
        </p:txBody>
      </p:sp>
      <p:sp>
        <p:nvSpPr>
          <p:cNvPr id="311" name="Google Shape;311;p40"/>
          <p:cNvSpPr txBox="1"/>
          <p:nvPr>
            <p:ph idx="1" type="body"/>
          </p:nvPr>
        </p:nvSpPr>
        <p:spPr>
          <a:xfrm>
            <a:off x="845125" y="1228775"/>
            <a:ext cx="6787200" cy="6096000"/>
          </a:xfrm>
          <a:prstGeom prst="rect">
            <a:avLst/>
          </a:prstGeom>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b="1" lang="en-US" sz="1600">
                <a:solidFill>
                  <a:srgbClr val="000000"/>
                </a:solidFill>
                <a:latin typeface="Arial"/>
                <a:ea typeface="Arial"/>
                <a:cs typeface="Arial"/>
                <a:sym typeface="Arial"/>
              </a:rPr>
              <a:t>Week 1 : </a:t>
            </a:r>
            <a:r>
              <a:rPr lang="en-US" sz="1600">
                <a:solidFill>
                  <a:srgbClr val="000000"/>
                </a:solidFill>
                <a:latin typeface="Arial"/>
                <a:ea typeface="Arial"/>
                <a:cs typeface="Arial"/>
                <a:sym typeface="Arial"/>
              </a:rPr>
              <a:t>Initial Analysing and selection of Dataset and discussing about the future use and making amendments to data to match real world scenarios</a:t>
            </a:r>
            <a:endParaRPr sz="160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US" sz="1600">
                <a:solidFill>
                  <a:srgbClr val="000000"/>
                </a:solidFill>
                <a:latin typeface="Arial"/>
                <a:ea typeface="Arial"/>
                <a:cs typeface="Arial"/>
                <a:sym typeface="Arial"/>
              </a:rPr>
              <a:t>Week 2 : </a:t>
            </a:r>
            <a:r>
              <a:rPr lang="en-US" sz="1600">
                <a:solidFill>
                  <a:srgbClr val="000000"/>
                </a:solidFill>
                <a:latin typeface="Arial"/>
                <a:ea typeface="Arial"/>
                <a:cs typeface="Arial"/>
                <a:sym typeface="Arial"/>
              </a:rPr>
              <a:t>Preprocessing the data and visualising the available data using various kinds of graphing techniques </a:t>
            </a:r>
            <a:endParaRPr sz="160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US" sz="1600">
                <a:solidFill>
                  <a:srgbClr val="000000"/>
                </a:solidFill>
                <a:latin typeface="Arial"/>
                <a:ea typeface="Arial"/>
                <a:cs typeface="Arial"/>
                <a:sym typeface="Arial"/>
              </a:rPr>
              <a:t>Week 3-4 : </a:t>
            </a:r>
            <a:r>
              <a:rPr lang="en-US" sz="1600">
                <a:solidFill>
                  <a:srgbClr val="000000"/>
                </a:solidFill>
                <a:latin typeface="Arial"/>
                <a:ea typeface="Arial"/>
                <a:cs typeface="Arial"/>
                <a:sym typeface="Arial"/>
              </a:rPr>
              <a:t>Extracting and selecting useful and relevant features and finding correlation present in the available data</a:t>
            </a:r>
            <a:endParaRPr sz="1600">
              <a:solidFill>
                <a:srgbClr val="000000"/>
              </a:solidFill>
              <a:latin typeface="Arial"/>
              <a:ea typeface="Arial"/>
              <a:cs typeface="Arial"/>
              <a:sym typeface="Arial"/>
            </a:endParaRPr>
          </a:p>
          <a:p>
            <a:pPr indent="0" lvl="0" marL="91440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US" sz="1600">
                <a:solidFill>
                  <a:srgbClr val="000000"/>
                </a:solidFill>
                <a:latin typeface="Arial"/>
                <a:ea typeface="Arial"/>
                <a:cs typeface="Arial"/>
                <a:sym typeface="Arial"/>
              </a:rPr>
              <a:t>Week 5-7 : </a:t>
            </a:r>
            <a:r>
              <a:rPr lang="en-US" sz="1600">
                <a:solidFill>
                  <a:srgbClr val="000000"/>
                </a:solidFill>
                <a:latin typeface="Arial"/>
                <a:ea typeface="Arial"/>
                <a:cs typeface="Arial"/>
                <a:sym typeface="Arial"/>
              </a:rPr>
              <a:t>Applying various possible appropriate ML models and techniques to the data through code like Logistic Regression, SVM, Random Forest, Naive. </a:t>
            </a:r>
            <a:endParaRPr sz="160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US" sz="1600">
                <a:solidFill>
                  <a:srgbClr val="000000"/>
                </a:solidFill>
                <a:latin typeface="Arial"/>
                <a:ea typeface="Arial"/>
                <a:cs typeface="Arial"/>
                <a:sym typeface="Arial"/>
              </a:rPr>
              <a:t>Week 8-9 : </a:t>
            </a:r>
            <a:r>
              <a:rPr lang="en-US" sz="1600">
                <a:solidFill>
                  <a:srgbClr val="000000"/>
                </a:solidFill>
                <a:latin typeface="Arial"/>
                <a:ea typeface="Arial"/>
                <a:cs typeface="Arial"/>
                <a:sym typeface="Arial"/>
              </a:rPr>
              <a:t>Analysing the performance of each model for accuracy through various parameters</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US" sz="1600">
                <a:solidFill>
                  <a:srgbClr val="000000"/>
                </a:solidFill>
                <a:latin typeface="Arial"/>
                <a:ea typeface="Arial"/>
                <a:cs typeface="Arial"/>
                <a:sym typeface="Arial"/>
              </a:rPr>
              <a:t>Week 10 : </a:t>
            </a:r>
            <a:r>
              <a:rPr lang="en-US" sz="1600">
                <a:solidFill>
                  <a:srgbClr val="000000"/>
                </a:solidFill>
                <a:latin typeface="Arial"/>
                <a:ea typeface="Arial"/>
                <a:cs typeface="Arial"/>
                <a:sym typeface="Arial"/>
              </a:rPr>
              <a:t>Further Optimization of the model with best results according to various parameters and finally deploying the model for the project. </a:t>
            </a:r>
            <a:endParaRPr sz="160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US" sz="1600">
                <a:solidFill>
                  <a:srgbClr val="000000"/>
                </a:solidFill>
                <a:latin typeface="Arial"/>
                <a:ea typeface="Arial"/>
                <a:cs typeface="Arial"/>
                <a:sym typeface="Arial"/>
              </a:rPr>
              <a:t>Week 11 : </a:t>
            </a:r>
            <a:r>
              <a:rPr lang="en-US" sz="1600">
                <a:solidFill>
                  <a:srgbClr val="000000"/>
                </a:solidFill>
                <a:latin typeface="Arial"/>
                <a:ea typeface="Arial"/>
                <a:cs typeface="Arial"/>
                <a:sym typeface="Arial"/>
              </a:rPr>
              <a:t>Documentation of the work along with creating PPTs and making final amendments</a:t>
            </a:r>
            <a:endParaRPr b="1" sz="1800">
              <a:solidFill>
                <a:srgbClr val="000000"/>
              </a:solidFill>
              <a:latin typeface="Arial"/>
              <a:ea typeface="Arial"/>
              <a:cs typeface="Arial"/>
              <a:sym typeface="Arial"/>
            </a:endParaRPr>
          </a:p>
          <a:p>
            <a:pPr indent="0" lvl="0" marL="0" rtl="0" algn="l">
              <a:spcBef>
                <a:spcPts val="1000"/>
              </a:spcBef>
              <a:spcAft>
                <a:spcPts val="0"/>
              </a:spcAft>
              <a:buNone/>
            </a:pPr>
            <a:r>
              <a:t/>
            </a:r>
            <a:endParaRPr sz="3300">
              <a:latin typeface="Arial"/>
              <a:ea typeface="Arial"/>
              <a:cs typeface="Arial"/>
              <a:sym typeface="Arial"/>
            </a:endParaRPr>
          </a:p>
        </p:txBody>
      </p:sp>
      <p:sp>
        <p:nvSpPr>
          <p:cNvPr id="312" name="Google Shape;312;p40"/>
          <p:cNvSpPr txBox="1"/>
          <p:nvPr/>
        </p:nvSpPr>
        <p:spPr>
          <a:xfrm>
            <a:off x="7706025" y="1450250"/>
            <a:ext cx="3638100" cy="5051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US" sz="2200"/>
              <a:t>We have done the proposed work till week 8-9 as mentioned in the project proposal. </a:t>
            </a:r>
            <a:endParaRPr sz="2200"/>
          </a:p>
          <a:p>
            <a:pPr indent="-368300" lvl="0" marL="457200" rtl="0" algn="l">
              <a:spcBef>
                <a:spcPts val="0"/>
              </a:spcBef>
              <a:spcAft>
                <a:spcPts val="0"/>
              </a:spcAft>
              <a:buSzPts val="2200"/>
              <a:buChar char="●"/>
            </a:pPr>
            <a:r>
              <a:rPr lang="en-US" sz="2200"/>
              <a:t>In addition to the proposed work, we were able to make few optimizations to make the code better by further refining the dataset and doing comprehensive result </a:t>
            </a:r>
            <a:r>
              <a:rPr lang="en-US" sz="2200"/>
              <a:t>analysis</a:t>
            </a:r>
            <a:r>
              <a:rPr lang="en-US" sz="2200"/>
              <a:t> and comparing it with given models on the world wide web.</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Arial"/>
                <a:ea typeface="Arial"/>
                <a:cs typeface="Arial"/>
                <a:sym typeface="Arial"/>
              </a:rPr>
              <a:t>INDIVIDUAL CONTRIBUTION</a:t>
            </a:r>
            <a:endParaRPr>
              <a:latin typeface="Arial"/>
              <a:ea typeface="Arial"/>
              <a:cs typeface="Arial"/>
              <a:sym typeface="Arial"/>
            </a:endParaRPr>
          </a:p>
        </p:txBody>
      </p:sp>
      <p:sp>
        <p:nvSpPr>
          <p:cNvPr id="318" name="Google Shape;318;p4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latin typeface="Arial"/>
                <a:ea typeface="Arial"/>
                <a:cs typeface="Arial"/>
                <a:sym typeface="Arial"/>
              </a:rPr>
              <a:t>Pratham Singhal: </a:t>
            </a:r>
            <a:r>
              <a:rPr lang="en-US">
                <a:latin typeface="Arial"/>
                <a:ea typeface="Arial"/>
                <a:cs typeface="Arial"/>
                <a:sym typeface="Arial"/>
              </a:rPr>
              <a:t>Dataset Collection, Data Pre-Processing, Dataset trimming, feature extraction, data analysis</a:t>
            </a:r>
            <a:endParaRPr>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a:p>
            <a:pPr indent="0" lvl="0" marL="0" rtl="0" algn="l">
              <a:spcBef>
                <a:spcPts val="1000"/>
              </a:spcBef>
              <a:spcAft>
                <a:spcPts val="0"/>
              </a:spcAft>
              <a:buNone/>
            </a:pPr>
            <a:r>
              <a:rPr b="1" lang="en-US">
                <a:latin typeface="Arial"/>
                <a:ea typeface="Arial"/>
                <a:cs typeface="Arial"/>
                <a:sym typeface="Arial"/>
              </a:rPr>
              <a:t>Shivam Yadav: </a:t>
            </a:r>
            <a:r>
              <a:rPr lang="en-US">
                <a:latin typeface="Arial"/>
                <a:ea typeface="Arial"/>
                <a:cs typeface="Arial"/>
                <a:sym typeface="Arial"/>
              </a:rPr>
              <a:t>Research, Literature Survey, Data Visualisation, result analysis</a:t>
            </a:r>
            <a:endParaRPr>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a:p>
            <a:pPr indent="0" lvl="0" marL="0" rtl="0" algn="l">
              <a:spcBef>
                <a:spcPts val="1000"/>
              </a:spcBef>
              <a:spcAft>
                <a:spcPts val="0"/>
              </a:spcAft>
              <a:buNone/>
            </a:pPr>
            <a:r>
              <a:rPr b="1" lang="en-US">
                <a:latin typeface="Arial"/>
                <a:ea typeface="Arial"/>
                <a:cs typeface="Arial"/>
                <a:sym typeface="Arial"/>
              </a:rPr>
              <a:t>Nitesh Garg: </a:t>
            </a:r>
            <a:r>
              <a:rPr lang="en-US">
                <a:latin typeface="Arial"/>
                <a:ea typeface="Arial"/>
                <a:cs typeface="Arial"/>
                <a:sym typeface="Arial"/>
              </a:rPr>
              <a:t>Code Implementation, Model Comparison</a:t>
            </a:r>
            <a:endParaRPr>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a:p>
            <a:pPr indent="0" lvl="0" marL="0" rtl="0" algn="l">
              <a:spcBef>
                <a:spcPts val="1000"/>
              </a:spcBef>
              <a:spcAft>
                <a:spcPts val="0"/>
              </a:spcAft>
              <a:buNone/>
            </a:pPr>
            <a:r>
              <a:rPr b="1" lang="en-US">
                <a:latin typeface="Arial"/>
                <a:ea typeface="Arial"/>
                <a:cs typeface="Arial"/>
                <a:sym typeface="Arial"/>
              </a:rPr>
              <a:t>Divya Raj Singh: </a:t>
            </a:r>
            <a:r>
              <a:rPr lang="en-US">
                <a:latin typeface="Arial"/>
                <a:ea typeface="Arial"/>
                <a:cs typeface="Arial"/>
                <a:sym typeface="Arial"/>
              </a:rPr>
              <a:t>Hyperparameter tuning, Evaluation metrics like performance, accuracy, precision, model training. </a:t>
            </a:r>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nvSpPr>
        <p:spPr>
          <a:xfrm>
            <a:off x="4085400" y="2727150"/>
            <a:ext cx="4021200" cy="891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5100">
                <a:solidFill>
                  <a:srgbClr val="3EADA7"/>
                </a:solidFill>
              </a:rPr>
              <a:t>THANK YOU</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a:t>
            </a:r>
            <a:endParaRPr/>
          </a:p>
        </p:txBody>
      </p:sp>
      <p:sp>
        <p:nvSpPr>
          <p:cNvPr id="181" name="Google Shape;181;p2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500">
                <a:latin typeface="Arial"/>
                <a:ea typeface="Arial"/>
                <a:cs typeface="Arial"/>
                <a:sym typeface="Arial"/>
              </a:rPr>
              <a:t>In the rapidly changing world of technology, the concept of driverless cars has turned from a distant dream into reality. This is the beginning of changing our transportation system, improving safety, and reducing human error. Our goal is to achieve accuracy and adapt quickly to road conditions.</a:t>
            </a:r>
            <a:endParaRPr sz="2500">
              <a:latin typeface="Arial"/>
              <a:ea typeface="Arial"/>
              <a:cs typeface="Arial"/>
              <a:sym typeface="Arial"/>
            </a:endParaRPr>
          </a:p>
          <a:p>
            <a:pPr indent="0" lvl="0" marL="0" rtl="0" algn="l">
              <a:spcBef>
                <a:spcPts val="1000"/>
              </a:spcBef>
              <a:spcAft>
                <a:spcPts val="0"/>
              </a:spcAft>
              <a:buNone/>
            </a:pPr>
            <a:r>
              <a:t/>
            </a:r>
            <a:endParaRPr sz="2500">
              <a:latin typeface="Arial"/>
              <a:ea typeface="Arial"/>
              <a:cs typeface="Arial"/>
              <a:sym typeface="Arial"/>
            </a:endParaRPr>
          </a:p>
          <a:p>
            <a:pPr indent="0" lvl="0" marL="0" rtl="0" algn="l">
              <a:spcBef>
                <a:spcPts val="1000"/>
              </a:spcBef>
              <a:spcAft>
                <a:spcPts val="0"/>
              </a:spcAft>
              <a:buNone/>
            </a:pPr>
            <a:r>
              <a:rPr lang="en-US" sz="2500">
                <a:latin typeface="Arial"/>
                <a:ea typeface="Arial"/>
                <a:cs typeface="Arial"/>
                <a:sym typeface="Arial"/>
              </a:rPr>
              <a:t>By exploring the evolution of artificial intelligence-supported search and navigation systems, we will ultimately pave the way for transportation transformation. This presentation will get to the heart of this revolution by exploring how machine learning algorithms can enable cars to understand and identify objects in their environment and quickly decide and navigate a difficult place.</a:t>
            </a:r>
            <a:endParaRPr sz="25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 - 1</a:t>
            </a:r>
            <a:endParaRPr/>
          </a:p>
        </p:txBody>
      </p:sp>
      <p:sp>
        <p:nvSpPr>
          <p:cNvPr id="187" name="Google Shape;187;p22"/>
          <p:cNvSpPr txBox="1"/>
          <p:nvPr>
            <p:ph idx="1" type="body"/>
          </p:nvPr>
        </p:nvSpPr>
        <p:spPr>
          <a:xfrm>
            <a:off x="484050" y="1191950"/>
            <a:ext cx="11223900" cy="4799100"/>
          </a:xfrm>
          <a:prstGeom prst="rect">
            <a:avLst/>
          </a:prstGeom>
        </p:spPr>
        <p:txBody>
          <a:bodyPr anchorCtr="0" anchor="t" bIns="45700" lIns="91425" spcFirstLastPara="1" rIns="91425" wrap="square" tIns="45700">
            <a:noAutofit/>
          </a:bodyPr>
          <a:lstStyle/>
          <a:p>
            <a:pPr indent="-355600" lvl="0" marL="457200" rtl="0" algn="just">
              <a:lnSpc>
                <a:spcPct val="115000"/>
              </a:lnSpc>
              <a:spcBef>
                <a:spcPts val="0"/>
              </a:spcBef>
              <a:spcAft>
                <a:spcPts val="0"/>
              </a:spcAft>
              <a:buSzPts val="2000"/>
              <a:buFont typeface="Arial"/>
              <a:buAutoNum type="arabicParenR"/>
            </a:pPr>
            <a:r>
              <a:rPr i="1" lang="en-US" sz="2000">
                <a:latin typeface="Arial"/>
                <a:ea typeface="Arial"/>
                <a:cs typeface="Arial"/>
                <a:sym typeface="Arial"/>
              </a:rPr>
              <a:t>Pedestrian Crossing Intention Forecasting at Unsignalized Intersections Using Naturalistic Trajectories</a:t>
            </a:r>
            <a:endParaRPr sz="2000">
              <a:latin typeface="Arial"/>
              <a:ea typeface="Arial"/>
              <a:cs typeface="Arial"/>
              <a:sym typeface="Arial"/>
            </a:endParaRPr>
          </a:p>
          <a:p>
            <a:pPr indent="-355600" lvl="0" marL="914400" rtl="0" algn="just">
              <a:lnSpc>
                <a:spcPct val="115000"/>
              </a:lnSpc>
              <a:spcBef>
                <a:spcPts val="0"/>
              </a:spcBef>
              <a:spcAft>
                <a:spcPts val="0"/>
              </a:spcAft>
              <a:buSzPts val="2000"/>
              <a:buFont typeface="Arial"/>
              <a:buChar char="●"/>
            </a:pPr>
            <a:r>
              <a:rPr lang="en-US" sz="2000">
                <a:latin typeface="Arial"/>
                <a:ea typeface="Arial"/>
                <a:cs typeface="Arial"/>
                <a:sym typeface="Arial"/>
              </a:rPr>
              <a:t>Paper titled “Pedestrian Crossing Intention Forecasting at Unsignalized Intersections Using Naturalistic Trajectories” by Esteban Moreno, Patrick Denny, Enda Ward, Jonathan Horgan, Ciaran Eising, Edward Jones, Martin Glavin, Ashkan Parsi, Darragh Mullins, and Brian Deegan</a:t>
            </a:r>
            <a:endParaRPr sz="2000">
              <a:latin typeface="Arial"/>
              <a:ea typeface="Arial"/>
              <a:cs typeface="Arial"/>
              <a:sym typeface="Arial"/>
            </a:endParaRPr>
          </a:p>
          <a:p>
            <a:pPr indent="-355600" lvl="0" marL="914400" rtl="0" algn="just">
              <a:lnSpc>
                <a:spcPct val="115000"/>
              </a:lnSpc>
              <a:spcBef>
                <a:spcPts val="0"/>
              </a:spcBef>
              <a:spcAft>
                <a:spcPts val="0"/>
              </a:spcAft>
              <a:buSzPts val="2000"/>
              <a:buFont typeface="Arial"/>
              <a:buChar char="●"/>
            </a:pPr>
            <a:r>
              <a:rPr lang="en-US" sz="2000">
                <a:latin typeface="Arial"/>
                <a:ea typeface="Arial"/>
                <a:cs typeface="Arial"/>
                <a:sym typeface="Arial"/>
              </a:rPr>
              <a:t>The article emphasizes the reliance of current autonomous vehicle designs on onboard sensors, which may have a limited field of view, leading to potentially dangerous situations.</a:t>
            </a:r>
            <a:endParaRPr sz="2000">
              <a:latin typeface="Arial"/>
              <a:ea typeface="Arial"/>
              <a:cs typeface="Arial"/>
              <a:sym typeface="Arial"/>
            </a:endParaRPr>
          </a:p>
          <a:p>
            <a:pPr indent="-355600" lvl="0" marL="914400" rtl="0" algn="just">
              <a:lnSpc>
                <a:spcPct val="115000"/>
              </a:lnSpc>
              <a:spcBef>
                <a:spcPts val="0"/>
              </a:spcBef>
              <a:spcAft>
                <a:spcPts val="0"/>
              </a:spcAft>
              <a:buSzPts val="2000"/>
              <a:buFont typeface="Arial"/>
              <a:buChar char="●"/>
            </a:pPr>
            <a:r>
              <a:rPr lang="en-US" sz="2000">
                <a:latin typeface="Arial"/>
                <a:ea typeface="Arial"/>
                <a:cs typeface="Arial"/>
                <a:sym typeface="Arial"/>
              </a:rPr>
              <a:t>Uses dataset of “Dataset of Naturalistic Road User Trajectories at German Intersections.” </a:t>
            </a:r>
            <a:endParaRPr sz="2000">
              <a:latin typeface="Arial"/>
              <a:ea typeface="Arial"/>
              <a:cs typeface="Arial"/>
              <a:sym typeface="Arial"/>
            </a:endParaRPr>
          </a:p>
          <a:p>
            <a:pPr indent="-355600" lvl="0" marL="914400" rtl="0" algn="just">
              <a:lnSpc>
                <a:spcPct val="115000"/>
              </a:lnSpc>
              <a:spcBef>
                <a:spcPts val="0"/>
              </a:spcBef>
              <a:spcAft>
                <a:spcPts val="0"/>
              </a:spcAft>
              <a:buSzPts val="2000"/>
              <a:buFont typeface="Arial"/>
              <a:buChar char="●"/>
            </a:pPr>
            <a:r>
              <a:rPr lang="en-US" sz="2000">
                <a:latin typeface="Arial"/>
                <a:ea typeface="Arial"/>
                <a:cs typeface="Arial"/>
                <a:sym typeface="Arial"/>
              </a:rPr>
              <a:t>Pre-processing steps- 1) labeling pedestrian intention 2) imbalance handling 3) feature selection 4) training and testing split 5) handling the unclear scenario</a:t>
            </a:r>
            <a:endParaRPr sz="2000">
              <a:latin typeface="Arial"/>
              <a:ea typeface="Arial"/>
              <a:cs typeface="Arial"/>
              <a:sym typeface="Arial"/>
            </a:endParaRPr>
          </a:p>
          <a:p>
            <a:pPr indent="-355600" lvl="0" marL="914400" rtl="0" algn="just">
              <a:lnSpc>
                <a:spcPct val="115000"/>
              </a:lnSpc>
              <a:spcBef>
                <a:spcPts val="0"/>
              </a:spcBef>
              <a:spcAft>
                <a:spcPts val="0"/>
              </a:spcAft>
              <a:buSzPts val="2000"/>
              <a:buFont typeface="Arial"/>
              <a:buChar char="●"/>
            </a:pPr>
            <a:r>
              <a:rPr lang="en-US" sz="2000">
                <a:latin typeface="Arial"/>
                <a:ea typeface="Arial"/>
                <a:cs typeface="Arial"/>
                <a:sym typeface="Arial"/>
              </a:rPr>
              <a:t>Models used - random forest, feed-forward neural network</a:t>
            </a:r>
            <a:endParaRPr sz="2000">
              <a:latin typeface="Arial"/>
              <a:ea typeface="Arial"/>
              <a:cs typeface="Arial"/>
              <a:sym typeface="Arial"/>
            </a:endParaRPr>
          </a:p>
          <a:p>
            <a:pPr indent="-355600" lvl="0" marL="914400" rtl="0" algn="just">
              <a:lnSpc>
                <a:spcPct val="115000"/>
              </a:lnSpc>
              <a:spcBef>
                <a:spcPts val="0"/>
              </a:spcBef>
              <a:spcAft>
                <a:spcPts val="0"/>
              </a:spcAft>
              <a:buSzPts val="2000"/>
              <a:buFont typeface="Arial"/>
              <a:buChar char="●"/>
            </a:pPr>
            <a:r>
              <a:rPr lang="en-US" sz="2000">
                <a:latin typeface="Arial"/>
                <a:ea typeface="Arial"/>
                <a:cs typeface="Arial"/>
                <a:sym typeface="Arial"/>
              </a:rPr>
              <a:t>The Random Forest model is the primary focus and outperforms the neural network in terms of accuracy and training times in the context of the described study.</a:t>
            </a:r>
            <a:endParaRPr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 - 2</a:t>
            </a:r>
            <a:endParaRPr/>
          </a:p>
        </p:txBody>
      </p:sp>
      <p:sp>
        <p:nvSpPr>
          <p:cNvPr id="193" name="Google Shape;193;p23"/>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en-US" sz="2000">
                <a:latin typeface="Arial"/>
                <a:ea typeface="Arial"/>
                <a:cs typeface="Arial"/>
                <a:sym typeface="Arial"/>
              </a:rPr>
              <a:t>2)    Pedestrians’ Detection Methods in Video Images</a:t>
            </a:r>
            <a:endParaRPr sz="2000">
              <a:latin typeface="Arial"/>
              <a:ea typeface="Arial"/>
              <a:cs typeface="Arial"/>
              <a:sym typeface="Arial"/>
            </a:endParaRPr>
          </a:p>
          <a:p>
            <a:pPr indent="-355600" lvl="0" marL="914400" rtl="0" algn="l">
              <a:lnSpc>
                <a:spcPct val="115000"/>
              </a:lnSpc>
              <a:spcBef>
                <a:spcPts val="0"/>
              </a:spcBef>
              <a:spcAft>
                <a:spcPts val="0"/>
              </a:spcAft>
              <a:buSzPts val="2000"/>
              <a:buFont typeface="Arial"/>
              <a:buChar char="●"/>
            </a:pPr>
            <a:r>
              <a:rPr lang="en-US" sz="2000">
                <a:latin typeface="Arial"/>
                <a:ea typeface="Arial"/>
                <a:cs typeface="Arial"/>
                <a:sym typeface="Arial"/>
              </a:rPr>
              <a:t>“Pedestrians’ Detection Methods in Video Images: A Literature Review”</a:t>
            </a:r>
            <a:endParaRPr sz="2000">
              <a:latin typeface="Arial"/>
              <a:ea typeface="Arial"/>
              <a:cs typeface="Arial"/>
              <a:sym typeface="Arial"/>
            </a:endParaRPr>
          </a:p>
          <a:p>
            <a:pPr indent="-355600" lvl="0" marL="914400" rtl="0" algn="l">
              <a:lnSpc>
                <a:spcPct val="115000"/>
              </a:lnSpc>
              <a:spcBef>
                <a:spcPts val="0"/>
              </a:spcBef>
              <a:spcAft>
                <a:spcPts val="0"/>
              </a:spcAft>
              <a:buSzPts val="2000"/>
              <a:buFont typeface="Arial"/>
              <a:buChar char="●"/>
            </a:pPr>
            <a:r>
              <a:rPr lang="en-US" sz="2000">
                <a:latin typeface="Arial"/>
                <a:ea typeface="Arial"/>
                <a:cs typeface="Arial"/>
                <a:sym typeface="Arial"/>
              </a:rPr>
              <a:t>This paper reviews current algorithms for pedestrian detection using image processing, where used images have been obtained from video surveillance or conventional cameras</a:t>
            </a:r>
            <a:endParaRPr sz="2000">
              <a:latin typeface="Arial"/>
              <a:ea typeface="Arial"/>
              <a:cs typeface="Arial"/>
              <a:sym typeface="Arial"/>
            </a:endParaRPr>
          </a:p>
          <a:p>
            <a:pPr indent="-355600" lvl="0" marL="914400" rtl="0" algn="l">
              <a:lnSpc>
                <a:spcPct val="115000"/>
              </a:lnSpc>
              <a:spcBef>
                <a:spcPts val="0"/>
              </a:spcBef>
              <a:spcAft>
                <a:spcPts val="0"/>
              </a:spcAft>
              <a:buSzPts val="2000"/>
              <a:buFont typeface="Arial"/>
              <a:buChar char="●"/>
            </a:pPr>
            <a:r>
              <a:rPr lang="en-US" sz="2000">
                <a:latin typeface="Arial"/>
                <a:ea typeface="Arial"/>
                <a:cs typeface="Arial"/>
                <a:sym typeface="Arial"/>
              </a:rPr>
              <a:t>Traditional Methods Traditional methods for pedestrian detection often involve handcrafted features and classifiers. Features such as Histogram of Oriented Gradients (HOG), Scale-Invariant Feature Transform (SIFT), and Speeded Up Robust Features (SURF) have been widely used.</a:t>
            </a:r>
            <a:endParaRPr sz="2000">
              <a:latin typeface="Arial"/>
              <a:ea typeface="Arial"/>
              <a:cs typeface="Arial"/>
              <a:sym typeface="Arial"/>
            </a:endParaRPr>
          </a:p>
          <a:p>
            <a:pPr indent="-355600" lvl="0" marL="914400" rtl="0" algn="l">
              <a:lnSpc>
                <a:spcPct val="115000"/>
              </a:lnSpc>
              <a:spcBef>
                <a:spcPts val="0"/>
              </a:spcBef>
              <a:spcAft>
                <a:spcPts val="0"/>
              </a:spcAft>
              <a:buSzPts val="2000"/>
              <a:buFont typeface="Arial"/>
              <a:buChar char="●"/>
            </a:pPr>
            <a:r>
              <a:rPr lang="en-US" sz="2000">
                <a:latin typeface="Arial"/>
                <a:ea typeface="Arial"/>
                <a:cs typeface="Arial"/>
                <a:sym typeface="Arial"/>
              </a:rPr>
              <a:t>Models used - Linear SVM, HOG, SIFT</a:t>
            </a:r>
            <a:endParaRPr sz="2000">
              <a:latin typeface="Arial"/>
              <a:ea typeface="Arial"/>
              <a:cs typeface="Arial"/>
              <a:sym typeface="Arial"/>
            </a:endParaRPr>
          </a:p>
          <a:p>
            <a:pPr indent="-355600" lvl="0" marL="914400" rtl="0" algn="l">
              <a:lnSpc>
                <a:spcPct val="115000"/>
              </a:lnSpc>
              <a:spcBef>
                <a:spcPts val="0"/>
              </a:spcBef>
              <a:spcAft>
                <a:spcPts val="0"/>
              </a:spcAft>
              <a:buSzPts val="2000"/>
              <a:buFont typeface="Arial"/>
              <a:buChar char="●"/>
            </a:pPr>
            <a:r>
              <a:rPr lang="en-US" sz="2000">
                <a:latin typeface="Arial"/>
                <a:ea typeface="Arial"/>
                <a:cs typeface="Arial"/>
                <a:sym typeface="Arial"/>
              </a:rPr>
              <a:t>Pre-processing Steps- 1) Image smoothing 2) Region of interest selection 3) Color Transformation 4) Inverse Perspective mapping 5) Segmentation</a:t>
            </a:r>
            <a:endParaRPr sz="2000">
              <a:latin typeface="Arial"/>
              <a:ea typeface="Arial"/>
              <a:cs typeface="Arial"/>
              <a:sym typeface="Arial"/>
            </a:endParaRPr>
          </a:p>
          <a:p>
            <a:pPr indent="-355600" lvl="0" marL="914400" rtl="0" algn="l">
              <a:lnSpc>
                <a:spcPct val="115000"/>
              </a:lnSpc>
              <a:spcBef>
                <a:spcPts val="0"/>
              </a:spcBef>
              <a:spcAft>
                <a:spcPts val="0"/>
              </a:spcAft>
              <a:buSzPts val="2000"/>
              <a:buFont typeface="Arial"/>
              <a:buChar char="●"/>
            </a:pPr>
            <a:r>
              <a:rPr lang="en-US" sz="2000">
                <a:latin typeface="Arial"/>
                <a:ea typeface="Arial"/>
                <a:cs typeface="Arial"/>
                <a:sym typeface="Arial"/>
              </a:rPr>
              <a:t>These steps are common in many pedestrian detection methods and help to prepare the image data for further processing and analysis.</a:t>
            </a:r>
            <a:endParaRPr sz="20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- 1</a:t>
            </a:r>
            <a:endParaRPr/>
          </a:p>
        </p:txBody>
      </p:sp>
      <p:sp>
        <p:nvSpPr>
          <p:cNvPr id="199" name="Google Shape;199;p2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9250" lvl="0" marL="457200" rtl="0" algn="l">
              <a:spcBef>
                <a:spcPts val="1000"/>
              </a:spcBef>
              <a:spcAft>
                <a:spcPts val="0"/>
              </a:spcAft>
              <a:buSzPts val="1900"/>
              <a:buFont typeface="Arial"/>
              <a:buAutoNum type="arabicParenR"/>
            </a:pPr>
            <a:r>
              <a:rPr lang="en-US" sz="2900">
                <a:latin typeface="Arial"/>
                <a:ea typeface="Arial"/>
                <a:cs typeface="Arial"/>
                <a:sym typeface="Arial"/>
              </a:rPr>
              <a:t> ImageNet Large Scale Visual Recognition Challenge (ILSVRC) [1]</a:t>
            </a:r>
            <a:endParaRPr sz="2900">
              <a:latin typeface="Arial"/>
              <a:ea typeface="Arial"/>
              <a:cs typeface="Arial"/>
              <a:sym typeface="Arial"/>
            </a:endParaRPr>
          </a:p>
          <a:p>
            <a:pPr indent="-349250" lvl="0" marL="914400" rtl="0" algn="l">
              <a:spcBef>
                <a:spcPts val="0"/>
              </a:spcBef>
              <a:spcAft>
                <a:spcPts val="0"/>
              </a:spcAft>
              <a:buSzPts val="1900"/>
              <a:buFont typeface="Arial"/>
              <a:buChar char="●"/>
            </a:pPr>
            <a:r>
              <a:rPr lang="en-US" sz="2900">
                <a:latin typeface="Arial"/>
                <a:ea typeface="Arial"/>
                <a:cs typeface="Arial"/>
                <a:sym typeface="Arial"/>
              </a:rPr>
              <a:t>This dataset spans 1000 object classes and contains 1,281,167 training images, 50,000 validation images and 100,000 test images</a:t>
            </a:r>
            <a:endParaRPr sz="2900">
              <a:latin typeface="Arial"/>
              <a:ea typeface="Arial"/>
              <a:cs typeface="Arial"/>
              <a:sym typeface="Arial"/>
            </a:endParaRPr>
          </a:p>
          <a:p>
            <a:pPr indent="-349250" lvl="0" marL="914400" rtl="0" algn="l">
              <a:spcBef>
                <a:spcPts val="0"/>
              </a:spcBef>
              <a:spcAft>
                <a:spcPts val="0"/>
              </a:spcAft>
              <a:buSzPts val="1900"/>
              <a:buFont typeface="Arial"/>
              <a:buChar char="●"/>
            </a:pPr>
            <a:r>
              <a:rPr lang="en-US" sz="2900">
                <a:latin typeface="Arial"/>
                <a:ea typeface="Arial"/>
                <a:cs typeface="Arial"/>
                <a:sym typeface="Arial"/>
              </a:rPr>
              <a:t>Used this dataset to train the model to classify any object given in an image</a:t>
            </a:r>
            <a:endParaRPr sz="2900">
              <a:latin typeface="Arial"/>
              <a:ea typeface="Arial"/>
              <a:cs typeface="Arial"/>
              <a:sym typeface="Arial"/>
            </a:endParaRPr>
          </a:p>
          <a:p>
            <a:pPr indent="0" lvl="0" marL="1371600" rtl="0" algn="l">
              <a:spcBef>
                <a:spcPts val="1000"/>
              </a:spcBef>
              <a:spcAft>
                <a:spcPts val="0"/>
              </a:spcAft>
              <a:buNone/>
            </a:pPr>
            <a:r>
              <a:t/>
            </a:r>
            <a:endParaRPr sz="2900">
              <a:latin typeface="Arial"/>
              <a:ea typeface="Arial"/>
              <a:cs typeface="Arial"/>
              <a:sym typeface="Arial"/>
            </a:endParaRPr>
          </a:p>
          <a:p>
            <a:pPr indent="0" lvl="0" marL="1371600" rtl="0" algn="l">
              <a:spcBef>
                <a:spcPts val="1000"/>
              </a:spcBef>
              <a:spcAft>
                <a:spcPts val="0"/>
              </a:spcAft>
              <a:buNone/>
            </a:pPr>
            <a:r>
              <a:t/>
            </a:r>
            <a:endParaRPr sz="2900">
              <a:latin typeface="Arial"/>
              <a:ea typeface="Arial"/>
              <a:cs typeface="Arial"/>
              <a:sym typeface="Arial"/>
            </a:endParaRPr>
          </a:p>
          <a:p>
            <a:pPr indent="0" lvl="0" marL="0" rtl="0" algn="l">
              <a:spcBef>
                <a:spcPts val="1000"/>
              </a:spcBef>
              <a:spcAft>
                <a:spcPts val="0"/>
              </a:spcAft>
              <a:buNone/>
            </a:pPr>
            <a:r>
              <a:t/>
            </a:r>
            <a:endParaRPr sz="2900">
              <a:latin typeface="Arial"/>
              <a:ea typeface="Arial"/>
              <a:cs typeface="Arial"/>
              <a:sym typeface="Arial"/>
            </a:endParaRPr>
          </a:p>
          <a:p>
            <a:pPr indent="0" lvl="0" marL="0" rtl="0" algn="l">
              <a:spcBef>
                <a:spcPts val="1000"/>
              </a:spcBef>
              <a:spcAft>
                <a:spcPts val="0"/>
              </a:spcAft>
              <a:buNone/>
            </a:pPr>
            <a:r>
              <a:rPr lang="en-US" sz="1100" u="sng">
                <a:solidFill>
                  <a:schemeClr val="hlink"/>
                </a:solidFill>
                <a:latin typeface="Arial"/>
                <a:ea typeface="Arial"/>
                <a:cs typeface="Arial"/>
                <a:sym typeface="Arial"/>
                <a:hlinkClick r:id="rId3"/>
              </a:rPr>
              <a:t>ImageNet (image-net.org)</a:t>
            </a:r>
            <a:endParaRPr sz="29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- 2</a:t>
            </a:r>
            <a:endParaRPr/>
          </a:p>
        </p:txBody>
      </p:sp>
      <p:sp>
        <p:nvSpPr>
          <p:cNvPr id="205" name="Google Shape;205;p2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900">
                <a:latin typeface="Arial"/>
                <a:ea typeface="Arial"/>
                <a:cs typeface="Arial"/>
                <a:sym typeface="Arial"/>
              </a:rPr>
              <a:t>2) DATS_2022 [2]</a:t>
            </a:r>
            <a:endParaRPr sz="2900">
              <a:latin typeface="Arial"/>
              <a:ea typeface="Arial"/>
              <a:cs typeface="Arial"/>
              <a:sym typeface="Arial"/>
            </a:endParaRPr>
          </a:p>
          <a:p>
            <a:pPr indent="-412750" lvl="0" marL="914400" rtl="0" algn="l">
              <a:spcBef>
                <a:spcPts val="1000"/>
              </a:spcBef>
              <a:spcAft>
                <a:spcPts val="0"/>
              </a:spcAft>
              <a:buSzPts val="2900"/>
              <a:buFont typeface="Arial"/>
              <a:buChar char="●"/>
            </a:pPr>
            <a:r>
              <a:rPr lang="en-US" sz="2900">
                <a:latin typeface="Arial"/>
                <a:ea typeface="Arial"/>
                <a:cs typeface="Arial"/>
                <a:sym typeface="Arial"/>
              </a:rPr>
              <a:t>D</a:t>
            </a:r>
            <a:r>
              <a:rPr lang="en-US" sz="2900">
                <a:latin typeface="Arial"/>
                <a:ea typeface="Arial"/>
                <a:cs typeface="Arial"/>
                <a:sym typeface="Arial"/>
              </a:rPr>
              <a:t>ataset</a:t>
            </a:r>
            <a:r>
              <a:rPr lang="en-US" sz="2900">
                <a:latin typeface="Arial"/>
                <a:ea typeface="Arial"/>
                <a:cs typeface="Arial"/>
                <a:sym typeface="Arial"/>
              </a:rPr>
              <a:t> that covers images from indian roads to capture the unstructured indian traffic scenario.</a:t>
            </a:r>
            <a:endParaRPr sz="2900">
              <a:latin typeface="Arial"/>
              <a:ea typeface="Arial"/>
              <a:cs typeface="Arial"/>
              <a:sym typeface="Arial"/>
            </a:endParaRPr>
          </a:p>
          <a:p>
            <a:pPr indent="-412750" lvl="0" marL="914400" rtl="0" algn="l">
              <a:spcBef>
                <a:spcPts val="0"/>
              </a:spcBef>
              <a:spcAft>
                <a:spcPts val="0"/>
              </a:spcAft>
              <a:buSzPts val="2900"/>
              <a:buFont typeface="Arial"/>
              <a:buChar char="●"/>
            </a:pPr>
            <a:r>
              <a:rPr lang="en-US" sz="2900">
                <a:latin typeface="Arial"/>
                <a:ea typeface="Arial"/>
                <a:cs typeface="Arial"/>
                <a:sym typeface="Arial"/>
              </a:rPr>
              <a:t>It contains more than 10,000 images. </a:t>
            </a:r>
            <a:endParaRPr sz="2900">
              <a:latin typeface="Arial"/>
              <a:ea typeface="Arial"/>
              <a:cs typeface="Arial"/>
              <a:sym typeface="Arial"/>
            </a:endParaRPr>
          </a:p>
          <a:p>
            <a:pPr indent="-412750" lvl="0" marL="914400" rtl="0" algn="l">
              <a:spcBef>
                <a:spcPts val="0"/>
              </a:spcBef>
              <a:spcAft>
                <a:spcPts val="0"/>
              </a:spcAft>
              <a:buSzPts val="2900"/>
              <a:buFont typeface="Arial"/>
              <a:buChar char="●"/>
            </a:pPr>
            <a:r>
              <a:rPr lang="en-US" sz="2900">
                <a:latin typeface="Arial"/>
                <a:ea typeface="Arial"/>
                <a:cs typeface="Arial"/>
                <a:sym typeface="Arial"/>
              </a:rPr>
              <a:t>Annotations for a small set of images in .xml, .txt, .json formats are also included.</a:t>
            </a:r>
            <a:endParaRPr sz="2900">
              <a:latin typeface="Arial"/>
              <a:ea typeface="Arial"/>
              <a:cs typeface="Arial"/>
              <a:sym typeface="Arial"/>
            </a:endParaRPr>
          </a:p>
          <a:p>
            <a:pPr indent="-412750" lvl="0" marL="914400" rtl="0" algn="l">
              <a:spcBef>
                <a:spcPts val="0"/>
              </a:spcBef>
              <a:spcAft>
                <a:spcPts val="0"/>
              </a:spcAft>
              <a:buSzPts val="2900"/>
              <a:buFont typeface="Arial"/>
              <a:buChar char="●"/>
            </a:pPr>
            <a:r>
              <a:rPr lang="en-US" sz="2900">
                <a:latin typeface="Arial"/>
                <a:ea typeface="Arial"/>
                <a:cs typeface="Arial"/>
                <a:sym typeface="Arial"/>
              </a:rPr>
              <a:t>Used this dataset to train the our model.</a:t>
            </a:r>
            <a:endParaRPr sz="2900">
              <a:latin typeface="Arial"/>
              <a:ea typeface="Arial"/>
              <a:cs typeface="Arial"/>
              <a:sym typeface="Arial"/>
            </a:endParaRPr>
          </a:p>
          <a:p>
            <a:pPr indent="0" lvl="0" marL="0" rtl="0" algn="l">
              <a:spcBef>
                <a:spcPts val="1000"/>
              </a:spcBef>
              <a:spcAft>
                <a:spcPts val="0"/>
              </a:spcAft>
              <a:buNone/>
            </a:pPr>
            <a:r>
              <a:t/>
            </a:r>
            <a:endParaRPr sz="29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100" u="sng">
                <a:solidFill>
                  <a:schemeClr val="hlink"/>
                </a:solidFill>
                <a:latin typeface="Arial"/>
                <a:ea typeface="Arial"/>
                <a:cs typeface="Arial"/>
                <a:sym typeface="Arial"/>
                <a:hlinkClick r:id="rId3"/>
              </a:rPr>
              <a:t>DATS_2022 - Mendeley Data</a:t>
            </a:r>
            <a:endParaRPr sz="29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- 3</a:t>
            </a:r>
            <a:endParaRPr/>
          </a:p>
        </p:txBody>
      </p:sp>
      <p:sp>
        <p:nvSpPr>
          <p:cNvPr id="211" name="Google Shape;211;p2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sz="2900">
                <a:latin typeface="Arial"/>
                <a:ea typeface="Arial"/>
                <a:cs typeface="Arial"/>
                <a:sym typeface="Arial"/>
              </a:rPr>
              <a:t>3</a:t>
            </a:r>
            <a:r>
              <a:rPr lang="en-US" sz="2900">
                <a:latin typeface="Arial"/>
                <a:ea typeface="Arial"/>
                <a:cs typeface="Arial"/>
                <a:sym typeface="Arial"/>
              </a:rPr>
              <a:t>) </a:t>
            </a:r>
            <a:r>
              <a:rPr lang="en-US" sz="2900">
                <a:solidFill>
                  <a:srgbClr val="202124"/>
                </a:solidFill>
                <a:highlight>
                  <a:srgbClr val="FFFFFF"/>
                </a:highlight>
                <a:latin typeface="Arial"/>
                <a:ea typeface="Arial"/>
                <a:cs typeface="Arial"/>
                <a:sym typeface="Arial"/>
              </a:rPr>
              <a:t>MoDES Dataset of Cattle</a:t>
            </a:r>
            <a:r>
              <a:rPr lang="en-US" sz="2900">
                <a:latin typeface="Arial"/>
                <a:ea typeface="Arial"/>
                <a:cs typeface="Arial"/>
                <a:sym typeface="Arial"/>
              </a:rPr>
              <a:t> [3]</a:t>
            </a:r>
            <a:endParaRPr sz="2900">
              <a:latin typeface="Arial"/>
              <a:ea typeface="Arial"/>
              <a:cs typeface="Arial"/>
              <a:sym typeface="Arial"/>
            </a:endParaRPr>
          </a:p>
          <a:p>
            <a:pPr indent="-412750" lvl="0" marL="914400" rtl="0" algn="l">
              <a:spcBef>
                <a:spcPts val="1000"/>
              </a:spcBef>
              <a:spcAft>
                <a:spcPts val="0"/>
              </a:spcAft>
              <a:buSzPts val="2900"/>
              <a:buFont typeface="Arial"/>
              <a:buChar char="●"/>
            </a:pPr>
            <a:r>
              <a:rPr lang="en-US" sz="2900">
                <a:latin typeface="Arial"/>
                <a:ea typeface="Arial"/>
                <a:cs typeface="Arial"/>
                <a:sym typeface="Arial"/>
              </a:rPr>
              <a:t>Dataset that covers images from indian roads with cattles and potholes for training the model.</a:t>
            </a:r>
            <a:endParaRPr sz="2900">
              <a:latin typeface="Arial"/>
              <a:ea typeface="Arial"/>
              <a:cs typeface="Arial"/>
              <a:sym typeface="Arial"/>
            </a:endParaRPr>
          </a:p>
          <a:p>
            <a:pPr indent="-412750" lvl="0" marL="914400" rtl="0" algn="l">
              <a:spcBef>
                <a:spcPts val="0"/>
              </a:spcBef>
              <a:spcAft>
                <a:spcPts val="0"/>
              </a:spcAft>
              <a:buSzPts val="2900"/>
              <a:buFont typeface="Arial"/>
              <a:buChar char="●"/>
            </a:pPr>
            <a:r>
              <a:rPr lang="en-US" sz="2900">
                <a:latin typeface="Arial"/>
                <a:ea typeface="Arial"/>
                <a:cs typeface="Arial"/>
                <a:sym typeface="Arial"/>
              </a:rPr>
              <a:t>It contains more than 4,00,000 images. </a:t>
            </a:r>
            <a:endParaRPr sz="2900">
              <a:latin typeface="Arial"/>
              <a:ea typeface="Arial"/>
              <a:cs typeface="Arial"/>
              <a:sym typeface="Arial"/>
            </a:endParaRPr>
          </a:p>
          <a:p>
            <a:pPr indent="-412750" lvl="0" marL="914400" rtl="0" algn="l">
              <a:spcBef>
                <a:spcPts val="0"/>
              </a:spcBef>
              <a:spcAft>
                <a:spcPts val="0"/>
              </a:spcAft>
              <a:buSzPts val="2900"/>
              <a:buFont typeface="Arial"/>
              <a:buChar char="●"/>
            </a:pPr>
            <a:r>
              <a:rPr lang="en-US" sz="2900">
                <a:latin typeface="Arial"/>
                <a:ea typeface="Arial"/>
                <a:cs typeface="Arial"/>
                <a:sym typeface="Arial"/>
              </a:rPr>
              <a:t>Annotations for a small set of images in .xml, .txt, .json formats are also included.</a:t>
            </a:r>
            <a:endParaRPr sz="2900">
              <a:latin typeface="Arial"/>
              <a:ea typeface="Arial"/>
              <a:cs typeface="Arial"/>
              <a:sym typeface="Arial"/>
            </a:endParaRPr>
          </a:p>
          <a:p>
            <a:pPr indent="-412750" lvl="0" marL="914400" rtl="0" algn="l">
              <a:spcBef>
                <a:spcPts val="0"/>
              </a:spcBef>
              <a:spcAft>
                <a:spcPts val="0"/>
              </a:spcAft>
              <a:buSzPts val="2900"/>
              <a:buFont typeface="Arial"/>
              <a:buChar char="●"/>
            </a:pPr>
            <a:r>
              <a:rPr lang="en-US" sz="2900">
                <a:latin typeface="Arial"/>
                <a:ea typeface="Arial"/>
                <a:cs typeface="Arial"/>
                <a:sym typeface="Arial"/>
              </a:rPr>
              <a:t>Used this dataset to train the our model. </a:t>
            </a:r>
            <a:endParaRPr sz="2900">
              <a:latin typeface="Arial"/>
              <a:ea typeface="Arial"/>
              <a:cs typeface="Arial"/>
              <a:sym typeface="Arial"/>
            </a:endParaRPr>
          </a:p>
          <a:p>
            <a:pPr indent="-412750" lvl="0" marL="914400" rtl="0" algn="l">
              <a:spcBef>
                <a:spcPts val="0"/>
              </a:spcBef>
              <a:spcAft>
                <a:spcPts val="0"/>
              </a:spcAft>
              <a:buSzPts val="2900"/>
              <a:buFont typeface="Arial"/>
              <a:buChar char="●"/>
            </a:pPr>
            <a:r>
              <a:rPr lang="en-US" sz="2900">
                <a:latin typeface="Arial"/>
                <a:ea typeface="Arial"/>
                <a:cs typeface="Arial"/>
                <a:sym typeface="Arial"/>
              </a:rPr>
              <a:t>This dataset helped in further optimization of model to make most appropriate decision in case of overlap of various road obstructions.</a:t>
            </a:r>
            <a:endParaRPr sz="2900">
              <a:latin typeface="Arial"/>
              <a:ea typeface="Arial"/>
              <a:cs typeface="Arial"/>
              <a:sym typeface="Arial"/>
            </a:endParaRPr>
          </a:p>
          <a:p>
            <a:pPr indent="0" lvl="0" marL="0" rtl="0" algn="l">
              <a:spcBef>
                <a:spcPts val="1000"/>
              </a:spcBef>
              <a:spcAft>
                <a:spcPts val="0"/>
              </a:spcAft>
              <a:buNone/>
            </a:pPr>
            <a:r>
              <a:t/>
            </a:r>
            <a:endParaRPr sz="2900">
              <a:latin typeface="Arial"/>
              <a:ea typeface="Arial"/>
              <a:cs typeface="Arial"/>
              <a:sym typeface="Arial"/>
            </a:endParaRPr>
          </a:p>
          <a:p>
            <a:pPr indent="0" lvl="0" marL="0" rtl="0" algn="l">
              <a:spcBef>
                <a:spcPts val="1000"/>
              </a:spcBef>
              <a:spcAft>
                <a:spcPts val="0"/>
              </a:spcAft>
              <a:buNone/>
            </a:pPr>
            <a:r>
              <a:rPr lang="en-US" sz="1100" u="sng">
                <a:solidFill>
                  <a:schemeClr val="hlink"/>
                </a:solidFill>
                <a:latin typeface="Arial"/>
                <a:ea typeface="Arial"/>
                <a:cs typeface="Arial"/>
                <a:sym typeface="Arial"/>
                <a:hlinkClick r:id="rId3"/>
              </a:rPr>
              <a:t>https://www.kaggle.com/datasets/bsridevi/modes-dataset-of-stray-animals</a:t>
            </a:r>
            <a:r>
              <a:rPr lang="en-US" sz="2900">
                <a:latin typeface="Arial"/>
                <a:ea typeface="Arial"/>
                <a:cs typeface="Arial"/>
                <a:sym typeface="Arial"/>
              </a:rPr>
              <a:t> </a:t>
            </a:r>
            <a:endParaRPr sz="29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VISUALISATION</a:t>
            </a:r>
            <a:endParaRPr/>
          </a:p>
        </p:txBody>
      </p:sp>
      <p:sp>
        <p:nvSpPr>
          <p:cNvPr id="217" name="Google Shape;217;p2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18" name="Google Shape;218;p27"/>
          <p:cNvPicPr preferRelativeResize="0"/>
          <p:nvPr/>
        </p:nvPicPr>
        <p:blipFill rotWithShape="1">
          <a:blip r:embed="rId3">
            <a:alphaModFix/>
          </a:blip>
          <a:srcRect b="35318" l="4270" r="56833" t="11785"/>
          <a:stretch/>
        </p:blipFill>
        <p:spPr>
          <a:xfrm>
            <a:off x="2901550" y="1668425"/>
            <a:ext cx="6402749" cy="4897851"/>
          </a:xfrm>
          <a:prstGeom prst="rect">
            <a:avLst/>
          </a:prstGeom>
          <a:noFill/>
          <a:ln>
            <a:noFill/>
          </a:ln>
        </p:spPr>
      </p:pic>
      <p:sp>
        <p:nvSpPr>
          <p:cNvPr id="219" name="Google Shape;219;p27"/>
          <p:cNvSpPr txBox="1"/>
          <p:nvPr/>
        </p:nvSpPr>
        <p:spPr>
          <a:xfrm>
            <a:off x="4047000" y="1300250"/>
            <a:ext cx="4098000" cy="3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Pixel Intensity as attribute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