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1" r:id="rId11"/>
    <p:sldId id="292" r:id="rId12"/>
    <p:sldId id="293" r:id="rId13"/>
    <p:sldId id="290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2" autoAdjust="0"/>
    <p:restoredTop sz="95591" autoAdjust="0"/>
  </p:normalViewPr>
  <p:slideViewPr>
    <p:cSldViewPr>
      <p:cViewPr varScale="1">
        <p:scale>
          <a:sx n="71" d="100"/>
          <a:sy n="71" d="100"/>
        </p:scale>
        <p:origin x="882" y="66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352216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Hospital </a:t>
            </a:r>
            <a:r>
              <a:rPr lang="en-US" dirty="0" smtClean="0"/>
              <a:t>Data 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r>
              <a:rPr lang="en-US" dirty="0" smtClean="0"/>
              <a:t>April 2016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/>
              <a:t>Harrison Wallace</a:t>
            </a:r>
          </a:p>
          <a:p>
            <a:r>
              <a:rPr lang="en-US" dirty="0"/>
              <a:t>Rahul Gupta</a:t>
            </a:r>
          </a:p>
          <a:p>
            <a:r>
              <a:rPr lang="en-US" dirty="0" err="1"/>
              <a:t>Gopi</a:t>
            </a:r>
            <a:r>
              <a:rPr lang="en-US" dirty="0"/>
              <a:t> </a:t>
            </a:r>
            <a:r>
              <a:rPr lang="en-US" dirty="0" err="1"/>
              <a:t>Jeeredy</a:t>
            </a:r>
            <a:endParaRPr lang="en-US" dirty="0"/>
          </a:p>
          <a:p>
            <a:r>
              <a:rPr lang="en-US" dirty="0"/>
              <a:t>Viren Abelak</a:t>
            </a:r>
          </a:p>
          <a:p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46" y="1058863"/>
            <a:ext cx="7215908" cy="4960937"/>
          </a:xfrm>
        </p:spPr>
      </p:pic>
    </p:spTree>
    <p:extLst>
      <p:ext uri="{BB962C8B-B14F-4D97-AF65-F5344CB8AC3E}">
        <p14:creationId xmlns:p14="http://schemas.microsoft.com/office/powerpoint/2010/main" val="35933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 10 fold cross validation, found that a probability threshold of .2 is best for maximizing recall while retaining a high </a:t>
            </a:r>
            <a:r>
              <a:rPr lang="en-US" dirty="0" err="1" smtClean="0"/>
              <a:t>fscore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dirty="0"/>
              <a:t>threshold = 0.05  precision, recall, </a:t>
            </a:r>
            <a:r>
              <a:rPr lang="en-US" sz="1200" b="0" dirty="0" err="1"/>
              <a:t>fscore</a:t>
            </a:r>
            <a:r>
              <a:rPr lang="en-US" sz="1200" b="0" dirty="0"/>
              <a:t> = (0.490217443829635, 0.99687499999999996, 0.65569305888206231</a:t>
            </a:r>
            <a:r>
              <a:rPr lang="en-US" sz="1200" b="0" dirty="0" smtClean="0"/>
              <a:t>)</a:t>
            </a:r>
          </a:p>
          <a:p>
            <a:endParaRPr lang="en-US" sz="1200" b="0" dirty="0"/>
          </a:p>
          <a:p>
            <a:r>
              <a:rPr lang="en-US" sz="1200" b="0" dirty="0"/>
              <a:t>threshold = 0.1  precision, recall, </a:t>
            </a:r>
            <a:r>
              <a:rPr lang="en-US" sz="1200" b="0" dirty="0" err="1"/>
              <a:t>fscore</a:t>
            </a:r>
            <a:r>
              <a:rPr lang="en-US" sz="1200" b="0" dirty="0"/>
              <a:t> = (0.54778815087559063, 0.98124999999999996, 0.69805885466469897</a:t>
            </a:r>
            <a:r>
              <a:rPr lang="en-US" sz="1200" b="0" dirty="0" smtClean="0"/>
              <a:t>)</a:t>
            </a:r>
          </a:p>
          <a:p>
            <a:endParaRPr lang="en-US" sz="1200" b="0" dirty="0"/>
          </a:p>
          <a:p>
            <a:r>
              <a:rPr lang="en-US" sz="1200" b="0" dirty="0"/>
              <a:t>threshold = 0.15  precision, recall, </a:t>
            </a:r>
            <a:r>
              <a:rPr lang="en-US" sz="1200" b="0" dirty="0" err="1"/>
              <a:t>fscore</a:t>
            </a:r>
            <a:r>
              <a:rPr lang="en-US" sz="1200" b="0" dirty="0"/>
              <a:t> = (0.62319501879586814, 0.953125, 0.74869713290599615</a:t>
            </a:r>
            <a:r>
              <a:rPr lang="en-US" sz="1200" b="0" dirty="0" smtClean="0"/>
              <a:t>)</a:t>
            </a:r>
          </a:p>
          <a:p>
            <a:endParaRPr lang="en-US" sz="1200" b="0" dirty="0"/>
          </a:p>
          <a:p>
            <a:r>
              <a:rPr lang="en-US" sz="1200" dirty="0"/>
              <a:t>threshold = 0.2  precision, recall, </a:t>
            </a:r>
            <a:r>
              <a:rPr lang="en-US" sz="1200" dirty="0" err="1"/>
              <a:t>fscore</a:t>
            </a:r>
            <a:r>
              <a:rPr lang="en-US" sz="1200" dirty="0"/>
              <a:t> = (0.65358508973984186, 0.921875, 0.76001837688477869</a:t>
            </a:r>
            <a:r>
              <a:rPr lang="en-US" sz="1200" dirty="0" smtClean="0"/>
              <a:t>)</a:t>
            </a:r>
          </a:p>
          <a:p>
            <a:endParaRPr lang="en-US" sz="1200" b="0" dirty="0"/>
          </a:p>
          <a:p>
            <a:r>
              <a:rPr lang="en-US" sz="1200" b="0" dirty="0"/>
              <a:t>threshold = 0.25  precision, recall, </a:t>
            </a:r>
            <a:r>
              <a:rPr lang="en-US" sz="1200" b="0" dirty="0" err="1"/>
              <a:t>fscore</a:t>
            </a:r>
            <a:r>
              <a:rPr lang="en-US" sz="1200" b="0" dirty="0"/>
              <a:t> = (0.68208510692206348, 0.89687499999999998, 0.76783359950416918</a:t>
            </a:r>
            <a:r>
              <a:rPr lang="en-US" sz="1200" b="0" dirty="0" smtClean="0"/>
              <a:t>)</a:t>
            </a:r>
          </a:p>
          <a:p>
            <a:endParaRPr lang="en-US" sz="1200" b="0" dirty="0"/>
          </a:p>
          <a:p>
            <a:r>
              <a:rPr lang="en-US" sz="1200" b="0" dirty="0"/>
              <a:t>threshold = 0.3  precision, recall, </a:t>
            </a:r>
            <a:r>
              <a:rPr lang="en-US" sz="1200" b="0" dirty="0" err="1"/>
              <a:t>fscore</a:t>
            </a:r>
            <a:r>
              <a:rPr lang="en-US" sz="1200" b="0" dirty="0"/>
              <a:t> = (0.71142549861243143, 0.87187499999999996, 0.77566000794498169</a:t>
            </a:r>
            <a:r>
              <a:rPr lang="en-US" sz="1200" b="0" dirty="0" smtClean="0"/>
              <a:t>)</a:t>
            </a:r>
          </a:p>
          <a:p>
            <a:endParaRPr lang="en-US" sz="1200" b="0" dirty="0"/>
          </a:p>
          <a:p>
            <a:r>
              <a:rPr lang="en-US" sz="1200" b="0" dirty="0"/>
              <a:t>threshold = 0.35  precision, recall, </a:t>
            </a:r>
            <a:r>
              <a:rPr lang="en-US" sz="1200" b="0" dirty="0" err="1"/>
              <a:t>fscore</a:t>
            </a:r>
            <a:r>
              <a:rPr lang="en-US" sz="1200" b="0" dirty="0"/>
              <a:t> = (0.7408386397467509, 0.84989919354838717, 0.78039782614236908</a:t>
            </a:r>
            <a:r>
              <a:rPr lang="en-US" sz="1200" b="0" dirty="0" smtClean="0"/>
              <a:t>)</a:t>
            </a:r>
          </a:p>
          <a:p>
            <a:endParaRPr lang="en-US" sz="1200" b="0" dirty="0"/>
          </a:p>
          <a:p>
            <a:r>
              <a:rPr lang="en-US" sz="1200" b="0" dirty="0"/>
              <a:t>threshold = 0.4  precision, recall, </a:t>
            </a:r>
            <a:r>
              <a:rPr lang="en-US" sz="1200" b="0" dirty="0" err="1"/>
              <a:t>fscore</a:t>
            </a:r>
            <a:r>
              <a:rPr lang="en-US" sz="1200" b="0" dirty="0"/>
              <a:t> = (0.75991379611174081, 0.80594758064516125, 0.77230679947592784</a:t>
            </a:r>
            <a:r>
              <a:rPr lang="en-US" sz="1200" b="0" dirty="0" smtClean="0"/>
              <a:t>)</a:t>
            </a:r>
          </a:p>
          <a:p>
            <a:endParaRPr lang="en-US" sz="1200" b="0" dirty="0"/>
          </a:p>
          <a:p>
            <a:r>
              <a:rPr lang="en-US" sz="1200" b="0" dirty="0"/>
              <a:t>threshold = 0.45  precision, recall, </a:t>
            </a:r>
            <a:r>
              <a:rPr lang="en-US" sz="1200" b="0" dirty="0" err="1"/>
              <a:t>fscore</a:t>
            </a:r>
            <a:r>
              <a:rPr lang="en-US" sz="1200" b="0" dirty="0"/>
              <a:t> = (0.78512513951643081, 0.77449596774193552, 0.77070435581124996</a:t>
            </a:r>
            <a:r>
              <a:rPr lang="en-US" sz="1200" b="0" dirty="0" smtClean="0"/>
              <a:t>)</a:t>
            </a:r>
          </a:p>
          <a:p>
            <a:endParaRPr lang="en-US" sz="1200" b="0" dirty="0"/>
          </a:p>
          <a:p>
            <a:r>
              <a:rPr lang="en-US" sz="1200" b="0" dirty="0"/>
              <a:t>threshold = 0.5  precision, recall, </a:t>
            </a:r>
            <a:r>
              <a:rPr lang="en-US" sz="1200" b="0" dirty="0" err="1"/>
              <a:t>fscore</a:t>
            </a:r>
            <a:r>
              <a:rPr lang="en-US" sz="1200" b="0" dirty="0"/>
              <a:t> = (0.81036441956595451, 0.7494959677419355, 0.7699732485451104)</a:t>
            </a:r>
          </a:p>
        </p:txBody>
      </p:sp>
    </p:spTree>
    <p:extLst>
      <p:ext uri="{BB962C8B-B14F-4D97-AF65-F5344CB8AC3E}">
        <p14:creationId xmlns:p14="http://schemas.microsoft.com/office/powerpoint/2010/main" val="38209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</a:t>
            </a:r>
            <a:r>
              <a:rPr lang="en-US" dirty="0"/>
              <a:t>threshold of </a:t>
            </a:r>
            <a:r>
              <a:rPr lang="en-US" dirty="0" smtClean="0"/>
              <a:t>0.2 </a:t>
            </a:r>
            <a:r>
              <a:rPr lang="en-US" dirty="0"/>
              <a:t>is best for maximizing </a:t>
            </a:r>
            <a:r>
              <a:rPr lang="en-US" dirty="0" smtClean="0"/>
              <a:t>recall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83313"/>
            <a:ext cx="6313338" cy="4331687"/>
          </a:xfrm>
        </p:spPr>
      </p:pic>
      <p:sp>
        <p:nvSpPr>
          <p:cNvPr id="5" name="TextBox 4"/>
          <p:cNvSpPr txBox="1"/>
          <p:nvPr/>
        </p:nvSpPr>
        <p:spPr>
          <a:xfrm>
            <a:off x="3733800" y="5719482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Threshold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893833" y="319585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8753" y="873241"/>
            <a:ext cx="4863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at various values of probability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74866"/>
              </p:ext>
            </p:extLst>
          </p:nvPr>
        </p:nvGraphicFramePr>
        <p:xfrm>
          <a:off x="2362200" y="1066800"/>
          <a:ext cx="66294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262">
                  <a:extLst>
                    <a:ext uri="{9D8B030D-6E8A-4147-A177-3AD203B41FA5}">
                      <a16:colId xmlns:a16="http://schemas.microsoft.com/office/drawing/2014/main" val="102880936"/>
                    </a:ext>
                  </a:extLst>
                </a:gridCol>
                <a:gridCol w="2703250">
                  <a:extLst>
                    <a:ext uri="{9D8B030D-6E8A-4147-A177-3AD203B41FA5}">
                      <a16:colId xmlns:a16="http://schemas.microsoft.com/office/drawing/2014/main" val="957684231"/>
                    </a:ext>
                  </a:extLst>
                </a:gridCol>
                <a:gridCol w="2638888">
                  <a:extLst>
                    <a:ext uri="{9D8B030D-6E8A-4147-A177-3AD203B41FA5}">
                      <a16:colId xmlns:a16="http://schemas.microsoft.com/office/drawing/2014/main" val="1543050093"/>
                    </a:ext>
                  </a:extLst>
                </a:gridCol>
              </a:tblGrid>
              <a:tr h="6340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 of variable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Insight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724271"/>
                  </a:ext>
                </a:extLst>
              </a:tr>
              <a:tr h="7133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r>
                        <a:rPr lang="en-US" sz="1600" baseline="0" dirty="0" smtClean="0"/>
                        <a:t> of patient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Probability of heart disease increases with age (dah!)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47834"/>
                  </a:ext>
                </a:extLst>
              </a:tr>
              <a:tr h="7133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oldpeak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Stress Test ECG results (in</a:t>
                      </a:r>
                      <a:r>
                        <a:rPr lang="en-US" sz="1600" baseline="0" dirty="0" smtClean="0"/>
                        <a:t> mm)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Larger peak indicates heart disease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98577"/>
                  </a:ext>
                </a:extLst>
              </a:tr>
              <a:tr h="85599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thalach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 heart rate achieved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lower you max heart rate, the higher probability of disease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259609"/>
                  </a:ext>
                </a:extLst>
              </a:tr>
              <a:tr h="7133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cp4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Chest pain (at level 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you have pain (strong),</a:t>
                      </a:r>
                      <a:r>
                        <a:rPr lang="en-US" sz="1600" baseline="0" dirty="0" smtClean="0"/>
                        <a:t> you are at risk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74582"/>
                  </a:ext>
                </a:extLst>
              </a:tr>
              <a:tr h="7133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exang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Chest pain induced by exercise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Increase probability of disease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1450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2066365" cy="17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trying to build a model that best predicts probability of heart disease</a:t>
            </a:r>
            <a:endParaRPr lang="en-US" dirty="0"/>
          </a:p>
        </p:txBody>
      </p:sp>
      <p:pic>
        <p:nvPicPr>
          <p:cNvPr id="1026" name="Picture 2" descr="http://giffordmedicalcenter.files.wordpress.com/2011/12/he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2597737"/>
            <a:ext cx="3276600" cy="286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800" y="96371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/>
              <a:t>We have access to data from 4 hospitals and about ~1000 patients with 13 key features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2071290"/>
            <a:ext cx="4572000" cy="43037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0"/>
              </a:spcAft>
            </a:pPr>
            <a:r>
              <a:rPr lang="en-US" sz="1800" dirty="0"/>
              <a:t>	</a:t>
            </a:r>
            <a:r>
              <a:rPr lang="en-US" sz="1800" dirty="0" smtClean="0"/>
              <a:t> Age 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Sex 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Chest Pain?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Resting Blood Pressure?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Cholesterol?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Fasting Blood Sugar?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Resting ECG?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Max Heart Rate?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Exercise Angina?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ST Exercise Induced?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Slope?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smtClean="0"/>
              <a:t>Number Vessels?</a:t>
            </a:r>
            <a:endParaRPr lang="en-US" sz="1800" dirty="0"/>
          </a:p>
          <a:p>
            <a:pPr>
              <a:spcAft>
                <a:spcPts val="200"/>
              </a:spcAft>
            </a:pPr>
            <a:r>
              <a:rPr lang="en-US" sz="1800" dirty="0"/>
              <a:t>               </a:t>
            </a:r>
            <a:r>
              <a:rPr lang="en-US" sz="1800" dirty="0" err="1" smtClean="0"/>
              <a:t>Thal</a:t>
            </a:r>
            <a:r>
              <a:rPr lang="en-US" sz="1800" dirty="0" smtClean="0"/>
              <a:t>?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6" name="Isosceles Triangle 5"/>
          <p:cNvSpPr/>
          <p:nvPr/>
        </p:nvSpPr>
        <p:spPr bwMode="auto">
          <a:xfrm rot="5400000">
            <a:off x="2943607" y="3864782"/>
            <a:ext cx="3917185" cy="3302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6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examined the data for each feature and dropped those that did not have enough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7320681" cy="5243788"/>
          </a:xfrm>
        </p:spPr>
      </p:pic>
      <p:sp>
        <p:nvSpPr>
          <p:cNvPr id="5" name="Multiply 4"/>
          <p:cNvSpPr/>
          <p:nvPr/>
        </p:nvSpPr>
        <p:spPr bwMode="auto">
          <a:xfrm>
            <a:off x="3276600" y="1295400"/>
            <a:ext cx="685800" cy="6096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Multiply 5"/>
          <p:cNvSpPr/>
          <p:nvPr/>
        </p:nvSpPr>
        <p:spPr bwMode="auto">
          <a:xfrm>
            <a:off x="5029200" y="3733800"/>
            <a:ext cx="685800" cy="6096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Multiply 6"/>
          <p:cNvSpPr/>
          <p:nvPr/>
        </p:nvSpPr>
        <p:spPr bwMode="auto">
          <a:xfrm>
            <a:off x="6781800" y="3733800"/>
            <a:ext cx="685800" cy="6096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5029200"/>
            <a:ext cx="3962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Additional data cleaning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/>
              <a:t>Heart </a:t>
            </a:r>
            <a:r>
              <a:rPr lang="en-US" sz="1100" b="0" dirty="0"/>
              <a:t>disease (target) simplified to 0 and 1  (one of the hospitals had 0-4)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Make cholesterol =0 to be </a:t>
            </a:r>
            <a:r>
              <a:rPr lang="en-US" sz="1100" b="0" dirty="0" err="1"/>
              <a:t>NaN</a:t>
            </a:r>
            <a:endParaRPr lang="en-US" sz="110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Drop all rows that are </a:t>
            </a:r>
            <a:r>
              <a:rPr lang="en-US" sz="1100" b="0" dirty="0" err="1" smtClean="0"/>
              <a:t>NaN</a:t>
            </a:r>
            <a:endParaRPr lang="en-US" sz="1100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/>
              <a:t>Scaled data using </a:t>
            </a:r>
            <a:r>
              <a:rPr lang="en-US" sz="1100" b="0" dirty="0" err="1"/>
              <a:t>sklearn.tranform</a:t>
            </a:r>
            <a:endParaRPr lang="en-US" sz="110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3753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used Gradient Boosted Ensemble to get a first </a:t>
            </a:r>
            <a:r>
              <a:rPr lang="en-US" dirty="0" smtClean="0"/>
              <a:t>high level pass of significant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AutoShape 2" descr="data:image/png;base64,iVBORw0KGgoAAAANSUhEUgAAAhAAAAGJCAYAAADbgQqfAAAABHNCSVQICAgIfAhkiAAAAAlwSFlzAAALEgAACxIB0t1+/AAAIABJREFUeJzt3XmYXGWZ//9302AgpIlp7TiCSpuQvgdHhhGQsO98EVQG1J8gyzACIsjX+aoMQlAHkE1FGXAUYWQRGAFHEVxAEdlBAUVH2bzbEQHFJWiHQAxCAv3745xI0XbSfZKuPtXV79d1eXXVWZ66z2Oo+tRznjqnY3BwEEmSpCpWq7sASZI08RggJElSZQYISZJUmQFCkiRVZoCQJEmVGSAkSVJlBghpAomIGyLimGGWHxURV1Vs68SIOGCEbQ6KiG8sZ92NEfGWiq95YUR8oMo+YyEieiPiK+P9ulI7W73uAiRV8lngFODjQ5YfCvzfKg1l5vGj3LQdLhbTC/TVXYTUTgwQ0sRyFXBmRGydmbcDRMT2AJl5fUR0AP8OzAW6gA7g0Mz8fkRcCHQDs4BvAn8D3JOZZ0TEwcBhwBrlNh/LzHPL11w3Ir4FrAs8BLwrM+c3FhURWwEfA6YCzwEnZubVKzqQiLgRuBvYCegBPg28DNi+bOftmXlfud39wGbAS4D/yswTyjb2Av6NYjT1CeCozPxBRBwPbFke433A5suOIzN3j4jjgH8EpgBrA/+amV8r9+sFXg6sD8wH9snM30XEHOBcYCbwLHBKZv53RKwLfAZ4Zdl/l2fmx1Z07FI78BSGNIFk5rPA5ylGHJZ5F3B2+Xgu8PLM3DIzXwtcDBzbsO1amblRZs5btiAi1gYOAXbPzE2BfYHTG/aZA7wnMzcG7gXOaqwpIl4MXAAckJmbUXwwfy4iXjGKQ1o/MzcB3koxqnJDZr4euBZ4b8N2r6IIBJsC+0TEHhERwOeAvTPzH4Djga9FxLSGfV6XmfuX/fWLMjy8iiK0bFfu92Hgow2vtQ3w1szcEHgceHe5/HLgS2W/vhE4pXytS4Dzy7rnArtGxNtGcezShOYIhDTx/CdwX/nBPwX4P8ARAJl5R0R8JCIOB2YDO1B8M1/mtqGNZeafIuLNwJvKb9n/QPGtfJnvZuYvy8fnA3cNaWJLim/sV5UjIFB8Q/974NcjHMtXy7+/oDhVcm3D8+0btjs3M58DFkbEl4HdgJ+VtT1cHseNEfF7ipABcEdm/tXpl8x8JCL+GTggIjYAtgCmNWxyU2b+qXz8Y6A7ImYAG5fHT2b+GpgTEVPLOmdExMnlPmtT9KFzLtTWDBDSBFMOp18HvIPiw+ormfkkQES8ETgT+CTF6Y6fAfs37L5oaHsRsR7wfYrh+VspPvje2LDJsw2PVwOWDGmiE7g/M7dsaPPlFMP/I3l6yLE9u5ztlg6p4VmK0zMdQ7brpDiNAMMca1nbJhR9cwZFYLmZ50dwAJ5qeDxYvsbS8vFfAklE9AG/K59umZlPl8tfMqQNqS15CkOamD5HEQz+iWJi5TK7AF8v5y/cDexF8aG6IpsB8zPzlMy8DngzQMNowo4NpyMOB64Zsv8dFN/Gty33+wfg5xRzJqoYGgYaHRARHeVIwNuBrwM3Upwu6C1fdyfgFcCdw+y/lOeDxbbADzLzTOAWYG9G6KMyoN0NHFS+1ispRnPWpDj+fy2Xvxi4neI0jtTWDBDSBJSZN1NMKFyYmfc1rDoH2CEi/ofig+x/gVcvp5ll36avBR6NiIyIuyk+hB8DNijX/xS4ICLuoZgoeFTj/pn5B4o5DKeXr3sRsH9m/moFrzn08XDPG61Fcerke8BnMvOmzHwAeA9wZUT8FDgVeNOy0Zgh7gOei4g7gEuBnoi4D/ghxSme7vKU0IrsTzH/4n+ArwGHlJNJ9we2KGv4PvDFzLxshLakCa/D23lLamXlrzD+IzO/OuLGksaNIxCSWp3fcqQW5AiEJEmqzBEISZJUmQFCkiRV5nUgGixd+uzgggWL6y6jrc2YMRX7uLns4/FhPzeffdx8PT1dK/r59Ao5AtFg9dVH+rm8VpV93Hz28fiwn5vPPm5tBghJklSZAUKSJFVmgJAkSZUZICRJUmUGCEmSVJkBQpIkVWaAkCRJlRkgJElSZQYISZJUmQFCkiRVZoCQJEmVGSAkSVJlBghJklSZAUKSJFVmgJAkSZUZICRJUmUGCEmSVJkBQpIkVWaAkCRJlRkgJElSZQYISZJUmQFCkiRVZoCQJEmVrV53Aa2kv7+fgYFFdZfR1hYsmGYfN5l9PD7s5+azj5uvp2eTld7XANHgwHmXMnX6zLrLkCSp6RYvnM+dVxggxsTU6TOZNmO9usuQJKnlOQdCkiRVZoCQJEmVGSAkSVJlBghJklRZbQEiIm6MiL4hyyIibhyj9rePiMvGoi1JkvRCrTgCMdiibUmSpNK4/IwzIlYHLgRmUYSWf6f8cI+IvwG+WG76+4Z97gNuBf4O+CPwDmAJcA6wQdnOhzPzloh4K3BkeTyDwN4N7awFXAFckpmOSEiSNAbGawTi3cD8zNwa2BU4GXhpue5DwKWZuTNwVcM+Uyk+9LcFfgYcDhwKPJaZOwB7AWeX2/YBe2TmdsADwG7l8i7gG8DZhgdJksbOeAWIDYFbADJzEXA/MLtc1wfcVT6+vWGfJZm57Pn3gQA2At4YETdQjCp0RkQ3MB+4KCIuKLdZo9xve2DN8n+SJGmMjFeAeADYDiAiuig+5H9ZrrsP2Kp8vHnDPmtExEbl462Be8t2Ls3MnYDdgS8DS4ETgX0pRij+DHSU+32T4nTGKeWpEkmSNAbGK0D8J/CSiLgVuAE4gWLUAOAUYO9yVOFNvHDi4zHlPusC55btbBgRN1GMVjycmU8AtwF3UMyZWFxuD0BmPgYcTzEHQ5IkjYGOwcHW/KFCRPwS6MvMJeP1mjsefPag98KQJE0GixY8yo0XvKdj5C2H14o/41xmkOdPRUiSpBbSsnfjzMxZddcgSZKG18ojEJIkqUUZICRJUmUtewqjDosXzh95I0mS2sCqfua17K8w6tDf3z84MLCo7jLaWnf3NOzj5rKPx4f93Hz2cfNtscUmK/1jBQPECw0+9tiTddfQ1np6urCPm8s+Hh/2c/PZx83X09PVlj/jlCRJLcoAIUmSKnMSZYP+/n7PtzXZggWe02w2+3h82M/V9fbOorOzs+4yNEYMEA0OnHcpU6fPrLsMSWo7ixfO56yj92T27Dl1l6IxYoBoMHX6TLwXhiRJI3MOhCRJqswAIUmSKjNASJKkygwQkiSpsgkbICLioIg4dZTbbh8RlzW7JkmSJosJGyBWgtfsliRpjEyYn3FGxJrAhcD6wBrAFcCWEXEt8FLgc5l5XkTsCpwEPAX8ETi4ppIlSWpbE2kE4nDgl5m5FbAvRUB4JjN3A94CvK/c7lxgr8zcEbgZ+EgdxUqS1M4mzAgEEMA1AJn5i4h4HPhRue53wNSIeCnwRGb+rlx+K3AK8M3xLlaS9ELd3dPo6emqtE/V7TV+JlKAeADYHPhGRMwCTgUuatwgM/8QEV0R8bLM/D2wPdA//qVKkoYaGFhU6fbc3s67+VYloE2kAHEucEFE3ERx6uVTFHMfhjoMuDIingUWAP8MbDRONUqSNClMmACRmU8D+69g3azy8fXA9UM2ubn8nyRJGgMTaRKlJElqEQYISZJUmQFCkiRVZoCQJEmVTZhJlONh8cL5dZcgSW3J99f20zE46C0ilunv7x8cGFhUdxltrbt7GvZxc9nH48N+rq63dxadnZ2j3t7rQDRfT09Xx8ru6whEg76+Pv+xNplvCM1nH48P+1mTnXMgJElSZQYISZJUmacwGvT393tOs8kWLPC8cbPZx+OjHfq56pwEqZEBosGB8y5l6vSZdZchSU23eOF8zjp6T2bPnlN3KZqgDBANpk6fybQZ69VdhiRJLc85EJIkqTIDhCRJqswAIUmSKpvQcyAiYipwO3BMZn5nyLq5wFnAEuC6zPxoDSVKktSWJvoIxGeA55az7hxg38zcFpgbERuPX1mSJLW32kYgImJN4EJgfWAN4ApgLtAFvAQ4KTO/uoL9j6IYfRhuXRfwosx8qFx0LbAL8JOxql+SpMmszhGIw4FfZuZWwL7AU8DUzNwF2A04IyKGrS8idgY2yMzzgeFuBLIO8ETD8yeB6WNZvCRJk1mdASKA7wNk5i+Ax4Gby+fzgQVAz3L2PRh4bUTcCLwB+ERE/H3D+icoQsQyXWX7kiRpDNQ5ifIBYHPgGxExCzgVuAMgIl5G8aE/7A3kM3P/ZY8j4kLgssz8acP6JyPi6Yh4NfAQxYjGCc05DEmamLq7p9HT01V3GSvU6vVNZnUGiHOBCyLiJoqRkE8Bb4uI71KMHhyRmYOjaOcv20TEjsDWmXkycARwadn2dzLzB2NcvyRNaAMDi1r6luTeMr35ViWg1RYgMvNpoHEk4SDgpsw8rmI7Bzc8vhG4sXx8J7Dl2FQrSZIatfR1ICLiI8BOPD/K0FE+fmdmPlxbYZIkTXItEyAy86Jhlp0EnFRDOZIkaQUm+oWkJElSDQwQkiSpMgOEJEmqrGXmQLSCxQuHveyEJLUd3++0qjoGB0dzqYXJob+/f3BgYFHdZbS17u5p2MfNZR+Pj3bo597eWXR2dtZdxnJ5HYjm6+npGu52EKPiCESDvr4+/7E2mW8IzWcfjw/7WZOdcyAkSVJlBghJklSZpzAa9Pf3T/hzmq1uwYKJf9641dnH46OV+rnV5zKoPRkgGhw471KmTp9ZdxmSNGqLF87nrKP3ZPbsOXWXoknGANFg6vSZTJuxXt1lSJLU8pwDIUmSKjNASJKkygwQkiSpsnGfAxERU4ADgFcAv83M/xzFPgcBf5uZ8yq8zvGjbV+SJFVTxwjE3wCHrsR+XnNbkqQWUcevMD4EvAZ4PXBtRLwd6AY+kplXR8SRwFuAqcAfgL0bd46IU4FNgZcAP8nMQyLipcBFwIvLzQ4q/+41tP3mHpokSZNDHSMQpwD3Ax8FHs3MXYD3A0eU61+SmTtn5pbAGhRBA4CImAYMZOZu5fItI+LlwIeBr2Xm1sBRDfv8uqH99zT/0CRJmhzqvg7E3eXf31GMOAA8ExGXAX8C1qMIEcv8GXhZRHyxXL92uT6A8wEy8w7gjnIORGP7azXxOCRJmlTqCBDP8fzIxwvmNUTERsBemblFRKxFEQAabzW6O/DKzNy3PG2xV7n+fmBz4J6I2A7YA3hqaPuS1I66u6fR09NVdxlN0a7H1Q7qCBDzKUYNhhsR+DmwKCJupQgGvwHWbVh/J/CRiLipfP5guf404IKIOIAioBwC/FNTqpekFjMwsKgtby3uLdObb1UCWsfgoF/Sl9nx4LMHvZS1pIlk0YJHOe2wLdryXhgGiObr6enqGHmr4XkhKUmSVJkBQpIkVWaAkCRJlRkgJElSZQYISZJUWd0XkmopixfOr7sESarE9y3VxZ9xNujv7x8cGFhUdxltrbt7GvZxc9nH46OV+rm3dxadnZ11lzHm/Bln863KzzgdgWjQ19fnP9Ym8w2h+ezj8WE/a7JzDoQkSarMACFJkirzFEaD/v7+ljmn2a4WLGid88btql36uF3P60vtwgDR4MB5lzJ1+sy6y5AmvcUL53PW0Xu25f0dpHZhgGgwdfpMvJmWJEkjcw6EJEmqzAAhSZIqM0BIkqTKDBCSJKkyA4QkSapsQv0KIyK6gPOA6cC6wNnA3cBngSeAx4CnMvPgiHgv8A7gOeDyzPxMPVVLktR+JtoIxAbAZZn5BmA34APA54B/ysxdgF8ARMSGwNuBrYHtgL0jwh+US5I0RibUCATwe+B9EfEW4ElgDWDdzPxZuf5WYB/gtcD6wPVAB/BiYA7w83GvWNJK6e6eRk9PV91lrFCr19cO7OPWNdECxFHA9zLz3IjYAXgj8KuI2DAzHwC2KLf7GXBvZu4BEBHvA35aR8GSVs7AwKKWvtuld+NsPvu4+VYloE20APEN4D8iYl9gIbAE+L/ABRHxJPAM8Ghm3hMRN0TEbcAU4E7g0bqKliSp3UyoAJGZNwEbNS6LiPcAb8rMP0bEScDT5bafBD457kVKkjQJTKgAsRy/B66LiEXA48BBNdcjSVLbm/ABIjOvAK6ouw5JkiaTifYzTkmS1AIMEJIkqTIDhCRJqmzCz4EYS4sXzq+7BEn436I0ERggGlxy2n4MDCyqu4y21t09zT5usnbp497eWXWXIGkFDBAN+vr6vOpZk3llueazjyWNB+dASJKkygwQkiSpMk9hNOjv72+Lc8etbMGC9jg/38rq7OPe3ll0dnbW8tqSxpcBosGB8y5l6vSZdZchTUiLF87nrKP3ZPbsOXWXImkcGCAaTJ0+k2kz1qu7DEmSWp5zICRJUmUGCEmSVJkBQpIkVWaAkCRJlRkgJElSZRPyVxgRMQe4EFhCEYL2B94DbAN0AmcAVwG3ACcAPwFuAHbLzEdrKFmSpLYyIQMEsCtwJ/BBYDtgL6A3M7eLiCnAHcB1wDuAq4HfAh8wPEiSNDYmaoA4HzgGuBZ4nGKEYbOIuAHooDiu3sz8aUTcBmyRmd+prVppkujunkZPT1fdZYybyXSsdbGPW9dEDRD/CNyamR+NiH2BU4HvZObhEdEBfBj4RURsAfwdcEtEHJWZn6qxZqntDQwsmjR3AvWup81nHzffqgS0iRogfghcFBHPUMyBeCtwQETcAqwNXEkxF+LzFKc3fg3cERE3ZuaPaqpZkqS2MSEDRGY+CGw7ZPGPh9l0o4bHr2teRZIkTS7+jFOSJFVmgJAkSZUZICRJUmUGCEmSVJkBQpIkVTYhf4XRLIsXzq+7BGnC8r8faXIxQDS45LT9GBhYVHcZba27e5p93GR19nFv76xaXlfS+DNANOjr6/OqZ03mleWazz6WNB6cAyFJkiozQEiSpMo8hdGgv7/f8/NNtmBB9fPzvb2z6OzsbFJFkqSVYYBocOC8S5k6fWbdZajB4oXzOevoPZk9e07dpUiSGhggGkydPpNpM9aruwxJklqecyAkSVJlBghJklSZAUKSJFXWlDkQETEFOCAzz29G+0Ne6wzgZ5n5n0OWdwBnAxsDfwYOzcwHm12PJEmTQbNGIF4OHNqktgGIiJdGxDXAm5ezyV7AlMzcCpgHnNHMeiRJmkxGHIGIiIOAg4EO4DPA+4ClwG2ZeVxEbAV8CngGWAy8DTgO2DAiPgx8Gjgf6C6b/JfMvC8iDgEOpwgxX8/ME8tlRwJ/BJYAl2fmxcspbRpwPLD7ctZvA3wbIDPvjIjNRjpWSZI0OqMdgRgA9qT4wN4pM7cDXhERu1B80/8SsANwDjADOAW4PzNPpggT383MnYF3A+dERA9wDLB1Zm4KTImI9YAPAlsCuwFrr6igzHwoM39AEWyGsw6wsOH50ohwzockSWNgtHMgEpgD9ADXlPMLpgGzgFOBDwHXA78G7gAaLxu4EbBjROxD8WE/o9zvnsx8BqAcyZgL3JeZTwNExPdW8dieALoanq+Wmc+tYpuqQXf3NHp6ukbeUH9hf40P+7n57OPWNdoA8RzwS+ARYNfMfLY8tfFj4ADgwsw8OiKOBQ4DvsDzIeIB4IeZeXk58nAI8AvgbyNijcxcEhFfBo4ql02hOH2xebnvyrodeBPwlYjYArhnFdpSjQYGFnl3yQq8G+f4sJ+bzz5uvlUJaKMe0s/MPwD/DtwSEXcAbwD6gbuA8yPiu8COwMXAfGCNiDiN4nTGPhFxI/At4N6yrY+Xbd1OETAeAT4B3ApcA6xJESRGMtj4JCIuiohXAFcCT5ftfwp4/2iPVZIkrVjH4ODgyFuNg4joBI7JzFPL57cAx2XmbeNVw44Hnz3opaxby6IFj3LaYVt4L4wK/NY2Puzn5rOPm6+np2t58whH1DL3wihPi6wdEXcDT1PMpXikHLlYlnI6ysc3Z+aJNZUqSdKk1zIBAiAzP0QxIbPRjnXUIkmSls+fNUqSpMoMEJIkqTIDhCRJqqyl5kDUbfHC+XWXoCH8/0SSWpMBosElp+3HwMCiustoa93d0yr3cW/vrCZVI0laWQaIBn19ff7muMn8XbcktQfnQEiSpMoMEJIkqTJPYTTo7+93DsRK6u2dRWdn58gbSpLaggGiwYHzLmXq9Jl1lzHhLF44n7OO3tP7VUjSJGKAaDB1+ky8mZYkSSNzDoQkSarMACFJkiozQEiSpMom7ByIiOgErgOmAF/PzI/XXJIkSZPGRB6BWA9YB7gWWFBzLZIkTSoTdgQC+BywAfByYKuI2AdYC/iXzPxhRFwIzCqXnZWZX6yvVEmS2stEHoF4D/AA8FvgwczcGTgUODcipgHbAG8Bdgeera1KSZLa0EQegWh0C0Bm3h8RL8vMRRHxfuDzQBfwX7VWNwl0d0+jp6drVNuOdjutPPt4fNjPzWcft652CRBzgcsjYiPgkYh4GbBpZr4lIqYAv4qISzLzuXrLbF8DA4tGdZdN78bZfPbx+LCfm88+br5VCWgTPUAMln97I+J64EXAYZn5+4j4m4i4HVgKfMLwIEnS2JmwASIzHwa2WsH6I8axHEmSJpWJPIlSkiTVxAAhSZIqM0BIkqTKDBCSJKkyA4QkSapswv4KoxkWL5xfdwkTkv0mSZOPAaLBJaftx8DAorrLmJB6e2fVXYIkaRwZIBr09fV51TNJkkbBORCSJKkyA4QkSarMUxgN+vv7nQMxSr29s+js7Ky7DElSTQwQDQ6cdylTp8+su4yWt3jhfM46ek9mz55TdymSpJoYIBpMnT6TaTPWq7sMSZJannMgJElSZQYISZJUmQFCkiRVNiHnQEREB3A2sDHwZ+DQzHxwyDZvBj4CLAEuzMzzxr1QSZLa1EQdgdgLmJKZWwHzgDMaV0bE6uWyXYAdgMMiome8i5QkqV2t1AhE+QF9DrABRQg5HfgY8HZgELgM2BrYDTiyfJ1BYG9gI+AY4Bng1cCXMvPUiJgNfKFc/gjQm5k7LqeEbYBvA2TmnRGx2ZD1GwI/z8wnynpvA7YDrliZ45UkSS+0siMQhwKPZeYOFKMBpwEHAecB5wMHZOYiYA6wR2ZuBzxAESgAXkURJrYEPlguOx04OTN3Bm6nCBzLsw6wsOH50ohYbQXrnwSmVzxGSZK0HCs7B2IjYJuImAt0AJ3Ag8DjwNOZeU+53WPARRHxJyCA75XL78nMQWBxRCwul20IfL98fCuw3wpe/wmgq+H5apn53JD16zQ87ypr0xjp7p5GT0/XyBsOY2X30+jZx+PDfm4++7h1rWyA+Bnwq8z8WESsCRwH7EzxTX+1iHgrcB1wIvBKipBxXfl3qGXL7gG2ojg1seUIr3878CbgKxGxRblvoweADSLixcBiitMXp1c6Qq3QwMCilbpzaU9Pl3c8bTL7eHzYz81nHzffqgS0lQ0Q5wKfj4ibKL7dXwWcQDE3YXXgFuAu4DbgDmApMACsCzzEC09PLHt8LHBBRBxFMYKwZAWvfyWwa0TcXj5/J0BEvANYOzPPi4gPAN+hCCjnZeZvV/JYJUnSECsVIDLzGYo5D41Oani8Yfl33+U0cXNDW+uWD7cADs7MByPiEFYwClGe/jhimOWXNTy+Grh6eW1IkqSV10rXgfgV8KVyTsRS4JCI+CzwGp4fpegoH++emU/XU6YkSWqZAJGZtwKvH7L4yDpqkSRJKzZRLyQlSZJqZICQJEmVGSAkSVJlLTMHohUsXji/7hImBPtJkmSAaHDJafsxMLCo7jImhN7eWXWXIEmqkQGiQV9fn1c9kyRpFJwDIUmSKnMEokF/f7+nMIbR2zuLzs7OusuQJLUQA0SDA+ddytTpM+suo6UsXjifs47ek9mz59RdiiSphRggGkydPpNpM9aruwxJklqecyAkSVJlBghJklSZAUKSJFVmgJAkSZVN6AAREXMj4sblrHtzRNwVEbdHxKHjXZskSe1swgaIiDga+DwwZZh1qwNnALsAOwCHRUTPuBYoSVIbW6mfcZYf0OcAG1CEkNOBjwFvBwaBy4Ctgd2AI8vXGQT2BjYCjgGeAV4NfCkzT42I2cAXyuWPAL2ZueMKyvjfsr1Lhlm3IfDzzHyirPc2YDvgipU5XkmS9EIrOwJxKPBYZu4A7AWcBhwEnAecDxyQmYuAOcAembkd8ABFoAB4FcWH/5bAB8tlpwMnZ+bOwO0UgWO5MvNKYOlyVq8DLGx4/iQwvcLxSZKkFVjZC0ltBGwTEXOBDqATeBB4HHg6M+8pt3sMuCgi/gQE8L1y+T2ZOQgsjojF5bINge+Xj28F9lvJ2gCeoAgRy3SVtWkldHdPo6ena8zaG8u2NDz7eHzYz81nH7eulQ0QPwN+lZkfi4g1geOAnSm+6a8WEW8FrgNOBF5JETKuK/8OtWzZPcBWwLcpRiZGa7g2HwA2iIgXA4spTl+cXqFNNRgYWDRmdynt6enyjqdNZh+PD/u5+ezj5luVgLayAeJc4PMRcRPFt/urgBOAbco2bwHuAm4D7qA41TAArAs8xAtPTyx7fCxwQUQcRTGCsGSUtfylrYh4B7B2Zp4XER8AvkMRMM7LzN9WPUhJkjS8lQoQmfkMxZyHRic1PN6w/Lvvcpq4uaGtdcuHWwAHZ+aDEXEIoxiFyMyHKUYtlj2/rOHx1cDVI7UhSZKqa6Wbaf0K+FI5J2IpcEhEfBZ4Dc+PMnSUj3fPzKfrKVOSJLVMgMjMW4HXD1l8ZB21SJKkFZuwF5KSJEn1MUBIkqTKDBCSJKmylpkD0QoWL5xfdwktxz6RJA3HANHgktP2Y2BgUd1ltJze3ll1lyBJajEGiAZ9fX1e9UySpFFwDoQkSarMEYgG/f39nsJo0Ns7i87OzrrLkCS1IANEgwPnXcrU6TPrLqMlLF44n7OO3pPZs+fUXYokqQUZIBpMnT6TaTPWq7sMSZJannMgJElSZQYISZJUmQFCkiRVZoCQJEmVNWUSZURMAQ7IzPOb0X75Gv8AfBpYCjwN/FNmPtawvgM4G9gY+DNwaGY+2Kx6JEmaTJo1AvFy4NAmtb3MmcCRmbkTcCUrax2RAAAQF0lEQVRw7JD1ewFTMnMrYB5wRpPrkSRp0hhxBCIiDgIOBjqAzwDvo/jWf1tmHhcRWwGfAp4BFgNvA44DNoyID1OMEpwPdJdN/ktm3hcRhwCHU4SYr2fmieWyI4E/AkuAyzPz4uWUtk9m/r7hOJ4asn4b4NsAmXlnRGw20rFKkqTRGe0IxACwJ3A8sFNmbge8IiJ2ofim/yVgB+AcYAZwCnB/Zp5MESa+m5k7A+8GzomIHuAYYOvM3BSYEhHrAR8EtgR2A9ZeUUHLwkMZYI4E/n3IJusACxueL40I53xIkjQGRjsHIoE5QA9wTTm/YBowCzgV+BBwPfBr4A6g8frHGwE7RsQ+FKMYM8r97snMZwDKkYy5wH2Z+TRARHxvpKLKNucBe2TmH4esfgLoani+WmY+N8rjFdDdPY2enq6RN6yoGW3qhezj8WE/N5993LpGGyCeA34JPALsmpnPlqc2fgwcAFyYmUdHxLHAYcAXeD5EPAD8MDMvL0ceDgF+AfxtRKyRmUsi4svAUeWyKRSnLzYv9x1WRBxQvtYOmfn4MJvcDrwJ+EpEbAHcM8pjVWlgYNGY3520p6fLO542mX08Puzn5rOPm29VAtqoh/Qz8w8UpwluiYg7gDcA/cBdwPkR8V1gR+BiYD6wRkScRnE6Y5+IuBH4FnBv2dbHy7ZupwgYjwCfAG4FrgHWpAgSf6U8FXEWxSjIlRFxQ0QcX667KCJeQTGx8umy/U8B76/QL5IkaQVGHIHIzIsaHn8R+OKQTe6imLcw1CYNj/cept2LKcIGABHRCaybmZuXz28BfrWcmp4DXrKcdQc1PD1iuG0kSdKqaZmbaZWnRdaOiLsprutwB/BIOXIxWG7WUT6+OTNPrKlUSZImvZYJEACZ+SGKCZmNdqyjFkmStHz+rFGSJFVmgJAkSZUZICRJUmUtNQeibosXzq+7hJZhX0iSVsQA0eCS0/ZjYGBR3WW0jN7eWXWXIElqUQaIBn19fV71TJKkUXAOhCRJqswRiAb9/f2T6hRGb+8sOjs7R95QkqQhDBANDpx3KVOnz6y7jHGxeOF8zjp6T2bPnlN3KZKkCcgA0WDq9JlMm7Fe3WVIktTynAMhSZIqM0BIkqTKDBCSJKkyA4QkSaqs6QEiIqZExCGrsP+MiHhH+fjCiPg/Y1edJElaGeMxAvFy4NBV2H9jYM8xqkWSJI2B8fgZ53HAayLiWeC7wNrAIcCuwH7Ac8DlmfmZiHgL8EHgGeA3wDvK/f8+IpaFkCMj4oNAZ9nOs8CXy+1fAXwrMz8ytK3M3HccjlWSpElhPEYgTgHuB04E7s/MbcrX3QfYGtgO2Dsi+spln8jM7YBvAl3l/jdk5nlle7dn5i7AJ4DTy2XrAwcBmwM7RcTrhrYVEes0/1AlSZocxvtCUln+fS3Fh/71QAfwYmAD4ChgXkS8F3gAuGqYNm4p/36PIkQMAj/JzIUAEXEX0DfKtia17u5p9PR0jfvr1vGak419PD7s5+azj1vXeASI53h+pOO58m8C92bmHgAR8f+AnwKHAcdn5h8i4hxgb+AhXjhSsjlwB8XIxb0UAeQ1EbEmsASYC1ywnLYuadZBTkQDA4vG/e6jPT1d3vG0yezj8WE/N5993HyrEtDGI0DMB9YA1lq2IDN/GhE3RMRtwBTgTuBR4C7g6oh4EniS4jTGWsBGEfEvFKMNW0TEP1KEkYMpwsUzFPMgXgZ8OTPviYj1h2lLkiSNgaYHiMx8GthkmOWfBD45ZPE3+esP+gXA3y2v/TIo/C4z3zyk/eHakiRJY8ALSUmSpMom/N04M/NhYKu665AkaTJxBEKSJFVmgJAkSZVN+FMYY2nxwvl1lzBuJtOxSpLGngGiwSWn7cfAwKK6yxg3vb2z6i5BkjRBGSAa9PX1edESSZJGwTkQkiSpMgOEJEmqzFMYDfr7+8d8DkRv7yw6OzvHtE1JkupmgGhw4LxLmTp95pi1t3jhfM46ek9mz54zZm1KktQKDBANpk6fybQZ69VdhiRJLc85EJIkqTIDhCRJqswAIUmSKjNASJKkyibsJMqI+ASwDdAJfD4zzxuyfi5wFrAEuC4zPzr+VUqS1J4m5AhEROwAzM7MrYBtgWMiYvqQzc4B9s3MbYG5EbHxOJcpSVLbqm0EIiLWBC4E1gfWAK4A5gJdwEuAkzLzq8vZ/XvAjxuer0Yx0rCs7S7gRZn5ULnoWmAX4CdjeAiSJE1adY5AHA78shxF2Bd4CpiambsAuwFnRMSw9WXmM5m5MCJWB74AnJuZixs2WQd4ouH5k8DQEQpJkrSS6pwDEcA1AJn5i4h4HLi5fD4/IhYAPcDvh9054sXAV4AbMvMTQ1Y/QREilukCHh/b8kenu3saPT1ddbx0y7I/ms8+Hh/2c/PZx62rzgDxALA58I2ImAWcCtwBEBEvo/jQnz/cjuXpj+uBT2bmZUPXZ+aTEfF0RLwaeIhiROOEJhzDiAYGFnmL8AY9PV32R5PZx+PDfm4++7j5ViWg1RkgzgUuiIibKE6lfAp4W0R8l2L04IjMHFzOvocDrwbeFRGHAYPAO4FZwNaZeTJwBHBp2fZ3MvMHzTwYSZImk9oCRGY+Dey/7HlEHATclJnHjWLfM4Ezh1n1MHBjuc2dwJZjU60kSWrU0teBiIiPADtRjDAAdJSP35mZD9dWmCRJk1zLBIjMvGiYZScBJ9VQjiRJWoEJeSEpSZJULwOEJEmqrGVOYbSCxQuH/dVoy7QnSVKrMEA0uOS0/RgYWDSmbfb2zhrT9iRJagUGiAZ9fX1etESSpFFwDoQkSaqsY3BweRd7lCRJGp4jEJIkqTIDhCRJqswAIUmSKjNASJKkygwQkiSpMgOEJEmqbNJfSCoiOoCzgY2BPwOHZuaD9VbVHiJideACoBd4EXAKcD/wBeA54N7MPLKu+tpJRMwEfgjsAjyLfTymIuJYYE9gDYr3i1uwj8dU+X5xEcX7xVLgXfhvecxExFzgY5m5Y0TMZph+jYh3AYcBS4BTMvPqFbXpCATsBUzJzK2AecAZNdfTTg4A/pCZ2wFvAD5D0b/HZeb2wGoR8Y91FtgOyjfec4DF5SL7eAxFxPbAluV7xA7Aq7CPm2EPoDMztwZOAk7Ffh4TEXE08HlgSrnor/o1Il4GvBfYkuL9+rSIWGNF7RogYBvg2wCZeSewWb3ltJX/Bj5SPu6k+FaxSWbeWi77FsU3Zq2aTwKfA34DdGAfj7XdgHsj4irg68A3sY+boR9YvRwVnk7xLdh+Hhv/C+zd8HzTIf26K7A5cFtmLs3MJ4CfA3+/okYNELAOsLDh+dKIsF/GQGYuzsw/RUQX8GXgQxQfcMs8SfFGoZUUEf8MzM/M63i+bxv//drHq+6lwKbA24AjgC9iHzfDIuDVwM+Ac4FP4/vFmMjMKym+wC0ztF/XAbp44WfhIkbobz8o4QmKjltmtcx8rq5i2k1EvBK4AbgoMy+nOOe2TBfweC2FtY93ArtGxI0U83guBnoa1tvHq+6PwLXlN7N+irlSjW+s9vHYeD/w7cwMnv+3/KKG9fbz2BnuffgJiiAxdPlyGSDgdopzb0TEFsA99ZbTPspzatcCH8zMi8rFP46I7crHuwO3DruzRiUzt8/MHTNzR+B/gAOBb9nHY+o2inPCRMS6wNrA9eXcCLCPx8oAz38Dfpxikv+P7eem+NEw7xE/ALaJiBdFxHTgb4F7V9TIpP8VBnAlxTe428vn76yzmDYzD3gx8JGI+DdgEPh/wH+Uk3MeAL5SY33t6l+Bz9vHYyMzr46IbSPiLoqh3yOAh4Dz7OMxdSZwQUTcQvFrl2OBu7Gfm+Gv3iMyczAiPk0RmDsoJlk+s6JGvBunJEmqzFMYkiSpMgOEJEmqzAAhSZIqM0BIkqTKDBCSJKkyA4QkSarM60BIE1xErE9xH4H7KH6/vRrFVeQuzswTRtjvpsx89Qq2eT3w1sw8NiLeTHEN/eW2Ocp6n8vMcfvyEhEXAMdn5q/G6zWlycAAIbWHRzNzk2VPIuLlwM8j4rLMzBXsN9KFYF4DzATIzG8A31jlSkd+zbG2I3DCOL+m1PYMEFJ7Wrf8+yRARBwDvJ1idOLazDy2ceOIeC3FzYvWpggMnwIuAT4KrB0R8yju9rkD8FXgsMx8c7nvkcAc4APA6cD2FHdf/UJmnrW8AstLFC+7wdos4AqKSxnvVW6yR2Y+FhHzKe6AuSnF9fr3z8xHykvPn0lxi+I/AO/OzAfL+4IMUISfL5R9cU1EbEtxN8cPAGsCawGHZuZt5T53AdtS3DzrvZl5bUS8Criw7JM/Ae/KzHsi4kDgfWXtdwNHjnTVPqndOAdCag/rRcSPIuKBiHiM4oN/r8z8TUTsRvHhuxmwCfCKiNhvyP6HACdl5lxgJ+DUzFwI/Bvw9cw8rdxukOL2v68rr5cP8A7gv4B3AYOZuRkwF9grIrYeoe7NgYOA11JcIvr3mfl6invS7Ftu81LghszcGPgSz18K/TLgPZn5Ooq7N17e0O5PMnPDzPw4RfDZneL+CocBbyz3+ThwdMM+a2TmVhQB4+Ry2dnAlzNzI4pRjA9FxGvKY92yHPV5bEg70qRggJDaw6OZuUlmbsjzdzG8sVy3C8UH9d3AjyjCxN8N2f8oYK2IOBY4hWIkYliZuZRiFOKt5Tf07sz8Yfk6e0bEj4E7gfWAjUao+97M/E1mPkUxinBDufxhYEb5+KnM/K/y8UUUAacPGMjMH5U1fQWYXd46nvL1G3Vk5iDwFuANEXEi8M/AtIZtvr2sJqC7fLw9RTgiM7+dmftSnBLZALijPNY9gRjhOKW24ykMqf18kOLOnP9K8S27EzgzM88EiIh1gKW88LbfX6a4bfU3KL7J7zPCa3wROInig/bSclknxZ1Xrypf5yXAohHaGTrsv3SYbRrnTKwGLKE4ddAxZLuOsgaAp4Y2EhFrU9xx8GLgZuCnwJENm/y54fWWtb1kSBsblq/x35n5vnLZVHwv1STkCITUHv7yYZqZz1KEhw9FxEyKb/UHRsTaEbE68DXgbUP23wX4t3Ki5A4AEdFB8YH+Vx+OmXknxdyCAyi/oZevc1hErB4R0yju6jd3RbWO0tSIeGP5+GDgGopfnXRHxKZlrW8HHs7Mx4fZf0l5DH3As5l5KsXozO48HziW52bKUykRsSvFqZIbgbdERE/ZR+dQzIeQJhUDhNQeXvDLhsy8Fvg+cHJmfpPilMOdFN+6f5SZFw/Z/wTg9oj4IbArxe2qX00xsXCLiDh16GtQzEdYlJkPlc/Pofhg/3G53/mZectItY5iOcD/FxE/KWt7fzlhcR/gsxHxU+A9FJNEh2vnaorQ8TjwPxGRFKdzngTWH+G13wu8rTxVcTzlJEqK/rqBYq5GB/CxFdQutSVv5y2ppY33dSMkjY7/UUpqdX7LkVqQIxCSJKkyRyAkSVJlBghJklSZAUKSJFVmgJAkSZUZICRJUmUGCEmSVNn/D+iRhlwADWsY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hAAAAGJCAYAAADbgQqfAAAABHNCSVQICAgIfAhkiAAAAAlwSFlzAAALEgAACxIB0t1+/AAAIABJREFUeJzt3XmYXGWZ//9302AgpIlp7TiCSpuQvgdHhhGQsO98EVQG1J8gyzACIsjX+aoMQlAHkE1FGXAUYWQRGAFHEVxAEdlBAUVH2bzbEQHFJWiHQAxCAv3745xI0XbSfZKuPtXV79d1eXXVWZ66z2Oo+tRznjqnY3BwEEmSpCpWq7sASZI08RggJElSZQYISZJUmQFCkiRVZoCQJEmVGSAkSVJlBghpAomIGyLimGGWHxURV1Vs68SIOGCEbQ6KiG8sZ92NEfGWiq95YUR8oMo+YyEieiPiK+P9ulI7W73uAiRV8lngFODjQ5YfCvzfKg1l5vGj3LQdLhbTC/TVXYTUTgwQ0sRyFXBmRGydmbcDRMT2AJl5fUR0AP8OzAW6gA7g0Mz8fkRcCHQDs4BvAn8D3JOZZ0TEwcBhwBrlNh/LzHPL11w3Ir4FrAs8BLwrM+c3FhURWwEfA6YCzwEnZubVKzqQiLgRuBvYCegBPg28DNi+bOftmXlfud39wGbAS4D/yswTyjb2Av6NYjT1CeCozPxBRBwPbFke433A5suOIzN3j4jjgH8EpgBrA/+amV8r9+sFXg6sD8wH9snM30XEHOBcYCbwLHBKZv53RKwLfAZ4Zdl/l2fmx1Z07FI78BSGNIFk5rPA5ylGHJZ5F3B2+Xgu8PLM3DIzXwtcDBzbsO1amblRZs5btiAi1gYOAXbPzE2BfYHTG/aZA7wnMzcG7gXOaqwpIl4MXAAckJmbUXwwfy4iXjGKQ1o/MzcB3koxqnJDZr4euBZ4b8N2r6IIBJsC+0TEHhERwOeAvTPzH4Djga9FxLSGfV6XmfuX/fWLMjy8iiK0bFfu92Hgow2vtQ3w1szcEHgceHe5/HLgS2W/vhE4pXytS4Dzy7rnArtGxNtGcezShOYIhDTx/CdwX/nBPwX4P8ARAJl5R0R8JCIOB2YDO1B8M1/mtqGNZeafIuLNwJvKb9n/QPGtfJnvZuYvy8fnA3cNaWJLim/sV5UjIFB8Q/974NcjHMtXy7+/oDhVcm3D8+0btjs3M58DFkbEl4HdgJ+VtT1cHseNEfF7ipABcEdm/tXpl8x8JCL+GTggIjYAtgCmNWxyU2b+qXz8Y6A7ImYAG5fHT2b+GpgTEVPLOmdExMnlPmtT9KFzLtTWDBDSBFMOp18HvIPiw+ormfkkQES8ETgT+CTF6Y6fAfs37L5oaHsRsR7wfYrh+VspPvje2LDJsw2PVwOWDGmiE7g/M7dsaPPlFMP/I3l6yLE9u5ztlg6p4VmK0zMdQ7brpDiNAMMca1nbJhR9cwZFYLmZ50dwAJ5qeDxYvsbS8vFfAklE9AG/K59umZlPl8tfMqQNqS15CkOamD5HEQz+iWJi5TK7AF8v5y/cDexF8aG6IpsB8zPzlMy8DngzQMNowo4NpyMOB64Zsv8dFN/Gty33+wfg5xRzJqoYGgYaHRARHeVIwNuBrwM3Upwu6C1fdyfgFcCdw+y/lOeDxbbADzLzTOAWYG9G6KMyoN0NHFS+1ispRnPWpDj+fy2Xvxi4neI0jtTWDBDSBJSZN1NMKFyYmfc1rDoH2CEi/ofig+x/gVcvp5ll36avBR6NiIyIuyk+hB8DNijX/xS4ICLuoZgoeFTj/pn5B4o5DKeXr3sRsH9m/moFrzn08XDPG61Fcerke8BnMvOmzHwAeA9wZUT8FDgVeNOy0Zgh7gOei4g7gEuBnoi4D/ghxSme7vKU0IrsTzH/4n+ArwGHlJNJ9we2KGv4PvDFzLxshLakCa/D23lLamXlrzD+IzO/OuLGksaNIxCSWp3fcqQW5AiEJEmqzBEISZJUmQFCkiRV5nUgGixd+uzgggWL6y6jrc2YMRX7uLns4/FhPzeffdx8PT1dK/r59Ao5AtFg9dVH+rm8VpV93Hz28fiwn5vPPm5tBghJklSZAUKSJFVmgJAkSZUZICRJUmUGCEmSVJkBQpIkVWaAkCRJlRkgJElSZQYISZJUmQFCkiRVZoCQJEmVGSAkSVJlBghJklSZAUKSJFVmgJAkSZUZICRJUmUGCEmSVJkBQpIkVWaAkCRJlRkgJElSZQYISZJUmQFCkiRVZoCQJEmVrV53Aa2kv7+fgYFFdZfR1hYsmGYfN5l9PD7s5+azj5uvp2eTld7XANHgwHmXMnX6zLrLkCSp6RYvnM+dVxggxsTU6TOZNmO9usuQJKnlOQdCkiRVZoCQJEmVGSAkSVJlBghJklRZbQEiIm6MiL4hyyIibhyj9rePiMvGoi1JkvRCrTgCMdiibUmSpNK4/IwzIlYHLgRmUYSWf6f8cI+IvwG+WG76+4Z97gNuBf4O+CPwDmAJcA6wQdnOhzPzloh4K3BkeTyDwN4N7awFXAFckpmOSEiSNAbGawTi3cD8zNwa2BU4GXhpue5DwKWZuTNwVcM+Uyk+9LcFfgYcDhwKPJaZOwB7AWeX2/YBe2TmdsADwG7l8i7gG8DZhgdJksbOeAWIDYFbADJzEXA/MLtc1wfcVT6+vWGfJZm57Pn3gQA2At4YETdQjCp0RkQ3MB+4KCIuKLdZo9xve2DN8n+SJGmMjFeAeADYDiAiuig+5H9ZrrsP2Kp8vHnDPmtExEbl462Be8t2Ls3MnYDdgS8DS4ETgX0pRij+DHSU+32T4nTGKeWpEkmSNAbGK0D8J/CSiLgVuAE4gWLUAOAUYO9yVOFNvHDi4zHlPusC55btbBgRN1GMVjycmU8AtwF3UMyZWFxuD0BmPgYcTzEHQ5IkjYGOwcHW/KFCRPwS6MvMJeP1mjsefPag98KQJE0GixY8yo0XvKdj5C2H14o/41xmkOdPRUiSpBbSsnfjzMxZddcgSZKG18ojEJIkqUUZICRJUmUtewqjDosXzh95I0mS2sCqfua17K8w6tDf3z84MLCo7jLaWnf3NOzj5rKPx4f93Hz2cfNtscUmK/1jBQPECw0+9tiTddfQ1np6urCPm8s+Hh/2c/PZx83X09PVlj/jlCRJLcoAIUmSKnMSZYP+/n7PtzXZggWe02w2+3h82M/V9fbOorOzs+4yNEYMEA0OnHcpU6fPrLsMSWo7ixfO56yj92T27Dl1l6IxYoBoMHX6TLwXhiRJI3MOhCRJqswAIUmSKjNASJKkygwQkiSpsgkbICLioIg4dZTbbh8RlzW7JkmSJosJGyBWgtfsliRpjEyYn3FGxJrAhcD6wBrAFcCWEXEt8FLgc5l5XkTsCpwEPAX8ETi4ppIlSWpbE2kE4nDgl5m5FbAvRUB4JjN3A94CvK/c7lxgr8zcEbgZ+EgdxUqS1M4mzAgEEMA1AJn5i4h4HPhRue53wNSIeCnwRGb+rlx+K3AK8M3xLlaS9ELd3dPo6emqtE/V7TV+JlKAeADYHPhGRMwCTgUuatwgM/8QEV0R8bLM/D2wPdA//qVKkoYaGFhU6fbc3s67+VYloE2kAHEucEFE3ERx6uVTFHMfhjoMuDIingUWAP8MbDRONUqSNClMmACRmU8D+69g3azy8fXA9UM2ubn8nyRJGgMTaRKlJElqEQYISZJUmQFCkiRVZoCQJEmVTZhJlONh8cL5dZcgSW3J99f20zE46C0ilunv7x8cGFhUdxltrbt7GvZxc9nH48N+rq63dxadnZ2j3t7rQDRfT09Xx8ru6whEg76+Pv+xNplvCM1nH48P+1mTnXMgJElSZQYISZJUmacwGvT393tOs8kWLPC8cbPZx+OjHfq56pwEqZEBosGB8y5l6vSZdZchSU23eOF8zjp6T2bPnlN3KZqgDBANpk6fybQZ69VdhiRJLc85EJIkqTIDhCRJqswAIUmSKpvQcyAiYipwO3BMZn5nyLq5wFnAEuC6zPxoDSVKktSWJvoIxGeA55az7hxg38zcFpgbERuPX1mSJLW32kYgImJN4EJgfWAN4ApgLtAFvAQ4KTO/uoL9j6IYfRhuXRfwosx8qFx0LbAL8JOxql+SpMmszhGIw4FfZuZWwL7AU8DUzNwF2A04IyKGrS8idgY2yMzzgeFuBLIO8ETD8yeB6WNZvCRJk1mdASKA7wNk5i+Ax4Gby+fzgQVAz3L2PRh4bUTcCLwB+ERE/H3D+icoQsQyXWX7kiRpDNQ5ifIBYHPgGxExCzgVuAMgIl5G8aE/7A3kM3P/ZY8j4kLgssz8acP6JyPi6Yh4NfAQxYjGCc05DEmamLq7p9HT01V3GSvU6vVNZnUGiHOBCyLiJoqRkE8Bb4uI71KMHhyRmYOjaOcv20TEjsDWmXkycARwadn2dzLzB2NcvyRNaAMDi1r6luTeMr35ViWg1RYgMvNpoHEk4SDgpsw8rmI7Bzc8vhG4sXx8J7Dl2FQrSZIatfR1ICLiI8BOPD/K0FE+fmdmPlxbYZIkTXItEyAy86Jhlp0EnFRDOZIkaQUm+oWkJElSDQwQkiSpMgOEJEmqrGXmQLSCxQuHveyEJLUd3++0qjoGB0dzqYXJob+/f3BgYFHdZbS17u5p2MfNZR+Pj3bo597eWXR2dtZdxnJ5HYjm6+npGu52EKPiCESDvr4+/7E2mW8IzWcfjw/7WZOdcyAkSVJlBghJklSZpzAa9Pf3T/hzmq1uwYKJf9641dnH46OV+rnV5zKoPRkgGhw471KmTp9ZdxmSNGqLF87nrKP3ZPbsOXWXoknGANFg6vSZTJuxXt1lSJLU8pwDIUmSKjNASJKkygwQkiSpsnGfAxERU4ADgFcAv83M/xzFPgcBf5uZ8yq8zvGjbV+SJFVTxwjE3wCHrsR+XnNbkqQWUcevMD4EvAZ4PXBtRLwd6AY+kplXR8SRwFuAqcAfgL0bd46IU4FNgZcAP8nMQyLipcBFwIvLzQ4q/+41tP3mHpokSZNDHSMQpwD3Ax8FHs3MXYD3A0eU61+SmTtn5pbAGhRBA4CImAYMZOZu5fItI+LlwIeBr2Xm1sBRDfv8uqH99zT/0CRJmhzqvg7E3eXf31GMOAA8ExGXAX8C1qMIEcv8GXhZRHyxXL92uT6A8wEy8w7gjnIORGP7azXxOCRJmlTqCBDP8fzIxwvmNUTERsBemblFRKxFEQAabzW6O/DKzNy3PG2xV7n+fmBz4J6I2A7YA3hqaPuS1I66u6fR09NVdxlN0a7H1Q7qCBDzKUYNhhsR+DmwKCJupQgGvwHWbVh/J/CRiLipfP5guf404IKIOIAioBwC/FNTqpekFjMwsKgtby3uLdObb1UCWsfgoF/Sl9nx4LMHvZS1pIlk0YJHOe2wLdryXhgGiObr6enqGHmr4XkhKUmSVJkBQpIkVWaAkCRJlRkgJElSZQYISZJUWd0XkmopixfOr7sESarE9y3VxZ9xNujv7x8cGFhUdxltrbt7GvZxc9nH46OV+rm3dxadnZ11lzHm/Bln863KzzgdgWjQ19fnP9Ym8w2h+ezj8WE/a7JzDoQkSarMACFJkirzFEaD/v7+ljmn2a4WLGid88btql36uF3P60vtwgDR4MB5lzJ1+sy6y5AmvcUL53PW0Xu25f0dpHZhgGgwdfpMvJmWJEkjcw6EJEmqzAAhSZIqM0BIkqTKDBCSJKkyA4QkSapsQv0KIyK6gPOA6cC6wNnA3cBngSeAx4CnMvPgiHgv8A7gOeDyzPxMPVVLktR+JtoIxAbAZZn5BmA34APA54B/ysxdgF8ARMSGwNuBrYHtgL0jwh+US5I0RibUCATwe+B9EfEW4ElgDWDdzPxZuf5WYB/gtcD6wPVAB/BiYA7w83GvWNJK6e6eRk9PV91lrFCr19cO7OPWNdECxFHA9zLz3IjYAXgj8KuI2DAzHwC2KLf7GXBvZu4BEBHvA35aR8GSVs7AwKKWvtuld+NsPvu4+VYloE20APEN4D8iYl9gIbAE+L/ABRHxJPAM8Ghm3hMRN0TEbcAU4E7g0bqKliSp3UyoAJGZNwEbNS6LiPcAb8rMP0bEScDT5bafBD457kVKkjQJTKgAsRy/B66LiEXA48BBNdcjSVLbm/ABIjOvAK6ouw5JkiaTifYzTkmS1AIMEJIkqTIDhCRJqmzCz4EYS4sXzq+7BEn436I0ERggGlxy2n4MDCyqu4y21t09zT5usnbp497eWXWXIGkFDBAN+vr6vOpZk3llueazjyWNB+dASJKkygwQkiSpMk9hNOjv72+Lc8etbMGC9jg/38rq7OPe3ll0dnbW8tqSxpcBosGB8y5l6vSZdZchTUiLF87nrKP3ZPbsOXWXImkcGCAaTJ0+k2kz1qu7DEmSWp5zICRJUmUGCEmSVJkBQpIkVWaAkCRJlRkgJElSZRPyVxgRMQe4EFhCEYL2B94DbAN0AmcAVwG3ACcAPwFuAHbLzEdrKFmSpLYyIQMEsCtwJ/BBYDtgL6A3M7eLiCnAHcB1wDuAq4HfAh8wPEiSNDYmaoA4HzgGuBZ4nGKEYbOIuAHooDiu3sz8aUTcBmyRmd+prVppkujunkZPT1fdZYybyXSsdbGPW9dEDRD/CNyamR+NiH2BU4HvZObhEdEBfBj4RURsAfwdcEtEHJWZn6qxZqntDQwsmjR3AvWup81nHzffqgS0iRogfghcFBHPUMyBeCtwQETcAqwNXEkxF+LzFKc3fg3cERE3ZuaPaqpZkqS2MSEDRGY+CGw7ZPGPh9l0o4bHr2teRZIkTS7+jFOSJFVmgJAkSZUZICRJUmUGCEmSVJkBQpIkVTYhf4XRLIsXzq+7BGnC8r8faXIxQDS45LT9GBhYVHcZba27e5p93GR19nFv76xaXlfS+DNANOjr6/OqZ03mleWazz6WNB6cAyFJkiozQEiSpMo8hdGgv7/f8/NNtmBB9fPzvb2z6OzsbFJFkqSVYYBocOC8S5k6fWbdZajB4oXzOevoPZk9e07dpUiSGhggGkydPpNpM9aruwxJklqecyAkSVJlBghJklSZAUKSJFXWlDkQETEFOCAzz29G+0Ne6wzgZ5n5n0OWdwBnAxsDfwYOzcwHm12PJEmTQbNGIF4OHNqktgGIiJdGxDXAm5ezyV7AlMzcCpgHnNHMeiRJmkxGHIGIiIOAg4EO4DPA+4ClwG2ZeVxEbAV8CngGWAy8DTgO2DAiPgx8Gjgf6C6b/JfMvC8iDgEOpwgxX8/ME8tlRwJ/BJYAl2fmxcspbRpwPLD7ctZvA3wbIDPvjIjNRjpWSZI0OqMdgRgA9qT4wN4pM7cDXhERu1B80/8SsANwDjADOAW4PzNPpggT383MnYF3A+dERA9wDLB1Zm4KTImI9YAPAlsCuwFrr6igzHwoM39AEWyGsw6wsOH50ohwzockSWNgtHMgEpgD9ADXlPMLpgGzgFOBDwHXA78G7gAaLxu4EbBjROxD8WE/o9zvnsx8BqAcyZgL3JeZTwNExPdW8dieALoanq+Wmc+tYpuqQXf3NHp6ukbeUH9hf40P+7n57OPWNdoA8RzwS+ARYNfMfLY8tfFj4ADgwsw8OiKOBQ4DvsDzIeIB4IeZeXk58nAI8AvgbyNijcxcEhFfBo4ql02hOH2xebnvyrodeBPwlYjYArhnFdpSjQYGFnl3yQq8G+f4sJ+bzz5uvlUJaKMe0s/MPwD/DtwSEXcAbwD6gbuA8yPiu8COwMXAfGCNiDiN4nTGPhFxI/At4N6yrY+Xbd1OETAeAT4B3ApcA6xJESRGMtj4JCIuiohXAFcCT5ftfwp4/2iPVZIkrVjH4ODgyFuNg4joBI7JzFPL57cAx2XmbeNVw44Hnz3opaxby6IFj3LaYVt4L4wK/NY2Puzn5rOPm6+np2t58whH1DL3wihPi6wdEXcDT1PMpXikHLlYlnI6ysc3Z+aJNZUqSdKk1zIBAiAzP0QxIbPRjnXUIkmSls+fNUqSpMoMEJIkqTIDhCRJqqyl5kDUbfHC+XWXoCH8/0SSWpMBosElp+3HwMCiustoa93d0yr3cW/vrCZVI0laWQaIBn19ff7muMn8XbcktQfnQEiSpMoMEJIkqTJPYTTo7+93DsRK6u2dRWdn58gbSpLaggGiwYHzLmXq9Jl1lzHhLF44n7OO3tP7VUjSJGKAaDB1+ky8mZYkSSNzDoQkSarMACFJkiozQEiSpMom7ByIiOgErgOmAF/PzI/XXJIkSZPGRB6BWA9YB7gWWFBzLZIkTSoTdgQC+BywAfByYKuI2AdYC/iXzPxhRFwIzCqXnZWZX6yvVEmS2stEHoF4D/AA8FvgwczcGTgUODcipgHbAG8Bdgeera1KSZLa0EQegWh0C0Bm3h8RL8vMRRHxfuDzQBfwX7VWNwl0d0+jp6drVNuOdjutPPt4fNjPzWcft652CRBzgcsjYiPgkYh4GbBpZr4lIqYAv4qISzLzuXrLbF8DA4tGdZdN78bZfPbx+LCfm88+br5VCWgTPUAMln97I+J64EXAYZn5+4j4m4i4HVgKfMLwIEnS2JmwASIzHwa2WsH6I8axHEmSJpWJPIlSkiTVxAAhSZIqM0BIkqTKDBCSJKkyA4QkSapswv4KoxkWL5xfdwkTkv0mSZOPAaLBJaftx8DAorrLmJB6e2fVXYIkaRwZIBr09fV51TNJkkbBORCSJKkyA4QkSarMUxgN+vv7nQMxSr29s+js7Ky7DElSTQwQDQ6cdylTp8+su4yWt3jhfM46ek9mz55TdymSpJoYIBpMnT6TaTPWq7sMSZJannMgJElSZQYISZJUmQFCkiRVNiHnQEREB3A2sDHwZ+DQzHxwyDZvBj4CLAEuzMzzxr1QSZLa1EQdgdgLmJKZWwHzgDMaV0bE6uWyXYAdgMMiome8i5QkqV2t1AhE+QF9DrABRQg5HfgY8HZgELgM2BrYDTiyfJ1BYG9gI+AY4Bng1cCXMvPUiJgNfKFc/gjQm5k7LqeEbYBvA2TmnRGx2ZD1GwI/z8wnynpvA7YDrliZ45UkSS+0siMQhwKPZeYOFKMBpwEHAecB5wMHZOYiYA6wR2ZuBzxAESgAXkURJrYEPlguOx04OTN3Bm6nCBzLsw6wsOH50ohYbQXrnwSmVzxGSZK0HCs7B2IjYJuImAt0AJ3Ag8DjwNOZeU+53WPARRHxJyCA75XL78nMQWBxRCwul20IfL98fCuw3wpe/wmgq+H5apn53JD16zQ87ypr0xjp7p5GT0/XyBsOY2X30+jZx+PDfm4++7h1rWyA+Bnwq8z8WESsCRwH7EzxTX+1iHgrcB1wIvBKipBxXfl3qGXL7gG2ojg1seUIr3878CbgKxGxRblvoweADSLixcBiitMXp1c6Qq3QwMCilbpzaU9Pl3c8bTL7eHzYz81nHzffqgS0lQ0Q5wKfj4ibKL7dXwWcQDE3YXXgFuAu4DbgDmApMACsCzzEC09PLHt8LHBBRBxFMYKwZAWvfyWwa0TcXj5/J0BEvANYOzPPi4gPAN+hCCjnZeZvV/JYJUnSECsVIDLzGYo5D41Oani8Yfl33+U0cXNDW+uWD7cADs7MByPiEFYwClGe/jhimOWXNTy+Grh6eW1IkqSV10rXgfgV8KVyTsRS4JCI+CzwGp4fpegoH++emU/XU6YkSWqZAJGZtwKvH7L4yDpqkSRJKzZRLyQlSZJqZICQJEmVGSAkSVJlLTMHohUsXji/7hImBPtJkmSAaHDJafsxMLCo7jImhN7eWXWXIEmqkQGiQV9fn1c9kyRpFJwDIUmSKnMEokF/f7+nMIbR2zuLzs7OusuQJLUQA0SDA+ddytTpM+suo6UsXjifs47ek9mz59RdiiSphRggGkydPpNpM9aruwxJklqecyAkSVJlBghJklSZAUKSJFVmgJAkSZVN6AAREXMj4sblrHtzRNwVEbdHxKHjXZskSe1swgaIiDga+DwwZZh1qwNnALsAOwCHRUTPuBYoSVIbW6mfcZYf0OcAG1CEkNOBjwFvBwaBy4Ctgd2AI8vXGQT2BjYCjgGeAV4NfCkzT42I2cAXyuWPAL2ZueMKyvjfsr1Lhlm3IfDzzHyirPc2YDvgipU5XkmS9EIrOwJxKPBYZu4A7AWcBhwEnAecDxyQmYuAOcAembkd8ABFoAB4FcWH/5bAB8tlpwMnZ+bOwO0UgWO5MvNKYOlyVq8DLGx4/iQwvcLxSZKkFVjZC0ltBGwTEXOBDqATeBB4HHg6M+8pt3sMuCgi/gQE8L1y+T2ZOQgsjojF5bINge+Xj28F9lvJ2gCeoAgRy3SVtWkldHdPo6ena8zaG8u2NDz7eHzYz81nH7eulQ0QPwN+lZkfi4g1geOAnSm+6a8WEW8FrgNOBF5JETKuK/8OtWzZPcBWwLcpRiZGa7g2HwA2iIgXA4spTl+cXqFNNRgYWDRmdynt6enyjqdNZh+PD/u5+ezj5luVgLayAeJc4PMRcRPFt/urgBOAbco2bwHuAm4D7qA41TAArAs8xAtPTyx7fCxwQUQcRTGCsGSUtfylrYh4B7B2Zp4XER8AvkMRMM7LzN9WPUhJkjS8lQoQmfkMxZyHRic1PN6w/Lvvcpq4uaGtdcuHWwAHZ+aDEXEIoxiFyMyHKUYtlj2/rOHx1cDVI7UhSZKqa6Wbaf0K+FI5J2IpcEhEfBZ4Dc+PMnSUj3fPzKfrKVOSJLVMgMjMW4HXD1l8ZB21SJKkFZuwF5KSJEn1MUBIkqTKDBCSJKmylpkD0QoWL5xfdwktxz6RJA3HANHgktP2Y2BgUd1ltJze3ll1lyBJajEGiAZ9fX1e9UySpFFwDoQkSarMEYgG/f39nsJo0Ns7i87OzrrLkCS1IANEgwPnXcrU6TPrLqMlLF44n7OO3pPZs+fUXYokqQUZIBpMnT6TaTPWq7sMSZJannMgJElSZQYISZJUmQFCkiRVZoCQJEmVNWUSZURMAQ7IzPOb0X75Gv8AfBpYCjwN/FNmPtawvgM4G9gY+DNwaGY+2Kx6JEmaTJo1AvFy4NAmtb3MmcCRmbkTcCUrax2RAAAQF0lEQVRw7JD1ewFTMnMrYB5wRpPrkSRp0hhxBCIiDgIOBjqAzwDvo/jWf1tmHhcRWwGfAp4BFgNvA44DNoyID1OMEpwPdJdN/ktm3hcRhwCHU4SYr2fmieWyI4E/AkuAyzPz4uWUtk9m/r7hOJ4asn4b4NsAmXlnRGw20rFKkqTRGe0IxACwJ3A8sFNmbge8IiJ2ofim/yVgB+AcYAZwCnB/Zp5MESa+m5k7A+8GzomIHuAYYOvM3BSYEhHrAR8EtgR2A9ZeUUHLwkMZYI4E/n3IJusACxueL40I53xIkjQGRjsHIoE5QA9wTTm/YBowCzgV+BBwPfBr4A6g8frHGwE7RsQ+FKMYM8r97snMZwDKkYy5wH2Z+TRARHxvpKLKNucBe2TmH4esfgLoani+WmY+N8rjFdDdPY2enq6RN6yoGW3qhezj8WE/N5993LpGGyCeA34JPALsmpnPlqc2fgwcAFyYmUdHxLHAYcAXeD5EPAD8MDMvL0ceDgF+AfxtRKyRmUsi4svAUeWyKRSnLzYv9x1WRBxQvtYOmfn4MJvcDrwJ+EpEbAHcM8pjVWlgYNGY3520p6fLO542mX08Puzn5rOPm29VAtqoh/Qz8w8UpwluiYg7gDcA/cBdwPkR8V1gR+BiYD6wRkScRnE6Y5+IuBH4FnBv2dbHy7ZupwgYjwCfAG4FrgHWpAgSf6U8FXEWxSjIlRFxQ0QcX667KCJeQTGx8umy/U8B76/QL5IkaQVGHIHIzIsaHn8R+OKQTe6imLcw1CYNj/cept2LKcIGABHRCaybmZuXz28BfrWcmp4DXrKcdQc1PD1iuG0kSdKqaZmbaZWnRdaOiLsprutwB/BIOXIxWG7WUT6+OTNPrKlUSZImvZYJEACZ+SGKCZmNdqyjFkmStHz+rFGSJFVmgJAkSZUZICRJUmUtNQeibosXzq+7hJZhX0iSVsQA0eCS0/ZjYGBR3WW0jN7eWXWXIElqUQaIBn19fV71TJKkUXAOhCRJqswRiAb9/f2T6hRGb+8sOjs7R95QkqQhDBANDpx3KVOnz6y7jHGxeOF8zjp6T2bPnlN3KZKkCcgA0WDq9JlMm7Fe3WVIktTynAMhSZIqM0BIkqTKDBCSJKkyA4QkSaqs6QEiIqZExCGrsP+MiHhH+fjCiPg/Y1edJElaGeMxAvFy4NBV2H9jYM8xqkWSJI2B8fgZ53HAayLiWeC7wNrAIcCuwH7Ac8DlmfmZiHgL8EHgGeA3wDvK/f8+IpaFkCMj4oNAZ9nOs8CXy+1fAXwrMz8ytK3M3HccjlWSpElhPEYgTgHuB04E7s/MbcrX3QfYGtgO2Dsi+spln8jM7YBvAl3l/jdk5nlle7dn5i7AJ4DTy2XrAwcBmwM7RcTrhrYVEes0/1AlSZocxvtCUln+fS3Fh/71QAfwYmAD4ChgXkS8F3gAuGqYNm4p/36PIkQMAj/JzIUAEXEX0DfKtia17u5p9PR0jfvr1vGak419PD7s5+azj1vXeASI53h+pOO58m8C92bmHgAR8f+AnwKHAcdn5h8i4hxgb+AhXjhSsjlwB8XIxb0UAeQ1EbEmsASYC1ywnLYuadZBTkQDA4vG/e6jPT1d3vG0yezj8WE/N5993HyrEtDGI0DMB9YA1lq2IDN/GhE3RMRtwBTgTuBR4C7g6oh4EniS4jTGWsBGEfEvFKMNW0TEP1KEkYMpwsUzFPMgXgZ8OTPviYj1h2lLkiSNgaYHiMx8GthkmOWfBD45ZPE3+esP+gXA3y2v/TIo/C4z3zyk/eHakiRJY8ALSUmSpMom/N04M/NhYKu665AkaTJxBEKSJFVmgJAkSZVN+FMYY2nxwvl1lzBuJtOxSpLGngGiwSWn7cfAwKK6yxg3vb2z6i5BkjRBGSAa9PX1edESSZJGwTkQkiSpMgOEJEmqzFMYDfr7+8d8DkRv7yw6OzvHtE1JkupmgGhw4LxLmTp95pi1t3jhfM46ek9mz54zZm1KktQKDBANpk6fybQZ69VdhiRJLc85EJIkqTIDhCRJqswAIUmSKjNASJKkyibsJMqI+ASwDdAJfD4zzxuyfi5wFrAEuC4zPzr+VUqS1J4m5AhEROwAzM7MrYBtgWMiYvqQzc4B9s3MbYG5EbHxOJcpSVLbqm0EIiLWBC4E1gfWAK4A5gJdwEuAkzLzq8vZ/XvAjxuer0Yx0rCs7S7gRZn5ULnoWmAX4CdjeAiSJE1adY5AHA78shxF2Bd4CpiambsAuwFnRMSw9WXmM5m5MCJWB74AnJuZixs2WQd4ouH5k8DQEQpJkrSS6pwDEcA1AJn5i4h4HLi5fD4/IhYAPcDvh9054sXAV4AbMvMTQ1Y/QREilukCHh/b8kenu3saPT1ddbx0y7I/ms8+Hh/2c/PZx62rzgDxALA58I2ImAWcCtwBEBEvo/jQnz/cjuXpj+uBT2bmZUPXZ+aTEfF0RLwaeIhiROOEJhzDiAYGFnmL8AY9PV32R5PZx+PDfm4++7j5ViWg1RkgzgUuiIibKE6lfAp4W0R8l2L04IjMHFzOvocDrwbeFRGHAYPAO4FZwNaZeTJwBHBp2fZ3MvMHzTwYSZImk9oCRGY+Dey/7HlEHATclJnHjWLfM4Ezh1n1MHBjuc2dwJZjU60kSWrU0teBiIiPADtRjDAAdJSP35mZD9dWmCRJk1zLBIjMvGiYZScBJ9VQjiRJWoEJeSEpSZJULwOEJEmqrGVOYbSCxQuH/dVoy7QnSVKrMEA0uOS0/RgYWDSmbfb2zhrT9iRJagUGiAZ9fX1etESSpFFwDoQkSaqsY3BweRd7lCRJGp4jEJIkqTIDhCRJqswAIUmSKjNASJKkygwQkiSpMgOEJEmqbNJfSCoiOoCzgY2BPwOHZuaD9VbVHiJideACoBd4EXAKcD/wBeA54N7MPLKu+tpJRMwEfgjsAjyLfTymIuJYYE9gDYr3i1uwj8dU+X5xEcX7xVLgXfhvecxExFzgY5m5Y0TMZph+jYh3AYcBS4BTMvPqFbXpCATsBUzJzK2AecAZNdfTTg4A/pCZ2wFvAD5D0b/HZeb2wGoR8Y91FtgOyjfec4DF5SL7eAxFxPbAluV7xA7Aq7CPm2EPoDMztwZOAk7Ffh4TEXE08HlgSrnor/o1Il4GvBfYkuL9+rSIWGNF7RogYBvg2wCZeSewWb3ltJX/Bj5SPu6k+FaxSWbeWi77FsU3Zq2aTwKfA34DdGAfj7XdgHsj4irg68A3sY+boR9YvRwVnk7xLdh+Hhv/C+zd8HzTIf26K7A5cFtmLs3MJ4CfA3+/okYNELAOsLDh+dKIsF/GQGYuzsw/RUQX8GXgQxQfcMs8SfFGoZUUEf8MzM/M63i+bxv//drHq+6lwKbA24AjgC9iHzfDIuDVwM+Ac4FP4/vFmMjMKym+wC0ztF/XAbp44WfhIkbobz8o4QmKjltmtcx8rq5i2k1EvBK4AbgoMy+nOOe2TBfweC2FtY93ArtGxI0U83guBnoa1tvHq+6PwLXlN7N+irlSjW+s9vHYeD/w7cwMnv+3/KKG9fbz2BnuffgJiiAxdPlyGSDgdopzb0TEFsA99ZbTPspzatcCH8zMi8rFP46I7crHuwO3DruzRiUzt8/MHTNzR+B/gAOBb9nHY+o2inPCRMS6wNrA9eXcCLCPx8oAz38Dfpxikv+P7eem+NEw7xE/ALaJiBdFxHTgb4F7V9TIpP8VBnAlxTe428vn76yzmDYzD3gx8JGI+DdgEPh/wH+Uk3MeAL5SY33t6l+Bz9vHYyMzr46IbSPiLoqh3yOAh4Dz7OMxdSZwQUTcQvFrl2OBu7Gfm+Gv3iMyczAiPk0RmDsoJlk+s6JGvBunJEmqzFMYkiSpMgOEJEmqzAAhSZIqM0BIkqTKDBCSJKkyA4QkSarM60BIE1xErE9xH4H7KH6/vRrFVeQuzswTRtjvpsx89Qq2eT3w1sw8NiLeTHEN/eW2Ocp6n8vMcfvyEhEXAMdn5q/G6zWlycAAIbWHRzNzk2VPIuLlwM8j4rLMzBXsN9KFYF4DzATIzG8A31jlSkd+zbG2I3DCOL+m1PYMEFJ7Wrf8+yRARBwDvJ1idOLazDy2ceOIeC3FzYvWpggMnwIuAT4KrB0R8yju9rkD8FXgsMx8c7nvkcAc4APA6cD2FHdf/UJmnrW8AstLFC+7wdos4AqKSxnvVW6yR2Y+FhHzKe6AuSnF9fr3z8xHykvPn0lxi+I/AO/OzAfL+4IMUISfL5R9cU1EbEtxN8cPAGsCawGHZuZt5T53AdtS3DzrvZl5bUS8Criw7JM/Ae/KzHsi4kDgfWXtdwNHjnTVPqndOAdCag/rRcSPIuKBiHiM4oN/r8z8TUTsRvHhuxmwCfCKiNhvyP6HACdl5lxgJ+DUzFwI/Bvw9cw8rdxukOL2v68rr5cP8A7gv4B3AYOZuRkwF9grIrYeoe7NgYOA11JcIvr3mfl6invS7Ftu81LghszcGPgSz18K/TLgPZn5Ooq7N17e0O5PMnPDzPw4RfDZneL+CocBbyz3+ThwdMM+a2TmVhQB4+Ry2dnAlzNzI4pRjA9FxGvKY92yHPV5bEg70qRggJDaw6OZuUlmbsjzdzG8sVy3C8UH9d3AjyjCxN8N2f8oYK2IOBY4hWIkYliZuZRiFOKt5Tf07sz8Yfk6e0bEj4E7gfWAjUao+97M/E1mPkUxinBDufxhYEb5+KnM/K/y8UUUAacPGMjMH5U1fQWYXd46nvL1G3Vk5iDwFuANEXEi8M/AtIZtvr2sJqC7fLw9RTgiM7+dmftSnBLZALijPNY9gRjhOKW24ykMqf18kOLOnP9K8S27EzgzM88EiIh1gKW88LbfX6a4bfU3KL7J7zPCa3wROInig/bSclknxZ1Xrypf5yXAohHaGTrsv3SYbRrnTKwGLKE4ddAxZLuOsgaAp4Y2EhFrU9xx8GLgZuCnwJENm/y54fWWtb1kSBsblq/x35n5vnLZVHwv1STkCITUHv7yYZqZz1KEhw9FxEyKb/UHRsTaEbE68DXgbUP23wX4t3Ki5A4AEdFB8YH+Vx+OmXknxdyCAyi/oZevc1hErB4R0yju6jd3RbWO0tSIeGP5+GDgGopfnXRHxKZlrW8HHs7Mx4fZf0l5DH3As5l5KsXozO48HziW52bKUykRsSvFqZIbgbdERE/ZR+dQzIeQJhUDhNQeXvDLhsy8Fvg+cHJmfpPilMOdFN+6f5SZFw/Z/wTg9oj4IbArxe2qX00xsXCLiDh16GtQzEdYlJkPlc/Pofhg/3G53/mZectItY5iOcD/FxE/KWt7fzlhcR/gsxHxU+A9FJNEh2vnaorQ8TjwPxGRFKdzngTWH+G13wu8rTxVcTzlJEqK/rqBYq5GB/CxFdQutSVv5y2ppY33dSMkjY7/UUpqdX7LkVqQIxCSJKkyRyAkSVJlBghJklSZAUKSJFVmgJAkSZUZICRJUmUGCEmSVNn/D+iRhlwADWsY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hAAAAGJCAYAAADbgQqfAAAABHNCSVQICAgIfAhkiAAAAAlwSFlzAAALEgAACxIB0t1+/AAAIABJREFUeJzt3XmYXGWZ//9302AgpIlp7TiCSpuQvgdHhhGQsO98EVQG1J8gyzACIsjX+aoMQlAHkE1FGXAUYWQRGAFHEVxAEdlBAUVH2bzbEQHFJWiHQAxCAv3745xI0XbSfZKuPtXV79d1eXXVWZ66z2Oo+tRznjqnY3BwEEmSpCpWq7sASZI08RggJElSZQYISZJUmQFCkiRVZoCQJEmVGSAkSVJlBghpAomIGyLimGGWHxURV1Vs68SIOGCEbQ6KiG8sZ92NEfGWiq95YUR8oMo+YyEieiPiK+P9ulI7W73uAiRV8lngFODjQ5YfCvzfKg1l5vGj3LQdLhbTC/TVXYTUTgwQ0sRyFXBmRGydmbcDRMT2AJl5fUR0AP8OzAW6gA7g0Mz8fkRcCHQDs4BvAn8D3JOZZ0TEwcBhwBrlNh/LzHPL11w3Ir4FrAs8BLwrM+c3FhURWwEfA6YCzwEnZubVKzqQiLgRuBvYCegBPg28DNi+bOftmXlfud39wGbAS4D/yswTyjb2Av6NYjT1CeCozPxBRBwPbFke433A5suOIzN3j4jjgH8EpgBrA/+amV8r9+sFXg6sD8wH9snM30XEHOBcYCbwLHBKZv53RKwLfAZ4Zdl/l2fmx1Z07FI78BSGNIFk5rPA5ylGHJZ5F3B2+Xgu8PLM3DIzXwtcDBzbsO1amblRZs5btiAi1gYOAXbPzE2BfYHTG/aZA7wnMzcG7gXOaqwpIl4MXAAckJmbUXwwfy4iXjGKQ1o/MzcB3koxqnJDZr4euBZ4b8N2r6IIBJsC+0TEHhERwOeAvTPzH4Djga9FxLSGfV6XmfuX/fWLMjy8iiK0bFfu92Hgow2vtQ3w1szcEHgceHe5/HLgS2W/vhE4pXytS4Dzy7rnArtGxNtGcezShOYIhDTx/CdwX/nBPwX4P8ARAJl5R0R8JCIOB2YDO1B8M1/mtqGNZeafIuLNwJvKb9n/QPGtfJnvZuYvy8fnA3cNaWJLim/sV5UjIFB8Q/974NcjHMtXy7+/oDhVcm3D8+0btjs3M58DFkbEl4HdgJ+VtT1cHseNEfF7ipABcEdm/tXpl8x8JCL+GTggIjYAtgCmNWxyU2b+qXz8Y6A7ImYAG5fHT2b+GpgTEVPLOmdExMnlPmtT9KFzLtTWDBDSBFMOp18HvIPiw+ormfkkQES8ETgT+CTF6Y6fAfs37L5oaHsRsR7wfYrh+VspPvje2LDJsw2PVwOWDGmiE7g/M7dsaPPlFMP/I3l6yLE9u5ztlg6p4VmK0zMdQ7brpDiNAMMca1nbJhR9cwZFYLmZ50dwAJ5qeDxYvsbS8vFfAklE9AG/K59umZlPl8tfMqQNqS15CkOamD5HEQz+iWJi5TK7AF8v5y/cDexF8aG6IpsB8zPzlMy8DngzQMNowo4NpyMOB64Zsv8dFN/Gty33+wfg5xRzJqoYGgYaHRARHeVIwNuBrwM3Upwu6C1fdyfgFcCdw+y/lOeDxbbADzLzTOAWYG9G6KMyoN0NHFS+1ispRnPWpDj+fy2Xvxi4neI0jtTWDBDSBJSZN1NMKFyYmfc1rDoH2CEi/ofig+x/gVcvp5ll36avBR6NiIyIuyk+hB8DNijX/xS4ICLuoZgoeFTj/pn5B4o5DKeXr3sRsH9m/moFrzn08XDPG61Fcerke8BnMvOmzHwAeA9wZUT8FDgVeNOy0Zgh7gOei4g7gEuBnoi4D/ghxSme7vKU0IrsTzH/4n+ArwGHlJNJ9we2KGv4PvDFzLxshLakCa/D23lLamXlrzD+IzO/OuLGksaNIxCSWp3fcqQW5AiEJEmqzBEISZJUmQFCkiRV5nUgGixd+uzgggWL6y6jrc2YMRX7uLns4/FhPzeffdx8PT1dK/r59Ao5AtFg9dVH+rm8VpV93Hz28fiwn5vPPm5tBghJklSZAUKSJFVmgJAkSZUZICRJUmUGCEmSVJkBQpIkVWaAkCRJlRkgJElSZQYISZJUmQFCkiRVZoCQJEmVGSAkSVJlBghJklSZAUKSJFVmgJAkSZUZICRJUmUGCEmSVJkBQpIkVWaAkCRJlRkgJElSZQYISZJUmQFCkiRVZoCQJEmVrV53Aa2kv7+fgYFFdZfR1hYsmGYfN5l9PD7s5+azj5uvp2eTld7XANHgwHmXMnX6zLrLkCSp6RYvnM+dVxggxsTU6TOZNmO9usuQJKnlOQdCkiRVZoCQJEmVGSAkSVJlBghJklRZbQEiIm6MiL4hyyIibhyj9rePiMvGoi1JkvRCrTgCMdiibUmSpNK4/IwzIlYHLgRmUYSWf6f8cI+IvwG+WG76+4Z97gNuBf4O+CPwDmAJcA6wQdnOhzPzloh4K3BkeTyDwN4N7awFXAFckpmOSEiSNAbGawTi3cD8zNwa2BU4GXhpue5DwKWZuTNwVcM+Uyk+9LcFfgYcDhwKPJaZOwB7AWeX2/YBe2TmdsADwG7l8i7gG8DZhgdJksbOeAWIDYFbADJzEXA/MLtc1wfcVT6+vWGfJZm57Pn3gQA2At4YETdQjCp0RkQ3MB+4KCIuKLdZo9xve2DN8n+SJGmMjFeAeADYDiAiuig+5H9ZrrsP2Kp8vHnDPmtExEbl462Be8t2Ls3MnYDdgS8DS4ETgX0pRij+DHSU+32T4nTGKeWpEkmSNAbGK0D8J/CSiLgVuAE4gWLUAOAUYO9yVOFNvHDi4zHlPusC55btbBgRN1GMVjycmU8AtwF3UMyZWFxuD0BmPgYcTzEHQ5IkjYGOwcHW/KFCRPwS6MvMJeP1mjsefPag98KQJE0GixY8yo0XvKdj5C2H14o/41xmkOdPRUiSpBbSsnfjzMxZddcgSZKG18ojEJIkqUUZICRJUmUtewqjDosXzh95I0mS2sCqfua17K8w6tDf3z84MLCo7jLaWnf3NOzj5rKPx4f93Hz2cfNtscUmK/1jBQPECw0+9tiTddfQ1np6urCPm8s+Hh/2c/PZx83X09PVlj/jlCRJLcoAIUmSKnMSZYP+/n7PtzXZggWe02w2+3h82M/V9fbOorOzs+4yNEYMEA0OnHcpU6fPrLsMSWo7ixfO56yj92T27Dl1l6IxYoBoMHX6TLwXhiRJI3MOhCRJqswAIUmSKjNASJKkygwQkiSpsgkbICLioIg4dZTbbh8RlzW7JkmSJosJGyBWgtfsliRpjEyYn3FGxJrAhcD6wBrAFcCWEXEt8FLgc5l5XkTsCpwEPAX8ETi4ppIlSWpbE2kE4nDgl5m5FbAvRUB4JjN3A94CvK/c7lxgr8zcEbgZ+EgdxUqS1M4mzAgEEMA1AJn5i4h4HPhRue53wNSIeCnwRGb+rlx+K3AK8M3xLlaS9ELd3dPo6emqtE/V7TV+JlKAeADYHPhGRMwCTgUuatwgM/8QEV0R8bLM/D2wPdA//qVKkoYaGFhU6fbc3s67+VYloE2kAHEucEFE3ERx6uVTFHMfhjoMuDIingUWAP8MbDRONUqSNClMmACRmU8D+69g3azy8fXA9UM2ubn8nyRJGgMTaRKlJElqEQYISZJUmQFCkiRVZoCQJEmVTZhJlONh8cL5dZcgSW3J99f20zE46C0ilunv7x8cGFhUdxltrbt7GvZxc9nH48N+rq63dxadnZ2j3t7rQDRfT09Xx8ru6whEg76+Pv+xNplvCM1nH48P+1mTnXMgJElSZQYISZJUmacwGvT393tOs8kWLPC8cbPZx+OjHfq56pwEqZEBosGB8y5l6vSZdZchSU23eOF8zjp6T2bPnlN3KZqgDBANpk6fybQZ69VdhiRJLc85EJIkqTIDhCRJqswAIUmSKpvQcyAiYipwO3BMZn5nyLq5wFnAEuC6zPxoDSVKktSWJvoIxGeA55az7hxg38zcFpgbERuPX1mSJLW32kYgImJN4EJgfWAN4ApgLtAFvAQ4KTO/uoL9j6IYfRhuXRfwosx8qFx0LbAL8JOxql+SpMmszhGIw4FfZuZWwL7AU8DUzNwF2A04IyKGrS8idgY2yMzzgeFuBLIO8ETD8yeB6WNZvCRJk1mdASKA7wNk5i+Ax4Gby+fzgQVAz3L2PRh4bUTcCLwB+ERE/H3D+icoQsQyXWX7kiRpDNQ5ifIBYHPgGxExCzgVuAMgIl5G8aE/7A3kM3P/ZY8j4kLgssz8acP6JyPi6Yh4NfAQxYjGCc05DEmamLq7p9HT01V3GSvU6vVNZnUGiHOBCyLiJoqRkE8Bb4uI71KMHhyRmYOjaOcv20TEjsDWmXkycARwadn2dzLzB2NcvyRNaAMDi1r6luTeMr35ViWg1RYgMvNpoHEk4SDgpsw8rmI7Bzc8vhG4sXx8J7Dl2FQrSZIatfR1ICLiI8BOPD/K0FE+fmdmPlxbYZIkTXItEyAy86Jhlp0EnFRDOZIkaQUm+oWkJElSDQwQkiSpMgOEJEmqrGXmQLSCxQuHveyEJLUd3++0qjoGB0dzqYXJob+/f3BgYFHdZbS17u5p2MfNZR+Pj3bo597eWXR2dtZdxnJ5HYjm6+npGu52EKPiCESDvr4+/7E2mW8IzWcfjw/7WZOdcyAkSVJlBghJklSZpzAa9Pf3T/hzmq1uwYKJf9641dnH46OV+rnV5zKoPRkgGhw471KmTp9ZdxmSNGqLF87nrKP3ZPbsOXWXoknGANFg6vSZTJuxXt1lSJLU8pwDIUmSKjNASJKkygwQkiSpsnGfAxERU4ADgFcAv83M/xzFPgcBf5uZ8yq8zvGjbV+SJFVTxwjE3wCHrsR+XnNbkqQWUcevMD4EvAZ4PXBtRLwd6AY+kplXR8SRwFuAqcAfgL0bd46IU4FNgZcAP8nMQyLipcBFwIvLzQ4q/+41tP3mHpokSZNDHSMQpwD3Ax8FHs3MXYD3A0eU61+SmTtn5pbAGhRBA4CImAYMZOZu5fItI+LlwIeBr2Xm1sBRDfv8uqH99zT/0CRJmhzqvg7E3eXf31GMOAA8ExGXAX8C1qMIEcv8GXhZRHyxXL92uT6A8wEy8w7gjnIORGP7azXxOCRJmlTqCBDP8fzIxwvmNUTERsBemblFRKxFEQAabzW6O/DKzNy3PG2xV7n+fmBz4J6I2A7YA3hqaPuS1I66u6fR09NVdxlN0a7H1Q7qCBDzKUYNhhsR+DmwKCJupQgGvwHWbVh/J/CRiLipfP5guf404IKIOIAioBwC/FNTqpekFjMwsKgtby3uLdObb1UCWsfgoF/Sl9nx4LMHvZS1pIlk0YJHOe2wLdryXhgGiObr6enqGHmr4XkhKUmSVJkBQpIkVWaAkCRJlRkgJElSZQYISZJUWd0XkmopixfOr7sESarE9y3VxZ9xNujv7x8cGFhUdxltrbt7GvZxc9nH46OV+rm3dxadnZ11lzHm/Bln863KzzgdgWjQ19fnP9Ym8w2h+ezj8WE/a7JzDoQkSarMACFJkirzFEaD/v7+ljmn2a4WLGid88btql36uF3P60vtwgDR4MB5lzJ1+sy6y5AmvcUL53PW0Xu25f0dpHZhgGgwdfpMvJmWJEkjcw6EJEmqzAAhSZIqM0BIkqTKDBCSJKkyA4QkSapsQv0KIyK6gPOA6cC6wNnA3cBngSeAx4CnMvPgiHgv8A7gOeDyzPxMPVVLktR+JtoIxAbAZZn5BmA34APA54B/ysxdgF8ARMSGwNuBrYHtgL0jwh+US5I0RibUCATwe+B9EfEW4ElgDWDdzPxZuf5WYB/gtcD6wPVAB/BiYA7w83GvWNJK6e6eRk9PV91lrFCr19cO7OPWNdECxFHA9zLz3IjYAXgj8KuI2DAzHwC2KLf7GXBvZu4BEBHvA35aR8GSVs7AwKKWvtuld+NsPvu4+VYloE20APEN4D8iYl9gIbAE+L/ABRHxJPAM8Ghm3hMRN0TEbcAU4E7g0bqKliSp3UyoAJGZNwEbNS6LiPcAb8rMP0bEScDT5bafBD457kVKkjQJTKgAsRy/B66LiEXA48BBNdcjSVLbm/ABIjOvAK6ouw5JkiaTifYzTkmS1AIMEJIkqTIDhCRJqmzCz4EYS4sXzq+7BEn436I0ERggGlxy2n4MDCyqu4y21t09zT5usnbp497eWXWXIGkFDBAN+vr6vOpZk3llueazjyWNB+dASJKkygwQkiSpMk9hNOjv72+Lc8etbMGC9jg/38rq7OPe3ll0dnbW8tqSxpcBosGB8y5l6vSZdZchTUiLF87nrKP3ZPbsOXWXImkcGCAaTJ0+k2kz1qu7DEmSWp5zICRJUmUGCEmSVJkBQpIkVWaAkCRJlRkgJElSZRPyVxgRMQe4EFhCEYL2B94DbAN0AmcAVwG3ACcAPwFuAHbLzEdrKFmSpLYyIQMEsCtwJ/BBYDtgL6A3M7eLiCnAHcB1wDuAq4HfAh8wPEiSNDYmaoA4HzgGuBZ4nGKEYbOIuAHooDiu3sz8aUTcBmyRmd+prVppkujunkZPT1fdZYybyXSsdbGPW9dEDRD/CNyamR+NiH2BU4HvZObhEdEBfBj4RURsAfwdcEtEHJWZn6qxZqntDQwsmjR3AvWup81nHzffqgS0iRogfghcFBHPUMyBeCtwQETcAqwNXEkxF+LzFKc3fg3cERE3ZuaPaqpZkqS2MSEDRGY+CGw7ZPGPh9l0o4bHr2teRZIkTS7+jFOSJFVmgJAkSZUZICRJUmUGCEmSVJkBQpIkVTYhf4XRLIsXzq+7BGnC8r8faXIxQDS45LT9GBhYVHcZba27e5p93GR19nFv76xaXlfS+DNANOjr6/OqZ03mleWazz6WNB6cAyFJkiozQEiSpMo8hdGgv7/f8/NNtmBB9fPzvb2z6OzsbFJFkqSVYYBocOC8S5k6fWbdZajB4oXzOevoPZk9e07dpUiSGhggGkydPpNpM9aruwxJklqecyAkSVJlBghJklSZAUKSJFXWlDkQETEFOCAzz29G+0Ne6wzgZ5n5n0OWdwBnAxsDfwYOzcwHm12PJEmTQbNGIF4OHNqktgGIiJdGxDXAm5ezyV7AlMzcCpgHnNHMeiRJmkxGHIGIiIOAg4EO4DPA+4ClwG2ZeVxEbAV8CngGWAy8DTgO2DAiPgx8Gjgf6C6b/JfMvC8iDgEOpwgxX8/ME8tlRwJ/BJYAl2fmxcspbRpwPLD7ctZvA3wbIDPvjIjNRjpWSZI0OqMdgRgA9qT4wN4pM7cDXhERu1B80/8SsANwDjADOAW4PzNPpggT383MnYF3A+dERA9wDLB1Zm4KTImI9YAPAlsCuwFrr6igzHwoM39AEWyGsw6wsOH50ohwzockSWNgtHMgEpgD9ADXlPMLpgGzgFOBDwHXA78G7gAaLxu4EbBjROxD8WE/o9zvnsx8BqAcyZgL3JeZTwNExPdW8dieALoanq+Wmc+tYpuqQXf3NHp6ukbeUH9hf40P+7n57OPWNdoA8RzwS+ARYNfMfLY8tfFj4ADgwsw8OiKOBQ4DvsDzIeIB4IeZeXk58nAI8AvgbyNijcxcEhFfBo4ql02hOH2xebnvyrodeBPwlYjYArhnFdpSjQYGFnl3yQq8G+f4sJ+bzz5uvlUJaKMe0s/MPwD/DtwSEXcAbwD6gbuA8yPiu8COwMXAfGCNiDiN4nTGPhFxI/At4N6yrY+Xbd1OETAeAT4B3ApcA6xJESRGMtj4JCIuiohXAFcCT5ftfwp4/2iPVZIkrVjH4ODgyFuNg4joBI7JzFPL57cAx2XmbeNVw44Hnz3opaxby6IFj3LaYVt4L4wK/NY2Puzn5rOPm6+np2t58whH1DL3wihPi6wdEXcDT1PMpXikHLlYlnI6ysc3Z+aJNZUqSdKk1zIBAiAzP0QxIbPRjnXUIkmSls+fNUqSpMoMEJIkqTIDhCRJqqyl5kDUbfHC+XWXoCH8/0SSWpMBosElp+3HwMCiustoa93d0yr3cW/vrCZVI0laWQaIBn19ff7muMn8XbcktQfnQEiSpMoMEJIkqTJPYTTo7+93DsRK6u2dRWdn58gbSpLaggGiwYHzLmXq9Jl1lzHhLF44n7OO3tP7VUjSJGKAaDB1+ky8mZYkSSNzDoQkSarMACFJkiozQEiSpMom7ByIiOgErgOmAF/PzI/XXJIkSZPGRB6BWA9YB7gWWFBzLZIkTSoTdgQC+BywAfByYKuI2AdYC/iXzPxhRFwIzCqXnZWZX6yvVEmS2stEHoF4D/AA8FvgwczcGTgUODcipgHbAG8Bdgeera1KSZLa0EQegWh0C0Bm3h8RL8vMRRHxfuDzQBfwX7VWNwl0d0+jp6drVNuOdjutPPt4fNjPzWcft652CRBzgcsjYiPgkYh4GbBpZr4lIqYAv4qISzLzuXrLbF8DA4tGdZdN78bZfPbx+LCfm88+br5VCWgTPUAMln97I+J64EXAYZn5+4j4m4i4HVgKfMLwIEnS2JmwASIzHwa2WsH6I8axHEmSJpWJPIlSkiTVxAAhSZIqM0BIkqTKDBCSJKkyA4QkSapswv4KoxkWL5xfdwkTkv0mSZOPAaLBJaftx8DAorrLmJB6e2fVXYIkaRwZIBr09fV51TNJkkbBORCSJKkyA4QkSarMUxgN+vv7nQMxSr29s+js7Ky7DElSTQwQDQ6cdylTp8+su4yWt3jhfM46ek9mz55TdymSpJoYIBpMnT6TaTPWq7sMSZJannMgJElSZQYISZJUmQFCkiRVNiHnQEREB3A2sDHwZ+DQzHxwyDZvBj4CLAEuzMzzxr1QSZLa1EQdgdgLmJKZWwHzgDMaV0bE6uWyXYAdgMMiome8i5QkqV2t1AhE+QF9DrABRQg5HfgY8HZgELgM2BrYDTiyfJ1BYG9gI+AY4Bng1cCXMvPUiJgNfKFc/gjQm5k7LqeEbYBvA2TmnRGx2ZD1GwI/z8wnynpvA7YDrliZ45UkSS+0siMQhwKPZeYOFKMBpwEHAecB5wMHZOYiYA6wR2ZuBzxAESgAXkURJrYEPlguOx04OTN3Bm6nCBzLsw6wsOH50ohYbQXrnwSmVzxGSZK0HCs7B2IjYJuImAt0AJ3Ag8DjwNOZeU+53WPARRHxJyCA75XL78nMQWBxRCwul20IfL98fCuw3wpe/wmgq+H5apn53JD16zQ87ypr0xjp7p5GT0/XyBsOY2X30+jZx+PDfm4++7h1rWyA+Bnwq8z8WESsCRwH7EzxTX+1iHgrcB1wIvBKipBxXfl3qGXL7gG2ojg1seUIr3878CbgKxGxRblvoweADSLixcBiitMXp1c6Qq3QwMCilbpzaU9Pl3c8bTL7eHzYz81nHzffqgS0lQ0Q5wKfj4ibKL7dXwWcQDE3YXXgFuAu4DbgDmApMACsCzzEC09PLHt8LHBBRBxFMYKwZAWvfyWwa0TcXj5/J0BEvANYOzPPi4gPAN+hCCjnZeZvV/JYJUnSECsVIDLzGYo5D41Oani8Yfl33+U0cXNDW+uWD7cADs7MByPiEFYwClGe/jhimOWXNTy+Grh6eW1IkqSV10rXgfgV8KVyTsRS4JCI+CzwGp4fpegoH++emU/XU6YkSWqZAJGZtwKvH7L4yDpqkSRJKzZRLyQlSZJqZICQJEmVGSAkSVJlLTMHohUsXji/7hImBPtJkmSAaHDJafsxMLCo7jImhN7eWXWXIEmqkQGiQV9fn1c9kyRpFJwDIUmSKnMEokF/f7+nMIbR2zuLzs7OusuQJLUQA0SDA+ddytTpM+suo6UsXjifs47ek9mz59RdiiSphRggGkydPpNpM9aruwxJklqecyAkSVJlBghJklSZAUKSJFVmgJAkSZVN6AAREXMj4sblrHtzRNwVEbdHxKHjXZskSe1swgaIiDga+DwwZZh1qwNnALsAOwCHRUTPuBYoSVIbW6mfcZYf0OcAG1CEkNOBjwFvBwaBy4Ctgd2AI8vXGQT2BjYCjgGeAV4NfCkzT42I2cAXyuWPAL2ZueMKyvjfsr1Lhlm3IfDzzHyirPc2YDvgipU5XkmS9EIrOwJxKPBYZu4A7AWcBhwEnAecDxyQmYuAOcAembkd8ABFoAB4FcWH/5bAB8tlpwMnZ+bOwO0UgWO5MvNKYOlyVq8DLGx4/iQwvcLxSZKkFVjZC0ltBGwTEXOBDqATeBB4HHg6M+8pt3sMuCgi/gQE8L1y+T2ZOQgsjojF5bINge+Xj28F9lvJ2gCeoAgRy3SVtWkldHdPo6ena8zaG8u2NDz7eHzYz81nH7eulQ0QPwN+lZkfi4g1geOAnSm+6a8WEW8FrgNOBF5JETKuK/8OtWzZPcBWwLcpRiZGa7g2HwA2iIgXA4spTl+cXqFNNRgYWDRmdynt6enyjqdNZh+PD/u5+ezj5luVgLayAeJc4PMRcRPFt/urgBOAbco2bwHuAm4D7qA41TAArAs8xAtPTyx7fCxwQUQcRTGCsGSUtfylrYh4B7B2Zp4XER8AvkMRMM7LzN9WPUhJkjS8lQoQmfkMxZyHRic1PN6w/Lvvcpq4uaGtdcuHWwAHZ+aDEXEIoxiFyMyHKUYtlj2/rOHx1cDVI7UhSZKqa6Wbaf0K+FI5J2IpcEhEfBZ4Dc+PMnSUj3fPzKfrKVOSJLVMgMjMW4HXD1l8ZB21SJKkFZuwF5KSJEn1MUBIkqTKDBCSJKmylpkD0QoWL5xfdwktxz6RJA3HANHgktP2Y2BgUd1ltJze3ll1lyBJajEGiAZ9fX1e9UySpFFwDoQkSarMEYgG/f39nsJo0Ns7i87OzrrLkCS1IANEgwPnXcrU6TPrLqMlLF44n7OO3pPZs+fUXYokqQUZIBpMnT6TaTPWq7sMSZJannMgJElSZQYISZJUmQFCkiRVZoCQJEmVNWUSZURMAQ7IzPOb0X75Gv8AfBpYCjwN/FNmPtawvgM4G9gY+DNwaGY+2Kx6JEmaTJo1AvFy4NAmtb3MmcCRmbkTcCUrax2RAAAQF0lEQVRw7JD1ewFTMnMrYB5wRpPrkSRp0hhxBCIiDgIOBjqAzwDvo/jWf1tmHhcRWwGfAp4BFgNvA44DNoyID1OMEpwPdJdN/ktm3hcRhwCHU4SYr2fmieWyI4E/AkuAyzPz4uWUtk9m/r7hOJ4asn4b4NsAmXlnRGw20rFKkqTRGe0IxACwJ3A8sFNmbge8IiJ2ofim/yVgB+AcYAZwCnB/Zp5MESa+m5k7A+8GzomIHuAYYOvM3BSYEhHrAR8EtgR2A9ZeUUHLwkMZYI4E/n3IJusACxueL40I53xIkjQGRjsHIoE5QA9wTTm/YBowCzgV+BBwPfBr4A6g8frHGwE7RsQ+FKMYM8r97snMZwDKkYy5wH2Z+TRARHxvpKLKNucBe2TmH4esfgLoani+WmY+N8rjFdDdPY2enq6RN6yoGW3qhezj8WE/N5993LpGGyCeA34JPALsmpnPlqc2fgwcAFyYmUdHxLHAYcAXeD5EPAD8MDMvL0ceDgF+AfxtRKyRmUsi4svAUeWyKRSnLzYv9x1WRBxQvtYOmfn4MJvcDrwJ+EpEbAHcM8pjVWlgYNGY3520p6fLO542mX08Puzn5rOPm29VAtqoh/Qz8w8UpwluiYg7gDcA/cBdwPkR8V1gR+BiYD6wRkScRnE6Y5+IuBH4FnBv2dbHy7ZupwgYjwCfAG4FrgHWpAgSf6U8FXEWxSjIlRFxQ0QcX667KCJeQTGx8umy/U8B76/QL5IkaQVGHIHIzIsaHn8R+OKQTe6imLcw1CYNj/cept2LKcIGABHRCaybmZuXz28BfrWcmp4DXrKcdQc1PD1iuG0kSdKqaZmbaZWnRdaOiLsprutwB/BIOXIxWG7WUT6+OTNPrKlUSZImvZYJEACZ+SGKCZmNdqyjFkmStHz+rFGSJFVmgJAkSZUZICRJUmUtNQeibosXzq+7hJZhX0iSVsQA0eCS0/ZjYGBR3WW0jN7eWXWXIElqUQaIBn19fV71TJKkUXAOhCRJqswRiAb9/f2T6hRGb+8sOjs7R95QkqQhDBANDpx3KVOnz6y7jHGxeOF8zjp6T2bPnlN3KZKkCcgA0WDq9JlMm7Fe3WVIktTynAMhSZIqM0BIkqTKDBCSJKkyA4QkSaqs6QEiIqZExCGrsP+MiHhH+fjCiPg/Y1edJElaGeMxAvFy4NBV2H9jYM8xqkWSJI2B8fgZ53HAayLiWeC7wNrAIcCuwH7Ac8DlmfmZiHgL8EHgGeA3wDvK/f8+IpaFkCMj4oNAZ9nOs8CXy+1fAXwrMz8ytK3M3HccjlWSpElhPEYgTgHuB04E7s/MbcrX3QfYGtgO2Dsi+spln8jM7YBvAl3l/jdk5nlle7dn5i7AJ4DTy2XrAwcBmwM7RcTrhrYVEes0/1AlSZocxvtCUln+fS3Fh/71QAfwYmAD4ChgXkS8F3gAuGqYNm4p/36PIkQMAj/JzIUAEXEX0DfKtia17u5p9PR0jfvr1vGak419PD7s5+azj1vXeASI53h+pOO58m8C92bmHgAR8f+AnwKHAcdn5h8i4hxgb+AhXjhSsjlwB8XIxb0UAeQ1EbEmsASYC1ywnLYuadZBTkQDA4vG/e6jPT1d3vG0yezj8WE/N5993HyrEtDGI0DMB9YA1lq2IDN/GhE3RMRtwBTgTuBR4C7g6oh4EniS4jTGWsBGEfEvFKMNW0TEP1KEkYMpwsUzFPMgXgZ8OTPviYj1h2lLkiSNgaYHiMx8GthkmOWfBD45ZPE3+esP+gXA3y2v/TIo/C4z3zyk/eHakiRJY8ALSUmSpMom/N04M/NhYKu665AkaTJxBEKSJFVmgJAkSZVN+FMYY2nxwvl1lzBuJtOxSpLGngGiwSWn7cfAwKK6yxg3vb2z6i5BkjRBGSAa9PX1edESSZJGwTkQkiSpMgOEJEmqzFMYDfr7+8d8DkRv7yw6OzvHtE1JkupmgGhw4LxLmTp95pi1t3jhfM46ek9mz54zZm1KktQKDBANpk6fybQZ69VdhiRJLc85EJIkqTIDhCRJqswAIUmSKjNASJKkyibsJMqI+ASwDdAJfD4zzxuyfi5wFrAEuC4zPzr+VUqS1J4m5AhEROwAzM7MrYBtgWMiYvqQzc4B9s3MbYG5EbHxOJcpSVLbqm0EIiLWBC4E1gfWAK4A5gJdwEuAkzLzq8vZ/XvAjxuer0Yx0rCs7S7gRZn5ULnoWmAX4CdjeAiSJE1adY5AHA78shxF2Bd4CpiambsAuwFnRMSw9WXmM5m5MCJWB74AnJuZixs2WQd4ouH5k8DQEQpJkrSS6pwDEcA1AJn5i4h4HLi5fD4/IhYAPcDvh9054sXAV4AbMvMTQ1Y/QREilukCHh/b8kenu3saPT1ddbx0y7I/ms8+Hh/2c/PZx62rzgDxALA58I2ImAWcCtwBEBEvo/jQnz/cjuXpj+uBT2bmZUPXZ+aTEfF0RLwaeIhiROOEJhzDiAYGFnmL8AY9PV32R5PZx+PDfm4++7j5ViWg1RkgzgUuiIibKE6lfAp4W0R8l2L04IjMHFzOvocDrwbeFRGHAYPAO4FZwNaZeTJwBHBp2fZ3MvMHzTwYSZImk9oCRGY+Dey/7HlEHATclJnHjWLfM4Ezh1n1MHBjuc2dwJZjU60kSWrU0teBiIiPADtRjDAAdJSP35mZD9dWmCRJk1zLBIjMvGiYZScBJ9VQjiRJWoEJeSEpSZJULwOEJEmqrGVOYbSCxQuH/dVoy7QnSVKrMEA0uOS0/RgYWDSmbfb2zhrT9iRJagUGiAZ9fX1etESSpFFwDoQkSaqsY3BweRd7lCRJGp4jEJIkqTIDhCRJqswAIUmSKjNASJKkygwQkiSpMgOEJEmqbNJfSCoiOoCzgY2BPwOHZuaD9VbVHiJideACoBd4EXAKcD/wBeA54N7MPLKu+tpJRMwEfgjsAjyLfTymIuJYYE9gDYr3i1uwj8dU+X5xEcX7xVLgXfhvecxExFzgY5m5Y0TMZph+jYh3AYcBS4BTMvPqFbXpCATsBUzJzK2AecAZNdfTTg4A/pCZ2wFvAD5D0b/HZeb2wGoR8Y91FtgOyjfec4DF5SL7eAxFxPbAluV7xA7Aq7CPm2EPoDMztwZOAk7Ffh4TEXE08HlgSrnor/o1Il4GvBfYkuL9+rSIWGNF7RogYBvg2wCZeSewWb3ltJX/Bj5SPu6k+FaxSWbeWi77FsU3Zq2aTwKfA34DdGAfj7XdgHsj4irg68A3sY+boR9YvRwVnk7xLdh+Hhv/C+zd8HzTIf26K7A5cFtmLs3MJ4CfA3+/okYNELAOsLDh+dKIsF/GQGYuzsw/RUQX8GXgQxQfcMs8SfFGoZUUEf8MzM/M63i+bxv//drHq+6lwKbA24AjgC9iHzfDIuDVwM+Ac4FP4/vFmMjMKym+wC0ztF/XAbp44WfhIkbobz8o4QmKjltmtcx8rq5i2k1EvBK4AbgoMy+nOOe2TBfweC2FtY93ArtGxI0U83guBnoa1tvHq+6PwLXlN7N+irlSjW+s9vHYeD/w7cwMnv+3/KKG9fbz2BnuffgJiiAxdPlyGSDgdopzb0TEFsA99ZbTPspzatcCH8zMi8rFP46I7crHuwO3DruzRiUzt8/MHTNzR+B/gAOBb9nHY+o2inPCRMS6wNrA9eXcCLCPx8oAz38Dfpxikv+P7eem+NEw7xE/ALaJiBdFxHTgb4F7V9TIpP8VBnAlxTe428vn76yzmDYzD3gx8JGI+DdgEPh/wH+Uk3MeAL5SY33t6l+Bz9vHYyMzr46IbSPiLoqh3yOAh4Dz7OMxdSZwQUTcQvFrl2OBu7Gfm+Gv3iMyczAiPk0RmDsoJlk+s6JGvBunJEmqzFMYkiSpMgOEJEmqzAAhSZIqM0BIkqTKDBCSJKkyA4QkSarM60BIE1xErE9xH4H7KH6/vRrFVeQuzswTRtjvpsx89Qq2eT3w1sw8NiLeTHEN/eW2Ocp6n8vMcfvyEhEXAMdn5q/G6zWlycAAIbWHRzNzk2VPIuLlwM8j4rLMzBXsN9KFYF4DzATIzG8A31jlSkd+zbG2I3DCOL+m1PYMEFJ7Wrf8+yRARBwDvJ1idOLazDy2ceOIeC3FzYvWpggMnwIuAT4KrB0R8yju9rkD8FXgsMx8c7nvkcAc4APA6cD2FHdf/UJmnrW8AstLFC+7wdos4AqKSxnvVW6yR2Y+FhHzKe6AuSnF9fr3z8xHykvPn0lxi+I/AO/OzAfL+4IMUISfL5R9cU1EbEtxN8cPAGsCawGHZuZt5T53AdtS3DzrvZl5bUS8Criw7JM/Ae/KzHsi4kDgfWXtdwNHjnTVPqndOAdCag/rRcSPIuKBiHiM4oN/r8z8TUTsRvHhuxmwCfCKiNhvyP6HACdl5lxgJ+DUzFwI/Bvw9cw8rdxukOL2v68rr5cP8A7gv4B3AYOZuRkwF9grIrYeoe7NgYOA11JcIvr3mfl6invS7Ftu81LghszcGPgSz18K/TLgPZn5Ooq7N17e0O5PMnPDzPw4RfDZneL+CocBbyz3+ThwdMM+a2TmVhQB4+Ry2dnAlzNzI4pRjA9FxGvKY92yHPV5bEg70qRggJDaw6OZuUlmbsjzdzG8sVy3C8UH9d3AjyjCxN8N2f8oYK2IOBY4hWIkYliZuZRiFOKt5Tf07sz8Yfk6e0bEj4E7gfWAjUao+97M/E1mPkUxinBDufxhYEb5+KnM/K/y8UUUAacPGMjMH5U1fQWYXd46nvL1G3Vk5iDwFuANEXEi8M/AtIZtvr2sJqC7fLw9RTgiM7+dmftSnBLZALijPNY9gRjhOKW24ykMqf18kOLOnP9K8S27EzgzM88EiIh1gKW88LbfX6a4bfU3KL7J7zPCa3wROInig/bSclknxZ1Xrypf5yXAohHaGTrsv3SYbRrnTKwGLKE4ddAxZLuOsgaAp4Y2EhFrU9xx8GLgZuCnwJENm/y54fWWtb1kSBsblq/x35n5vnLZVHwv1STkCITUHv7yYZqZz1KEhw9FxEyKb/UHRsTaEbE68DXgbUP23wX4t3Ki5A4AEdFB8YH+Vx+OmXknxdyCAyi/oZevc1hErB4R0yju6jd3RbWO0tSIeGP5+GDgGopfnXRHxKZlrW8HHs7Mx4fZf0l5DH3As5l5KsXozO48HziW52bKUykRsSvFqZIbgbdERE/ZR+dQzIeQJhUDhNQeXvDLhsy8Fvg+cHJmfpPilMOdFN+6f5SZFw/Z/wTg9oj4IbArxe2qX00xsXCLiDh16GtQzEdYlJkPlc/Pofhg/3G53/mZectItY5iOcD/FxE/KWt7fzlhcR/gsxHxU+A9FJNEh2vnaorQ8TjwPxGRFKdzngTWH+G13wu8rTxVcTzlJEqK/rqBYq5GB/CxFdQutSVv5y2ppY33dSMkjY7/UUpqdX7LkVqQIxCSJKkyRyAkSVJlBghJklSZAUKSJFVmgJAkSZUZICRJUmUGCEmSVNn/D+iRhlwADWsY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00126"/>
            <a:ext cx="6771530" cy="49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a simplified feature set against multiple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" y="1143000"/>
            <a:ext cx="9041665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1585" y="622677"/>
            <a:ext cx="198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Scoring: Accuracy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981245"/>
            <a:ext cx="5176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LogisticRegression</a:t>
            </a:r>
            <a:r>
              <a:rPr lang="en-US" dirty="0" smtClean="0"/>
              <a:t> and </a:t>
            </a:r>
            <a:r>
              <a:rPr lang="en-US" dirty="0" err="1" smtClean="0"/>
              <a:t>GaussianNB</a:t>
            </a:r>
            <a:r>
              <a:rPr lang="en-US" dirty="0" smtClean="0"/>
              <a:t> score highest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334934"/>
            <a:ext cx="3962400" cy="570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 bwMode="auto">
          <a:xfrm>
            <a:off x="4114800" y="1619967"/>
            <a:ext cx="381000" cy="3929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Left Brace 10"/>
          <p:cNvSpPr/>
          <p:nvPr/>
        </p:nvSpPr>
        <p:spPr bwMode="auto">
          <a:xfrm>
            <a:off x="4343400" y="1423987"/>
            <a:ext cx="304800" cy="26472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66271" y="3183082"/>
            <a:ext cx="3927763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5181600" y="5410200"/>
            <a:ext cx="596152" cy="5710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56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32318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323975"/>
            <a:ext cx="8382000" cy="4210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a simplified feature set against multiple models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981245"/>
            <a:ext cx="5176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LogisticRegression</a:t>
            </a:r>
            <a:r>
              <a:rPr lang="en-US" dirty="0" smtClean="0"/>
              <a:t> and </a:t>
            </a:r>
            <a:r>
              <a:rPr lang="en-US" dirty="0" err="1" smtClean="0"/>
              <a:t>GaussianNB</a:t>
            </a:r>
            <a:r>
              <a:rPr lang="en-US" dirty="0" smtClean="0"/>
              <a:t> score highest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505742"/>
            <a:ext cx="3810000" cy="713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 bwMode="auto">
          <a:xfrm>
            <a:off x="4114800" y="1862254"/>
            <a:ext cx="381000" cy="1506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Left Brace 10"/>
          <p:cNvSpPr/>
          <p:nvPr/>
        </p:nvSpPr>
        <p:spPr bwMode="auto">
          <a:xfrm>
            <a:off x="4343400" y="1423987"/>
            <a:ext cx="304800" cy="26472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585" y="62267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Scoring: f1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117911" y="3243853"/>
            <a:ext cx="3570694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5334000" y="5257801"/>
            <a:ext cx="533400" cy="723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598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69313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1143000"/>
            <a:ext cx="8496300" cy="4314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a simplified feature set against multiple models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27" y="5812573"/>
            <a:ext cx="698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Tree(depth=2), Gaussian and </a:t>
            </a:r>
            <a:r>
              <a:rPr lang="en-US" dirty="0" err="1" smtClean="0"/>
              <a:t>ExtraTree</a:t>
            </a:r>
            <a:r>
              <a:rPr lang="en-US" dirty="0" smtClean="0"/>
              <a:t>(depth=1) are highest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423986"/>
            <a:ext cx="3886200" cy="785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 bwMode="auto">
          <a:xfrm>
            <a:off x="4114800" y="1619967"/>
            <a:ext cx="381000" cy="3929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Left Brace 10"/>
          <p:cNvSpPr/>
          <p:nvPr/>
        </p:nvSpPr>
        <p:spPr bwMode="auto">
          <a:xfrm>
            <a:off x="4343400" y="1423987"/>
            <a:ext cx="304800" cy="26472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1585" y="622677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Scoring: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decided to go with Logistic Regression due to high scores (by default) and easier to explain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combinations of variables in the model and interaction effects were tested</a:t>
            </a:r>
          </a:p>
          <a:p>
            <a:endParaRPr lang="en-US" dirty="0"/>
          </a:p>
          <a:p>
            <a:r>
              <a:rPr lang="en-US" dirty="0" smtClean="0"/>
              <a:t>We hypothesized that age might have some strong interactions with the other variables, just based on intuition</a:t>
            </a:r>
          </a:p>
          <a:p>
            <a:endParaRPr lang="en-US" dirty="0"/>
          </a:p>
          <a:p>
            <a:r>
              <a:rPr lang="en-US" dirty="0" smtClean="0"/>
              <a:t>After testing, this was only seen to be the case with Age: Cholesterol, but the effect was not found to be strong enough for Cholesterol to stay in the model</a:t>
            </a:r>
          </a:p>
        </p:txBody>
      </p:sp>
    </p:spTree>
    <p:extLst>
      <p:ext uri="{BB962C8B-B14F-4D97-AF65-F5344CB8AC3E}">
        <p14:creationId xmlns:p14="http://schemas.microsoft.com/office/powerpoint/2010/main" val="38567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Stats Models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3" y="533400"/>
            <a:ext cx="7754433" cy="4277322"/>
          </a:xfrm>
        </p:spPr>
      </p:pic>
      <p:sp>
        <p:nvSpPr>
          <p:cNvPr id="5" name="TextBox 4"/>
          <p:cNvSpPr txBox="1"/>
          <p:nvPr/>
        </p:nvSpPr>
        <p:spPr>
          <a:xfrm>
            <a:off x="762000" y="49530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oldpeak</a:t>
            </a:r>
            <a:r>
              <a:rPr lang="en-US" sz="1400" dirty="0"/>
              <a:t> </a:t>
            </a:r>
            <a:r>
              <a:rPr lang="en-US" sz="1400" dirty="0" smtClean="0"/>
              <a:t>– ECG reading from exercise relative to rest</a:t>
            </a:r>
          </a:p>
          <a:p>
            <a:r>
              <a:rPr lang="en-US" sz="1400" dirty="0" err="1"/>
              <a:t>t</a:t>
            </a:r>
            <a:r>
              <a:rPr lang="en-US" sz="1400" dirty="0" err="1" smtClean="0"/>
              <a:t>halach</a:t>
            </a:r>
            <a:r>
              <a:rPr lang="en-US" sz="1400" dirty="0" smtClean="0"/>
              <a:t> – Maximum heart rate achieved</a:t>
            </a:r>
          </a:p>
          <a:p>
            <a:r>
              <a:rPr lang="en-US" sz="1400" dirty="0"/>
              <a:t>c</a:t>
            </a:r>
            <a:r>
              <a:rPr lang="en-US" sz="1400" dirty="0" smtClean="0"/>
              <a:t>p4 – Factor variable indicating asymptomatic chest pain</a:t>
            </a:r>
          </a:p>
          <a:p>
            <a:r>
              <a:rPr lang="en-US" sz="1400" dirty="0" err="1" smtClean="0"/>
              <a:t>exang</a:t>
            </a:r>
            <a:r>
              <a:rPr lang="en-US" sz="1400" dirty="0" smtClean="0"/>
              <a:t> – Exercise induced chest pain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61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3362337a-5094-444e-8aa3-990306bb2302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220</TotalTime>
  <Words>579</Words>
  <Application>Microsoft Office PowerPoint</Application>
  <PresentationFormat>On-screen Show (4:3)</PresentationFormat>
  <Paragraphs>95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Blank</vt:lpstr>
      <vt:lpstr>think-cell Slide</vt:lpstr>
      <vt:lpstr>Hospital Data </vt:lpstr>
      <vt:lpstr>We are trying to build a model that best predicts probability of heart disease</vt:lpstr>
      <vt:lpstr>We examined the data for each feature and dropped those that did not have enough data</vt:lpstr>
      <vt:lpstr>We used Gradient Boosted Ensemble to get a first high level pass of significant variables</vt:lpstr>
      <vt:lpstr>Compared a simplified feature set against multiple models</vt:lpstr>
      <vt:lpstr>Compared a simplified feature set against multiple models</vt:lpstr>
      <vt:lpstr>Compared a simplified feature set against multiple models</vt:lpstr>
      <vt:lpstr>We decided to go with Logistic Regression due to high scores (by default) and easier to explain </vt:lpstr>
      <vt:lpstr>Logistic Regression Stats Models Summary</vt:lpstr>
      <vt:lpstr>ROC Curve</vt:lpstr>
      <vt:lpstr>Through 10 fold cross validation, found that a probability threshold of .2 is best for maximizing recall while retaining a high fscore</vt:lpstr>
      <vt:lpstr>Probability threshold of 0.2 is best for maximizing recall</vt:lpstr>
      <vt:lpstr>What we learned</vt:lpstr>
    </vt:vector>
  </TitlesOfParts>
  <Company>Capital 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Day Team 1</dc:title>
  <dc:creator>Abelak, Viren</dc:creator>
  <cp:lastModifiedBy>Abelak, Viren</cp:lastModifiedBy>
  <cp:revision>33</cp:revision>
  <dcterms:created xsi:type="dcterms:W3CDTF">2016-04-22T15:24:57Z</dcterms:created>
  <dcterms:modified xsi:type="dcterms:W3CDTF">2016-04-22T19:40:37Z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