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9" r:id="rId2"/>
    <p:sldId id="285" r:id="rId3"/>
    <p:sldId id="288" r:id="rId4"/>
    <p:sldId id="287" r:id="rId5"/>
    <p:sldId id="289" r:id="rId6"/>
    <p:sldId id="28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  <p:cmAuthor id="1" name="John Polk" initials="jp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A12830"/>
    <a:srgbClr val="00AB39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5238" autoAdjust="0"/>
  </p:normalViewPr>
  <p:slideViewPr>
    <p:cSldViewPr>
      <p:cViewPr varScale="1">
        <p:scale>
          <a:sx n="111" d="100"/>
          <a:sy n="111" d="100"/>
        </p:scale>
        <p:origin x="1620" y="108"/>
      </p:cViewPr>
      <p:guideLst>
        <p:guide orient="horz" pos="113"/>
        <p:guide pos="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Template version: 7/29/2013, for PowerPoint 2010</a:t>
            </a:r>
          </a:p>
        </p:txBody>
      </p:sp>
    </p:spTree>
    <p:extLst>
      <p:ext uri="{BB962C8B-B14F-4D97-AF65-F5344CB8AC3E}">
        <p14:creationId xmlns:p14="http://schemas.microsoft.com/office/powerpoint/2010/main" val="12264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5425" indent="-225425">
              <a:defRPr/>
            </a:lvl1pPr>
            <a:lvl2pPr marL="465138" indent="-239713">
              <a:defRPr/>
            </a:lvl2pPr>
            <a:lvl3pPr marL="688975" indent="-223838">
              <a:defRPr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 marL="225425" indent="-225425"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 marL="465138" indent="-239713">
              <a:spcBef>
                <a:spcPts val="0"/>
              </a:spcBef>
              <a:defRPr sz="1400"/>
            </a:lvl2pPr>
            <a:lvl3pPr marL="688975" indent="-223838">
              <a:spcBef>
                <a:spcPts val="0"/>
              </a:spcBef>
              <a:defRPr sz="1200"/>
            </a:lvl3pPr>
            <a:lvl4pPr marL="914400" indent="-225425">
              <a:spcBef>
                <a:spcPts val="0"/>
              </a:spcBef>
              <a:defRPr sz="1200"/>
            </a:lvl4pPr>
            <a:lvl5pPr marL="1139825" indent="-225425"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10896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0"/>
          </p:nvPr>
        </p:nvSpPr>
        <p:spPr>
          <a:xfrm>
            <a:off x="326390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568325" indent="-219075">
              <a:spcBef>
                <a:spcPts val="20"/>
              </a:spcBef>
              <a:defRPr sz="1400"/>
            </a:lvl2pPr>
            <a:lvl3pPr marL="793750" indent="-223838">
              <a:spcBef>
                <a:spcPts val="20"/>
              </a:spcBef>
              <a:defRPr sz="1200"/>
            </a:lvl3pPr>
            <a:lvl4pPr marL="1035050" indent="-241300">
              <a:spcBef>
                <a:spcPts val="20"/>
              </a:spcBef>
              <a:defRPr sz="1200"/>
            </a:lvl4pPr>
            <a:lvl5pPr marL="1258888" indent="-223838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6203950" y="2514600"/>
            <a:ext cx="2633273" cy="3028013"/>
          </a:xfrm>
        </p:spPr>
        <p:txBody>
          <a:bodyPr/>
          <a:lstStyle>
            <a:lvl1pPr marL="225425" indent="-225425">
              <a:spcBef>
                <a:spcPts val="20"/>
              </a:spcBef>
              <a:defRPr sz="1600"/>
            </a:lvl1pPr>
            <a:lvl2pPr marL="465138" indent="-239713">
              <a:spcBef>
                <a:spcPts val="20"/>
              </a:spcBef>
              <a:defRPr sz="1400"/>
            </a:lvl2pPr>
            <a:lvl3pPr marL="688975" indent="-223838">
              <a:spcBef>
                <a:spcPts val="20"/>
              </a:spcBef>
              <a:defRPr sz="1200"/>
            </a:lvl3pPr>
            <a:lvl4pPr marL="914400" indent="-225425">
              <a:spcBef>
                <a:spcPts val="20"/>
              </a:spcBef>
              <a:defRPr sz="1200"/>
            </a:lvl4pPr>
            <a:lvl5pPr marL="1139825" indent="-225425">
              <a:spcBef>
                <a:spcPts val="2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2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452688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4684374" y="2501900"/>
            <a:ext cx="2108200" cy="3048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691515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25580" y="2501900"/>
            <a:ext cx="2108200" cy="3048000"/>
          </a:xfrm>
        </p:spPr>
        <p:txBody>
          <a:bodyPr/>
          <a:lstStyle>
            <a:lvl1pPr>
              <a:defRPr sz="1600"/>
            </a:lvl1pPr>
            <a:lvl2pPr marL="465138" indent="-239713">
              <a:defRPr sz="1400"/>
            </a:lvl2pPr>
            <a:lvl3pPr marL="688975" indent="-223838">
              <a:defRPr sz="1200"/>
            </a:lvl3pPr>
            <a:lvl4pPr marL="914400" indent="-225425">
              <a:defRPr/>
            </a:lvl4pPr>
            <a:lvl5pPr marL="1139825" indent="-225425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2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 dirty="0"/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Confidential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Confidential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63" r:id="rId4"/>
    <p:sldLayoutId id="2147483664" r:id="rId5"/>
    <p:sldLayoutId id="2147483656" r:id="rId6"/>
    <p:sldLayoutId id="2147483662" r:id="rId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254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465138" indent="-239713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688975" indent="-223838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914400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139825" indent="-22542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Team 1- Hospital</a:t>
            </a:r>
            <a:br>
              <a:rPr lang="en-US" dirty="0" smtClean="0"/>
            </a:b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Heart disease prediction</a:t>
            </a: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Objective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data set and come up with insights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Predict Heart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Exploration: </a:t>
            </a:r>
            <a:r>
              <a:rPr lang="en-US" dirty="0" err="1" smtClean="0"/>
              <a:t>df.hist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14400"/>
            <a:ext cx="7238999" cy="518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Dependent Variable – </a:t>
            </a:r>
            <a:r>
              <a:rPr lang="en-US" dirty="0" err="1" smtClean="0"/>
              <a:t>Num</a:t>
            </a:r>
            <a:r>
              <a:rPr lang="en-US" dirty="0" smtClean="0"/>
              <a:t> : 54% Baseline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752600"/>
            <a:ext cx="47339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8" y="76201"/>
            <a:ext cx="8686802" cy="533400"/>
          </a:xfrm>
        </p:spPr>
        <p:txBody>
          <a:bodyPr/>
          <a:lstStyle/>
          <a:p>
            <a:r>
              <a:rPr lang="en-US" dirty="0" smtClean="0"/>
              <a:t>Correlation of Variables: </a:t>
            </a:r>
            <a:r>
              <a:rPr lang="en-US" dirty="0" err="1" smtClean="0"/>
              <a:t>df.corr</a:t>
            </a:r>
            <a:r>
              <a:rPr lang="en-US" dirty="0" smtClean="0"/>
              <a:t>()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141788"/>
              </p:ext>
            </p:extLst>
          </p:nvPr>
        </p:nvGraphicFramePr>
        <p:xfrm>
          <a:off x="152398" y="779463"/>
          <a:ext cx="8686801" cy="5342963"/>
        </p:xfrm>
        <a:graphic>
          <a:graphicData uri="http://schemas.openxmlformats.org/drawingml/2006/table">
            <a:tbl>
              <a:tblPr/>
              <a:tblGrid>
                <a:gridCol w="614995">
                  <a:extLst>
                    <a:ext uri="{9D8B030D-6E8A-4147-A177-3AD203B41FA5}">
                      <a16:colId xmlns:a16="http://schemas.microsoft.com/office/drawing/2014/main" val="3010534287"/>
                    </a:ext>
                  </a:extLst>
                </a:gridCol>
                <a:gridCol w="538120">
                  <a:extLst>
                    <a:ext uri="{9D8B030D-6E8A-4147-A177-3AD203B41FA5}">
                      <a16:colId xmlns:a16="http://schemas.microsoft.com/office/drawing/2014/main" val="1378919088"/>
                    </a:ext>
                  </a:extLst>
                </a:gridCol>
                <a:gridCol w="538120">
                  <a:extLst>
                    <a:ext uri="{9D8B030D-6E8A-4147-A177-3AD203B41FA5}">
                      <a16:colId xmlns:a16="http://schemas.microsoft.com/office/drawing/2014/main" val="251183341"/>
                    </a:ext>
                  </a:extLst>
                </a:gridCol>
                <a:gridCol w="538120">
                  <a:extLst>
                    <a:ext uri="{9D8B030D-6E8A-4147-A177-3AD203B41FA5}">
                      <a16:colId xmlns:a16="http://schemas.microsoft.com/office/drawing/2014/main" val="106365825"/>
                    </a:ext>
                  </a:extLst>
                </a:gridCol>
                <a:gridCol w="476813">
                  <a:extLst>
                    <a:ext uri="{9D8B030D-6E8A-4147-A177-3AD203B41FA5}">
                      <a16:colId xmlns:a16="http://schemas.microsoft.com/office/drawing/2014/main" val="1432519727"/>
                    </a:ext>
                  </a:extLst>
                </a:gridCol>
                <a:gridCol w="541234">
                  <a:extLst>
                    <a:ext uri="{9D8B030D-6E8A-4147-A177-3AD203B41FA5}">
                      <a16:colId xmlns:a16="http://schemas.microsoft.com/office/drawing/2014/main" val="897703421"/>
                    </a:ext>
                  </a:extLst>
                </a:gridCol>
                <a:gridCol w="541234">
                  <a:extLst>
                    <a:ext uri="{9D8B030D-6E8A-4147-A177-3AD203B41FA5}">
                      <a16:colId xmlns:a16="http://schemas.microsoft.com/office/drawing/2014/main" val="3531393829"/>
                    </a:ext>
                  </a:extLst>
                </a:gridCol>
                <a:gridCol w="541234">
                  <a:extLst>
                    <a:ext uri="{9D8B030D-6E8A-4147-A177-3AD203B41FA5}">
                      <a16:colId xmlns:a16="http://schemas.microsoft.com/office/drawing/2014/main" val="575607386"/>
                    </a:ext>
                  </a:extLst>
                </a:gridCol>
                <a:gridCol w="541234">
                  <a:extLst>
                    <a:ext uri="{9D8B030D-6E8A-4147-A177-3AD203B41FA5}">
                      <a16:colId xmlns:a16="http://schemas.microsoft.com/office/drawing/2014/main" val="3910439924"/>
                    </a:ext>
                  </a:extLst>
                </a:gridCol>
                <a:gridCol w="539098">
                  <a:extLst>
                    <a:ext uri="{9D8B030D-6E8A-4147-A177-3AD203B41FA5}">
                      <a16:colId xmlns:a16="http://schemas.microsoft.com/office/drawing/2014/main" val="2929398379"/>
                    </a:ext>
                  </a:extLst>
                </a:gridCol>
                <a:gridCol w="543370">
                  <a:extLst>
                    <a:ext uri="{9D8B030D-6E8A-4147-A177-3AD203B41FA5}">
                      <a16:colId xmlns:a16="http://schemas.microsoft.com/office/drawing/2014/main" val="928209877"/>
                    </a:ext>
                  </a:extLst>
                </a:gridCol>
                <a:gridCol w="675830">
                  <a:extLst>
                    <a:ext uri="{9D8B030D-6E8A-4147-A177-3AD203B41FA5}">
                      <a16:colId xmlns:a16="http://schemas.microsoft.com/office/drawing/2014/main" val="42802938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2787523"/>
                    </a:ext>
                  </a:extLst>
                </a:gridCol>
                <a:gridCol w="602182">
                  <a:extLst>
                    <a:ext uri="{9D8B030D-6E8A-4147-A177-3AD203B41FA5}">
                      <a16:colId xmlns:a16="http://schemas.microsoft.com/office/drawing/2014/main" val="2564489891"/>
                    </a:ext>
                  </a:extLst>
                </a:gridCol>
                <a:gridCol w="845617">
                  <a:extLst>
                    <a:ext uri="{9D8B030D-6E8A-4147-A177-3AD203B41FA5}">
                      <a16:colId xmlns:a16="http://schemas.microsoft.com/office/drawing/2014/main" val="4197215587"/>
                    </a:ext>
                  </a:extLst>
                </a:gridCol>
              </a:tblGrid>
              <a:tr h="296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effectLst/>
                        </a:rPr>
                        <a:t/>
                      </a:r>
                      <a:br>
                        <a:rPr lang="en-US" sz="900" b="1" dirty="0">
                          <a:effectLst/>
                        </a:rPr>
                      </a:br>
                      <a:endParaRPr lang="en-US" sz="900" b="1" dirty="0">
                        <a:effectLst/>
                      </a:endParaRP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effectLst/>
                        </a:rPr>
                        <a:t/>
                      </a:r>
                      <a:br>
                        <a:rPr lang="en-US" sz="900" b="1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age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effectLst/>
                        </a:rPr>
                        <a:t>sex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effectLst/>
                        </a:rPr>
                        <a:t>cp</a:t>
                      </a:r>
                      <a:endParaRPr lang="en-US" sz="900" b="1" dirty="0">
                        <a:effectLst/>
                      </a:endParaRP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effectLst/>
                        </a:rPr>
                        <a:t>trestbps</a:t>
                      </a:r>
                      <a:endParaRPr lang="en-US" sz="900" b="1" dirty="0">
                        <a:effectLst/>
                      </a:endParaRP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effectLst/>
                        </a:rPr>
                        <a:t>chol</a:t>
                      </a:r>
                      <a:endParaRPr lang="en-US" sz="900" b="1" dirty="0">
                        <a:effectLst/>
                      </a:endParaRP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effectLst/>
                        </a:rPr>
                        <a:t>fbs</a:t>
                      </a:r>
                      <a:endParaRPr lang="en-US" sz="900" b="1" dirty="0">
                        <a:effectLst/>
                      </a:endParaRP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effectLst/>
                        </a:rPr>
                        <a:t>restecg</a:t>
                      </a:r>
                      <a:endParaRPr lang="en-US" sz="900" b="1" dirty="0">
                        <a:effectLst/>
                      </a:endParaRP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effectLst/>
                        </a:rPr>
                        <a:t>thalach</a:t>
                      </a:r>
                      <a:endParaRPr lang="en-US" sz="900" b="1" dirty="0">
                        <a:effectLst/>
                      </a:endParaRP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effectLst/>
                        </a:rPr>
                        <a:t>exang</a:t>
                      </a:r>
                      <a:endParaRPr lang="en-US" sz="900" b="1" dirty="0">
                        <a:effectLst/>
                      </a:endParaRP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effectLst/>
                        </a:rPr>
                        <a:t>oldpeak</a:t>
                      </a:r>
                      <a:endParaRPr lang="en-US" sz="900" b="1" dirty="0">
                        <a:effectLst/>
                      </a:endParaRP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slope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effectLst/>
                        </a:rPr>
                        <a:t>ca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effectLst/>
                        </a:rPr>
                        <a:t>thal</a:t>
                      </a:r>
                      <a:endParaRPr lang="en-US" sz="900" b="1" dirty="0">
                        <a:effectLst/>
                      </a:endParaRP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 err="1">
                          <a:effectLst/>
                        </a:rPr>
                        <a:t>num</a:t>
                      </a:r>
                      <a:endParaRPr lang="en-US" sz="900" b="1" dirty="0">
                        <a:effectLst/>
                      </a:endParaRP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886318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age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1.000000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0.059074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0.160545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0.240113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-0.094709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0.232162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0.216070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-0.364599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0.198582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0.254381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0.147920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0.373453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0.136450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0.284783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456829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sex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0.059074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1.000000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0.174879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0.001700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-0.196941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0.088660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-0.017503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-0.180504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0.182619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0.102933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0.124853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0.095866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0.373528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0.308392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609315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cp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0.160545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0.174879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1.000000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0.021165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-0.139485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0.046324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0.036247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-0.349037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0.416770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0.247330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0.209343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0.211612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0.318350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0.473443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273339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trestbps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0.240113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0.001700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0.021165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1.000000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0.088483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0.159022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0.096467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-0.106053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0.151138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0.160459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0.057503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0.095646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0.106890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0.109116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244745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chol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-0.094709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-0.196941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-0.139485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0.088483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1.000000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0.024244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0.115945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0.238281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-0.037562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0.045323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-0.064665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0.051329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-0.180299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-0.230772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825795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fbs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0.232162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0.088660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0.046324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0.159022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0.024244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1.000000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0.129863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-0.054688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0.032062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0.052240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0.084511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0.156896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0.103808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0.146087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583473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restecg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0.216070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-0.017503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0.036247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0.096467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0.115945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0.129863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1.000000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0.049036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0.034349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0.116900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-0.021675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0.141925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-0.041551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0.068724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574158"/>
                  </a:ext>
                </a:extLst>
              </a:tr>
              <a:tr h="4332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thalach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-0.364599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-0.180504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-0.349037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-0.106053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0.238281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-0.054688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0.049036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1.000000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-0.354936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-0.148951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-0.364551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-0.264195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-0.327854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-0.392091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898931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exang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0.198582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0.182619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0.416770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0.151138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-0.037562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0.032062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0.034349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-0.354936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1.000000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0.392169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0.322238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0.125932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0.341977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0.463133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49485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oldpeak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0.254381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0.102933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0.247330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0.160459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0.045323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0.052240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0.116900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-0.148951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0.392169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1.000000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0.419311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0.285170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0.253504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0.386574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270023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slope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0.147920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0.124853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0.209343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0.057503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-0.064665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0.084511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-0.021675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-0.364551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0.322238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0.419311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1.000000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0.113485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0.289363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0.344932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267870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ca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0.373453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0.095866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0.211612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0.095646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0.051329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0.156896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0.141925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-0.264195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0.125932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0.285170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0.113485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1.000000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0.251095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0.454433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928772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thal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0.136450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0.373528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0.318350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0.106890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-0.180299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0.103808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-0.041551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-0.327854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0.341977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0.253504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0.289363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0.251095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1.000000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0.500680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046330"/>
                  </a:ext>
                </a:extLst>
              </a:tr>
              <a:tr h="3548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num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0.284783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0.308392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0.473443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0.109116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-0.230772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0.146087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0.068724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-0.392091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0.463133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0.386574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0.344932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0.454433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0.500680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1.000000</a:t>
                      </a:r>
                    </a:p>
                  </a:txBody>
                  <a:tcPr marL="10908" marR="10908" marT="10908" marB="10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890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6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apital One Palett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FFE512"/>
      </a:accent2>
      <a:accent3>
        <a:srgbClr val="A12830"/>
      </a:accent3>
      <a:accent4>
        <a:srgbClr val="00AB39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9525" algn="ctr">
          <a:solidFill>
            <a:schemeClr val="tx1"/>
          </a:solidFill>
          <a:miter lim="800000"/>
          <a:headEnd/>
          <a:tailEnd/>
        </a:ln>
      </a:spPr>
      <a:bodyPr lIns="45720" rIns="45720" rtlCol="0" anchor="ctr"/>
      <a:lstStyle>
        <a:defPPr algn="ctr">
          <a:defRPr sz="180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ctr">
          <a:defRPr dirty="0"/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119</TotalTime>
  <Words>312</Words>
  <Application>Microsoft Office PowerPoint</Application>
  <PresentationFormat>On-screen Show (4:3)</PresentationFormat>
  <Paragraphs>236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blank</vt:lpstr>
      <vt:lpstr>Team 1- Hospital  </vt:lpstr>
      <vt:lpstr>Objective</vt:lpstr>
      <vt:lpstr>Data Exploration: df.hist()</vt:lpstr>
      <vt:lpstr>Dependent Variable – Num : 54% Baseline model</vt:lpstr>
      <vt:lpstr>Correlation of Variables: df.corr()</vt:lpstr>
      <vt:lpstr>PowerPoint Presentation</vt:lpstr>
    </vt:vector>
  </TitlesOfParts>
  <Company>Capital 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Gouker, Chris</dc:creator>
  <cp:lastModifiedBy>Jeereddy, Gopinath</cp:lastModifiedBy>
  <cp:revision>13</cp:revision>
  <dcterms:created xsi:type="dcterms:W3CDTF">2016-04-15T17:31:46Z</dcterms:created>
  <dcterms:modified xsi:type="dcterms:W3CDTF">2016-04-22T15:04:37Z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Confidential</vt:lpwstr>
  </property>
</Properties>
</file>