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9" r:id="rId2"/>
    <p:sldId id="285" r:id="rId3"/>
    <p:sldId id="281" r:id="rId4"/>
    <p:sldId id="284" r:id="rId5"/>
    <p:sldId id="280" r:id="rId6"/>
    <p:sldId id="28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  <p:cmAuthor id="1" name="John Polk" initials="jp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A12830"/>
    <a:srgbClr val="00AB39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5238" autoAdjust="0"/>
  </p:normalViewPr>
  <p:slideViewPr>
    <p:cSldViewPr>
      <p:cViewPr varScale="1">
        <p:scale>
          <a:sx n="92" d="100"/>
          <a:sy n="92" d="100"/>
        </p:scale>
        <p:origin x="1664" y="184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Template version: 7/29/2013, for PowerPoint 2010</a:t>
            </a:r>
          </a:p>
        </p:txBody>
      </p:sp>
    </p:spTree>
    <p:extLst>
      <p:ext uri="{BB962C8B-B14F-4D97-AF65-F5344CB8AC3E}">
        <p14:creationId xmlns:p14="http://schemas.microsoft.com/office/powerpoint/2010/main" val="12264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9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5425" indent="-225425">
              <a:defRPr/>
            </a:lvl1pPr>
            <a:lvl2pPr marL="465138" indent="-239713">
              <a:defRPr/>
            </a:lvl2pPr>
            <a:lvl3pPr marL="688975" indent="-223838">
              <a:defRPr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 marL="225425" indent="-225425"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10896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326390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568325" indent="-219075">
              <a:spcBef>
                <a:spcPts val="20"/>
              </a:spcBef>
              <a:defRPr sz="1400"/>
            </a:lvl2pPr>
            <a:lvl3pPr marL="793750" indent="-223838">
              <a:spcBef>
                <a:spcPts val="20"/>
              </a:spcBef>
              <a:defRPr sz="1200"/>
            </a:lvl3pPr>
            <a:lvl4pPr marL="1035050" indent="-241300">
              <a:spcBef>
                <a:spcPts val="20"/>
              </a:spcBef>
              <a:defRPr sz="1200"/>
            </a:lvl4pPr>
            <a:lvl5pPr marL="1258888" indent="-223838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620395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452688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4684374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691515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2558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2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63" r:id="rId4"/>
    <p:sldLayoutId id="2147483664" r:id="rId5"/>
    <p:sldLayoutId id="2147483656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254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39713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688975" indent="-223838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1398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ggdata.com/awards/osca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invest in the </a:t>
            </a:r>
            <a:r>
              <a:rPr lang="en-US" dirty="0"/>
              <a:t>m</a:t>
            </a:r>
            <a:r>
              <a:rPr lang="en-US" dirty="0" smtClean="0"/>
              <a:t>ovie industry?</a:t>
            </a: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4" y="3886200"/>
            <a:ext cx="6715125" cy="2286000"/>
          </a:xfrm>
        </p:spPr>
        <p:txBody>
          <a:bodyPr/>
          <a:lstStyle/>
          <a:p>
            <a:r>
              <a:rPr lang="en-US" dirty="0"/>
              <a:t>Beyond SQL (team 2)</a:t>
            </a:r>
            <a:endParaRPr lang="en-US" dirty="0" smtClean="0">
              <a:latin typeface="+mj-lt"/>
            </a:endParaRPr>
          </a:p>
          <a:p>
            <a:pPr eaLnBrk="1" hangingPunct="1"/>
            <a:endParaRPr lang="en-US" dirty="0">
              <a:latin typeface="+mj-lt"/>
            </a:endParaRPr>
          </a:p>
          <a:p>
            <a:pPr eaLnBrk="1" hangingPunct="1"/>
            <a:r>
              <a:rPr lang="en-US" dirty="0" smtClean="0">
                <a:latin typeface="+mj-lt"/>
              </a:rPr>
              <a:t>Chris </a:t>
            </a:r>
            <a:r>
              <a:rPr lang="en-US" dirty="0" err="1" smtClean="0">
                <a:latin typeface="+mj-lt"/>
              </a:rPr>
              <a:t>Gouker</a:t>
            </a:r>
            <a:endParaRPr lang="en-US" dirty="0" smtClean="0">
              <a:latin typeface="+mj-lt"/>
            </a:endParaRPr>
          </a:p>
          <a:p>
            <a:pPr eaLnBrk="1" hangingPunct="1"/>
            <a:r>
              <a:rPr lang="en-US" dirty="0" err="1" smtClean="0">
                <a:latin typeface="+mj-lt"/>
              </a:rPr>
              <a:t>Gopinath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Jeereddy</a:t>
            </a:r>
            <a:endParaRPr lang="en-US" dirty="0" smtClean="0">
              <a:latin typeface="+mj-lt"/>
            </a:endParaRPr>
          </a:p>
          <a:p>
            <a:pPr eaLnBrk="1" hangingPunct="1"/>
            <a:r>
              <a:rPr lang="en-US" dirty="0" smtClean="0">
                <a:latin typeface="+mj-lt"/>
              </a:rPr>
              <a:t>Edward Zhang</a:t>
            </a:r>
          </a:p>
          <a:p>
            <a:r>
              <a:rPr lang="en-US" dirty="0" smtClean="0"/>
              <a:t>Thong-</a:t>
            </a:r>
            <a:r>
              <a:rPr lang="en-US" dirty="0" err="1" smtClean="0"/>
              <a:t>quan</a:t>
            </a:r>
            <a:r>
              <a:rPr lang="en-US" dirty="0"/>
              <a:t> </a:t>
            </a:r>
            <a:r>
              <a:rPr lang="en-US" dirty="0" smtClean="0">
                <a:latin typeface="+mj-lt"/>
              </a:rPr>
              <a:t>Pham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2016-04-15</a:t>
            </a: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We are consulting a venture company for investment decisions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267200"/>
          </a:xfrm>
        </p:spPr>
        <p:txBody>
          <a:bodyPr/>
          <a:lstStyle/>
          <a:p>
            <a:r>
              <a:rPr lang="en-US" dirty="0"/>
              <a:t>Venture capital company – Brian &amp; Mark, Inc. has $100M fund and want to invest into the movie industry</a:t>
            </a:r>
          </a:p>
          <a:p>
            <a:pPr lvl="1"/>
            <a:r>
              <a:rPr lang="en-US" dirty="0"/>
              <a:t>They want to know what they need to do so to either: get big revenue and win the award</a:t>
            </a:r>
          </a:p>
          <a:p>
            <a:endParaRPr lang="en-US" dirty="0" smtClean="0"/>
          </a:p>
          <a:p>
            <a:r>
              <a:rPr lang="en-US" dirty="0" smtClean="0"/>
              <a:t>Brian &amp; Mark has provided </a:t>
            </a:r>
            <a:r>
              <a:rPr lang="en-US" dirty="0"/>
              <a:t>movies and critics </a:t>
            </a:r>
            <a:r>
              <a:rPr lang="en-US" dirty="0" smtClean="0"/>
              <a:t>data, we also added alternative data of award winning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6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Data sources	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Finance data</a:t>
            </a:r>
          </a:p>
          <a:p>
            <a:pPr lvl="1"/>
            <a:r>
              <a:rPr lang="en-US" dirty="0" smtClean="0"/>
              <a:t>Scraped </a:t>
            </a:r>
            <a:r>
              <a:rPr lang="en-US" dirty="0"/>
              <a:t>data from boxofficemojo.com </a:t>
            </a:r>
            <a:endParaRPr lang="en-US" dirty="0" smtClean="0"/>
          </a:p>
          <a:p>
            <a:pPr lvl="1"/>
            <a:r>
              <a:rPr lang="en-US" dirty="0" smtClean="0"/>
              <a:t>Source:  Instructors</a:t>
            </a:r>
          </a:p>
          <a:p>
            <a:r>
              <a:rPr lang="en-US" dirty="0" smtClean="0"/>
              <a:t>Film criticism data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craped data from metacritic.com</a:t>
            </a:r>
          </a:p>
          <a:p>
            <a:pPr lvl="1"/>
            <a:r>
              <a:rPr lang="en-US" dirty="0"/>
              <a:t>Source:  </a:t>
            </a:r>
            <a:r>
              <a:rPr lang="en-US" dirty="0" smtClean="0"/>
              <a:t>Instructors</a:t>
            </a:r>
          </a:p>
          <a:p>
            <a:r>
              <a:rPr lang="en-US" dirty="0" smtClean="0"/>
              <a:t>Film Award data (ADS data)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ownloaded .csv of Academy Award nominees and winners from 1928 – 2010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www.aggdata.com/awards/oscar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Primary join between data was a cleaned version of film title + film year</a:t>
            </a:r>
          </a:p>
          <a:p>
            <a:pPr lvl="1"/>
            <a:r>
              <a:rPr lang="en-US" dirty="0" smtClean="0"/>
              <a:t>Removed special characters</a:t>
            </a:r>
          </a:p>
          <a:p>
            <a:pPr lvl="1"/>
            <a:r>
              <a:rPr lang="en-US" dirty="0" smtClean="0"/>
              <a:t>Removed spaces</a:t>
            </a:r>
          </a:p>
          <a:p>
            <a:endParaRPr lang="en-US" dirty="0"/>
          </a:p>
          <a:p>
            <a:r>
              <a:rPr lang="en-US" dirty="0" smtClean="0"/>
              <a:t>Defined “major award” as in (‘Best Picture’, ‘Best Director’, ‘Best Actor’, ‘Best Actress’, and ‘Cinematography</a:t>
            </a:r>
            <a:r>
              <a:rPr lang="en-US" dirty="0" smtClean="0"/>
              <a:t>’)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5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 built a revenue </a:t>
            </a:r>
            <a:r>
              <a:rPr lang="en-US" sz="2400" dirty="0" smtClean="0"/>
              <a:t>model, which fits well with high R2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40145"/>
              </p:ext>
            </p:extLst>
          </p:nvPr>
        </p:nvGraphicFramePr>
        <p:xfrm>
          <a:off x="628650" y="1600199"/>
          <a:ext cx="7829549" cy="3234695"/>
        </p:xfrm>
        <a:graphic>
          <a:graphicData uri="http://schemas.openxmlformats.org/drawingml/2006/table">
            <a:tbl>
              <a:tblPr/>
              <a:tblGrid>
                <a:gridCol w="1921246"/>
                <a:gridCol w="2011338"/>
                <a:gridCol w="2489030"/>
                <a:gridCol w="1407935"/>
              </a:tblGrid>
              <a:tr h="315581"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OLS Regression Results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</a:rPr>
                        <a:t>Dep. Variable: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 err="1">
                          <a:effectLst/>
                        </a:rPr>
                        <a:t>f_log_domestic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R-squared: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400" dirty="0">
                          <a:effectLst/>
                        </a:rPr>
                        <a:t>0.951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Model: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OLS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Adj. R-squared: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400">
                          <a:effectLst/>
                        </a:rPr>
                        <a:t>0.951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Method: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Least Squares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</a:rPr>
                        <a:t>F-statistic: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400">
                          <a:effectLst/>
                        </a:rPr>
                        <a:t>1750.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Date: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400" dirty="0">
                          <a:effectLst/>
                        </a:rPr>
                        <a:t>Fri, 15 Apr 2016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 err="1">
                          <a:effectLst/>
                        </a:rPr>
                        <a:t>Prob</a:t>
                      </a:r>
                      <a:r>
                        <a:rPr lang="en-US" sz="1400" b="1" dirty="0">
                          <a:effectLst/>
                        </a:rPr>
                        <a:t> (F-statistic):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400">
                          <a:effectLst/>
                        </a:rPr>
                        <a:t>0.00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Time: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400" dirty="0">
                          <a:effectLst/>
                        </a:rPr>
                        <a:t>10:01:32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</a:rPr>
                        <a:t>Log-Likelihood: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dirty="0">
                          <a:effectLst/>
                        </a:rPr>
                        <a:t>-1409.7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No. Observations: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dirty="0">
                          <a:effectLst/>
                        </a:rPr>
                        <a:t>1449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</a:rPr>
                        <a:t>AIC: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400">
                          <a:effectLst/>
                        </a:rPr>
                        <a:t>2853.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Df Residuals: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400">
                          <a:effectLst/>
                        </a:rPr>
                        <a:t>1432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</a:rPr>
                        <a:t>BIC: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400">
                          <a:effectLst/>
                        </a:rPr>
                        <a:t>2943.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Df Model: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16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3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Covariance Type: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nonrobust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752" y="5442719"/>
            <a:ext cx="82084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f_log_domestic</a:t>
            </a:r>
            <a:r>
              <a:rPr lang="en-US" sz="1050" dirty="0"/>
              <a:t> ~ </a:t>
            </a:r>
            <a:r>
              <a:rPr lang="en-US" sz="1050" dirty="0" err="1"/>
              <a:t>f_recency</a:t>
            </a:r>
            <a:r>
              <a:rPr lang="en-US" sz="1050" dirty="0"/>
              <a:t> + </a:t>
            </a:r>
            <a:r>
              <a:rPr lang="en-US" sz="1050" dirty="0" err="1"/>
              <a:t>f_title_length</a:t>
            </a:r>
            <a:r>
              <a:rPr lang="en-US" sz="1050" dirty="0"/>
              <a:t> + </a:t>
            </a:r>
            <a:r>
              <a:rPr lang="en-US" sz="1050" dirty="0" err="1"/>
              <a:t>f_more_movie_directed</a:t>
            </a:r>
            <a:r>
              <a:rPr lang="en-US" sz="1050" dirty="0"/>
              <a:t> + </a:t>
            </a:r>
            <a:r>
              <a:rPr lang="en-US" sz="1050" dirty="0" err="1"/>
              <a:t>f_R_rated</a:t>
            </a:r>
            <a:r>
              <a:rPr lang="en-US" sz="1050" dirty="0"/>
              <a:t> + f_PG13_rated + </a:t>
            </a:r>
            <a:r>
              <a:rPr lang="en-US" sz="1050" dirty="0" err="1"/>
              <a:t>f_PG_rated</a:t>
            </a:r>
            <a:r>
              <a:rPr lang="en-US" sz="1050" dirty="0"/>
              <a:t> + </a:t>
            </a:r>
            <a:r>
              <a:rPr lang="en-US" sz="1050" dirty="0" err="1"/>
              <a:t>f_not_rated</a:t>
            </a:r>
            <a:r>
              <a:rPr lang="en-US" sz="1050" dirty="0"/>
              <a:t> + </a:t>
            </a:r>
            <a:r>
              <a:rPr lang="en-US" sz="1050" dirty="0" err="1"/>
              <a:t>f_log_open_theater</a:t>
            </a:r>
            <a:r>
              <a:rPr lang="en-US" sz="1050" dirty="0"/>
              <a:t> + </a:t>
            </a:r>
            <a:r>
              <a:rPr lang="en-US" sz="1050" dirty="0" err="1"/>
              <a:t>f_log_open_wkend</a:t>
            </a:r>
            <a:r>
              <a:rPr lang="en-US" sz="1050" dirty="0"/>
              <a:t> + </a:t>
            </a:r>
            <a:r>
              <a:rPr lang="en-US" sz="1050" dirty="0" err="1"/>
              <a:t>f_square_log_wkend</a:t>
            </a:r>
            <a:r>
              <a:rPr lang="en-US" sz="1050" dirty="0"/>
              <a:t> + </a:t>
            </a:r>
            <a:r>
              <a:rPr lang="en-US" sz="1050" dirty="0" err="1"/>
              <a:t>f_per_theater_take</a:t>
            </a:r>
            <a:r>
              <a:rPr lang="en-US" sz="1050" dirty="0"/>
              <a:t> + </a:t>
            </a:r>
            <a:r>
              <a:rPr lang="en-US" sz="1050" dirty="0" err="1"/>
              <a:t>f_action</a:t>
            </a:r>
            <a:r>
              <a:rPr lang="en-US" sz="1050" dirty="0"/>
              <a:t> + </a:t>
            </a:r>
            <a:r>
              <a:rPr lang="en-US" sz="1050" dirty="0" err="1"/>
              <a:t>f_neg_user_percent</a:t>
            </a:r>
            <a:r>
              <a:rPr lang="en-US" sz="1050" dirty="0"/>
              <a:t> + </a:t>
            </a:r>
            <a:r>
              <a:rPr lang="en-US" sz="1050" dirty="0" err="1"/>
              <a:t>f_pos_user_percent</a:t>
            </a:r>
            <a:r>
              <a:rPr lang="en-US" sz="1050" dirty="0"/>
              <a:t> + </a:t>
            </a:r>
            <a:r>
              <a:rPr lang="en-US" sz="1050" dirty="0" err="1"/>
              <a:t>f_neg_critic_percent</a:t>
            </a:r>
            <a:r>
              <a:rPr lang="en-US" sz="1050" dirty="0"/>
              <a:t> + </a:t>
            </a:r>
            <a:r>
              <a:rPr lang="en-US" sz="1050" dirty="0" err="1"/>
              <a:t>f_pos_critic_percent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1454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r>
              <a:rPr lang="en-US" sz="2400" dirty="0" smtClean="0"/>
              <a:t>Profiling study shows promising strategy for the investment decision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519099"/>
              </p:ext>
            </p:extLst>
          </p:nvPr>
        </p:nvGraphicFramePr>
        <p:xfrm>
          <a:off x="284018" y="1122218"/>
          <a:ext cx="8534400" cy="4990944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066800"/>
                <a:gridCol w="3657600"/>
                <a:gridCol w="3810000"/>
              </a:tblGrid>
              <a:tr h="4189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Revenue Bottom 50</a:t>
                      </a:r>
                      <a:r>
                        <a:rPr lang="en-US" baseline="0" dirty="0" smtClean="0"/>
                        <a:t> percentile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Revenue Upper 50 percentile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121556">
                <a:tc>
                  <a:txBody>
                    <a:bodyPr/>
                    <a:lstStyle/>
                    <a:p>
                      <a:r>
                        <a:rPr lang="en-US" dirty="0" smtClean="0"/>
                        <a:t>Won</a:t>
                      </a:r>
                      <a:r>
                        <a:rPr lang="en-US" baseline="0" dirty="0" smtClean="0"/>
                        <a:t> Major Award*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 Gross of 29MM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Budget</a:t>
                      </a:r>
                      <a:r>
                        <a:rPr lang="en-US" sz="1200" baseline="0" dirty="0" smtClean="0"/>
                        <a:t> 17MM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rgbClr val="008000"/>
                          </a:solidFill>
                        </a:rPr>
                        <a:t>Return: 0.70x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Primary Directors: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Gus Van </a:t>
                      </a:r>
                      <a:r>
                        <a:rPr lang="en-US" sz="1200" dirty="0" err="1" smtClean="0"/>
                        <a:t>Sant</a:t>
                      </a:r>
                      <a:endParaRPr lang="en-US" sz="1200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Bennett Miller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Robert Redford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Primary Genres: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Biography (4)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Drama (2)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 Gross of 131MM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Budget 45MM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Return: 1.91x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Primary Directors: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Clint Eastwood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Oliver Stone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Ang</a:t>
                      </a:r>
                      <a:r>
                        <a:rPr lang="en-US" sz="1200" dirty="0" smtClean="0"/>
                        <a:t> Lee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Primary Genres: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Drama (30)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Biography (7)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Action (6)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Adventure 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556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Win Major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Award*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Avg</a:t>
                      </a:r>
                      <a:r>
                        <a:rPr lang="en-US" sz="1200" baseline="0" dirty="0" smtClean="0"/>
                        <a:t> Gross of 12MM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Budget 18MM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Return: -0.33x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Primary Directors: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Spike </a:t>
                      </a:r>
                      <a:r>
                        <a:rPr lang="en-US" sz="1200" dirty="0" err="1" smtClean="0"/>
                        <a:t>Jonze</a:t>
                      </a:r>
                      <a:endParaRPr lang="en-US" sz="1200" baseline="0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Todd Field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Pedro </a:t>
                      </a:r>
                      <a:r>
                        <a:rPr lang="en-US" sz="1200" baseline="0" dirty="0" err="1" smtClean="0"/>
                        <a:t>Almodovar</a:t>
                      </a:r>
                      <a:endParaRPr lang="en-US" sz="12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Primary Genres: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Drama (32)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Biography</a:t>
                      </a:r>
                      <a:r>
                        <a:rPr lang="en-US" sz="1200" baseline="0" dirty="0" smtClean="0"/>
                        <a:t> (4)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Action (3)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Adventure (2)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 Gross of 89MM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Budget 53MM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Return:</a:t>
                      </a:r>
                      <a:r>
                        <a:rPr lang="en-US" sz="1200" baseline="0" dirty="0" smtClean="0">
                          <a:solidFill>
                            <a:srgbClr val="008000"/>
                          </a:solidFill>
                        </a:rPr>
                        <a:t> .70x</a:t>
                      </a:r>
                      <a:endParaRPr lang="en-US" sz="1200" dirty="0" smtClean="0">
                        <a:solidFill>
                          <a:srgbClr val="008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Primary Directors: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Stephen Spielberg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Martin Scorsese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Mike</a:t>
                      </a:r>
                      <a:r>
                        <a:rPr lang="en-US" sz="1200" baseline="0" dirty="0" smtClean="0"/>
                        <a:t> Nichols</a:t>
                      </a:r>
                      <a:endParaRPr lang="en-US" sz="12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Primary Genres: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Drama (49)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Action (8)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Adventure</a:t>
                      </a:r>
                      <a:r>
                        <a:rPr lang="en-US" sz="1200" baseline="0" dirty="0" smtClean="0"/>
                        <a:t> (8)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Thriller (2)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Next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data join</a:t>
            </a:r>
          </a:p>
          <a:p>
            <a:endParaRPr lang="en-US" dirty="0" smtClean="0"/>
          </a:p>
          <a:p>
            <a:r>
              <a:rPr lang="en-US" dirty="0" smtClean="0"/>
              <a:t>Check the outlier</a:t>
            </a:r>
          </a:p>
          <a:p>
            <a:endParaRPr lang="en-US" dirty="0" smtClean="0"/>
          </a:p>
          <a:p>
            <a:r>
              <a:rPr lang="en-US" dirty="0" smtClean="0"/>
              <a:t>Build a model targeting award winning or not (0/1) so to finalize the strategy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Standardize the code to make it an API for wide usage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2348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apital One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FFE512"/>
      </a:accent2>
      <a:accent3>
        <a:srgbClr val="A12830"/>
      </a:accent3>
      <a:accent4>
        <a:srgbClr val="00AB39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 algn="ctr">
          <a:solidFill>
            <a:schemeClr val="tx1"/>
          </a:solidFill>
          <a:miter lim="800000"/>
          <a:headEnd/>
          <a:tailEnd/>
        </a:ln>
      </a:spPr>
      <a:bodyPr lIns="45720" rIns="45720" rtlCol="0" anchor="ctr"/>
      <a:lstStyle>
        <a:defPPr algn="ctr">
          <a:defRPr sz="18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ctr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</TotalTime>
  <Words>518</Words>
  <Application>Microsoft Macintosh PowerPoint</Application>
  <PresentationFormat>On-screen Show (4:3)</PresentationFormat>
  <Paragraphs>127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Helvetica Neue</vt:lpstr>
      <vt:lpstr>Arial</vt:lpstr>
      <vt:lpstr>blank</vt:lpstr>
      <vt:lpstr>How to invest in the movie industry?</vt:lpstr>
      <vt:lpstr>We are consulting a venture company for investment decisions…</vt:lpstr>
      <vt:lpstr>Data sources </vt:lpstr>
      <vt:lpstr>We built a revenue model, which fits well with high R2</vt:lpstr>
      <vt:lpstr>Profiling study shows promising strategy for the investment decision</vt:lpstr>
      <vt:lpstr>Next Step</vt:lpstr>
    </vt:vector>
  </TitlesOfParts>
  <Company>Capital 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Gouker, Chris</dc:creator>
  <cp:lastModifiedBy>Zhang, Yu (Edward)</cp:lastModifiedBy>
  <cp:revision>9</cp:revision>
  <dcterms:created xsi:type="dcterms:W3CDTF">2016-04-15T17:31:46Z</dcterms:created>
  <dcterms:modified xsi:type="dcterms:W3CDTF">2016-04-15T18:57:51Z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Confidential</vt:lpwstr>
  </property>
</Properties>
</file>