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9" r:id="rId2"/>
    <p:sldId id="285" r:id="rId3"/>
    <p:sldId id="281" r:id="rId4"/>
    <p:sldId id="284" r:id="rId5"/>
    <p:sldId id="280" r:id="rId6"/>
    <p:sldId id="286" r:id="rId7"/>
    <p:sldId id="282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">
          <p15:clr>
            <a:srgbClr val="A4A3A4"/>
          </p15:clr>
        </p15:guide>
        <p15:guide id="2" pos="25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sh561" initials="" lastIdx="1" clrIdx="0"/>
  <p:cmAuthor id="1" name="John Polk" initials="jp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A12830"/>
    <a:srgbClr val="00AB39"/>
    <a:srgbClr val="FFE512"/>
    <a:srgbClr val="FFC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5238" autoAdjust="0"/>
  </p:normalViewPr>
  <p:slideViewPr>
    <p:cSldViewPr>
      <p:cViewPr varScale="1">
        <p:scale>
          <a:sx n="92" d="100"/>
          <a:sy n="92" d="100"/>
        </p:scale>
        <p:origin x="1664" y="184"/>
      </p:cViewPr>
      <p:guideLst>
        <p:guide orient="horz" pos="113"/>
        <p:guide pos="2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DF3E4026-F0F2-4C09-B7CF-8EFA2CD85C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3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62A336-1E4E-4DB1-BC8D-43142412FA7F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Template version: 7/29/2013, for PowerPoint 2010</a:t>
            </a:r>
          </a:p>
        </p:txBody>
      </p:sp>
    </p:spTree>
    <p:extLst>
      <p:ext uri="{BB962C8B-B14F-4D97-AF65-F5344CB8AC3E}">
        <p14:creationId xmlns:p14="http://schemas.microsoft.com/office/powerpoint/2010/main" val="122649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E4026-F0F2-4C09-B7CF-8EFA2CD85CC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798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1" descr="C1_Core_G_RGB_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6063" y="588963"/>
            <a:ext cx="3784600" cy="13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3" name="Rectangle 11"/>
          <p:cNvSpPr>
            <a:spLocks noGrp="1" noChangeArrowheads="1"/>
          </p:cNvSpPr>
          <p:nvPr>
            <p:ph type="ctrTitle"/>
          </p:nvPr>
        </p:nvSpPr>
        <p:spPr bwMode="auto">
          <a:xfrm>
            <a:off x="1438275" y="2428875"/>
            <a:ext cx="7400925" cy="950913"/>
          </a:xfrm>
        </p:spPr>
        <p:txBody>
          <a:bodyPr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38275" y="3657600"/>
            <a:ext cx="6400800" cy="24384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gray">
          <a:xfrm>
            <a:off x="1828800" y="6446838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000" b="0" dirty="0"/>
              <a:t>Confidential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44500" y="6261100"/>
            <a:ext cx="2540000" cy="444500"/>
          </a:xfrm>
        </p:spPr>
        <p:txBody>
          <a:bodyPr/>
          <a:lstStyle/>
          <a:p>
            <a:r>
              <a:rPr lang="en-US" smtClean="0"/>
              <a:t>Capital One Confidential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5425" indent="-225425">
              <a:defRPr/>
            </a:lvl1pPr>
            <a:lvl2pPr marL="465138" indent="-239713">
              <a:defRPr/>
            </a:lvl2pPr>
            <a:lvl3pPr marL="688975" indent="-223838">
              <a:defRPr/>
            </a:lvl3pPr>
            <a:lvl4pPr marL="914400" indent="-225425">
              <a:defRPr/>
            </a:lvl4pPr>
            <a:lvl5pPr marL="1139825" indent="-22542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58863"/>
            <a:ext cx="4191000" cy="4960937"/>
          </a:xfrm>
        </p:spPr>
        <p:txBody>
          <a:bodyPr/>
          <a:lstStyle>
            <a:lvl1pPr marL="225425" indent="-225425">
              <a:spcBef>
                <a:spcPts val="0"/>
              </a:spcBef>
              <a:defRPr sz="1600"/>
            </a:lvl1pPr>
            <a:lvl2pPr marL="465138" indent="-239713">
              <a:spcBef>
                <a:spcPts val="0"/>
              </a:spcBef>
              <a:defRPr sz="1400"/>
            </a:lvl2pPr>
            <a:lvl3pPr marL="688975" indent="-223838">
              <a:spcBef>
                <a:spcPts val="0"/>
              </a:spcBef>
              <a:defRPr sz="1200"/>
            </a:lvl3pPr>
            <a:lvl4pPr marL="914400" indent="-225425">
              <a:spcBef>
                <a:spcPts val="0"/>
              </a:spcBef>
              <a:defRPr sz="1200"/>
            </a:lvl4pPr>
            <a:lvl5pPr marL="1139825" indent="-225425"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8863"/>
            <a:ext cx="4191000" cy="4960937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 marL="465138" indent="-239713">
              <a:spcBef>
                <a:spcPts val="0"/>
              </a:spcBef>
              <a:defRPr sz="1400"/>
            </a:lvl2pPr>
            <a:lvl3pPr marL="688975" indent="-223838">
              <a:spcBef>
                <a:spcPts val="0"/>
              </a:spcBef>
              <a:defRPr sz="1200"/>
            </a:lvl3pPr>
            <a:lvl4pPr marL="914400" indent="-225425">
              <a:spcBef>
                <a:spcPts val="0"/>
              </a:spcBef>
              <a:defRPr sz="1200"/>
            </a:lvl4pPr>
            <a:lvl5pPr marL="1139825" indent="-225425"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ox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310896" y="2514600"/>
            <a:ext cx="2633273" cy="3028013"/>
          </a:xfrm>
        </p:spPr>
        <p:txBody>
          <a:bodyPr/>
          <a:lstStyle>
            <a:lvl1pPr marL="225425" indent="-225425">
              <a:spcBef>
                <a:spcPts val="20"/>
              </a:spcBef>
              <a:defRPr sz="1600"/>
            </a:lvl1pPr>
            <a:lvl2pPr marL="465138" indent="-239713">
              <a:spcBef>
                <a:spcPts val="20"/>
              </a:spcBef>
              <a:defRPr sz="1400"/>
            </a:lvl2pPr>
            <a:lvl3pPr marL="688975" indent="-223838">
              <a:spcBef>
                <a:spcPts val="20"/>
              </a:spcBef>
              <a:defRPr sz="1200"/>
            </a:lvl3pPr>
            <a:lvl4pPr marL="914400" indent="-225425">
              <a:spcBef>
                <a:spcPts val="20"/>
              </a:spcBef>
              <a:defRPr sz="1200"/>
            </a:lvl4pPr>
            <a:lvl5pPr marL="1139825" indent="-225425">
              <a:spcBef>
                <a:spcPts val="2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0"/>
          </p:nvPr>
        </p:nvSpPr>
        <p:spPr>
          <a:xfrm>
            <a:off x="3263900" y="2514600"/>
            <a:ext cx="2633273" cy="3028013"/>
          </a:xfrm>
        </p:spPr>
        <p:txBody>
          <a:bodyPr/>
          <a:lstStyle>
            <a:lvl1pPr marL="225425" indent="-225425">
              <a:spcBef>
                <a:spcPts val="20"/>
              </a:spcBef>
              <a:defRPr sz="1600"/>
            </a:lvl1pPr>
            <a:lvl2pPr marL="568325" indent="-219075">
              <a:spcBef>
                <a:spcPts val="20"/>
              </a:spcBef>
              <a:defRPr sz="1400"/>
            </a:lvl2pPr>
            <a:lvl3pPr marL="793750" indent="-223838">
              <a:spcBef>
                <a:spcPts val="20"/>
              </a:spcBef>
              <a:defRPr sz="1200"/>
            </a:lvl3pPr>
            <a:lvl4pPr marL="1035050" indent="-241300">
              <a:spcBef>
                <a:spcPts val="20"/>
              </a:spcBef>
              <a:defRPr sz="1200"/>
            </a:lvl4pPr>
            <a:lvl5pPr marL="1258888" indent="-223838">
              <a:spcBef>
                <a:spcPts val="2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6203950" y="2514600"/>
            <a:ext cx="2633273" cy="3028013"/>
          </a:xfrm>
        </p:spPr>
        <p:txBody>
          <a:bodyPr/>
          <a:lstStyle>
            <a:lvl1pPr marL="225425" indent="-225425">
              <a:spcBef>
                <a:spcPts val="20"/>
              </a:spcBef>
              <a:defRPr sz="1600"/>
            </a:lvl1pPr>
            <a:lvl2pPr marL="465138" indent="-239713">
              <a:spcBef>
                <a:spcPts val="20"/>
              </a:spcBef>
              <a:defRPr sz="1400"/>
            </a:lvl2pPr>
            <a:lvl3pPr marL="688975" indent="-223838">
              <a:spcBef>
                <a:spcPts val="20"/>
              </a:spcBef>
              <a:defRPr sz="1200"/>
            </a:lvl3pPr>
            <a:lvl4pPr marL="914400" indent="-225425">
              <a:spcBef>
                <a:spcPts val="20"/>
              </a:spcBef>
              <a:defRPr sz="1200"/>
            </a:lvl4pPr>
            <a:lvl5pPr marL="1139825" indent="-225425">
              <a:spcBef>
                <a:spcPts val="2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2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ox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2452688" y="2501900"/>
            <a:ext cx="2108200" cy="3048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 marL="688975" indent="-223838">
              <a:defRPr sz="1200"/>
            </a:lvl3pPr>
            <a:lvl4pPr marL="914400" indent="-225425">
              <a:defRPr/>
            </a:lvl4pPr>
            <a:lvl5pPr marL="1139825" indent="-22542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4684374" y="2501900"/>
            <a:ext cx="2108200" cy="3048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 marL="688975" indent="-223838">
              <a:defRPr sz="1200"/>
            </a:lvl3pPr>
            <a:lvl4pPr marL="914400" indent="-225425">
              <a:defRPr/>
            </a:lvl4pPr>
            <a:lvl5pPr marL="1139825" indent="-22542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6915150" y="2501900"/>
            <a:ext cx="2108200" cy="3048000"/>
          </a:xfrm>
        </p:spPr>
        <p:txBody>
          <a:bodyPr/>
          <a:lstStyle>
            <a:lvl1pPr>
              <a:defRPr sz="1600"/>
            </a:lvl1pPr>
            <a:lvl2pPr marL="465138" indent="-239713">
              <a:defRPr sz="1400"/>
            </a:lvl2pPr>
            <a:lvl3pPr marL="688975" indent="-223838">
              <a:defRPr sz="1200"/>
            </a:lvl3pPr>
            <a:lvl5pPr marL="1139825" indent="-22542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225580" y="2501900"/>
            <a:ext cx="2108200" cy="3048000"/>
          </a:xfrm>
        </p:spPr>
        <p:txBody>
          <a:bodyPr/>
          <a:lstStyle>
            <a:lvl1pPr>
              <a:defRPr sz="1600"/>
            </a:lvl1pPr>
            <a:lvl2pPr marL="465138" indent="-239713">
              <a:defRPr sz="1400"/>
            </a:lvl2pPr>
            <a:lvl3pPr marL="688975" indent="-223838">
              <a:defRPr sz="1200"/>
            </a:lvl3pPr>
            <a:lvl4pPr marL="914400" indent="-225425">
              <a:defRPr/>
            </a:lvl4pPr>
            <a:lvl5pPr marL="1139825" indent="-22542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2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76200"/>
            <a:ext cx="85344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1058863"/>
            <a:ext cx="8534400" cy="49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gray">
          <a:xfrm>
            <a:off x="8501063" y="6446838"/>
            <a:ext cx="414337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fld id="{7FF9A1F4-64AA-44F0-9CF9-9F4BF196AB76}" type="slidenum">
              <a:rPr lang="en-US" sz="1000" b="0"/>
              <a:pPr algn="r" eaLnBrk="0" hangingPunct="0">
                <a:defRPr/>
              </a:pPr>
              <a:t>‹#›</a:t>
            </a:fld>
            <a:endParaRPr lang="en-US" sz="1000" b="0" dirty="0"/>
          </a:p>
        </p:txBody>
      </p:sp>
      <p:pic>
        <p:nvPicPr>
          <p:cNvPr id="1030" name="Picture 19" descr="C1_Core_G_RGB_R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" y="6370638"/>
            <a:ext cx="1050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2"/>
          <p:cNvSpPr txBox="1">
            <a:spLocks noChangeArrowheads="1"/>
          </p:cNvSpPr>
          <p:nvPr/>
        </p:nvSpPr>
        <p:spPr bwMode="gray">
          <a:xfrm>
            <a:off x="1828800" y="6446838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000" b="0" dirty="0"/>
              <a:t>Confidential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44500" y="6261099"/>
            <a:ext cx="25400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Capital One Confidential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8" r:id="rId3"/>
    <p:sldLayoutId id="2147483663" r:id="rId4"/>
    <p:sldLayoutId id="2147483664" r:id="rId5"/>
    <p:sldLayoutId id="2147483656" r:id="rId6"/>
    <p:sldLayoutId id="2147483662" r:id="rId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225425" indent="-225425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465138" indent="-239713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688975" indent="-223838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914400" indent="-225425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139825" indent="-225425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5pPr>
      <a:lvl6pPr marL="20701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6pPr>
      <a:lvl7pPr marL="25273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7pPr>
      <a:lvl8pPr marL="29845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8pPr>
      <a:lvl9pPr marL="34417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ggdata.com/awards/osca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Beyond SQL (team 2)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438275" y="3886200"/>
            <a:ext cx="6400800" cy="1752600"/>
          </a:xfrm>
        </p:spPr>
        <p:txBody>
          <a:bodyPr/>
          <a:lstStyle/>
          <a:p>
            <a:pPr eaLnBrk="1" hangingPunct="1"/>
            <a:endParaRPr lang="en-US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We are consulting a venture company for investment decisions</a:t>
            </a:r>
            <a:r>
              <a:rPr lang="is-IS" sz="2400" dirty="0" smtClean="0"/>
              <a:t>…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Venture capital company – Brian &amp; Mark, Inc. has $100M fund and want to invest into the movie industry</a:t>
            </a:r>
          </a:p>
          <a:p>
            <a:endParaRPr lang="en-US" dirty="0"/>
          </a:p>
          <a:p>
            <a:r>
              <a:rPr lang="en-US" dirty="0" smtClean="0"/>
              <a:t>They want to know what they need to do so to either: get big revenue and win the award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68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Data sources	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Finance data</a:t>
            </a:r>
          </a:p>
          <a:p>
            <a:pPr lvl="1"/>
            <a:r>
              <a:rPr lang="en-US" dirty="0" smtClean="0"/>
              <a:t>Scraped </a:t>
            </a:r>
            <a:r>
              <a:rPr lang="en-US" dirty="0"/>
              <a:t>data from boxofficemojo.com </a:t>
            </a:r>
            <a:endParaRPr lang="en-US" dirty="0" smtClean="0"/>
          </a:p>
          <a:p>
            <a:pPr lvl="1"/>
            <a:r>
              <a:rPr lang="en-US" dirty="0" smtClean="0"/>
              <a:t>Source:  Instructors</a:t>
            </a:r>
          </a:p>
          <a:p>
            <a:r>
              <a:rPr lang="en-US" dirty="0" smtClean="0"/>
              <a:t>Film criticism data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craped data from metacritic.com</a:t>
            </a:r>
          </a:p>
          <a:p>
            <a:pPr lvl="1"/>
            <a:r>
              <a:rPr lang="en-US" dirty="0"/>
              <a:t>Source:  </a:t>
            </a:r>
            <a:r>
              <a:rPr lang="en-US" dirty="0" smtClean="0"/>
              <a:t>Instructors</a:t>
            </a:r>
          </a:p>
          <a:p>
            <a:r>
              <a:rPr lang="en-US" dirty="0" smtClean="0"/>
              <a:t>Film Award </a:t>
            </a:r>
            <a:r>
              <a:rPr lang="en-US" dirty="0" smtClean="0"/>
              <a:t>data (ADS data)</a:t>
            </a:r>
            <a:endParaRPr lang="en-US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ownloaded .csv of Academy Award nominees and winners from 1928 – 2010</a:t>
            </a:r>
          </a:p>
          <a:p>
            <a:pPr lvl="1"/>
            <a:r>
              <a:rPr lang="en-US" dirty="0"/>
              <a:t>Source: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www.aggdata.com/awards/oscar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Primary join between data was a cleaned version of film title + film year</a:t>
            </a:r>
          </a:p>
          <a:p>
            <a:pPr lvl="1"/>
            <a:r>
              <a:rPr lang="en-US" dirty="0" smtClean="0"/>
              <a:t>Removed special characters</a:t>
            </a:r>
          </a:p>
          <a:p>
            <a:pPr lvl="1"/>
            <a:r>
              <a:rPr lang="en-US" dirty="0" smtClean="0"/>
              <a:t>Removed spaces</a:t>
            </a:r>
          </a:p>
          <a:p>
            <a:endParaRPr lang="en-US" dirty="0"/>
          </a:p>
          <a:p>
            <a:r>
              <a:rPr lang="en-US" dirty="0" smtClean="0"/>
              <a:t>Defined “major award” as in (‘Best Picture’, ‘Best Director’, ‘Best Actor’, ‘Best Actress’, and ‘Cinematography’</a:t>
            </a:r>
          </a:p>
        </p:txBody>
      </p:sp>
    </p:spTree>
    <p:extLst>
      <p:ext uri="{BB962C8B-B14F-4D97-AF65-F5344CB8AC3E}">
        <p14:creationId xmlns:p14="http://schemas.microsoft.com/office/powerpoint/2010/main" val="129650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We built a revenue </a:t>
            </a:r>
            <a:r>
              <a:rPr lang="en-US" sz="2400" dirty="0" smtClean="0"/>
              <a:t>model, which fits well with high R2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7961473"/>
              </p:ext>
            </p:extLst>
          </p:nvPr>
        </p:nvGraphicFramePr>
        <p:xfrm>
          <a:off x="628650" y="1600199"/>
          <a:ext cx="7829549" cy="3234695"/>
        </p:xfrm>
        <a:graphic>
          <a:graphicData uri="http://schemas.openxmlformats.org/drawingml/2006/table">
            <a:tbl>
              <a:tblPr/>
              <a:tblGrid>
                <a:gridCol w="1921246"/>
                <a:gridCol w="2011338"/>
                <a:gridCol w="2489030"/>
                <a:gridCol w="1407935"/>
              </a:tblGrid>
              <a:tr h="315581">
                <a:tc gridSpan="4">
                  <a:txBody>
                    <a:bodyPr/>
                    <a:lstStyle/>
                    <a:p>
                      <a:r>
                        <a:rPr lang="en-US" sz="1100" dirty="0"/>
                        <a:t>OLS Regression Results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43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dirty="0">
                          <a:effectLst/>
                        </a:rPr>
                        <a:t>Dep. Variable: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f_log_domestic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R-squared: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100" dirty="0">
                          <a:effectLst/>
                        </a:rPr>
                        <a:t>0.951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3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Model: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dirty="0">
                          <a:effectLst/>
                        </a:rPr>
                        <a:t>OLS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Adj. R-squared: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100">
                          <a:effectLst/>
                        </a:rPr>
                        <a:t>0.951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3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Method: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dirty="0">
                          <a:effectLst/>
                        </a:rPr>
                        <a:t>Least Squares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F-statistic: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100">
                          <a:effectLst/>
                        </a:rPr>
                        <a:t>1750.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3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Date: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100" dirty="0">
                          <a:effectLst/>
                        </a:rPr>
                        <a:t>Fri, 15 Apr 2016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Prob (F-statistic):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100">
                          <a:effectLst/>
                        </a:rPr>
                        <a:t>0.00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3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Time: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100" dirty="0">
                          <a:effectLst/>
                        </a:rPr>
                        <a:t>10:01:32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Log-Likelihood: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dirty="0">
                          <a:effectLst/>
                        </a:rPr>
                        <a:t>-1409.7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3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No. Observations: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dirty="0">
                          <a:effectLst/>
                        </a:rPr>
                        <a:t>1449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AIC: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100">
                          <a:effectLst/>
                        </a:rPr>
                        <a:t>2853.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3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Df Residuals: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100">
                          <a:effectLst/>
                        </a:rPr>
                        <a:t>1432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dirty="0">
                          <a:effectLst/>
                        </a:rPr>
                        <a:t>BIC: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r-HR" sz="1100">
                          <a:effectLst/>
                        </a:rPr>
                        <a:t>2943.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3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Df Model: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16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dirty="0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3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Covariance Type: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nonrobust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7752" y="5119760"/>
            <a:ext cx="82084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f_log_domestic</a:t>
            </a:r>
            <a:r>
              <a:rPr lang="en-US" sz="1050" dirty="0"/>
              <a:t> ~ </a:t>
            </a:r>
            <a:r>
              <a:rPr lang="en-US" sz="1050" dirty="0" err="1"/>
              <a:t>f_recency</a:t>
            </a:r>
            <a:r>
              <a:rPr lang="en-US" sz="1050" dirty="0"/>
              <a:t> + </a:t>
            </a:r>
            <a:r>
              <a:rPr lang="en-US" sz="1050" dirty="0" err="1"/>
              <a:t>f_title_length</a:t>
            </a:r>
            <a:r>
              <a:rPr lang="en-US" sz="1050" dirty="0"/>
              <a:t> + </a:t>
            </a:r>
            <a:r>
              <a:rPr lang="en-US" sz="1050" dirty="0" err="1"/>
              <a:t>f_more_movie_directed</a:t>
            </a:r>
            <a:r>
              <a:rPr lang="en-US" sz="1050" dirty="0"/>
              <a:t> + </a:t>
            </a:r>
            <a:r>
              <a:rPr lang="en-US" sz="1050" dirty="0" err="1"/>
              <a:t>f_R_rated</a:t>
            </a:r>
            <a:r>
              <a:rPr lang="en-US" sz="1050" dirty="0"/>
              <a:t> + f_PG13_rated + </a:t>
            </a:r>
            <a:r>
              <a:rPr lang="en-US" sz="1050" dirty="0" err="1"/>
              <a:t>f_PG_rated</a:t>
            </a:r>
            <a:r>
              <a:rPr lang="en-US" sz="1050" dirty="0"/>
              <a:t> + </a:t>
            </a:r>
            <a:r>
              <a:rPr lang="en-US" sz="1050" dirty="0" err="1"/>
              <a:t>f_not_rated</a:t>
            </a:r>
            <a:r>
              <a:rPr lang="en-US" sz="1050" dirty="0"/>
              <a:t> + </a:t>
            </a:r>
            <a:r>
              <a:rPr lang="en-US" sz="1050" dirty="0" err="1"/>
              <a:t>f_log_open_theater</a:t>
            </a:r>
            <a:r>
              <a:rPr lang="en-US" sz="1050" dirty="0"/>
              <a:t> + </a:t>
            </a:r>
            <a:r>
              <a:rPr lang="en-US" sz="1050" dirty="0" err="1"/>
              <a:t>f_log_open_wkend</a:t>
            </a:r>
            <a:r>
              <a:rPr lang="en-US" sz="1050" dirty="0"/>
              <a:t> + </a:t>
            </a:r>
            <a:r>
              <a:rPr lang="en-US" sz="1050" dirty="0" err="1"/>
              <a:t>f_square_log_wkend</a:t>
            </a:r>
            <a:r>
              <a:rPr lang="en-US" sz="1050" dirty="0"/>
              <a:t> + </a:t>
            </a:r>
            <a:r>
              <a:rPr lang="en-US" sz="1050" dirty="0" err="1"/>
              <a:t>f_per_theater_take</a:t>
            </a:r>
            <a:r>
              <a:rPr lang="en-US" sz="1050" dirty="0"/>
              <a:t> + </a:t>
            </a:r>
            <a:r>
              <a:rPr lang="en-US" sz="1050" dirty="0" err="1"/>
              <a:t>f_action</a:t>
            </a:r>
            <a:r>
              <a:rPr lang="en-US" sz="1050" dirty="0"/>
              <a:t> + </a:t>
            </a:r>
            <a:r>
              <a:rPr lang="en-US" sz="1050" dirty="0" err="1"/>
              <a:t>f_neg_user_percent</a:t>
            </a:r>
            <a:r>
              <a:rPr lang="en-US" sz="1050" dirty="0"/>
              <a:t> + </a:t>
            </a:r>
            <a:r>
              <a:rPr lang="en-US" sz="1050" dirty="0" err="1"/>
              <a:t>f_pos_user_percent</a:t>
            </a:r>
            <a:r>
              <a:rPr lang="en-US" sz="1050" dirty="0"/>
              <a:t> + </a:t>
            </a:r>
            <a:r>
              <a:rPr lang="en-US" sz="1050" dirty="0" err="1"/>
              <a:t>f_neg_critic_percent</a:t>
            </a:r>
            <a:r>
              <a:rPr lang="en-US" sz="1050" dirty="0"/>
              <a:t> + </a:t>
            </a:r>
            <a:r>
              <a:rPr lang="en-US" sz="1050" dirty="0" err="1"/>
              <a:t>f_pos_critic_percent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814544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1066800"/>
          </a:xfrm>
        </p:spPr>
        <p:txBody>
          <a:bodyPr/>
          <a:lstStyle/>
          <a:p>
            <a:r>
              <a:rPr lang="en-US" sz="2400" dirty="0" smtClean="0"/>
              <a:t>Profiling study shows promising strategy for the investment decision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91122"/>
              </p:ext>
            </p:extLst>
          </p:nvPr>
        </p:nvGraphicFramePr>
        <p:xfrm>
          <a:off x="284018" y="1122218"/>
          <a:ext cx="8534400" cy="4990944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066800"/>
                <a:gridCol w="3657600"/>
                <a:gridCol w="3810000"/>
              </a:tblGrid>
              <a:tr h="4189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Revenue Bottom 50</a:t>
                      </a:r>
                      <a:r>
                        <a:rPr lang="en-US" baseline="0" dirty="0" smtClean="0"/>
                        <a:t> percentile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Revenue Upper 50 percentile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121556">
                <a:tc>
                  <a:txBody>
                    <a:bodyPr/>
                    <a:lstStyle/>
                    <a:p>
                      <a:r>
                        <a:rPr lang="en-US" dirty="0" smtClean="0"/>
                        <a:t>Won</a:t>
                      </a:r>
                      <a:r>
                        <a:rPr lang="en-US" baseline="0" dirty="0" smtClean="0"/>
                        <a:t> Major Award*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 smtClean="0"/>
                        <a:t>Avg</a:t>
                      </a:r>
                      <a:r>
                        <a:rPr lang="en-US" sz="1200" dirty="0" smtClean="0"/>
                        <a:t> Gross of 29MM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Budget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smtClean="0"/>
                        <a:t>17MM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rgbClr val="008000"/>
                          </a:solidFill>
                        </a:rPr>
                        <a:t>Return: 0.70x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Primary </a:t>
                      </a:r>
                      <a:r>
                        <a:rPr lang="en-US" sz="1200" baseline="0" dirty="0" smtClean="0"/>
                        <a:t>Directors: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Gus Van </a:t>
                      </a:r>
                      <a:r>
                        <a:rPr lang="en-US" sz="1200" dirty="0" err="1" smtClean="0"/>
                        <a:t>Sant</a:t>
                      </a:r>
                      <a:endParaRPr lang="en-US" sz="1200" dirty="0" smtClean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Bennett Miller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Robert Redford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Primary Genres: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Biography (4)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Drama (2)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 smtClean="0"/>
                        <a:t>Avg</a:t>
                      </a:r>
                      <a:r>
                        <a:rPr lang="en-US" sz="1200" dirty="0" smtClean="0"/>
                        <a:t> Gross of 131MM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Budget </a:t>
                      </a:r>
                      <a:r>
                        <a:rPr lang="en-US" sz="1200" dirty="0" smtClean="0"/>
                        <a:t>45MM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rgbClr val="008000"/>
                          </a:solidFill>
                        </a:rPr>
                        <a:t>Return: 1.91x</a:t>
                      </a:r>
                      <a:endParaRPr lang="en-US" sz="1200" dirty="0" smtClean="0">
                        <a:solidFill>
                          <a:srgbClr val="00800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Primary Directors: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Clint Eastwood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Oliver Stone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 smtClean="0"/>
                        <a:t>Ang</a:t>
                      </a:r>
                      <a:r>
                        <a:rPr lang="en-US" sz="1200" dirty="0" smtClean="0"/>
                        <a:t> Lee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Primary Genres: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Drama (30)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Biography (7)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Action (6)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Adventure (2)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1556"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Win Major</a:t>
                      </a:r>
                      <a:r>
                        <a:rPr lang="en-US" baseline="0" dirty="0" smtClean="0"/>
                        <a:t> Award*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 smtClean="0"/>
                        <a:t>Avg</a:t>
                      </a:r>
                      <a:r>
                        <a:rPr lang="en-US" sz="1200" baseline="0" dirty="0" smtClean="0"/>
                        <a:t> Gross of 12MM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Budget </a:t>
                      </a:r>
                      <a:r>
                        <a:rPr lang="en-US" sz="1200" baseline="0" dirty="0" smtClean="0"/>
                        <a:t>18MM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Return: -0.33x</a:t>
                      </a:r>
                      <a:endParaRPr lang="en-US" sz="12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Primary Directors: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Spike </a:t>
                      </a:r>
                      <a:r>
                        <a:rPr lang="en-US" sz="1200" dirty="0" err="1" smtClean="0"/>
                        <a:t>Jonze</a:t>
                      </a:r>
                      <a:endParaRPr lang="en-US" sz="1200" baseline="0" dirty="0" smtClean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Todd Field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Pedro </a:t>
                      </a:r>
                      <a:r>
                        <a:rPr lang="en-US" sz="1200" baseline="0" dirty="0" err="1" smtClean="0"/>
                        <a:t>Almodovar</a:t>
                      </a:r>
                      <a:endParaRPr lang="en-US" sz="1200" dirty="0" smtClean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Primary Genres: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Drama (32)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Biography</a:t>
                      </a:r>
                      <a:r>
                        <a:rPr lang="en-US" sz="1200" baseline="0" dirty="0" smtClean="0"/>
                        <a:t> (4)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Action (3)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Adventure (2)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 smtClean="0"/>
                        <a:t>Avg</a:t>
                      </a:r>
                      <a:r>
                        <a:rPr lang="en-US" sz="1200" dirty="0" smtClean="0"/>
                        <a:t> Gross of 89MM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Budget </a:t>
                      </a:r>
                      <a:r>
                        <a:rPr lang="en-US" sz="1200" dirty="0" smtClean="0"/>
                        <a:t>53MM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rgbClr val="008000"/>
                          </a:solidFill>
                        </a:rPr>
                        <a:t>Return:</a:t>
                      </a:r>
                      <a:r>
                        <a:rPr lang="en-US" sz="1200" baseline="0" dirty="0" smtClean="0">
                          <a:solidFill>
                            <a:srgbClr val="008000"/>
                          </a:solidFill>
                        </a:rPr>
                        <a:t> .70x</a:t>
                      </a:r>
                      <a:endParaRPr lang="en-US" sz="1200" dirty="0" smtClean="0">
                        <a:solidFill>
                          <a:srgbClr val="00800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Primary Directors: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Stephen Spielberg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Martin Scorsese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Mike</a:t>
                      </a:r>
                      <a:r>
                        <a:rPr lang="en-US" sz="1200" baseline="0" dirty="0" smtClean="0"/>
                        <a:t> Nichols</a:t>
                      </a:r>
                      <a:endParaRPr lang="en-US" sz="1200" dirty="0" smtClean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Primary Genres: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Drama (49)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Action (8)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Adventure</a:t>
                      </a:r>
                      <a:r>
                        <a:rPr lang="en-US" sz="1200" baseline="0" dirty="0" smtClean="0"/>
                        <a:t> (8)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Thriller (2)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5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Next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the data join</a:t>
            </a:r>
          </a:p>
          <a:p>
            <a:endParaRPr lang="en-US" dirty="0" smtClean="0"/>
          </a:p>
          <a:p>
            <a:r>
              <a:rPr lang="en-US" dirty="0" smtClean="0"/>
              <a:t>Check the outlier</a:t>
            </a:r>
          </a:p>
          <a:p>
            <a:endParaRPr lang="en-US" dirty="0" smtClean="0"/>
          </a:p>
          <a:p>
            <a:r>
              <a:rPr lang="en-US" dirty="0" smtClean="0"/>
              <a:t>Build a model targeting award winning or not (0/1) so to finalize the strategy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23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5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apital One Palett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3A6F"/>
      </a:accent1>
      <a:accent2>
        <a:srgbClr val="FFE512"/>
      </a:accent2>
      <a:accent3>
        <a:srgbClr val="A12830"/>
      </a:accent3>
      <a:accent4>
        <a:srgbClr val="00AB39"/>
      </a:accent4>
      <a:accent5>
        <a:srgbClr val="C41E99"/>
      </a:accent5>
      <a:accent6>
        <a:srgbClr val="FF5C00"/>
      </a:accent6>
      <a:hlink>
        <a:srgbClr val="003A6F"/>
      </a:hlink>
      <a:folHlink>
        <a:srgbClr val="A1283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9525" algn="ctr">
          <a:solidFill>
            <a:schemeClr val="tx1"/>
          </a:solidFill>
          <a:miter lim="800000"/>
          <a:headEnd/>
          <a:tailEnd/>
        </a:ln>
      </a:spPr>
      <a:bodyPr lIns="45720" rIns="45720" rtlCol="0" anchor="ctr"/>
      <a:lstStyle>
        <a:defPPr algn="ctr">
          <a:defRPr sz="1800" dirty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ctr">
          <a:defRPr dirty="0"/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CE00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BA00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E512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CF0F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26</TotalTime>
  <Words>471</Words>
  <Application>Microsoft Macintosh PowerPoint</Application>
  <PresentationFormat>On-screen Show (4:3)</PresentationFormat>
  <Paragraphs>116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Helvetica Neue</vt:lpstr>
      <vt:lpstr>Arial</vt:lpstr>
      <vt:lpstr>blank</vt:lpstr>
      <vt:lpstr>Beyond SQL (team 2)</vt:lpstr>
      <vt:lpstr>We are consulting a venture company for investment decisions…</vt:lpstr>
      <vt:lpstr>Data sources </vt:lpstr>
      <vt:lpstr>We built a revenue model, which fits well with high R2</vt:lpstr>
      <vt:lpstr>Profiling study shows promising strategy for the investment decision</vt:lpstr>
      <vt:lpstr>Next Step</vt:lpstr>
      <vt:lpstr>PowerPoint Presentation</vt:lpstr>
    </vt:vector>
  </TitlesOfParts>
  <Company>Capital One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Gouker, Chris</dc:creator>
  <cp:lastModifiedBy>Zhang, Yu (Edward)</cp:lastModifiedBy>
  <cp:revision>4</cp:revision>
  <dcterms:created xsi:type="dcterms:W3CDTF">2016-04-15T17:31:46Z</dcterms:created>
  <dcterms:modified xsi:type="dcterms:W3CDTF">2016-04-15T18:48:48Z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lassification Level">
    <vt:lpwstr>Confidential</vt:lpwstr>
  </property>
</Properties>
</file>