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36" r:id="rId2"/>
    <p:sldId id="449" r:id="rId3"/>
    <p:sldId id="448" r:id="rId4"/>
    <p:sldId id="375" r:id="rId5"/>
    <p:sldId id="403" r:id="rId6"/>
    <p:sldId id="437" r:id="rId7"/>
    <p:sldId id="438" r:id="rId8"/>
    <p:sldId id="451" r:id="rId9"/>
    <p:sldId id="439" r:id="rId10"/>
    <p:sldId id="450" r:id="rId11"/>
    <p:sldId id="447" r:id="rId12"/>
    <p:sldId id="440" r:id="rId13"/>
    <p:sldId id="443" r:id="rId14"/>
    <p:sldId id="445" r:id="rId15"/>
    <p:sldId id="452" r:id="rId16"/>
    <p:sldId id="453" r:id="rId17"/>
    <p:sldId id="39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B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660"/>
  </p:normalViewPr>
  <p:slideViewPr>
    <p:cSldViewPr snapToGrid="0">
      <p:cViewPr varScale="1">
        <p:scale>
          <a:sx n="114" d="100"/>
          <a:sy n="114" d="100"/>
        </p:scale>
        <p:origin x="9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E52A7-F5F0-4DC0-81ED-2FC95FC9C45D}"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463D1-3F8B-40AD-851F-AE5BF91ACDA8}" type="slidenum">
              <a:rPr lang="zh-CN" altLang="en-US" smtClean="0"/>
              <a:t>‹#›</a:t>
            </a:fld>
            <a:endParaRPr lang="zh-CN" altLang="en-US"/>
          </a:p>
        </p:txBody>
      </p:sp>
    </p:spTree>
    <p:extLst>
      <p:ext uri="{BB962C8B-B14F-4D97-AF65-F5344CB8AC3E}">
        <p14:creationId xmlns:p14="http://schemas.microsoft.com/office/powerpoint/2010/main" val="404948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39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39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73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3181" y="45408"/>
            <a:ext cx="837615" cy="837312"/>
          </a:xfrm>
          <a:prstGeom prst="rect">
            <a:avLst/>
          </a:prstGeom>
        </p:spPr>
      </p:pic>
    </p:spTree>
    <p:extLst>
      <p:ext uri="{BB962C8B-B14F-4D97-AF65-F5344CB8AC3E}">
        <p14:creationId xmlns:p14="http://schemas.microsoft.com/office/powerpoint/2010/main" val="424676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3181" y="45408"/>
            <a:ext cx="837615" cy="837312"/>
          </a:xfrm>
          <a:prstGeom prst="rect">
            <a:avLst/>
          </a:prstGeom>
        </p:spPr>
      </p:pic>
    </p:spTree>
    <p:extLst>
      <p:ext uri="{BB962C8B-B14F-4D97-AF65-F5344CB8AC3E}">
        <p14:creationId xmlns:p14="http://schemas.microsoft.com/office/powerpoint/2010/main" val="235545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spTree>
      <p:nvGrpSpPr>
        <p:cNvPr id="1" name=""/>
        <p:cNvGrpSpPr/>
        <p:nvPr/>
      </p:nvGrpSpPr>
      <p:grpSpPr>
        <a:xfrm>
          <a:off x="0" y="0"/>
          <a:ext cx="0" cy="0"/>
          <a:chOff x="0" y="0"/>
          <a:chExt cx="0" cy="0"/>
        </a:xfrm>
      </p:grpSpPr>
      <p:cxnSp>
        <p:nvCxnSpPr>
          <p:cNvPr id="3" name="直接连接符 2"/>
          <p:cNvCxnSpPr/>
          <p:nvPr userDrawn="1"/>
        </p:nvCxnSpPr>
        <p:spPr>
          <a:xfrm>
            <a:off x="1" y="909303"/>
            <a:ext cx="1220231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燕尾形 6"/>
          <p:cNvSpPr/>
          <p:nvPr userDrawn="1"/>
        </p:nvSpPr>
        <p:spPr>
          <a:xfrm>
            <a:off x="1586533" y="1"/>
            <a:ext cx="860196" cy="90930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3181" y="45408"/>
            <a:ext cx="837615" cy="837312"/>
          </a:xfrm>
          <a:prstGeom prst="rect">
            <a:avLst/>
          </a:prstGeom>
        </p:spPr>
      </p:pic>
      <p:sp>
        <p:nvSpPr>
          <p:cNvPr id="10" name="文本占位符 9"/>
          <p:cNvSpPr>
            <a:spLocks noGrp="1"/>
          </p:cNvSpPr>
          <p:nvPr>
            <p:ph type="body" sz="quarter" idx="11" hasCustomPrompt="1"/>
          </p:nvPr>
        </p:nvSpPr>
        <p:spPr>
          <a:xfrm>
            <a:off x="2567323" y="143736"/>
            <a:ext cx="6409571" cy="693576"/>
          </a:xfrm>
          <a:prstGeom prst="rect">
            <a:avLst/>
          </a:prstGeom>
        </p:spPr>
        <p:txBody>
          <a:bodyPr/>
          <a:lstStyle>
            <a:lvl1pPr marL="0" indent="0">
              <a:buNone/>
              <a:defRPr>
                <a:latin typeface="黑体" panose="02010609060101010101" pitchFamily="49" charset="-122"/>
                <a:ea typeface="黑体" panose="02010609060101010101" pitchFamily="49" charset="-122"/>
              </a:defRPr>
            </a:lvl1pPr>
          </a:lstStyle>
          <a:p>
            <a:pPr lvl="0"/>
            <a:r>
              <a:rPr lang="zh-CN" altLang="en-US" dirty="0"/>
              <a:t>点击此处填写标题</a:t>
            </a:r>
          </a:p>
        </p:txBody>
      </p:sp>
      <p:sp>
        <p:nvSpPr>
          <p:cNvPr id="16" name="文本占位符 15"/>
          <p:cNvSpPr>
            <a:spLocks noGrp="1"/>
          </p:cNvSpPr>
          <p:nvPr>
            <p:ph type="body" sz="quarter" idx="12" hasCustomPrompt="1"/>
          </p:nvPr>
        </p:nvSpPr>
        <p:spPr>
          <a:xfrm>
            <a:off x="190525" y="144430"/>
            <a:ext cx="1396009" cy="980848"/>
          </a:xfrm>
          <a:prstGeom prst="rect">
            <a:avLst/>
          </a:prstGeom>
        </p:spPr>
        <p:txBody>
          <a:bodyPr/>
          <a:lstStyle>
            <a:lvl1pPr marL="0" marR="0" indent="0" algn="ctr" defTabSz="1088172" rtl="0" eaLnBrk="1" fontAlgn="auto" latinLnBrk="0" hangingPunct="1">
              <a:lnSpc>
                <a:spcPct val="100000"/>
              </a:lnSpc>
              <a:spcBef>
                <a:spcPct val="20000"/>
              </a:spcBef>
              <a:spcAft>
                <a:spcPts val="0"/>
              </a:spcAft>
              <a:buClrTx/>
              <a:buSzTx/>
              <a:buFont typeface="Arial" panose="020B0604020202020204" pitchFamily="34" charset="0"/>
              <a:buNone/>
              <a:defRPr>
                <a:latin typeface="黑体" panose="02010609060101010101" pitchFamily="49" charset="-122"/>
                <a:ea typeface="黑体" panose="02010609060101010101" pitchFamily="49" charset="-122"/>
              </a:defRPr>
            </a:lvl1pPr>
          </a:lstStyle>
          <a:p>
            <a:pPr marL="0" marR="0" lvl="0" indent="0" algn="l" defTabSz="1088172"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序号</a:t>
            </a:r>
          </a:p>
        </p:txBody>
      </p:sp>
    </p:spTree>
    <p:extLst>
      <p:ext uri="{BB962C8B-B14F-4D97-AF65-F5344CB8AC3E}">
        <p14:creationId xmlns:p14="http://schemas.microsoft.com/office/powerpoint/2010/main" val="36153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3181" y="45408"/>
            <a:ext cx="837615" cy="837312"/>
          </a:xfrm>
          <a:prstGeom prst="rect">
            <a:avLst/>
          </a:prstGeom>
        </p:spPr>
      </p:pic>
    </p:spTree>
    <p:extLst>
      <p:ext uri="{BB962C8B-B14F-4D97-AF65-F5344CB8AC3E}">
        <p14:creationId xmlns:p14="http://schemas.microsoft.com/office/powerpoint/2010/main" val="2188531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031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1088172" rtl="0" eaLnBrk="1" latinLnBrk="0" hangingPunct="1">
        <a:spcBef>
          <a:spcPct val="0"/>
        </a:spcBef>
        <a:buNone/>
        <a:defRPr sz="5199" kern="1200">
          <a:solidFill>
            <a:schemeClr val="tx1"/>
          </a:solidFill>
          <a:latin typeface="+mj-lt"/>
          <a:ea typeface="+mj-ea"/>
          <a:cs typeface="+mj-cs"/>
        </a:defRPr>
      </a:lvl1pPr>
    </p:titleStyle>
    <p:bodyStyle>
      <a:lvl1pPr marL="408223" indent="-408223" algn="l" defTabSz="1088172" rtl="0" eaLnBrk="1" latinLnBrk="0" hangingPunct="1">
        <a:spcBef>
          <a:spcPct val="20000"/>
        </a:spcBef>
        <a:buFont typeface="Arial" panose="020B0604020202020204" pitchFamily="34" charset="0"/>
        <a:buChar char="•"/>
        <a:defRPr sz="3799" kern="1200">
          <a:solidFill>
            <a:schemeClr val="tx1"/>
          </a:solidFill>
          <a:latin typeface="+mn-lt"/>
          <a:ea typeface="+mn-ea"/>
          <a:cs typeface="+mn-cs"/>
        </a:defRPr>
      </a:lvl1pPr>
      <a:lvl2pPr marL="884378" indent="-340292" algn="l" defTabSz="1088172" rtl="0" eaLnBrk="1" latinLnBrk="0" hangingPunct="1">
        <a:spcBef>
          <a:spcPct val="20000"/>
        </a:spcBef>
        <a:buFont typeface="Arial" panose="020B0604020202020204" pitchFamily="34" charset="0"/>
        <a:buChar char="–"/>
        <a:defRPr sz="3299" kern="1200">
          <a:solidFill>
            <a:schemeClr val="tx1"/>
          </a:solidFill>
          <a:latin typeface="+mn-lt"/>
          <a:ea typeface="+mn-ea"/>
          <a:cs typeface="+mn-cs"/>
        </a:defRPr>
      </a:lvl2pPr>
      <a:lvl3pPr marL="1360533" indent="-272361" algn="l" defTabSz="1088172" rtl="0" eaLnBrk="1" latinLnBrk="0" hangingPunct="1">
        <a:spcBef>
          <a:spcPct val="20000"/>
        </a:spcBef>
        <a:buFont typeface="Arial" panose="020B0604020202020204" pitchFamily="34" charset="0"/>
        <a:buChar char="•"/>
        <a:defRPr sz="2899" kern="1200">
          <a:solidFill>
            <a:schemeClr val="tx1"/>
          </a:solidFill>
          <a:latin typeface="+mn-lt"/>
          <a:ea typeface="+mn-ea"/>
          <a:cs typeface="+mn-cs"/>
        </a:defRPr>
      </a:lvl3pPr>
      <a:lvl4pPr marL="1904619"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8705"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2791"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6877"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0964"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050" indent="-272361" algn="l" defTabSz="10881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172" rtl="0" eaLnBrk="1" latinLnBrk="0" hangingPunct="1">
        <a:defRPr sz="2100" kern="1200">
          <a:solidFill>
            <a:schemeClr val="tx1"/>
          </a:solidFill>
          <a:latin typeface="+mn-lt"/>
          <a:ea typeface="+mn-ea"/>
          <a:cs typeface="+mn-cs"/>
        </a:defRPr>
      </a:lvl1pPr>
      <a:lvl2pPr marL="544086" algn="l" defTabSz="1088172" rtl="0" eaLnBrk="1" latinLnBrk="0" hangingPunct="1">
        <a:defRPr sz="2100" kern="1200">
          <a:solidFill>
            <a:schemeClr val="tx1"/>
          </a:solidFill>
          <a:latin typeface="+mn-lt"/>
          <a:ea typeface="+mn-ea"/>
          <a:cs typeface="+mn-cs"/>
        </a:defRPr>
      </a:lvl2pPr>
      <a:lvl3pPr marL="1088172" algn="l" defTabSz="1088172" rtl="0" eaLnBrk="1" latinLnBrk="0" hangingPunct="1">
        <a:defRPr sz="2100" kern="1200">
          <a:solidFill>
            <a:schemeClr val="tx1"/>
          </a:solidFill>
          <a:latin typeface="+mn-lt"/>
          <a:ea typeface="+mn-ea"/>
          <a:cs typeface="+mn-cs"/>
        </a:defRPr>
      </a:lvl3pPr>
      <a:lvl4pPr marL="1632258" algn="l" defTabSz="1088172" rtl="0" eaLnBrk="1" latinLnBrk="0" hangingPunct="1">
        <a:defRPr sz="2100" kern="1200">
          <a:solidFill>
            <a:schemeClr val="tx1"/>
          </a:solidFill>
          <a:latin typeface="+mn-lt"/>
          <a:ea typeface="+mn-ea"/>
          <a:cs typeface="+mn-cs"/>
        </a:defRPr>
      </a:lvl4pPr>
      <a:lvl5pPr marL="2176345" algn="l" defTabSz="1088172" rtl="0" eaLnBrk="1" latinLnBrk="0" hangingPunct="1">
        <a:defRPr sz="2100" kern="1200">
          <a:solidFill>
            <a:schemeClr val="tx1"/>
          </a:solidFill>
          <a:latin typeface="+mn-lt"/>
          <a:ea typeface="+mn-ea"/>
          <a:cs typeface="+mn-cs"/>
        </a:defRPr>
      </a:lvl5pPr>
      <a:lvl6pPr marL="2720431" algn="l" defTabSz="1088172" rtl="0" eaLnBrk="1" latinLnBrk="0" hangingPunct="1">
        <a:defRPr sz="2100" kern="1200">
          <a:solidFill>
            <a:schemeClr val="tx1"/>
          </a:solidFill>
          <a:latin typeface="+mn-lt"/>
          <a:ea typeface="+mn-ea"/>
          <a:cs typeface="+mn-cs"/>
        </a:defRPr>
      </a:lvl6pPr>
      <a:lvl7pPr marL="3265152" algn="l" defTabSz="1088172" rtl="0" eaLnBrk="1" latinLnBrk="0" hangingPunct="1">
        <a:defRPr sz="2100" kern="1200">
          <a:solidFill>
            <a:schemeClr val="tx1"/>
          </a:solidFill>
          <a:latin typeface="+mn-lt"/>
          <a:ea typeface="+mn-ea"/>
          <a:cs typeface="+mn-cs"/>
        </a:defRPr>
      </a:lvl7pPr>
      <a:lvl8pPr marL="3809238" algn="l" defTabSz="1088172" rtl="0" eaLnBrk="1" latinLnBrk="0" hangingPunct="1">
        <a:defRPr sz="2100" kern="1200">
          <a:solidFill>
            <a:schemeClr val="tx1"/>
          </a:solidFill>
          <a:latin typeface="+mn-lt"/>
          <a:ea typeface="+mn-ea"/>
          <a:cs typeface="+mn-cs"/>
        </a:defRPr>
      </a:lvl8pPr>
      <a:lvl9pPr marL="4353324" algn="l" defTabSz="108817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9D37AA-0158-4228-8A3C-E2C5C8AA0F17}"/>
              </a:ext>
            </a:extLst>
          </p:cNvPr>
          <p:cNvSpPr>
            <a:spLocks noGrp="1"/>
          </p:cNvSpPr>
          <p:nvPr>
            <p:ph type="body" sz="quarter" idx="11"/>
          </p:nvPr>
        </p:nvSpPr>
        <p:spPr/>
        <p:txBody>
          <a:bodyPr/>
          <a:lstStyle/>
          <a:p>
            <a:r>
              <a:rPr lang="zh-CN" altLang="en-US" dirty="0"/>
              <a:t>快期中了</a:t>
            </a:r>
          </a:p>
        </p:txBody>
      </p:sp>
      <p:sp>
        <p:nvSpPr>
          <p:cNvPr id="3" name="文本占位符 2">
            <a:extLst>
              <a:ext uri="{FF2B5EF4-FFF2-40B4-BE49-F238E27FC236}">
                <a16:creationId xmlns:a16="http://schemas.microsoft.com/office/drawing/2014/main" id="{B5651AFF-F305-42C9-A07D-3FE4AD5454B0}"/>
              </a:ext>
            </a:extLst>
          </p:cNvPr>
          <p:cNvSpPr>
            <a:spLocks noGrp="1"/>
          </p:cNvSpPr>
          <p:nvPr>
            <p:ph type="body" sz="quarter" idx="12"/>
          </p:nvPr>
        </p:nvSpPr>
        <p:spPr/>
        <p:txBody>
          <a:bodyPr/>
          <a:lstStyle/>
          <a:p>
            <a:r>
              <a:rPr lang="en-US" altLang="zh-CN" dirty="0"/>
              <a:t>0</a:t>
            </a:r>
            <a:endParaRPr lang="zh-CN" altLang="en-US" dirty="0"/>
          </a:p>
        </p:txBody>
      </p:sp>
    </p:spTree>
    <p:extLst>
      <p:ext uri="{BB962C8B-B14F-4D97-AF65-F5344CB8AC3E}">
        <p14:creationId xmlns:p14="http://schemas.microsoft.com/office/powerpoint/2010/main" val="325390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2246769"/>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肯德尔秩相关系数（</a:t>
            </a:r>
            <a:r>
              <a:rPr lang="en-US" altLang="zh-CN" sz="2000" dirty="0">
                <a:highlight>
                  <a:srgbClr val="FFFF00"/>
                </a:highlight>
                <a:latin typeface="黑体" panose="02010609060101010101" pitchFamily="49" charset="-122"/>
                <a:ea typeface="黑体" panose="02010609060101010101" pitchFamily="49" charset="-122"/>
              </a:rPr>
              <a:t>Kendall’s Tau-b</a:t>
            </a:r>
            <a:r>
              <a:rPr lang="zh-CN" altLang="en-US" sz="2000" dirty="0">
                <a:highlight>
                  <a:srgbClr val="FFFF00"/>
                </a:highlight>
                <a:latin typeface="黑体" panose="02010609060101010101" pitchFamily="49" charset="-122"/>
                <a:ea typeface="黑体" panose="02010609060101010101" pitchFamily="49" charset="-122"/>
              </a:rPr>
              <a:t>）</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肯德尔秩相关系数也是一种秩相关系数，不过它所计算的对象是分类有序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等级变量，如质量等级、考试名次等。</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假定包括（与</a:t>
            </a:r>
            <a:r>
              <a:rPr lang="en-US" altLang="zh-CN" sz="2000" dirty="0">
                <a:latin typeface="黑体" panose="02010609060101010101" pitchFamily="49" charset="-122"/>
                <a:ea typeface="黑体" panose="02010609060101010101" pitchFamily="49" charset="-122"/>
              </a:rPr>
              <a:t>Spearmen</a:t>
            </a:r>
            <a:r>
              <a:rPr lang="zh-CN" altLang="en-US" sz="2000" dirty="0">
                <a:latin typeface="黑体" panose="02010609060101010101" pitchFamily="49" charset="-122"/>
                <a:ea typeface="黑体" panose="02010609060101010101" pitchFamily="49" charset="-122"/>
              </a:rPr>
              <a:t>相同）：</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所有变量都应该是连续型变量，或者可排序的分类变量，且变量之间的关系呈单一方向。</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公式三：（</a:t>
            </a:r>
            <a:r>
              <a:rPr lang="en-US" altLang="zh-CN" sz="2000" dirty="0">
                <a:latin typeface="黑体" panose="02010609060101010101" pitchFamily="49" charset="-122"/>
                <a:ea typeface="黑体" panose="02010609060101010101" pitchFamily="49" charset="-122"/>
              </a:rPr>
              <a:t>tau-c</a:t>
            </a:r>
            <a:r>
              <a:rPr lang="zh-CN" altLang="en-US" sz="2000" dirty="0">
                <a:latin typeface="黑体" panose="02010609060101010101" pitchFamily="49" charset="-122"/>
                <a:ea typeface="黑体" panose="02010609060101010101" pitchFamily="49" charset="-122"/>
              </a:rPr>
              <a:t>）仅适用于用表格表示的随机变量</a:t>
            </a:r>
            <a:r>
              <a:rPr lang="en-US" altLang="zh-CN" sz="2000" dirty="0">
                <a:latin typeface="黑体" panose="02010609060101010101" pitchFamily="49" charset="-122"/>
                <a:ea typeface="黑体" panose="02010609060101010101" pitchFamily="49" charset="-122"/>
              </a:rPr>
              <a:t>X</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Y</a:t>
            </a:r>
            <a:r>
              <a:rPr lang="zh-CN" altLang="en-US" sz="2000" dirty="0">
                <a:latin typeface="黑体" panose="02010609060101010101" pitchFamily="49" charset="-122"/>
                <a:ea typeface="黑体" panose="02010609060101010101" pitchFamily="49" charset="-122"/>
              </a:rPr>
              <a:t>之间的相关系数的计算。</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表示表格中行数与列数中较小的一个。</a:t>
            </a:r>
            <a:endParaRPr lang="en-US" altLang="zh-CN" sz="2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A6D089A7-C3E7-4877-A9B5-DE0D07B38098}"/>
              </a:ext>
            </a:extLst>
          </p:cNvPr>
          <p:cNvPicPr>
            <a:picLocks noChangeAspect="1"/>
          </p:cNvPicPr>
          <p:nvPr/>
        </p:nvPicPr>
        <p:blipFill>
          <a:blip r:embed="rId2"/>
          <a:stretch>
            <a:fillRect/>
          </a:stretch>
        </p:blipFill>
        <p:spPr>
          <a:xfrm>
            <a:off x="4430015" y="3502019"/>
            <a:ext cx="2847619" cy="742857"/>
          </a:xfrm>
          <a:prstGeom prst="rect">
            <a:avLst/>
          </a:prstGeom>
        </p:spPr>
      </p:pic>
      <p:sp>
        <p:nvSpPr>
          <p:cNvPr id="9" name="文本框 8">
            <a:extLst>
              <a:ext uri="{FF2B5EF4-FFF2-40B4-BE49-F238E27FC236}">
                <a16:creationId xmlns:a16="http://schemas.microsoft.com/office/drawing/2014/main" id="{2CFB638A-2156-4E38-95B4-9E35A027636A}"/>
              </a:ext>
            </a:extLst>
          </p:cNvPr>
          <p:cNvSpPr txBox="1"/>
          <p:nvPr/>
        </p:nvSpPr>
        <p:spPr>
          <a:xfrm>
            <a:off x="743284" y="4244876"/>
            <a:ext cx="10967108" cy="2308324"/>
          </a:xfrm>
          <a:prstGeom prst="rect">
            <a:avLst/>
          </a:prstGeom>
          <a:noFill/>
        </p:spPr>
        <p:txBody>
          <a:bodyPr wrap="square" rtlCol="0">
            <a:spAutoFit/>
          </a:bodyPr>
          <a:lstStyle/>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Concordant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&gt; y2 or</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&lt; y2</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Discordant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&lt; y2 or </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&gt; y2 </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n: </a:t>
            </a:r>
            <a:r>
              <a:rPr lang="en-US" altLang="zh-CN" dirty="0">
                <a:latin typeface="Arial" panose="020B0604020202020204" pitchFamily="34" charset="0"/>
                <a:ea typeface="黑体" panose="02010609060101010101" pitchFamily="49" charset="-122"/>
                <a:cs typeface="Arial" panose="020B0604020202020204" pitchFamily="34" charset="0"/>
              </a:rPr>
              <a:t>total number of samples</a:t>
            </a:r>
          </a:p>
          <a:p>
            <a:r>
              <a:rPr lang="en-US" altLang="zh-CN" dirty="0">
                <a:latin typeface="Arial" panose="020B0604020202020204" pitchFamily="34" charset="0"/>
                <a:ea typeface="黑体" panose="02010609060101010101" pitchFamily="49" charset="-122"/>
                <a:cs typeface="Arial" panose="020B0604020202020204" pitchFamily="34" charset="0"/>
              </a:rPr>
              <a:t>The pair for which x1 = x2 and y1 = y2 are not classified as concordant or discordant and are ignored.</a:t>
            </a:r>
          </a:p>
        </p:txBody>
      </p:sp>
    </p:spTree>
    <p:extLst>
      <p:ext uri="{BB962C8B-B14F-4D97-AF65-F5344CB8AC3E}">
        <p14:creationId xmlns:p14="http://schemas.microsoft.com/office/powerpoint/2010/main" val="358542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5" name="文本框 4">
            <a:extLst>
              <a:ext uri="{FF2B5EF4-FFF2-40B4-BE49-F238E27FC236}">
                <a16:creationId xmlns:a16="http://schemas.microsoft.com/office/drawing/2014/main" id="{1DC99E73-DDA1-41D7-9298-6A9C3FEE4A9F}"/>
              </a:ext>
            </a:extLst>
          </p:cNvPr>
          <p:cNvSpPr txBox="1"/>
          <p:nvPr/>
        </p:nvSpPr>
        <p:spPr>
          <a:xfrm>
            <a:off x="743284" y="1320103"/>
            <a:ext cx="10705432" cy="4093428"/>
          </a:xfrm>
          <a:prstGeom prst="rect">
            <a:avLst/>
          </a:prstGeom>
          <a:noFill/>
        </p:spPr>
        <p:txBody>
          <a:bodyPr wrap="square" rtlCol="0">
            <a:spAutoFit/>
          </a:bodyPr>
          <a:lstStyle/>
          <a:p>
            <a:r>
              <a:rPr lang="zh-CN" altLang="en-US" sz="2000" dirty="0">
                <a:highlight>
                  <a:srgbClr val="FFFF00"/>
                </a:highlight>
                <a:latin typeface="Arial" panose="020B0604020202020204" pitchFamily="34" charset="0"/>
                <a:ea typeface="黑体" panose="02010609060101010101" pitchFamily="49" charset="-122"/>
              </a:rPr>
              <a:t>用哪个？</a:t>
            </a:r>
            <a:endParaRPr lang="en-US" altLang="zh-CN" sz="2000" dirty="0">
              <a:highlight>
                <a:srgbClr val="FFFF00"/>
              </a:highlight>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Pearson</a:t>
            </a:r>
            <a:r>
              <a:rPr lang="zh-CN" altLang="en-US" sz="2000" dirty="0">
                <a:latin typeface="Arial" panose="020B0604020202020204" pitchFamily="34" charset="0"/>
                <a:ea typeface="黑体" panose="02010609060101010101" pitchFamily="49" charset="-122"/>
              </a:rPr>
              <a:t>相关与</a:t>
            </a: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相关</a:t>
            </a:r>
            <a:endParaRPr lang="en-US" altLang="zh-CN" sz="2000" dirty="0">
              <a:latin typeface="Arial" panose="020B0604020202020204" pitchFamily="34" charset="0"/>
              <a:ea typeface="黑体" panose="02010609060101010101" pitchFamily="49" charset="-122"/>
            </a:endParaRPr>
          </a:p>
          <a:p>
            <a:pPr marL="342900" indent="-342900">
              <a:buFont typeface="Arial" panose="020B0604020202020204" pitchFamily="34" charset="0"/>
              <a:buChar char="•"/>
            </a:pPr>
            <a:r>
              <a:rPr lang="zh-CN" altLang="en-US" sz="2000" dirty="0">
                <a:latin typeface="Arial" panose="020B0604020202020204" pitchFamily="34" charset="0"/>
                <a:ea typeface="黑体" panose="02010609060101010101" pitchFamily="49" charset="-122"/>
              </a:rPr>
              <a:t>非参数相关性不那么强大，因为它们在计算中使用的信息较少。在</a:t>
            </a:r>
            <a:r>
              <a:rPr lang="en-US" altLang="zh-CN" sz="2000" dirty="0">
                <a:latin typeface="Arial" panose="020B0604020202020204" pitchFamily="34" charset="0"/>
                <a:ea typeface="黑体" panose="02010609060101010101" pitchFamily="49" charset="-122"/>
              </a:rPr>
              <a:t>Pearson</a:t>
            </a:r>
            <a:r>
              <a:rPr lang="zh-CN" altLang="en-US" sz="2000" dirty="0">
                <a:latin typeface="Arial" panose="020B0604020202020204" pitchFamily="34" charset="0"/>
                <a:ea typeface="黑体" panose="02010609060101010101" pitchFamily="49" charset="-122"/>
              </a:rPr>
              <a:t>中，使用到了关于均值和均值偏差的信息，而非参数相关性仅使用序数</a:t>
            </a:r>
            <a:r>
              <a:rPr lang="en-US" altLang="zh-CN" sz="2000" dirty="0">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成对信息。</a:t>
            </a:r>
            <a:endParaRPr lang="en-US" altLang="zh-CN" sz="2000" dirty="0">
              <a:latin typeface="Arial" panose="020B0604020202020204" pitchFamily="34" charset="0"/>
              <a:ea typeface="黑体" panose="02010609060101010101" pitchFamily="49" charset="-122"/>
            </a:endParaRPr>
          </a:p>
          <a:p>
            <a:pPr marL="342900" indent="-342900">
              <a:buFont typeface="Arial" panose="020B0604020202020204" pitchFamily="34" charset="0"/>
              <a:buChar char="•"/>
            </a:pPr>
            <a:r>
              <a:rPr lang="zh-CN" altLang="en-US" sz="2000" dirty="0">
                <a:latin typeface="Arial" panose="020B0604020202020204" pitchFamily="34" charset="0"/>
                <a:ea typeface="黑体" panose="02010609060101010101" pitchFamily="49" charset="-122"/>
              </a:rPr>
              <a:t>在非参数相关情况下，</a:t>
            </a:r>
            <a:r>
              <a:rPr lang="en-US" altLang="zh-CN" sz="2000" dirty="0">
                <a:latin typeface="Arial" panose="020B0604020202020204" pitchFamily="34" charset="0"/>
                <a:ea typeface="黑体" panose="02010609060101010101" pitchFamily="49" charset="-122"/>
              </a:rPr>
              <a:t>X</a:t>
            </a:r>
            <a:r>
              <a:rPr lang="zh-CN" altLang="en-US" sz="2000" dirty="0">
                <a:latin typeface="Arial" panose="020B0604020202020204" pitchFamily="34" charset="0"/>
                <a:ea typeface="黑体" panose="02010609060101010101" pitchFamily="49" charset="-122"/>
              </a:rPr>
              <a:t>和</a:t>
            </a:r>
            <a:r>
              <a:rPr lang="en-US" altLang="zh-CN" sz="2000" dirty="0">
                <a:latin typeface="Arial" panose="020B0604020202020204" pitchFamily="34" charset="0"/>
                <a:ea typeface="黑体" panose="02010609060101010101" pitchFamily="49" charset="-122"/>
              </a:rPr>
              <a:t>Y</a:t>
            </a:r>
            <a:r>
              <a:rPr lang="zh-CN" altLang="en-US" sz="2000" dirty="0">
                <a:latin typeface="Arial" panose="020B0604020202020204" pitchFamily="34" charset="0"/>
                <a:ea typeface="黑体" panose="02010609060101010101" pitchFamily="49" charset="-122"/>
              </a:rPr>
              <a:t>值可能是连续的或有序的，并且不需要</a:t>
            </a:r>
            <a:r>
              <a:rPr lang="en-US" altLang="zh-CN" sz="2000" dirty="0">
                <a:latin typeface="Arial" panose="020B0604020202020204" pitchFamily="34" charset="0"/>
                <a:ea typeface="黑体" panose="02010609060101010101" pitchFamily="49" charset="-122"/>
              </a:rPr>
              <a:t>X</a:t>
            </a:r>
            <a:r>
              <a:rPr lang="zh-CN" altLang="en-US" sz="2000" dirty="0">
                <a:latin typeface="Arial" panose="020B0604020202020204" pitchFamily="34" charset="0"/>
                <a:ea typeface="黑体" panose="02010609060101010101" pitchFamily="49" charset="-122"/>
              </a:rPr>
              <a:t>和</a:t>
            </a:r>
            <a:r>
              <a:rPr lang="en-US" altLang="zh-CN" sz="2000" dirty="0">
                <a:latin typeface="Arial" panose="020B0604020202020204" pitchFamily="34" charset="0"/>
                <a:ea typeface="黑体" panose="02010609060101010101" pitchFamily="49" charset="-122"/>
              </a:rPr>
              <a:t>Y</a:t>
            </a:r>
            <a:r>
              <a:rPr lang="zh-CN" altLang="en-US" sz="2000" dirty="0">
                <a:latin typeface="Arial" panose="020B0604020202020204" pitchFamily="34" charset="0"/>
                <a:ea typeface="黑体" panose="02010609060101010101" pitchFamily="49" charset="-122"/>
              </a:rPr>
              <a:t>的近似正态分布。但</a:t>
            </a:r>
            <a:r>
              <a:rPr lang="en-US" altLang="zh-CN" sz="2000" dirty="0">
                <a:latin typeface="Arial" panose="020B0604020202020204" pitchFamily="34" charset="0"/>
                <a:ea typeface="黑体" panose="02010609060101010101" pitchFamily="49" charset="-122"/>
              </a:rPr>
              <a:t>Pearson</a:t>
            </a:r>
            <a:r>
              <a:rPr lang="zh-CN" altLang="en-US" sz="2000" dirty="0">
                <a:latin typeface="Arial" panose="020B0604020202020204" pitchFamily="34" charset="0"/>
                <a:ea typeface="黑体" panose="02010609060101010101" pitchFamily="49" charset="-122"/>
              </a:rPr>
              <a:t>相关性的假设前提是</a:t>
            </a:r>
            <a:r>
              <a:rPr lang="en-US" altLang="zh-CN" sz="2000" dirty="0">
                <a:latin typeface="Arial" panose="020B0604020202020204" pitchFamily="34" charset="0"/>
                <a:ea typeface="黑体" panose="02010609060101010101" pitchFamily="49" charset="-122"/>
              </a:rPr>
              <a:t>X</a:t>
            </a:r>
            <a:r>
              <a:rPr lang="zh-CN" altLang="en-US" sz="2000" dirty="0">
                <a:latin typeface="Arial" panose="020B0604020202020204" pitchFamily="34" charset="0"/>
                <a:ea typeface="黑体" panose="02010609060101010101" pitchFamily="49" charset="-122"/>
              </a:rPr>
              <a:t>和</a:t>
            </a:r>
            <a:r>
              <a:rPr lang="en-US" altLang="zh-CN" sz="2000" dirty="0">
                <a:latin typeface="Arial" panose="020B0604020202020204" pitchFamily="34" charset="0"/>
                <a:ea typeface="黑体" panose="02010609060101010101" pitchFamily="49" charset="-122"/>
              </a:rPr>
              <a:t>Y</a:t>
            </a:r>
            <a:r>
              <a:rPr lang="zh-CN" altLang="en-US" sz="2000" dirty="0">
                <a:latin typeface="Arial" panose="020B0604020202020204" pitchFamily="34" charset="0"/>
                <a:ea typeface="黑体" panose="02010609060101010101" pitchFamily="49" charset="-122"/>
              </a:rPr>
              <a:t>的分布应该是正态并且也连续。</a:t>
            </a:r>
            <a:endParaRPr lang="en-US" altLang="zh-CN" sz="2000" dirty="0">
              <a:latin typeface="Arial" panose="020B0604020202020204" pitchFamily="34" charset="0"/>
              <a:ea typeface="黑体" panose="02010609060101010101" pitchFamily="49" charset="-122"/>
            </a:endParaRPr>
          </a:p>
          <a:p>
            <a:pPr marL="342900" indent="-342900">
              <a:buFont typeface="Arial" panose="020B0604020202020204" pitchFamily="34" charset="0"/>
              <a:buChar char="•"/>
            </a:pPr>
            <a:r>
              <a:rPr lang="zh-CN" altLang="en-US" sz="2000" dirty="0">
                <a:latin typeface="Arial" panose="020B0604020202020204" pitchFamily="34" charset="0"/>
                <a:ea typeface="黑体" panose="02010609060101010101" pitchFamily="49" charset="-122"/>
              </a:rPr>
              <a:t>相关系数仅测量线性（</a:t>
            </a:r>
            <a:r>
              <a:rPr lang="en-US" altLang="zh-CN" sz="2000" dirty="0">
                <a:latin typeface="Arial" panose="020B0604020202020204" pitchFamily="34" charset="0"/>
                <a:ea typeface="黑体" panose="02010609060101010101" pitchFamily="49" charset="-122"/>
              </a:rPr>
              <a:t>Pearson</a:t>
            </a:r>
            <a:r>
              <a:rPr lang="zh-CN" altLang="en-US" sz="2000" dirty="0">
                <a:latin typeface="Arial" panose="020B0604020202020204" pitchFamily="34" charset="0"/>
                <a:ea typeface="黑体" panose="02010609060101010101" pitchFamily="49" charset="-122"/>
              </a:rPr>
              <a:t>）或单调（</a:t>
            </a: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和</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）关系。</a:t>
            </a:r>
            <a:endParaRPr lang="en-US" altLang="zh-CN" sz="2000" dirty="0">
              <a:latin typeface="Arial" panose="020B0604020202020204" pitchFamily="34" charset="0"/>
              <a:ea typeface="黑体" panose="02010609060101010101" pitchFamily="49" charset="-122"/>
            </a:endParaRPr>
          </a:p>
          <a:p>
            <a:endParaRPr lang="en-US" altLang="zh-CN" sz="2000" dirty="0">
              <a:highlight>
                <a:srgbClr val="FFFF00"/>
              </a:highlight>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与</a:t>
            </a:r>
            <a:r>
              <a:rPr lang="en-US" altLang="zh-CN" sz="2000" dirty="0">
                <a:latin typeface="Arial" panose="020B0604020202020204" pitchFamily="34" charset="0"/>
                <a:ea typeface="黑体" panose="02010609060101010101" pitchFamily="49" charset="-122"/>
              </a:rPr>
              <a:t>Kendall</a:t>
            </a:r>
          </a:p>
          <a:p>
            <a:pPr marL="342900" indent="-342900">
              <a:buFont typeface="Arial" panose="020B0604020202020204" pitchFamily="34" charset="0"/>
              <a:buChar char="•"/>
            </a:pPr>
            <a:r>
              <a:rPr lang="zh-CN" altLang="en-US" sz="2000" dirty="0">
                <a:latin typeface="Arial" panose="020B0604020202020204" pitchFamily="34" charset="0"/>
                <a:ea typeface="黑体" panose="02010609060101010101" pitchFamily="49" charset="-122"/>
              </a:rPr>
              <a:t>在正常情况下，</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比</a:t>
            </a: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更稳健和有效。当存在小样本或一些异常值时，应当首选</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相关。因为</a:t>
            </a: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对异常值更敏感。</a:t>
            </a:r>
            <a:endParaRPr lang="en-US" altLang="zh-CN" sz="2000" dirty="0">
              <a:latin typeface="Arial" panose="020B0604020202020204" pitchFamily="34" charset="0"/>
              <a:ea typeface="黑体" panose="02010609060101010101" pitchFamily="49" charset="-122"/>
            </a:endParaRPr>
          </a:p>
          <a:p>
            <a:pPr marL="342900" indent="-342900">
              <a:buFont typeface="Arial" panose="020B0604020202020204" pitchFamily="34" charset="0"/>
              <a:buChar char="•"/>
            </a:pPr>
            <a:r>
              <a:rPr lang="zh-CN" altLang="en-US" sz="2000" dirty="0">
                <a:latin typeface="Arial" panose="020B0604020202020204" pitchFamily="34" charset="0"/>
                <a:ea typeface="黑体" panose="02010609060101010101" pitchFamily="49" charset="-122"/>
              </a:rPr>
              <a:t>与</a:t>
            </a: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相关的</a:t>
            </a:r>
            <a:r>
              <a:rPr lang="en-US" altLang="zh-CN" sz="2000" dirty="0">
                <a:latin typeface="Arial" panose="020B0604020202020204" pitchFamily="34" charset="0"/>
                <a:ea typeface="黑体" panose="02010609060101010101" pitchFamily="49" charset="-122"/>
              </a:rPr>
              <a:t>O(</a:t>
            </a:r>
            <a:r>
              <a:rPr lang="en-US" altLang="zh-CN" sz="2000" dirty="0" err="1">
                <a:latin typeface="Arial" panose="020B0604020202020204" pitchFamily="34" charset="0"/>
                <a:ea typeface="黑体" panose="02010609060101010101" pitchFamily="49" charset="-122"/>
              </a:rPr>
              <a:t>nlog</a:t>
            </a:r>
            <a:r>
              <a:rPr lang="en-US" altLang="zh-CN" sz="2000" dirty="0">
                <a:latin typeface="Arial" panose="020B0604020202020204" pitchFamily="34" charset="0"/>
                <a:ea typeface="黑体" panose="02010609060101010101" pitchFamily="49" charset="-122"/>
              </a:rPr>
              <a:t> n)</a:t>
            </a:r>
            <a:r>
              <a:rPr lang="zh-CN" altLang="en-US" sz="2000" dirty="0">
                <a:latin typeface="Arial" panose="020B0604020202020204" pitchFamily="34" charset="0"/>
                <a:ea typeface="黑体" panose="02010609060101010101" pitchFamily="49" charset="-122"/>
              </a:rPr>
              <a:t>相比，</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相关的计算复杂度为</a:t>
            </a:r>
            <a:r>
              <a:rPr lang="en-US" altLang="zh-CN" sz="2000" dirty="0">
                <a:latin typeface="Arial" panose="020B0604020202020204" pitchFamily="34" charset="0"/>
                <a:ea typeface="黑体" panose="02010609060101010101" pitchFamily="49" charset="-122"/>
              </a:rPr>
              <a:t>O(n^2)</a:t>
            </a:r>
            <a:r>
              <a:rPr lang="zh-CN" altLang="en-US" sz="2000" dirty="0">
                <a:latin typeface="Arial" panose="020B0604020202020204" pitchFamily="34" charset="0"/>
                <a:ea typeface="黑体" panose="02010609060101010101" pitchFamily="49" charset="-122"/>
              </a:rPr>
              <a:t>，其中</a:t>
            </a:r>
            <a:r>
              <a:rPr lang="en-US" altLang="zh-CN" sz="2000" dirty="0">
                <a:latin typeface="Arial" panose="020B0604020202020204" pitchFamily="34" charset="0"/>
                <a:ea typeface="黑体" panose="02010609060101010101" pitchFamily="49" charset="-122"/>
              </a:rPr>
              <a:t>n</a:t>
            </a:r>
            <a:r>
              <a:rPr lang="zh-CN" altLang="en-US" sz="2000" dirty="0">
                <a:latin typeface="Arial" panose="020B0604020202020204" pitchFamily="34" charset="0"/>
                <a:ea typeface="黑体" panose="02010609060101010101" pitchFamily="49" charset="-122"/>
              </a:rPr>
              <a:t>是样本大小。</a:t>
            </a:r>
            <a:endParaRPr lang="en-US" altLang="zh-CN" sz="2000" dirty="0">
              <a:latin typeface="Arial" panose="020B0604020202020204" pitchFamily="34" charset="0"/>
              <a:ea typeface="黑体" panose="02010609060101010101" pitchFamily="49" charset="-122"/>
            </a:endParaRPr>
          </a:p>
          <a:p>
            <a:pPr marL="342900" indent="-342900">
              <a:buFont typeface="Arial" panose="020B0604020202020204" pitchFamily="34" charset="0"/>
              <a:buChar char="•"/>
            </a:pPr>
            <a:r>
              <a:rPr lang="en-US" altLang="zh-CN" sz="2000" dirty="0">
                <a:latin typeface="Arial" panose="020B0604020202020204" pitchFamily="34" charset="0"/>
                <a:ea typeface="黑体" panose="02010609060101010101" pitchFamily="49" charset="-122"/>
              </a:rPr>
              <a:t>Spearman</a:t>
            </a:r>
            <a:r>
              <a:rPr lang="zh-CN" altLang="en-US" sz="2000" dirty="0">
                <a:latin typeface="Arial" panose="020B0604020202020204" pitchFamily="34" charset="0"/>
                <a:ea typeface="黑体" panose="02010609060101010101" pitchFamily="49" charset="-122"/>
              </a:rPr>
              <a:t>的</a:t>
            </a:r>
            <a:r>
              <a:rPr lang="en-US" altLang="zh-CN" sz="2000" dirty="0">
                <a:latin typeface="Arial" panose="020B0604020202020204" pitchFamily="34" charset="0"/>
                <a:ea typeface="黑体" panose="02010609060101010101" pitchFamily="49" charset="-122"/>
              </a:rPr>
              <a:t>rho</a:t>
            </a:r>
            <a:r>
              <a:rPr lang="zh-CN" altLang="en-US" sz="2000" dirty="0">
                <a:latin typeface="Arial" panose="020B0604020202020204" pitchFamily="34" charset="0"/>
                <a:ea typeface="黑体" panose="02010609060101010101" pitchFamily="49" charset="-122"/>
              </a:rPr>
              <a:t>通常大于</a:t>
            </a:r>
            <a:r>
              <a:rPr lang="en-US" altLang="zh-CN" sz="2000" dirty="0">
                <a:latin typeface="Arial" panose="020B0604020202020204" pitchFamily="34" charset="0"/>
                <a:ea typeface="黑体" panose="02010609060101010101" pitchFamily="49" charset="-122"/>
              </a:rPr>
              <a:t>Kendall</a:t>
            </a:r>
            <a:r>
              <a:rPr lang="zh-CN" altLang="en-US" sz="2000" dirty="0">
                <a:latin typeface="Arial" panose="020B0604020202020204" pitchFamily="34" charset="0"/>
                <a:ea typeface="黑体" panose="02010609060101010101" pitchFamily="49" charset="-122"/>
              </a:rPr>
              <a:t>的</a:t>
            </a:r>
            <a:r>
              <a:rPr lang="en-US" altLang="zh-CN" sz="2000" dirty="0">
                <a:latin typeface="Arial" panose="020B0604020202020204" pitchFamily="34" charset="0"/>
                <a:ea typeface="黑体" panose="02010609060101010101" pitchFamily="49" charset="-122"/>
              </a:rPr>
              <a:t>tau</a:t>
            </a:r>
            <a:r>
              <a:rPr lang="zh-CN" altLang="en-US"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418072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用什么工具算</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1323439"/>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手算</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Excel</a:t>
            </a:r>
          </a:p>
          <a:p>
            <a:r>
              <a:rPr lang="en-US" altLang="zh-CN" sz="2000" dirty="0">
                <a:latin typeface="黑体" panose="02010609060101010101" pitchFamily="49" charset="-122"/>
                <a:ea typeface="黑体" panose="02010609060101010101" pitchFamily="49" charset="-122"/>
              </a:rPr>
              <a:t>Python</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MATLAB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SPSS</a:t>
            </a:r>
          </a:p>
          <a:p>
            <a:r>
              <a:rPr lang="en-US" altLang="zh-CN"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54672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ea typeface="微软雅黑" panose="020B0503020204020204" pitchFamily="34" charset="-122"/>
                <a:cs typeface="Arial" panose="020B0604020202020204" pitchFamily="34" charset="0"/>
              </a:rPr>
              <a:t>延伸一下</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如果不止两个变量呢？</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3</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1631216"/>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偏相关分析系数</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在实际生活中，一个事物的变化往往会受到多个事物的影响，而非完全的二元相关关系，因此这就使得二元变量相关系数不能真实反映两个变量间的线性相关程度。那么当两个变量的取值受到其他变量影响时，可以利用偏相关分析对其他变量进行控制，以输出控制其他变量影响后的相关系数，这就是偏相关分析过程。</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0481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ea typeface="微软雅黑" panose="020B0503020204020204" pitchFamily="34" charset="-122"/>
                <a:cs typeface="Arial" panose="020B0604020202020204" pitchFamily="34" charset="0"/>
              </a:rPr>
              <a:t>延伸一下</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如果不止两个变量呢？</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3</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5016758"/>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偏相关分析系数</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定义：多变量情况下，当控制其他变量影响后，两个变量间的直线相关程度。又称为净相关或部分相关。</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变量间存在错综复杂的关系，偏相关系数与简单相关系数在数值可能相差很大，甚至符号都可能相反。</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偏相关系数更能反映现象之间的真实关系。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highlight>
                  <a:srgbClr val="FFFF00"/>
                </a:highlight>
                <a:latin typeface="黑体" panose="02010609060101010101" pitchFamily="49" charset="-122"/>
                <a:ea typeface="黑体" panose="02010609060101010101" pitchFamily="49" charset="-122"/>
              </a:rPr>
              <a:t>计算：</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利用样本数据计算偏相关系数，反应了两个变量间净相关的强弱程度。在分析变量</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之间的净相关时，当控制了变量</a:t>
            </a:r>
            <a:r>
              <a:rPr lang="en-US" altLang="zh-CN" sz="2000" dirty="0">
                <a:latin typeface="黑体" panose="02010609060101010101" pitchFamily="49" charset="-122"/>
                <a:ea typeface="黑体" panose="02010609060101010101" pitchFamily="49" charset="-122"/>
              </a:rPr>
              <a:t>x3</a:t>
            </a:r>
            <a:r>
              <a:rPr lang="zh-CN" altLang="en-US" sz="2000" dirty="0">
                <a:latin typeface="黑体" panose="02010609060101010101" pitchFamily="49" charset="-122"/>
                <a:ea typeface="黑体" panose="02010609060101010101" pitchFamily="49" charset="-122"/>
              </a:rPr>
              <a:t>的线性作用后，</a:t>
            </a:r>
            <a:r>
              <a:rPr lang="en-US" altLang="zh-CN" sz="2000" dirty="0">
                <a:latin typeface="黑体" panose="02010609060101010101" pitchFamily="49" charset="-122"/>
                <a:ea typeface="黑体" panose="02010609060101010101" pitchFamily="49" charset="-122"/>
              </a:rPr>
              <a:t>x1</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之间的一阶偏相关系数定义为：</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其中，</a:t>
            </a:r>
            <a:r>
              <a:rPr lang="en-US" altLang="zh-CN" sz="2000" dirty="0">
                <a:latin typeface="黑体" panose="02010609060101010101" pitchFamily="49" charset="-122"/>
                <a:ea typeface="黑体" panose="02010609060101010101" pitchFamily="49" charset="-122"/>
              </a:rPr>
              <a:t>r12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r13</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r23</a:t>
            </a:r>
            <a:r>
              <a:rPr lang="zh-CN" altLang="en-US" sz="2000" dirty="0">
                <a:latin typeface="黑体" panose="02010609060101010101" pitchFamily="49" charset="-122"/>
                <a:ea typeface="黑体" panose="02010609060101010101" pitchFamily="49" charset="-122"/>
              </a:rPr>
              <a:t>分别是变量</a:t>
            </a:r>
            <a:r>
              <a:rPr lang="en-US" altLang="zh-CN" sz="2000" dirty="0">
                <a:latin typeface="黑体" panose="02010609060101010101" pitchFamily="49" charset="-122"/>
                <a:ea typeface="黑体" panose="02010609060101010101" pitchFamily="49" charset="-122"/>
              </a:rPr>
              <a:t>x1</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x1</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x3</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x3</a:t>
            </a:r>
            <a:r>
              <a:rPr lang="zh-CN" altLang="en-US" sz="2000" dirty="0">
                <a:latin typeface="黑体" panose="02010609060101010101" pitchFamily="49" charset="-122"/>
                <a:ea typeface="黑体" panose="02010609060101010101" pitchFamily="49" charset="-122"/>
              </a:rPr>
              <a:t>的简单相关系数。</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红框：表示变量</a:t>
            </a:r>
            <a:r>
              <a:rPr lang="en-US" altLang="zh-CN" sz="2000" dirty="0">
                <a:latin typeface="黑体" panose="02010609060101010101" pitchFamily="49" charset="-122"/>
                <a:ea typeface="黑体" panose="02010609060101010101" pitchFamily="49" charset="-122"/>
              </a:rPr>
              <a:t>x1</a:t>
            </a:r>
            <a:r>
              <a:rPr lang="zh-CN" altLang="en-US" sz="2000" dirty="0">
                <a:latin typeface="黑体" panose="02010609060101010101" pitchFamily="49" charset="-122"/>
                <a:ea typeface="黑体" panose="02010609060101010101" pitchFamily="49" charset="-122"/>
              </a:rPr>
              <a:t>与变量</a:t>
            </a:r>
            <a:r>
              <a:rPr lang="en-US" altLang="zh-CN" sz="2000" dirty="0">
                <a:latin typeface="黑体" panose="02010609060101010101" pitchFamily="49" charset="-122"/>
                <a:ea typeface="黑体" panose="02010609060101010101" pitchFamily="49" charset="-122"/>
              </a:rPr>
              <a:t>x2</a:t>
            </a:r>
            <a:r>
              <a:rPr lang="zh-CN" altLang="en-US" sz="2000" dirty="0">
                <a:latin typeface="黑体" panose="02010609060101010101" pitchFamily="49" charset="-122"/>
                <a:ea typeface="黑体" panose="02010609060101010101" pitchFamily="49" charset="-122"/>
              </a:rPr>
              <a:t>和变量</a:t>
            </a:r>
            <a:r>
              <a:rPr lang="en-US" altLang="zh-CN" sz="2000" dirty="0">
                <a:latin typeface="黑体" panose="02010609060101010101" pitchFamily="49" charset="-122"/>
                <a:ea typeface="黑体" panose="02010609060101010101" pitchFamily="49" charset="-122"/>
              </a:rPr>
              <a:t>x3</a:t>
            </a:r>
            <a:r>
              <a:rPr lang="zh-CN" altLang="en-US" sz="2000" dirty="0">
                <a:latin typeface="黑体" panose="02010609060101010101" pitchFamily="49" charset="-122"/>
                <a:ea typeface="黑体" panose="02010609060101010101" pitchFamily="49" charset="-122"/>
              </a:rPr>
              <a:t>进行回归分析的决定系数。</a:t>
            </a:r>
            <a:endParaRPr lang="en-US" altLang="zh-CN" sz="2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C1A66BA0-0E55-4688-AAF9-F8F8483764B1}"/>
              </a:ext>
            </a:extLst>
          </p:cNvPr>
          <p:cNvPicPr>
            <a:picLocks noChangeAspect="1"/>
          </p:cNvPicPr>
          <p:nvPr/>
        </p:nvPicPr>
        <p:blipFill>
          <a:blip r:embed="rId2"/>
          <a:stretch>
            <a:fillRect/>
          </a:stretch>
        </p:blipFill>
        <p:spPr>
          <a:xfrm>
            <a:off x="1485334" y="4749765"/>
            <a:ext cx="2980952" cy="761905"/>
          </a:xfrm>
          <a:prstGeom prst="rect">
            <a:avLst/>
          </a:prstGeom>
        </p:spPr>
      </p:pic>
      <p:pic>
        <p:nvPicPr>
          <p:cNvPr id="6" name="图片 5">
            <a:extLst>
              <a:ext uri="{FF2B5EF4-FFF2-40B4-BE49-F238E27FC236}">
                <a16:creationId xmlns:a16="http://schemas.microsoft.com/office/drawing/2014/main" id="{1F3C53D1-8186-41F4-BF40-567799AE78CF}"/>
              </a:ext>
            </a:extLst>
          </p:cNvPr>
          <p:cNvPicPr>
            <a:picLocks noChangeAspect="1"/>
          </p:cNvPicPr>
          <p:nvPr/>
        </p:nvPicPr>
        <p:blipFill>
          <a:blip r:embed="rId3"/>
          <a:stretch>
            <a:fillRect/>
          </a:stretch>
        </p:blipFill>
        <p:spPr>
          <a:xfrm>
            <a:off x="4862665" y="4749765"/>
            <a:ext cx="2466667" cy="857143"/>
          </a:xfrm>
          <a:prstGeom prst="rect">
            <a:avLst/>
          </a:prstGeom>
        </p:spPr>
      </p:pic>
      <p:sp>
        <p:nvSpPr>
          <p:cNvPr id="8" name="矩形 7">
            <a:extLst>
              <a:ext uri="{FF2B5EF4-FFF2-40B4-BE49-F238E27FC236}">
                <a16:creationId xmlns:a16="http://schemas.microsoft.com/office/drawing/2014/main" id="{C956D15F-E98B-490C-B0B3-401F97646F02}"/>
              </a:ext>
            </a:extLst>
          </p:cNvPr>
          <p:cNvSpPr/>
          <p:nvPr/>
        </p:nvSpPr>
        <p:spPr>
          <a:xfrm>
            <a:off x="5936342" y="4749765"/>
            <a:ext cx="638629" cy="475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8A140B84-4AC0-4C7E-8C78-188A091B57EA}"/>
              </a:ext>
            </a:extLst>
          </p:cNvPr>
          <p:cNvPicPr>
            <a:picLocks noChangeAspect="1"/>
          </p:cNvPicPr>
          <p:nvPr/>
        </p:nvPicPr>
        <p:blipFill>
          <a:blip r:embed="rId4"/>
          <a:stretch>
            <a:fillRect/>
          </a:stretch>
        </p:blipFill>
        <p:spPr>
          <a:xfrm>
            <a:off x="7740225" y="4683098"/>
            <a:ext cx="3228571" cy="895238"/>
          </a:xfrm>
          <a:prstGeom prst="rect">
            <a:avLst/>
          </a:prstGeom>
        </p:spPr>
      </p:pic>
    </p:spTree>
    <p:extLst>
      <p:ext uri="{BB962C8B-B14F-4D97-AF65-F5344CB8AC3E}">
        <p14:creationId xmlns:p14="http://schemas.microsoft.com/office/powerpoint/2010/main" val="82567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ea typeface="微软雅黑" panose="020B0503020204020204" pitchFamily="34" charset="-122"/>
                <a:cs typeface="Arial" panose="020B0604020202020204" pitchFamily="34" charset="0"/>
              </a:rPr>
              <a:t>延伸一下</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如果不止两个变量呢？</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3</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4093428"/>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偏相关分析系数</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定义：多变量情况下，当控制其他变量影响后，两个变量间的直线相关程度。又称为净相关或部分相关。</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变量间存在错综复杂的关系，偏相关系数与简单相关系数在数值可能相差很大，甚至符号都可能相反。</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偏相关系数更能反映现象之间的真实关系。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highlight>
                  <a:srgbClr val="FFFF00"/>
                </a:highlight>
                <a:latin typeface="黑体" panose="02010609060101010101" pitchFamily="49" charset="-122"/>
                <a:ea typeface="黑体" panose="02010609060101010101" pitchFamily="49" charset="-122"/>
              </a:rPr>
              <a:t>计算：</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一般情况？</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55FEFD2C-F5C9-4EF1-B903-DEE1482B0022}"/>
              </a:ext>
            </a:extLst>
          </p:cNvPr>
          <p:cNvPicPr>
            <a:picLocks noChangeAspect="1"/>
          </p:cNvPicPr>
          <p:nvPr/>
        </p:nvPicPr>
        <p:blipFill>
          <a:blip r:embed="rId2"/>
          <a:stretch>
            <a:fillRect/>
          </a:stretch>
        </p:blipFill>
        <p:spPr>
          <a:xfrm>
            <a:off x="2178247" y="4534996"/>
            <a:ext cx="3161905" cy="904762"/>
          </a:xfrm>
          <a:prstGeom prst="rect">
            <a:avLst/>
          </a:prstGeom>
        </p:spPr>
      </p:pic>
      <p:pic>
        <p:nvPicPr>
          <p:cNvPr id="8" name="图片 7">
            <a:extLst>
              <a:ext uri="{FF2B5EF4-FFF2-40B4-BE49-F238E27FC236}">
                <a16:creationId xmlns:a16="http://schemas.microsoft.com/office/drawing/2014/main" id="{BF0CCBFD-A431-4F3E-A904-A63A38FD471D}"/>
              </a:ext>
            </a:extLst>
          </p:cNvPr>
          <p:cNvPicPr>
            <a:picLocks noChangeAspect="1"/>
          </p:cNvPicPr>
          <p:nvPr/>
        </p:nvPicPr>
        <p:blipFill>
          <a:blip r:embed="rId3"/>
          <a:stretch>
            <a:fillRect/>
          </a:stretch>
        </p:blipFill>
        <p:spPr>
          <a:xfrm>
            <a:off x="6096000" y="4618581"/>
            <a:ext cx="3876190" cy="933333"/>
          </a:xfrm>
          <a:prstGeom prst="rect">
            <a:avLst/>
          </a:prstGeom>
        </p:spPr>
      </p:pic>
    </p:spTree>
    <p:extLst>
      <p:ext uri="{BB962C8B-B14F-4D97-AF65-F5344CB8AC3E}">
        <p14:creationId xmlns:p14="http://schemas.microsoft.com/office/powerpoint/2010/main" val="179875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ea typeface="微软雅黑" panose="020B0503020204020204" pitchFamily="34" charset="-122"/>
                <a:cs typeface="Arial" panose="020B0604020202020204" pitchFamily="34" charset="0"/>
              </a:rPr>
              <a:t>回归与预测</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与实例结合</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4</a:t>
            </a:r>
            <a:endParaRPr lang="zh-CN" altLang="en-US" dirty="0"/>
          </a:p>
        </p:txBody>
      </p:sp>
    </p:spTree>
    <p:extLst>
      <p:ext uri="{BB962C8B-B14F-4D97-AF65-F5344CB8AC3E}">
        <p14:creationId xmlns:p14="http://schemas.microsoft.com/office/powerpoint/2010/main" val="54692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B363F0B-8B63-4B99-A8F1-88654564ED9E}"/>
              </a:ext>
            </a:extLst>
          </p:cNvPr>
          <p:cNvSpPr>
            <a:spLocks noGrp="1"/>
          </p:cNvSpPr>
          <p:nvPr>
            <p:ph type="body" sz="quarter" idx="11"/>
          </p:nvPr>
        </p:nvSpPr>
        <p:spPr/>
        <p:txBody>
          <a:bodyPr/>
          <a:lstStyle/>
          <a:p>
            <a:r>
              <a:rPr lang="zh-CN" altLang="en-US" dirty="0"/>
              <a:t>练习</a:t>
            </a:r>
          </a:p>
        </p:txBody>
      </p:sp>
      <p:sp>
        <p:nvSpPr>
          <p:cNvPr id="3" name="文本占位符 2">
            <a:extLst>
              <a:ext uri="{FF2B5EF4-FFF2-40B4-BE49-F238E27FC236}">
                <a16:creationId xmlns:a16="http://schemas.microsoft.com/office/drawing/2014/main" id="{C707B6DE-B9C4-4755-8B98-AD1FAE118A4D}"/>
              </a:ext>
            </a:extLst>
          </p:cNvPr>
          <p:cNvSpPr>
            <a:spLocks noGrp="1"/>
          </p:cNvSpPr>
          <p:nvPr>
            <p:ph type="body" sz="quarter" idx="12"/>
          </p:nvPr>
        </p:nvSpPr>
        <p:spPr>
          <a:xfrm>
            <a:off x="190525" y="144430"/>
            <a:ext cx="1396009" cy="980848"/>
          </a:xfrm>
        </p:spPr>
        <p:txBody>
          <a:bodyPr/>
          <a:lstStyle/>
          <a:p>
            <a:r>
              <a:rPr lang="en-US" altLang="zh-CN" dirty="0"/>
              <a:t>3</a:t>
            </a:r>
            <a:endParaRPr lang="zh-CN" altLang="en-US" dirty="0"/>
          </a:p>
        </p:txBody>
      </p:sp>
      <p:sp>
        <p:nvSpPr>
          <p:cNvPr id="4" name="文本框 3">
            <a:extLst>
              <a:ext uri="{FF2B5EF4-FFF2-40B4-BE49-F238E27FC236}">
                <a16:creationId xmlns:a16="http://schemas.microsoft.com/office/drawing/2014/main" id="{78928E08-AB12-4764-85A0-EAD55D91A08E}"/>
              </a:ext>
            </a:extLst>
          </p:cNvPr>
          <p:cNvSpPr txBox="1"/>
          <p:nvPr/>
        </p:nvSpPr>
        <p:spPr>
          <a:xfrm>
            <a:off x="571675" y="1166985"/>
            <a:ext cx="10847314"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利用数据</a:t>
            </a:r>
            <a:r>
              <a:rPr lang="en-US" altLang="zh-CN" dirty="0">
                <a:latin typeface="Arial" panose="020B0604020202020204" pitchFamily="34" charset="0"/>
                <a:ea typeface="黑体" panose="02010609060101010101" pitchFamily="49" charset="-122"/>
                <a:cs typeface="Arial" panose="020B0604020202020204" pitchFamily="34" charset="0"/>
              </a:rPr>
              <a:t>housing.csv</a:t>
            </a:r>
            <a:r>
              <a:rPr lang="zh-CN" altLang="en-US" dirty="0">
                <a:latin typeface="黑体" panose="02010609060101010101" pitchFamily="49" charset="-122"/>
                <a:ea typeface="黑体" panose="02010609060101010101" pitchFamily="49" charset="-122"/>
              </a:rPr>
              <a:t>和数据</a:t>
            </a:r>
            <a:r>
              <a:rPr lang="en-US" altLang="zh-CN" dirty="0">
                <a:latin typeface="Arial" panose="020B0604020202020204" pitchFamily="34" charset="0"/>
                <a:ea typeface="黑体" panose="02010609060101010101" pitchFamily="49" charset="-122"/>
                <a:cs typeface="Arial" panose="020B0604020202020204" pitchFamily="34" charset="0"/>
              </a:rPr>
              <a:t>countries of the world.csv</a:t>
            </a:r>
            <a:r>
              <a:rPr lang="zh-CN" altLang="en-US" dirty="0">
                <a:latin typeface="黑体" panose="02010609060101010101" pitchFamily="49" charset="-122"/>
                <a:ea typeface="黑体" panose="02010609060101010101" pitchFamily="49" charset="-122"/>
              </a:rPr>
              <a:t>仿照课堂讲述的内容做相关练习。</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158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9D37AA-0158-4228-8A3C-E2C5C8AA0F17}"/>
              </a:ext>
            </a:extLst>
          </p:cNvPr>
          <p:cNvSpPr>
            <a:spLocks noGrp="1"/>
          </p:cNvSpPr>
          <p:nvPr>
            <p:ph type="body" sz="quarter" idx="11"/>
          </p:nvPr>
        </p:nvSpPr>
        <p:spPr/>
        <p:txBody>
          <a:bodyPr/>
          <a:lstStyle/>
          <a:p>
            <a:r>
              <a:rPr lang="en-US" altLang="zh-CN" b="1" dirty="0">
                <a:solidFill>
                  <a:srgbClr val="38B1BF"/>
                </a:solidFill>
                <a:latin typeface="微软雅黑" panose="020B0503020204020204" pitchFamily="34" charset="-122"/>
                <a:ea typeface="微软雅黑" panose="020B0503020204020204" pitchFamily="34" charset="-122"/>
              </a:rPr>
              <a:t>Floyd</a:t>
            </a:r>
            <a:r>
              <a:rPr lang="zh-CN" altLang="en-US" b="1" dirty="0">
                <a:solidFill>
                  <a:srgbClr val="38B1BF"/>
                </a:solidFill>
                <a:latin typeface="微软雅黑" panose="020B0503020204020204" pitchFamily="34" charset="-122"/>
                <a:ea typeface="微软雅黑" panose="020B0503020204020204" pitchFamily="34" charset="-122"/>
              </a:rPr>
              <a:t>作业</a:t>
            </a:r>
            <a:endParaRPr lang="zh-CN" altLang="en-US" dirty="0"/>
          </a:p>
        </p:txBody>
      </p:sp>
      <p:sp>
        <p:nvSpPr>
          <p:cNvPr id="3" name="文本占位符 2">
            <a:extLst>
              <a:ext uri="{FF2B5EF4-FFF2-40B4-BE49-F238E27FC236}">
                <a16:creationId xmlns:a16="http://schemas.microsoft.com/office/drawing/2014/main" id="{B5651AFF-F305-42C9-A07D-3FE4AD5454B0}"/>
              </a:ext>
            </a:extLst>
          </p:cNvPr>
          <p:cNvSpPr>
            <a:spLocks noGrp="1"/>
          </p:cNvSpPr>
          <p:nvPr>
            <p:ph type="body" sz="quarter" idx="12"/>
          </p:nvPr>
        </p:nvSpPr>
        <p:spPr/>
        <p:txBody>
          <a:bodyPr/>
          <a:lstStyle/>
          <a:p>
            <a:r>
              <a:rPr lang="en-US" altLang="zh-CN" dirty="0"/>
              <a:t>0</a:t>
            </a:r>
            <a:endParaRPr lang="zh-CN" altLang="en-US" dirty="0"/>
          </a:p>
        </p:txBody>
      </p:sp>
    </p:spTree>
    <p:extLst>
      <p:ext uri="{BB962C8B-B14F-4D97-AF65-F5344CB8AC3E}">
        <p14:creationId xmlns:p14="http://schemas.microsoft.com/office/powerpoint/2010/main" val="86865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9D37AA-0158-4228-8A3C-E2C5C8AA0F17}"/>
              </a:ext>
            </a:extLst>
          </p:cNvPr>
          <p:cNvSpPr>
            <a:spLocks noGrp="1"/>
          </p:cNvSpPr>
          <p:nvPr>
            <p:ph type="body" sz="quarter" idx="11"/>
          </p:nvPr>
        </p:nvSpPr>
        <p:spPr/>
        <p:txBody>
          <a:bodyPr/>
          <a:lstStyle/>
          <a:p>
            <a:r>
              <a:rPr lang="zh-CN" altLang="en-US" b="1" dirty="0">
                <a:solidFill>
                  <a:srgbClr val="38B1BF"/>
                </a:solidFill>
                <a:latin typeface="微软雅黑" panose="020B0503020204020204" pitchFamily="34" charset="-122"/>
                <a:ea typeface="微软雅黑" panose="020B0503020204020204" pitchFamily="34" charset="-122"/>
              </a:rPr>
              <a:t>一个老图</a:t>
            </a:r>
            <a:endParaRPr lang="zh-CN" altLang="en-US" dirty="0"/>
          </a:p>
        </p:txBody>
      </p:sp>
      <p:sp>
        <p:nvSpPr>
          <p:cNvPr id="3" name="文本占位符 2">
            <a:extLst>
              <a:ext uri="{FF2B5EF4-FFF2-40B4-BE49-F238E27FC236}">
                <a16:creationId xmlns:a16="http://schemas.microsoft.com/office/drawing/2014/main" id="{B5651AFF-F305-42C9-A07D-3FE4AD5454B0}"/>
              </a:ext>
            </a:extLst>
          </p:cNvPr>
          <p:cNvSpPr>
            <a:spLocks noGrp="1"/>
          </p:cNvSpPr>
          <p:nvPr>
            <p:ph type="body" sz="quarter" idx="12"/>
          </p:nvPr>
        </p:nvSpPr>
        <p:spPr/>
        <p:txBody>
          <a:bodyPr/>
          <a:lstStyle/>
          <a:p>
            <a:r>
              <a:rPr lang="en-US" altLang="zh-CN" dirty="0"/>
              <a:t>0</a:t>
            </a:r>
            <a:endParaRPr lang="zh-CN" altLang="en-US" dirty="0"/>
          </a:p>
        </p:txBody>
      </p:sp>
      <p:pic>
        <p:nvPicPr>
          <p:cNvPr id="5" name="图片 4">
            <a:extLst>
              <a:ext uri="{FF2B5EF4-FFF2-40B4-BE49-F238E27FC236}">
                <a16:creationId xmlns:a16="http://schemas.microsoft.com/office/drawing/2014/main" id="{66CE3AF3-898F-4F33-A3CC-E87AD1077378}"/>
              </a:ext>
            </a:extLst>
          </p:cNvPr>
          <p:cNvPicPr>
            <a:picLocks noChangeAspect="1"/>
          </p:cNvPicPr>
          <p:nvPr/>
        </p:nvPicPr>
        <p:blipFill>
          <a:blip r:embed="rId2"/>
          <a:stretch>
            <a:fillRect/>
          </a:stretch>
        </p:blipFill>
        <p:spPr>
          <a:xfrm>
            <a:off x="1714501" y="1334973"/>
            <a:ext cx="9098908" cy="5026619"/>
          </a:xfrm>
          <a:prstGeom prst="rect">
            <a:avLst/>
          </a:prstGeom>
          <a:ln>
            <a:solidFill>
              <a:schemeClr val="tx1"/>
            </a:solidFill>
          </a:ln>
        </p:spPr>
      </p:pic>
    </p:spTree>
    <p:extLst>
      <p:ext uri="{BB962C8B-B14F-4D97-AF65-F5344CB8AC3E}">
        <p14:creationId xmlns:p14="http://schemas.microsoft.com/office/powerpoint/2010/main" val="386219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1189547" y="2206143"/>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47317" y="2175959"/>
            <a:ext cx="5038061"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206" y="6405331"/>
            <a:ext cx="3041069" cy="452669"/>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043276" y="6405331"/>
            <a:ext cx="3063041" cy="45266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6096001" y="6405331"/>
            <a:ext cx="3046898" cy="452669"/>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矩形 12"/>
          <p:cNvSpPr/>
          <p:nvPr/>
        </p:nvSpPr>
        <p:spPr>
          <a:xfrm>
            <a:off x="9142899" y="6405331"/>
            <a:ext cx="3046898" cy="452669"/>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2205" y="-27383"/>
            <a:ext cx="3046898" cy="12339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3049103" y="-27383"/>
            <a:ext cx="3046898" cy="12339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6096001" y="-27383"/>
            <a:ext cx="3046898" cy="12339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矩形 16"/>
          <p:cNvSpPr/>
          <p:nvPr/>
        </p:nvSpPr>
        <p:spPr>
          <a:xfrm>
            <a:off x="9142899" y="-27383"/>
            <a:ext cx="3046898" cy="12339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marL="0" marR="0" lvl="0" indent="0" algn="ctr" defTabSz="1088172"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592235" y="2974233"/>
            <a:ext cx="10842286" cy="1157651"/>
          </a:xfrm>
          <a:prstGeom prst="rect">
            <a:avLst/>
          </a:prstGeom>
          <a:noFill/>
          <a:ln>
            <a:noFill/>
          </a:ln>
          <a:effectLst>
            <a:glow rad="1905000">
              <a:srgbClr val="F14124">
                <a:alpha val="40000"/>
              </a:srgbClr>
            </a:glow>
            <a:softEdge rad="1270000"/>
          </a:effectLst>
        </p:spPr>
        <p:txBody>
          <a:bodyPr wrap="square" lIns="91402" tIns="45701" rIns="91402" bIns="45701">
            <a:spAutoFit/>
          </a:bodyPr>
          <a:lstStyle/>
          <a:p>
            <a:pPr marL="0" marR="0" lvl="0" indent="0" algn="ctr" defTabSz="1088172" rtl="0" eaLnBrk="1" fontAlgn="auto" latinLnBrk="0" hangingPunct="1">
              <a:lnSpc>
                <a:spcPct val="130000"/>
              </a:lnSpc>
              <a:spcBef>
                <a:spcPts val="0"/>
              </a:spcBef>
              <a:spcAft>
                <a:spcPts val="0"/>
              </a:spcAft>
              <a:buClrTx/>
              <a:buSzTx/>
              <a:buFontTx/>
              <a:buNone/>
              <a:tabLst/>
              <a:defRPr/>
            </a:pPr>
            <a:r>
              <a:rPr kumimoji="0" lang="en-US" altLang="zh-CN" sz="2799"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GIS</a:t>
            </a:r>
            <a:r>
              <a:rPr kumimoji="0" lang="zh-CN" altLang="en-US" sz="2799"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空间分析 第</a:t>
            </a:r>
            <a:r>
              <a:rPr lang="zh-CN" altLang="en-US" sz="2799" b="1" dirty="0">
                <a:solidFill>
                  <a:prstClr val="black">
                    <a:lumMod val="75000"/>
                    <a:lumOff val="25000"/>
                  </a:prstClr>
                </a:solidFill>
                <a:latin typeface="微软雅黑" panose="020B0503020204020204" charset="-122"/>
                <a:ea typeface="微软雅黑" panose="020B0503020204020204" charset="-122"/>
              </a:rPr>
              <a:t>七</a:t>
            </a:r>
            <a:r>
              <a:rPr kumimoji="0" lang="zh-CN" altLang="en-US" sz="2799"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次上机</a:t>
            </a:r>
          </a:p>
          <a:p>
            <a:pPr marL="0" marR="0" lvl="0" indent="0" algn="ctr" defTabSz="1088172" rtl="0" eaLnBrk="1" fontAlgn="auto" latinLnBrk="0" hangingPunct="1">
              <a:lnSpc>
                <a:spcPct val="130000"/>
              </a:lnSpc>
              <a:spcBef>
                <a:spcPts val="0"/>
              </a:spcBef>
              <a:spcAft>
                <a:spcPts val="0"/>
              </a:spcAft>
              <a:buClrTx/>
              <a:buSzTx/>
              <a:buFontTx/>
              <a:buNone/>
              <a:tabLst/>
              <a:defRPr/>
            </a:pPr>
            <a:r>
              <a:rPr lang="zh-CN" altLang="en-US" sz="2799" b="1" dirty="0">
                <a:solidFill>
                  <a:prstClr val="black">
                    <a:lumMod val="75000"/>
                    <a:lumOff val="25000"/>
                  </a:prstClr>
                </a:solidFill>
                <a:latin typeface="微软雅黑" panose="020B0503020204020204" charset="-122"/>
                <a:ea typeface="微软雅黑" panose="020B0503020204020204" charset="-122"/>
              </a:rPr>
              <a:t>时空建模基础</a:t>
            </a:r>
            <a:r>
              <a:rPr lang="en-US" altLang="zh-CN" sz="2799" b="1" dirty="0">
                <a:solidFill>
                  <a:prstClr val="black">
                    <a:lumMod val="75000"/>
                    <a:lumOff val="25000"/>
                  </a:prstClr>
                </a:solidFill>
                <a:latin typeface="微软雅黑" panose="020B0503020204020204" charset="-122"/>
                <a:ea typeface="微软雅黑" panose="020B0503020204020204" charset="-122"/>
              </a:rPr>
              <a:t>——</a:t>
            </a:r>
            <a:r>
              <a:rPr lang="zh-CN" altLang="en-US" sz="2799" b="1" dirty="0">
                <a:solidFill>
                  <a:prstClr val="black">
                    <a:lumMod val="75000"/>
                    <a:lumOff val="25000"/>
                  </a:prstClr>
                </a:solidFill>
                <a:latin typeface="微软雅黑" panose="020B0503020204020204" charset="-122"/>
                <a:ea typeface="微软雅黑" panose="020B0503020204020204" charset="-122"/>
              </a:rPr>
              <a:t>相关与预测</a:t>
            </a:r>
            <a:endParaRPr kumimoji="0" lang="en-US" altLang="zh-CN" sz="2799"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cxnSp>
        <p:nvCxnSpPr>
          <p:cNvPr id="22" name="直接连接符 21"/>
          <p:cNvCxnSpPr/>
          <p:nvPr/>
        </p:nvCxnSpPr>
        <p:spPr>
          <a:xfrm>
            <a:off x="2640866" y="4220905"/>
            <a:ext cx="69102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5673" y="1525334"/>
            <a:ext cx="4895411" cy="1223853"/>
          </a:xfrm>
          <a:prstGeom prst="rect">
            <a:avLst/>
          </a:prstGeom>
        </p:spPr>
      </p:pic>
      <p:graphicFrame>
        <p:nvGraphicFramePr>
          <p:cNvPr id="2" name="表格 1">
            <a:extLst>
              <a:ext uri="{FF2B5EF4-FFF2-40B4-BE49-F238E27FC236}">
                <a16:creationId xmlns:a16="http://schemas.microsoft.com/office/drawing/2014/main" id="{6F134478-034D-481D-ADD2-09D76685CB27}"/>
              </a:ext>
            </a:extLst>
          </p:cNvPr>
          <p:cNvGraphicFramePr>
            <a:graphicFrameLocks noGrp="1"/>
          </p:cNvGraphicFramePr>
          <p:nvPr>
            <p:extLst>
              <p:ext uri="{D42A27DB-BD31-4B8C-83A1-F6EECF244321}">
                <p14:modId xmlns:p14="http://schemas.microsoft.com/office/powerpoint/2010/main" val="3774588694"/>
              </p:ext>
            </p:extLst>
          </p:nvPr>
        </p:nvGraphicFramePr>
        <p:xfrm>
          <a:off x="4705052" y="4433282"/>
          <a:ext cx="2823793" cy="1203960"/>
        </p:xfrm>
        <a:graphic>
          <a:graphicData uri="http://schemas.openxmlformats.org/drawingml/2006/table">
            <a:tbl>
              <a:tblPr firstRow="1" bandRow="1">
                <a:tableStyleId>{2D5ABB26-0587-4C30-8999-92F81FD0307C}</a:tableStyleId>
              </a:tblPr>
              <a:tblGrid>
                <a:gridCol w="794883">
                  <a:extLst>
                    <a:ext uri="{9D8B030D-6E8A-4147-A177-3AD203B41FA5}">
                      <a16:colId xmlns:a16="http://schemas.microsoft.com/office/drawing/2014/main" val="634482129"/>
                    </a:ext>
                  </a:extLst>
                </a:gridCol>
                <a:gridCol w="1026324">
                  <a:extLst>
                    <a:ext uri="{9D8B030D-6E8A-4147-A177-3AD203B41FA5}">
                      <a16:colId xmlns:a16="http://schemas.microsoft.com/office/drawing/2014/main" val="1147298406"/>
                    </a:ext>
                  </a:extLst>
                </a:gridCol>
                <a:gridCol w="1002586">
                  <a:extLst>
                    <a:ext uri="{9D8B030D-6E8A-4147-A177-3AD203B41FA5}">
                      <a16:colId xmlns:a16="http://schemas.microsoft.com/office/drawing/2014/main" val="1510798191"/>
                    </a:ext>
                  </a:extLst>
                </a:gridCol>
              </a:tblGrid>
              <a:tr h="370840">
                <a:tc>
                  <a:txBody>
                    <a:bodyPr/>
                    <a:lstStyle/>
                    <a:p>
                      <a:pPr marL="0" marR="0" lvl="0" indent="0" algn="l" defTabSz="1088172" rtl="0" eaLnBrk="1" fontAlgn="auto" latinLnBrk="0" hangingPunct="1">
                        <a:lnSpc>
                          <a:spcPct val="100000"/>
                        </a:lnSpc>
                        <a:spcBef>
                          <a:spcPts val="0"/>
                        </a:spcBef>
                        <a:spcAft>
                          <a:spcPts val="0"/>
                        </a:spcAft>
                        <a:buClrTx/>
                        <a:buSzTx/>
                        <a:buFontTx/>
                        <a:buNone/>
                        <a:tabLst/>
                        <a:defRPr/>
                      </a:pPr>
                      <a:r>
                        <a:rPr lang="zh-CN" altLang="en-US" sz="2000" b="1" dirty="0">
                          <a:latin typeface="黑体" panose="02010609060101010101" pitchFamily="49" charset="-122"/>
                          <a:ea typeface="黑体" panose="02010609060101010101" pitchFamily="49" charset="-122"/>
                        </a:rPr>
                        <a:t>教师</a:t>
                      </a:r>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dist"/>
                      <a:r>
                        <a:rPr lang="zh-CN" altLang="en-US" sz="2000" dirty="0">
                          <a:latin typeface="黑体" panose="02010609060101010101" pitchFamily="49" charset="-122"/>
                          <a:ea typeface="黑体" panose="02010609060101010101" pitchFamily="49" charset="-122"/>
                        </a:rPr>
                        <a:t>张立强</a:t>
                      </a:r>
                    </a:p>
                  </a:txBody>
                  <a:tcPr>
                    <a:lnL>
                      <a:noFill/>
                    </a:lnL>
                    <a:lnR>
                      <a:noFill/>
                    </a:lnR>
                    <a:lnT>
                      <a:noFill/>
                    </a:lnT>
                    <a:lnB>
                      <a:noFill/>
                    </a:lnB>
                    <a:lnTlToBr w="12700" cmpd="sng">
                      <a:noFill/>
                      <a:prstDash val="solid"/>
                    </a:lnTlToBr>
                    <a:lnBlToTr w="12700" cmpd="sng">
                      <a:noFill/>
                      <a:prstDash val="solid"/>
                    </a:lnBlToTr>
                  </a:tcPr>
                </a:tc>
                <a:tc>
                  <a:txBody>
                    <a:bodyPr/>
                    <a:lstStyle/>
                    <a:p>
                      <a:pPr algn="dist"/>
                      <a:r>
                        <a:rPr lang="zh-CN" altLang="en-US" sz="2000" dirty="0">
                          <a:latin typeface="黑体" panose="02010609060101010101" pitchFamily="49" charset="-122"/>
                          <a:ea typeface="黑体" panose="02010609060101010101" pitchFamily="49" charset="-122"/>
                        </a:rPr>
                        <a:t>教授</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14687001"/>
                  </a:ext>
                </a:extLst>
              </a:tr>
              <a:tr h="370840">
                <a:tc>
                  <a:txBody>
                    <a:bodyPr/>
                    <a:lstStyle/>
                    <a:p>
                      <a:pPr marL="0" marR="0" lvl="0" indent="0" algn="l" defTabSz="1088172" rtl="0" eaLnBrk="1" fontAlgn="auto" latinLnBrk="0" hangingPunct="1">
                        <a:lnSpc>
                          <a:spcPct val="100000"/>
                        </a:lnSpc>
                        <a:spcBef>
                          <a:spcPts val="0"/>
                        </a:spcBef>
                        <a:spcAft>
                          <a:spcPts val="0"/>
                        </a:spcAft>
                        <a:buClrTx/>
                        <a:buSzTx/>
                        <a:buFontTx/>
                        <a:buNone/>
                        <a:tabLst/>
                        <a:defRPr/>
                      </a:pPr>
                      <a:r>
                        <a:rPr lang="zh-CN" altLang="en-US" b="1" dirty="0">
                          <a:latin typeface="黑体" panose="02010609060101010101" pitchFamily="49" charset="-122"/>
                          <a:ea typeface="黑体" panose="02010609060101010101" pitchFamily="49" charset="-122"/>
                        </a:rPr>
                        <a:t>助教</a:t>
                      </a:r>
                    </a:p>
                  </a:txBody>
                  <a:tcPr>
                    <a:lnL>
                      <a:noFill/>
                    </a:lnL>
                    <a:lnR>
                      <a:noFill/>
                    </a:lnR>
                    <a:lnT>
                      <a:noFill/>
                    </a:lnT>
                    <a:lnB>
                      <a:noFill/>
                    </a:lnB>
                    <a:lnTlToBr w="12700" cmpd="sng">
                      <a:noFill/>
                      <a:prstDash val="solid"/>
                    </a:lnTlToBr>
                    <a:lnBlToTr w="12700" cmpd="sng">
                      <a:noFill/>
                      <a:prstDash val="solid"/>
                    </a:lnBlToTr>
                  </a:tcPr>
                </a:tc>
                <a:tc>
                  <a:txBody>
                    <a:bodyPr/>
                    <a:lstStyle/>
                    <a:p>
                      <a:pPr algn="dist"/>
                      <a:r>
                        <a:rPr lang="zh-CN" altLang="en-US" sz="2000" dirty="0">
                          <a:latin typeface="黑体" panose="02010609060101010101" pitchFamily="49" charset="-122"/>
                          <a:ea typeface="黑体" panose="02010609060101010101" pitchFamily="49" charset="-122"/>
                        </a:rPr>
                        <a:t>刘卉</a:t>
                      </a:r>
                    </a:p>
                  </a:txBody>
                  <a:tcPr>
                    <a:lnL>
                      <a:noFill/>
                    </a:lnL>
                    <a:lnR>
                      <a:noFill/>
                    </a:lnR>
                    <a:lnT>
                      <a:noFill/>
                    </a:lnT>
                    <a:lnB>
                      <a:noFill/>
                    </a:lnB>
                    <a:lnTlToBr w="12700" cmpd="sng">
                      <a:noFill/>
                      <a:prstDash val="solid"/>
                    </a:lnTlToBr>
                    <a:lnBlToTr w="12700" cmpd="sng">
                      <a:noFill/>
                      <a:prstDash val="solid"/>
                    </a:lnBlToTr>
                  </a:tcPr>
                </a:tc>
                <a:tc>
                  <a:txBody>
                    <a:bodyPr/>
                    <a:lstStyle/>
                    <a:p>
                      <a:pPr algn="dist"/>
                      <a:endParaRPr lang="zh-CN" altLang="en-US" sz="2000" dirty="0">
                        <a:latin typeface="黑体" panose="02010609060101010101" pitchFamily="49" charset="-122"/>
                        <a:ea typeface="黑体" panose="02010609060101010101" pitchFamily="49" charset="-122"/>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02090576"/>
                  </a:ext>
                </a:extLst>
              </a:tr>
              <a:tr h="370840">
                <a:tc>
                  <a:txBody>
                    <a:bodyPr/>
                    <a:lstStyle/>
                    <a:p>
                      <a:pPr algn="l"/>
                      <a:r>
                        <a:rPr lang="zh-CN" altLang="en-US" sz="2000" b="1" dirty="0">
                          <a:latin typeface="黑体" panose="02010609060101010101" pitchFamily="49" charset="-122"/>
                          <a:ea typeface="黑体" panose="02010609060101010101" pitchFamily="49" charset="-122"/>
                        </a:rPr>
                        <a:t>日期</a:t>
                      </a:r>
                      <a:endParaRPr lang="zh-CN" altLang="en-US" sz="2000" dirty="0"/>
                    </a:p>
                  </a:txBody>
                  <a:tcPr>
                    <a:lnL>
                      <a:noFill/>
                    </a:lnL>
                    <a:lnR>
                      <a:noFill/>
                    </a:lnR>
                    <a:lnT>
                      <a:noFill/>
                    </a:lnT>
                    <a:lnB>
                      <a:noFill/>
                    </a:lnB>
                    <a:lnTlToBr w="12700" cmpd="sng">
                      <a:noFill/>
                      <a:prstDash val="solid"/>
                    </a:lnTlToBr>
                    <a:lnBlToTr w="12700" cmpd="sng">
                      <a:noFill/>
                      <a:prstDash val="solid"/>
                    </a:lnBlToTr>
                  </a:tcPr>
                </a:tc>
                <a:tc gridSpan="2">
                  <a:txBody>
                    <a:bodyPr/>
                    <a:lstStyle/>
                    <a:p>
                      <a:pPr algn="dist"/>
                      <a:r>
                        <a:rPr lang="en-US" altLang="zh-CN" sz="2000" dirty="0">
                          <a:latin typeface="黑体" panose="02010609060101010101" pitchFamily="49" charset="-122"/>
                          <a:ea typeface="黑体" panose="02010609060101010101" pitchFamily="49" charset="-122"/>
                        </a:rPr>
                        <a:t>2021</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14</a:t>
                      </a:r>
                      <a:r>
                        <a:rPr lang="zh-CN" altLang="en-US" sz="2000" dirty="0">
                          <a:latin typeface="黑体" panose="02010609060101010101" pitchFamily="49" charset="-122"/>
                          <a:ea typeface="黑体" panose="02010609060101010101" pitchFamily="49" charset="-122"/>
                        </a:rPr>
                        <a:t>日</a:t>
                      </a:r>
                    </a:p>
                  </a:txBody>
                  <a:tcPr>
                    <a:lnL>
                      <a:noFill/>
                    </a:lnL>
                    <a:lnR>
                      <a:noFill/>
                    </a:lnR>
                    <a:lnT>
                      <a:noFill/>
                    </a:lnT>
                    <a:lnB>
                      <a:noFill/>
                    </a:lnB>
                    <a:lnTlToBr w="12700" cmpd="sng">
                      <a:noFill/>
                      <a:prstDash val="solid"/>
                    </a:lnTlToBr>
                    <a:lnBlToTr w="12700" cmpd="sng">
                      <a:noFill/>
                      <a:prstDash val="solid"/>
                    </a:lnBlToTr>
                  </a:tcPr>
                </a:tc>
                <a:tc hMerge="1">
                  <a:txBody>
                    <a:bodyPr/>
                    <a:lstStyle/>
                    <a:p>
                      <a:pPr algn="dist"/>
                      <a:endParaRPr lang="zh-CN" altLang="en-US" dirty="0">
                        <a:latin typeface="黑体" panose="02010609060101010101" pitchFamily="49" charset="-122"/>
                        <a:ea typeface="黑体" panose="02010609060101010101" pitchFamily="49" charset="-122"/>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539472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p:txBody>
          <a:bodyPr/>
          <a:lstStyle/>
          <a:p>
            <a:r>
              <a:rPr lang="zh-CN" altLang="en-US" b="1" dirty="0">
                <a:solidFill>
                  <a:srgbClr val="38B1BF"/>
                </a:solidFill>
                <a:latin typeface="Arial" panose="020B0604020202020204" pitchFamily="34" charset="0"/>
                <a:cs typeface="Arial" panose="020B0604020202020204" pitchFamily="34" charset="0"/>
              </a:rPr>
              <a:t>概念回顾</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什么是相关系数？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5016758"/>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相关性在统计中用来度量变量之间的关系。</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相关系数值的范围：</a:t>
                </a:r>
                <a:r>
                  <a:rPr lang="en-US" altLang="zh-CN" sz="2000" dirty="0">
                    <a:latin typeface="黑体" panose="02010609060101010101" pitchFamily="49" charset="-122"/>
                    <a:ea typeface="黑体" panose="02010609060101010101" pitchFamily="49" charset="-122"/>
                  </a:rPr>
                  <a:t>[-1, 1]</a:t>
                </a:r>
                <a:r>
                  <a:rPr lang="zh-CN" altLang="en-US" sz="2000" dirty="0">
                    <a:latin typeface="黑体" panose="02010609060101010101" pitchFamily="49" charset="-122"/>
                    <a:ea typeface="黑体" panose="02010609060101010101" pitchFamily="49" charset="-122"/>
                  </a:rPr>
                  <a:t>。相关系数越接近</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或</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，变量之间的相关关系越强；相关系数越接近</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，变量之间的相关关系越弱。</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highlight>
                      <a:srgbClr val="FFFF00"/>
                    </a:highlight>
                    <a:latin typeface="黑体" panose="02010609060101010101" pitchFamily="49" charset="-122"/>
                    <a:ea typeface="黑体" panose="02010609060101010101" pitchFamily="49" charset="-122"/>
                  </a:rPr>
                  <a:t>每种相关检验都是基于以下假设：</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原假设</a:t>
                </a:r>
                <a:r>
                  <a:rPr lang="en-US" altLang="zh-CN" sz="2000" dirty="0">
                    <a:latin typeface="黑体" panose="02010609060101010101" pitchFamily="49" charset="-122"/>
                    <a:ea typeface="黑体" panose="02010609060101010101" pitchFamily="49" charset="-122"/>
                  </a:rPr>
                  <a:t>H0</a:t>
                </a:r>
                <a:r>
                  <a:rPr lang="zh-CN" altLang="en-US" sz="2000" dirty="0">
                    <a:latin typeface="黑体" panose="02010609060101010101" pitchFamily="49" charset="-122"/>
                    <a:ea typeface="黑体" panose="02010609060101010101" pitchFamily="49" charset="-122"/>
                  </a:rPr>
                  <a:t>：变量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和变量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不相关</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备选假设</a:t>
                </a:r>
                <a:r>
                  <a:rPr lang="en-US" altLang="zh-CN" sz="2000" dirty="0">
                    <a:latin typeface="黑体" panose="02010609060101010101" pitchFamily="49" charset="-122"/>
                    <a:ea typeface="黑体" panose="02010609060101010101" pitchFamily="49" charset="-122"/>
                  </a:rPr>
                  <a:t>H1</a:t>
                </a:r>
                <a:r>
                  <a:rPr lang="zh-CN" altLang="en-US" sz="2000" dirty="0">
                    <a:latin typeface="黑体" panose="02010609060101010101" pitchFamily="49" charset="-122"/>
                    <a:ea typeface="黑体" panose="02010609060101010101" pitchFamily="49" charset="-122"/>
                  </a:rPr>
                  <a:t>：变量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和变量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相关</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a:highlight>
                      <a:srgbClr val="FFFF00"/>
                    </a:highlight>
                    <a:latin typeface="黑体" panose="02010609060101010101" pitchFamily="49" charset="-122"/>
                    <a:ea typeface="黑体" panose="02010609060101010101" pitchFamily="49" charset="-122"/>
                  </a:rPr>
                  <a:t>P</a:t>
                </a:r>
                <a:r>
                  <a:rPr lang="zh-CN" altLang="en-US" sz="2000" dirty="0">
                    <a:highlight>
                      <a:srgbClr val="FFFF00"/>
                    </a:highlight>
                    <a:latin typeface="黑体" panose="02010609060101010101" pitchFamily="49" charset="-122"/>
                    <a:ea typeface="黑体" panose="02010609060101010101" pitchFamily="49" charset="-122"/>
                  </a:rPr>
                  <a:t>值：</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检验显著性的值。</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值小于</a:t>
                </a:r>
                <a14:m>
                  <m:oMath xmlns:m="http://schemas.openxmlformats.org/officeDocument/2006/math">
                    <m:r>
                      <a:rPr lang="zh-CN" altLang="en-US" sz="2000" i="1" smtClean="0">
                        <a:latin typeface="Cambria Math" panose="02040503050406030204" pitchFamily="18" charset="0"/>
                        <a:ea typeface="黑体" panose="02010609060101010101" pitchFamily="49" charset="-122"/>
                      </a:rPr>
                      <m:t>𝛼</m:t>
                    </m:r>
                  </m:oMath>
                </a14:m>
                <a:r>
                  <a:rPr lang="zh-CN" altLang="en-US" sz="2000" dirty="0">
                    <a:latin typeface="黑体" panose="02010609060101010101" pitchFamily="49" charset="-122"/>
                    <a:ea typeface="黑体" panose="02010609060101010101" pitchFamily="49" charset="-122"/>
                  </a:rPr>
                  <a:t>，则可以得出变量之间具有显著的相关性。显著性水平</a:t>
                </a:r>
                <a14:m>
                  <m:oMath xmlns:m="http://schemas.openxmlformats.org/officeDocument/2006/math">
                    <m:r>
                      <a:rPr lang="zh-CN" altLang="en-US" sz="2000" i="1">
                        <a:latin typeface="Cambria Math" panose="02040503050406030204" pitchFamily="18" charset="0"/>
                        <a:ea typeface="黑体" panose="02010609060101010101" pitchFamily="49" charset="-122"/>
                      </a:rPr>
                      <m:t>𝛼</m:t>
                    </m:r>
                  </m:oMath>
                </a14:m>
                <a:r>
                  <a:rPr lang="zh-CN" altLang="en-US" sz="2000" dirty="0">
                    <a:latin typeface="黑体" panose="02010609060101010101" pitchFamily="49" charset="-122"/>
                    <a:ea typeface="黑体" panose="02010609060101010101" pitchFamily="49" charset="-122"/>
                  </a:rPr>
                  <a:t>可以取不同的值。大多数领域取</a:t>
                </a:r>
                <a:r>
                  <a:rPr lang="en-US" altLang="zh-CN" sz="2000" dirty="0">
                    <a:latin typeface="黑体" panose="02010609060101010101" pitchFamily="49" charset="-122"/>
                    <a:ea typeface="黑体" panose="02010609060101010101" pitchFamily="49" charset="-122"/>
                  </a:rPr>
                  <a:t>0.05</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highlight>
                      <a:srgbClr val="FFFF00"/>
                    </a:highlight>
                    <a:latin typeface="黑体" panose="02010609060101010101" pitchFamily="49" charset="-122"/>
                    <a:ea typeface="黑体" panose="02010609060101010101" pitchFamily="49" charset="-122"/>
                  </a:rPr>
                  <a:t>三种不同类型的相关关系：</a:t>
                </a:r>
                <a:endParaRPr lang="en-US" altLang="zh-CN" sz="2000" dirty="0">
                  <a:highlight>
                    <a:srgbClr val="FFFF00"/>
                  </a:highlight>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负相关：对于两个变量，随着其中一个变量的增大，另一个变量减小。</a:t>
                </a:r>
                <a:endParaRPr lang="en-US" altLang="zh-CN" sz="20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正相关：对于两个变量，随着其中一个变量的增大，另一个变量也增大。</a:t>
                </a:r>
                <a:endParaRPr lang="en-US" altLang="zh-CN" sz="20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不相关：两个变量之间没有相关关系。</a:t>
                </a:r>
                <a:endParaRPr lang="en-US" altLang="zh-CN" sz="2000" dirty="0">
                  <a:latin typeface="黑体" panose="02010609060101010101" pitchFamily="49" charset="-122"/>
                  <a:ea typeface="黑体" panose="02010609060101010101" pitchFamily="49" charset="-122"/>
                </a:endParaRPr>
              </a:p>
            </p:txBody>
          </p:sp>
        </mc:Choice>
        <mc:Fallback xmlns="">
          <p:sp>
            <p:nvSpPr>
              <p:cNvPr id="7" name="文本框 6">
                <a:extLst>
                  <a:ext uri="{FF2B5EF4-FFF2-40B4-BE49-F238E27FC236}">
                    <a16:creationId xmlns:a16="http://schemas.microsoft.com/office/drawing/2014/main" id="{73FC3310-4253-40DF-9E3E-B622722E4F96}"/>
                  </a:ext>
                </a:extLst>
              </p:cNvPr>
              <p:cNvSpPr txBox="1">
                <a:spLocks noRot="1" noChangeAspect="1" noMove="1" noResize="1" noEditPoints="1" noAdjustHandles="1" noChangeArrowheads="1" noChangeShapeType="1" noTextEdit="1"/>
              </p:cNvSpPr>
              <p:nvPr/>
            </p:nvSpPr>
            <p:spPr>
              <a:xfrm>
                <a:off x="743284" y="1346330"/>
                <a:ext cx="10705432" cy="5016758"/>
              </a:xfrm>
              <a:prstGeom prst="rect">
                <a:avLst/>
              </a:prstGeom>
              <a:blipFill>
                <a:blip r:embed="rId2"/>
                <a:stretch>
                  <a:fillRect l="-626" t="-729" b="-1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5352716" cy="2554545"/>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皮尔森相关系数（</a:t>
            </a:r>
            <a:r>
              <a:rPr lang="en-US" altLang="zh-CN" sz="2000" dirty="0">
                <a:highlight>
                  <a:srgbClr val="FFFF00"/>
                </a:highlight>
                <a:latin typeface="黑体" panose="02010609060101010101" pitchFamily="49" charset="-122"/>
                <a:ea typeface="黑体" panose="02010609060101010101" pitchFamily="49" charset="-122"/>
              </a:rPr>
              <a:t>Pearson</a:t>
            </a:r>
            <a:r>
              <a:rPr lang="zh-CN" altLang="en-US" sz="2000" dirty="0">
                <a:highlight>
                  <a:srgbClr val="FFFF00"/>
                </a:highlight>
                <a:latin typeface="黑体" panose="02010609060101010101" pitchFamily="49" charset="-122"/>
                <a:ea typeface="黑体" panose="02010609060101010101" pitchFamily="49" charset="-122"/>
              </a:rPr>
              <a:t>）</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满足前提假设的皮尔森检验才是有效的。</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假定包括：</a:t>
            </a:r>
            <a:endParaRPr lang="en-US" altLang="zh-CN" sz="2000" dirty="0">
              <a:latin typeface="黑体" panose="02010609060101010101" pitchFamily="49" charset="-122"/>
              <a:ea typeface="黑体" panose="02010609060101010101" pitchFamily="49" charset="-122"/>
            </a:endParaRPr>
          </a:p>
          <a:p>
            <a:pPr marL="457200" indent="-457200">
              <a:buAutoNum type="arabicParenR"/>
            </a:pPr>
            <a:r>
              <a:rPr lang="zh-CN" altLang="en-US" sz="2000" dirty="0">
                <a:latin typeface="黑体" panose="02010609060101010101" pitchFamily="49" charset="-122"/>
                <a:ea typeface="黑体" panose="02010609060101010101" pitchFamily="49" charset="-122"/>
              </a:rPr>
              <a:t>所有变量都是连续型变量</a:t>
            </a:r>
            <a:endParaRPr lang="en-US" altLang="zh-CN" sz="2000" dirty="0">
              <a:latin typeface="黑体" panose="02010609060101010101" pitchFamily="49" charset="-122"/>
              <a:ea typeface="黑体" panose="02010609060101010101" pitchFamily="49" charset="-122"/>
            </a:endParaRPr>
          </a:p>
          <a:p>
            <a:pPr marL="457200" indent="-457200">
              <a:buAutoNum type="arabicParenR"/>
            </a:pPr>
            <a:r>
              <a:rPr lang="zh-CN" altLang="en-US" sz="2000" dirty="0">
                <a:latin typeface="黑体" panose="02010609060101010101" pitchFamily="49" charset="-122"/>
                <a:ea typeface="黑体" panose="02010609060101010101" pitchFamily="49" charset="-122"/>
              </a:rPr>
              <a:t>待检验的样本分布接近正态分布</a:t>
            </a:r>
            <a:endParaRPr lang="en-US" altLang="zh-CN" sz="2000" dirty="0">
              <a:latin typeface="黑体" panose="02010609060101010101" pitchFamily="49" charset="-122"/>
              <a:ea typeface="黑体" panose="02010609060101010101" pitchFamily="49" charset="-122"/>
            </a:endParaRPr>
          </a:p>
          <a:p>
            <a:pPr marL="457200" indent="-457200">
              <a:buAutoNum type="arabicParenR"/>
            </a:pPr>
            <a:r>
              <a:rPr lang="zh-CN" altLang="en-US" sz="2000" dirty="0">
                <a:latin typeface="黑体" panose="02010609060101010101" pitchFamily="49" charset="-122"/>
                <a:ea typeface="黑体" panose="02010609060101010101" pitchFamily="49" charset="-122"/>
              </a:rPr>
              <a:t>两个变量之间是线性关系</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公式：</a:t>
            </a:r>
            <a:endParaRPr lang="en-US" altLang="zh-CN" sz="2000" dirty="0">
              <a:latin typeface="黑体" panose="02010609060101010101" pitchFamily="49" charset="-122"/>
              <a:ea typeface="黑体" panose="02010609060101010101" pitchFamily="49" charset="-122"/>
            </a:endParaRPr>
          </a:p>
          <a:p>
            <a:endParaRPr lang="en-US" altLang="zh-CN" sz="2000" dirty="0">
              <a:highlight>
                <a:srgbClr val="FFFF00"/>
              </a:highlight>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47F9CDFC-7A65-4C5A-B96E-9CC615A25E88}"/>
              </a:ext>
            </a:extLst>
          </p:cNvPr>
          <p:cNvPicPr>
            <a:picLocks noChangeAspect="1"/>
          </p:cNvPicPr>
          <p:nvPr/>
        </p:nvPicPr>
        <p:blipFill>
          <a:blip r:embed="rId2"/>
          <a:stretch>
            <a:fillRect/>
          </a:stretch>
        </p:blipFill>
        <p:spPr>
          <a:xfrm>
            <a:off x="1084057" y="3976376"/>
            <a:ext cx="3704762" cy="1780952"/>
          </a:xfrm>
          <a:prstGeom prst="rect">
            <a:avLst/>
          </a:prstGeom>
        </p:spPr>
      </p:pic>
      <p:pic>
        <p:nvPicPr>
          <p:cNvPr id="9" name="图片 8">
            <a:extLst>
              <a:ext uri="{FF2B5EF4-FFF2-40B4-BE49-F238E27FC236}">
                <a16:creationId xmlns:a16="http://schemas.microsoft.com/office/drawing/2014/main" id="{56C728B9-60DF-4DEC-AA9A-E28994BBC227}"/>
              </a:ext>
            </a:extLst>
          </p:cNvPr>
          <p:cNvPicPr>
            <a:picLocks noChangeAspect="1"/>
          </p:cNvPicPr>
          <p:nvPr/>
        </p:nvPicPr>
        <p:blipFill>
          <a:blip r:embed="rId3"/>
          <a:stretch>
            <a:fillRect/>
          </a:stretch>
        </p:blipFill>
        <p:spPr>
          <a:xfrm>
            <a:off x="6454751" y="3731349"/>
            <a:ext cx="3085714" cy="847619"/>
          </a:xfrm>
          <a:prstGeom prst="rect">
            <a:avLst/>
          </a:prstGeom>
        </p:spPr>
      </p:pic>
      <p:sp>
        <p:nvSpPr>
          <p:cNvPr id="10" name="矩形 9">
            <a:extLst>
              <a:ext uri="{FF2B5EF4-FFF2-40B4-BE49-F238E27FC236}">
                <a16:creationId xmlns:a16="http://schemas.microsoft.com/office/drawing/2014/main" id="{8D16F35D-96A4-495F-9005-9E8FBFB513F4}"/>
              </a:ext>
            </a:extLst>
          </p:cNvPr>
          <p:cNvSpPr/>
          <p:nvPr/>
        </p:nvSpPr>
        <p:spPr>
          <a:xfrm>
            <a:off x="6096000" y="3244334"/>
            <a:ext cx="1107996"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显著性：</a:t>
            </a:r>
            <a:endParaRPr lang="en-US" altLang="zh-CN" dirty="0">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4C11DB80-BD5F-4824-A23E-F71B0AE66E9E}"/>
              </a:ext>
            </a:extLst>
          </p:cNvPr>
          <p:cNvPicPr>
            <a:picLocks noChangeAspect="1"/>
          </p:cNvPicPr>
          <p:nvPr/>
        </p:nvPicPr>
        <p:blipFill>
          <a:blip r:embed="rId4"/>
          <a:stretch>
            <a:fillRect/>
          </a:stretch>
        </p:blipFill>
        <p:spPr>
          <a:xfrm>
            <a:off x="6454751" y="4866852"/>
            <a:ext cx="3352381" cy="809524"/>
          </a:xfrm>
          <a:prstGeom prst="rect">
            <a:avLst/>
          </a:prstGeom>
        </p:spPr>
      </p:pic>
    </p:spTree>
    <p:extLst>
      <p:ext uri="{BB962C8B-B14F-4D97-AF65-F5344CB8AC3E}">
        <p14:creationId xmlns:p14="http://schemas.microsoft.com/office/powerpoint/2010/main" val="251991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2554545"/>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斯皮尔曼相关系数（</a:t>
            </a:r>
            <a:r>
              <a:rPr lang="en-US" altLang="zh-CN" sz="2000" dirty="0">
                <a:highlight>
                  <a:srgbClr val="FFFF00"/>
                </a:highlight>
                <a:latin typeface="黑体" panose="02010609060101010101" pitchFamily="49" charset="-122"/>
                <a:ea typeface="黑体" panose="02010609060101010101" pitchFamily="49" charset="-122"/>
              </a:rPr>
              <a:t>Spearman</a:t>
            </a:r>
            <a:r>
              <a:rPr lang="zh-CN" altLang="en-US" sz="2000" dirty="0">
                <a:highlight>
                  <a:srgbClr val="FFFF00"/>
                </a:highlight>
                <a:latin typeface="黑体" panose="02010609060101010101" pitchFamily="49" charset="-122"/>
                <a:ea typeface="黑体" panose="02010609060101010101" pitchFamily="49" charset="-122"/>
              </a:rPr>
              <a:t>）</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评估两个连续或顺序变量之间的单调关系。在单调关系中，变量倾向于同时变化，但不一定以恒定的速率变化。</a:t>
            </a:r>
            <a:r>
              <a:rPr lang="en-US" altLang="zh-CN" sz="2000" dirty="0">
                <a:latin typeface="黑体" panose="02010609060101010101" pitchFamily="49" charset="-122"/>
                <a:ea typeface="黑体" panose="02010609060101010101" pitchFamily="49" charset="-122"/>
              </a:rPr>
              <a:t>Spearman</a:t>
            </a:r>
            <a:r>
              <a:rPr lang="zh-CN" altLang="en-US" sz="2000" dirty="0">
                <a:latin typeface="黑体" panose="02010609060101010101" pitchFamily="49" charset="-122"/>
                <a:ea typeface="黑体" panose="02010609060101010101" pitchFamily="49" charset="-122"/>
              </a:rPr>
              <a:t>相关系数基于每个变量的秩值（而非原始数据），对数据分布没有要求。</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假定包括：</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所有变量都应该是连续型变量，或者可排序的分类变量（如，变量值有“好”，“一般”，“不好”三种，依次定义为</a:t>
            </a:r>
            <a:r>
              <a:rPr lang="en-US" altLang="zh-CN" sz="2000" dirty="0">
                <a:latin typeface="黑体" panose="02010609060101010101" pitchFamily="49" charset="-122"/>
                <a:ea typeface="黑体" panose="02010609060101010101" pitchFamily="49" charset="-122"/>
              </a:rPr>
              <a:t>3/2/1</a:t>
            </a:r>
            <a:r>
              <a:rPr lang="zh-CN" altLang="en-US" sz="2000" dirty="0">
                <a:latin typeface="黑体" panose="02010609060101010101" pitchFamily="49" charset="-122"/>
                <a:ea typeface="黑体" panose="02010609060101010101" pitchFamily="49" charset="-122"/>
              </a:rPr>
              <a:t>，即可用等级排列）</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公式：</a:t>
            </a:r>
            <a:endParaRPr lang="en-US" altLang="zh-CN" sz="2000" dirty="0">
              <a:highlight>
                <a:srgbClr val="FFFF00"/>
              </a:highlight>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4E3EE081-A478-471D-81F0-930D7E0BD56C}"/>
              </a:ext>
            </a:extLst>
          </p:cNvPr>
          <p:cNvPicPr>
            <a:picLocks noChangeAspect="1"/>
          </p:cNvPicPr>
          <p:nvPr/>
        </p:nvPicPr>
        <p:blipFill>
          <a:blip r:embed="rId2"/>
          <a:stretch>
            <a:fillRect/>
          </a:stretch>
        </p:blipFill>
        <p:spPr>
          <a:xfrm>
            <a:off x="1396529" y="3900875"/>
            <a:ext cx="6325071" cy="2057183"/>
          </a:xfrm>
          <a:prstGeom prst="rect">
            <a:avLst/>
          </a:prstGeom>
        </p:spPr>
      </p:pic>
      <p:pic>
        <p:nvPicPr>
          <p:cNvPr id="5" name="图片 4">
            <a:extLst>
              <a:ext uri="{FF2B5EF4-FFF2-40B4-BE49-F238E27FC236}">
                <a16:creationId xmlns:a16="http://schemas.microsoft.com/office/drawing/2014/main" id="{A52D08D1-E781-427B-84C2-51DF9F93995B}"/>
              </a:ext>
            </a:extLst>
          </p:cNvPr>
          <p:cNvPicPr>
            <a:picLocks noChangeAspect="1"/>
          </p:cNvPicPr>
          <p:nvPr/>
        </p:nvPicPr>
        <p:blipFill>
          <a:blip r:embed="rId3"/>
          <a:stretch>
            <a:fillRect/>
          </a:stretch>
        </p:blipFill>
        <p:spPr>
          <a:xfrm>
            <a:off x="1586534" y="5913570"/>
            <a:ext cx="3057143" cy="800000"/>
          </a:xfrm>
          <a:prstGeom prst="rect">
            <a:avLst/>
          </a:prstGeom>
        </p:spPr>
      </p:pic>
    </p:spTree>
    <p:extLst>
      <p:ext uri="{BB962C8B-B14F-4D97-AF65-F5344CB8AC3E}">
        <p14:creationId xmlns:p14="http://schemas.microsoft.com/office/powerpoint/2010/main" val="339114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2246769"/>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肯德尔等级相关系数（</a:t>
            </a:r>
            <a:r>
              <a:rPr lang="en-US" altLang="zh-CN" sz="2000" dirty="0">
                <a:highlight>
                  <a:srgbClr val="FFFF00"/>
                </a:highlight>
                <a:latin typeface="黑体" panose="02010609060101010101" pitchFamily="49" charset="-122"/>
                <a:ea typeface="黑体" panose="02010609060101010101" pitchFamily="49" charset="-122"/>
              </a:rPr>
              <a:t>Kendall Rank</a:t>
            </a:r>
            <a:r>
              <a:rPr lang="zh-CN" altLang="en-US" sz="2000" dirty="0">
                <a:highlight>
                  <a:srgbClr val="FFFF00"/>
                </a:highlight>
                <a:latin typeface="黑体" panose="02010609060101010101" pitchFamily="49" charset="-122"/>
                <a:ea typeface="黑体" panose="02010609060101010101" pitchFamily="49" charset="-122"/>
              </a:rPr>
              <a:t>）</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肯德尔等级相关系数也是一种等级相关系数，不过它所计算的对象是分类有序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等级变量，如质量等级、考试名次等。</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假定包括（与</a:t>
            </a:r>
            <a:r>
              <a:rPr lang="en-US" altLang="zh-CN" sz="2000" dirty="0">
                <a:latin typeface="黑体" panose="02010609060101010101" pitchFamily="49" charset="-122"/>
                <a:ea typeface="黑体" panose="02010609060101010101" pitchFamily="49" charset="-122"/>
              </a:rPr>
              <a:t>Spearmen</a:t>
            </a:r>
            <a:r>
              <a:rPr lang="zh-CN" altLang="en-US" sz="2000" dirty="0">
                <a:latin typeface="黑体" panose="02010609060101010101" pitchFamily="49" charset="-122"/>
                <a:ea typeface="黑体" panose="02010609060101010101" pitchFamily="49" charset="-122"/>
              </a:rPr>
              <a:t>相同）：</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所有变量都应该是连续型变量，或者可排序的分类变量，且变量之间的关系呈单一方向。</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公式一：（</a:t>
            </a:r>
            <a:r>
              <a:rPr lang="en-US" altLang="zh-CN" sz="2000" dirty="0">
                <a:latin typeface="黑体" panose="02010609060101010101" pitchFamily="49" charset="-122"/>
                <a:ea typeface="黑体" panose="02010609060101010101" pitchFamily="49" charset="-122"/>
              </a:rPr>
              <a:t>tau-a</a:t>
            </a:r>
            <a:r>
              <a:rPr lang="zh-CN" altLang="en-US" sz="2000" dirty="0">
                <a:latin typeface="黑体" panose="02010609060101010101" pitchFamily="49" charset="-122"/>
                <a:ea typeface="黑体" panose="02010609060101010101" pitchFamily="49" charset="-122"/>
              </a:rPr>
              <a:t>）这一公式仅适用于集合</a:t>
            </a:r>
            <a:r>
              <a:rPr lang="en-US" altLang="zh-CN" sz="2000" dirty="0">
                <a:latin typeface="黑体" panose="02010609060101010101" pitchFamily="49" charset="-122"/>
                <a:ea typeface="黑体" panose="02010609060101010101" pitchFamily="49" charset="-122"/>
              </a:rPr>
              <a:t>X</a:t>
            </a:r>
            <a:r>
              <a:rPr lang="zh-CN" altLang="en-US" sz="2000" dirty="0">
                <a:latin typeface="黑体" panose="02010609060101010101" pitchFamily="49" charset="-122"/>
                <a:ea typeface="黑体" panose="02010609060101010101" pitchFamily="49" charset="-122"/>
              </a:rPr>
              <a:t>与</a:t>
            </a:r>
            <a:r>
              <a:rPr lang="en-US" altLang="zh-CN" sz="2000" dirty="0">
                <a:latin typeface="黑体" panose="02010609060101010101" pitchFamily="49" charset="-122"/>
                <a:ea typeface="黑体" panose="02010609060101010101" pitchFamily="49" charset="-122"/>
              </a:rPr>
              <a:t>Y</a:t>
            </a:r>
            <a:r>
              <a:rPr lang="zh-CN" altLang="en-US" sz="2000" dirty="0">
                <a:latin typeface="黑体" panose="02010609060101010101" pitchFamily="49" charset="-122"/>
                <a:ea typeface="黑体" panose="02010609060101010101" pitchFamily="49" charset="-122"/>
              </a:rPr>
              <a:t>中均不存在相同元素的情况（集合中各个元素唯一）</a:t>
            </a:r>
            <a:endParaRPr lang="en-US" altLang="zh-CN" sz="20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EE697DE9-2B6B-4962-9362-734FA63FE770}"/>
              </a:ext>
            </a:extLst>
          </p:cNvPr>
          <p:cNvSpPr txBox="1"/>
          <p:nvPr/>
        </p:nvSpPr>
        <p:spPr>
          <a:xfrm>
            <a:off x="743284" y="4244876"/>
            <a:ext cx="10967108" cy="2308324"/>
          </a:xfrm>
          <a:prstGeom prst="rect">
            <a:avLst/>
          </a:prstGeom>
          <a:noFill/>
        </p:spPr>
        <p:txBody>
          <a:bodyPr wrap="square" rtlCol="0">
            <a:spAutoFit/>
          </a:bodyPr>
          <a:lstStyle/>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Concordant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&gt; y2 or</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&lt; y2</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Discordant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&lt; y2 or </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&gt; y2 </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n: </a:t>
            </a:r>
            <a:r>
              <a:rPr lang="en-US" altLang="zh-CN" dirty="0">
                <a:latin typeface="Arial" panose="020B0604020202020204" pitchFamily="34" charset="0"/>
                <a:ea typeface="黑体" panose="02010609060101010101" pitchFamily="49" charset="-122"/>
                <a:cs typeface="Arial" panose="020B0604020202020204" pitchFamily="34" charset="0"/>
              </a:rPr>
              <a:t>total number of samples</a:t>
            </a:r>
          </a:p>
          <a:p>
            <a:r>
              <a:rPr lang="en-US" altLang="zh-CN" dirty="0">
                <a:latin typeface="Arial" panose="020B0604020202020204" pitchFamily="34" charset="0"/>
                <a:ea typeface="黑体" panose="02010609060101010101" pitchFamily="49" charset="-122"/>
                <a:cs typeface="Arial" panose="020B0604020202020204" pitchFamily="34" charset="0"/>
              </a:rPr>
              <a:t>The pair for which x1 = x2 and y1 = y2 are not classified as concordant or discordant and are ignored.</a:t>
            </a:r>
          </a:p>
        </p:txBody>
      </p:sp>
      <p:pic>
        <p:nvPicPr>
          <p:cNvPr id="5" name="图片 4">
            <a:extLst>
              <a:ext uri="{FF2B5EF4-FFF2-40B4-BE49-F238E27FC236}">
                <a16:creationId xmlns:a16="http://schemas.microsoft.com/office/drawing/2014/main" id="{658613D0-842D-419C-BF6A-04A085824C5F}"/>
              </a:ext>
            </a:extLst>
          </p:cNvPr>
          <p:cNvPicPr>
            <a:picLocks noChangeAspect="1"/>
          </p:cNvPicPr>
          <p:nvPr/>
        </p:nvPicPr>
        <p:blipFill>
          <a:blip r:embed="rId2"/>
          <a:stretch>
            <a:fillRect/>
          </a:stretch>
        </p:blipFill>
        <p:spPr>
          <a:xfrm>
            <a:off x="4938857" y="3414244"/>
            <a:ext cx="2314286" cy="657143"/>
          </a:xfrm>
          <a:prstGeom prst="rect">
            <a:avLst/>
          </a:prstGeom>
        </p:spPr>
      </p:pic>
    </p:spTree>
    <p:extLst>
      <p:ext uri="{BB962C8B-B14F-4D97-AF65-F5344CB8AC3E}">
        <p14:creationId xmlns:p14="http://schemas.microsoft.com/office/powerpoint/2010/main" val="349428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C6E8B-5929-40EA-A235-C7B5065F2A6F}"/>
              </a:ext>
            </a:extLst>
          </p:cNvPr>
          <p:cNvSpPr>
            <a:spLocks noGrp="1"/>
          </p:cNvSpPr>
          <p:nvPr>
            <p:ph type="body" sz="quarter" idx="11"/>
          </p:nvPr>
        </p:nvSpPr>
        <p:spPr>
          <a:xfrm>
            <a:off x="2567323" y="143736"/>
            <a:ext cx="7774856" cy="693576"/>
          </a:xfrm>
        </p:spPr>
        <p:txBody>
          <a:bodyPr/>
          <a:lstStyle/>
          <a:p>
            <a:r>
              <a:rPr lang="zh-CN" altLang="en-US" b="1" dirty="0">
                <a:solidFill>
                  <a:srgbClr val="38B1BF"/>
                </a:solidFill>
                <a:latin typeface="Arial" panose="020B0604020202020204" pitchFamily="34" charset="0"/>
                <a:cs typeface="Arial" panose="020B0604020202020204" pitchFamily="34" charset="0"/>
              </a:rPr>
              <a:t>如何进行统计</a:t>
            </a:r>
            <a:r>
              <a:rPr lang="zh-CN" altLang="en-US" b="1" dirty="0">
                <a:solidFill>
                  <a:srgbClr val="38B1B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至少三种类型的相关系数</a:t>
            </a:r>
          </a:p>
        </p:txBody>
      </p:sp>
      <p:sp>
        <p:nvSpPr>
          <p:cNvPr id="3" name="文本占位符 2">
            <a:extLst>
              <a:ext uri="{FF2B5EF4-FFF2-40B4-BE49-F238E27FC236}">
                <a16:creationId xmlns:a16="http://schemas.microsoft.com/office/drawing/2014/main" id="{979C899B-64F9-40F0-9252-1CEF82DB852C}"/>
              </a:ext>
            </a:extLst>
          </p:cNvPr>
          <p:cNvSpPr>
            <a:spLocks noGrp="1"/>
          </p:cNvSpPr>
          <p:nvPr>
            <p:ph type="body" sz="quarter" idx="12"/>
          </p:nvPr>
        </p:nvSpPr>
        <p:spPr/>
        <p:txBody>
          <a:bodyPr/>
          <a:lstStyle/>
          <a:p>
            <a:r>
              <a:rPr lang="en-US" altLang="zh-CN" dirty="0"/>
              <a:t>2</a:t>
            </a:r>
            <a:endParaRPr lang="zh-CN" altLang="en-US" dirty="0"/>
          </a:p>
        </p:txBody>
      </p:sp>
      <p:sp>
        <p:nvSpPr>
          <p:cNvPr id="7" name="文本框 6">
            <a:extLst>
              <a:ext uri="{FF2B5EF4-FFF2-40B4-BE49-F238E27FC236}">
                <a16:creationId xmlns:a16="http://schemas.microsoft.com/office/drawing/2014/main" id="{73FC3310-4253-40DF-9E3E-B622722E4F96}"/>
              </a:ext>
            </a:extLst>
          </p:cNvPr>
          <p:cNvSpPr txBox="1"/>
          <p:nvPr/>
        </p:nvSpPr>
        <p:spPr>
          <a:xfrm>
            <a:off x="743284" y="1346330"/>
            <a:ext cx="10705432" cy="1938992"/>
          </a:xfrm>
          <a:prstGeom prst="rect">
            <a:avLst/>
          </a:prstGeom>
          <a:noFill/>
        </p:spPr>
        <p:txBody>
          <a:bodyPr wrap="square" rtlCol="0">
            <a:spAutoFit/>
          </a:bodyPr>
          <a:lstStyle/>
          <a:p>
            <a:r>
              <a:rPr lang="zh-CN" altLang="en-US" sz="2000" dirty="0">
                <a:highlight>
                  <a:srgbClr val="FFFF00"/>
                </a:highlight>
                <a:latin typeface="黑体" panose="02010609060101010101" pitchFamily="49" charset="-122"/>
                <a:ea typeface="黑体" panose="02010609060101010101" pitchFamily="49" charset="-122"/>
              </a:rPr>
              <a:t>肯德尔秩相关系数（</a:t>
            </a:r>
            <a:r>
              <a:rPr lang="en-US" altLang="zh-CN" sz="2000" dirty="0">
                <a:highlight>
                  <a:srgbClr val="FFFF00"/>
                </a:highlight>
                <a:latin typeface="黑体" panose="02010609060101010101" pitchFamily="49" charset="-122"/>
                <a:ea typeface="黑体" panose="02010609060101010101" pitchFamily="49" charset="-122"/>
              </a:rPr>
              <a:t>Kendall’s Tau-b</a:t>
            </a:r>
            <a:r>
              <a:rPr lang="zh-CN" altLang="en-US" sz="2000" dirty="0">
                <a:highlight>
                  <a:srgbClr val="FFFF00"/>
                </a:highlight>
                <a:latin typeface="黑体" panose="02010609060101010101" pitchFamily="49" charset="-122"/>
                <a:ea typeface="黑体" panose="02010609060101010101" pitchFamily="49" charset="-122"/>
              </a:rPr>
              <a:t>）</a:t>
            </a:r>
            <a:endParaRPr lang="en-US" altLang="zh-CN" sz="2000" dirty="0">
              <a:highlight>
                <a:srgbClr val="FFFF00"/>
              </a:highlight>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肯德尔秩相关系数也是一种秩相关系数，不过它所计算的对象是分类有序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等级变量，如质量等级、考试名次等。</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假定包括（与</a:t>
            </a:r>
            <a:r>
              <a:rPr lang="en-US" altLang="zh-CN" sz="2000" dirty="0">
                <a:latin typeface="黑体" panose="02010609060101010101" pitchFamily="49" charset="-122"/>
                <a:ea typeface="黑体" panose="02010609060101010101" pitchFamily="49" charset="-122"/>
              </a:rPr>
              <a:t>Spearmen</a:t>
            </a:r>
            <a:r>
              <a:rPr lang="zh-CN" altLang="en-US" sz="2000" dirty="0">
                <a:latin typeface="黑体" panose="02010609060101010101" pitchFamily="49" charset="-122"/>
                <a:ea typeface="黑体" panose="02010609060101010101" pitchFamily="49" charset="-122"/>
              </a:rPr>
              <a:t>相同）：</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所有变量都应该是连续型变量，或者可排序的分类变量，且变量之间的关系呈单一方向。</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公式二：（</a:t>
            </a:r>
            <a:r>
              <a:rPr lang="en-US" altLang="zh-CN" sz="2000" dirty="0">
                <a:latin typeface="黑体" panose="02010609060101010101" pitchFamily="49" charset="-122"/>
                <a:ea typeface="黑体" panose="02010609060101010101" pitchFamily="49" charset="-122"/>
              </a:rPr>
              <a:t>tau-b</a:t>
            </a:r>
            <a:r>
              <a:rPr lang="zh-CN" altLang="en-US" sz="2000" dirty="0">
                <a:latin typeface="黑体" panose="02010609060101010101" pitchFamily="49" charset="-122"/>
                <a:ea typeface="黑体" panose="02010609060101010101" pitchFamily="49" charset="-122"/>
              </a:rPr>
              <a:t>）适用于集合</a:t>
            </a:r>
            <a:r>
              <a:rPr lang="en-US" altLang="zh-CN" sz="2000" dirty="0">
                <a:latin typeface="黑体" panose="02010609060101010101" pitchFamily="49" charset="-122"/>
                <a:ea typeface="黑体" panose="02010609060101010101" pitchFamily="49" charset="-122"/>
              </a:rPr>
              <a:t>X</a:t>
            </a:r>
            <a:r>
              <a:rPr lang="zh-CN" altLang="en-US" sz="2000" dirty="0">
                <a:latin typeface="黑体" panose="02010609060101010101" pitchFamily="49" charset="-122"/>
                <a:ea typeface="黑体" panose="02010609060101010101" pitchFamily="49" charset="-122"/>
              </a:rPr>
              <a:t>或</a:t>
            </a:r>
            <a:r>
              <a:rPr lang="en-US" altLang="zh-CN" sz="2000" dirty="0">
                <a:latin typeface="黑体" panose="02010609060101010101" pitchFamily="49" charset="-122"/>
                <a:ea typeface="黑体" panose="02010609060101010101" pitchFamily="49" charset="-122"/>
              </a:rPr>
              <a:t>Y</a:t>
            </a:r>
            <a:r>
              <a:rPr lang="zh-CN" altLang="en-US" sz="2000" dirty="0">
                <a:latin typeface="黑体" panose="02010609060101010101" pitchFamily="49" charset="-122"/>
                <a:ea typeface="黑体" panose="02010609060101010101" pitchFamily="49" charset="-122"/>
              </a:rPr>
              <a:t>中存在相同元素的情况</a:t>
            </a:r>
            <a:endParaRPr lang="en-US" altLang="zh-CN" sz="20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EE697DE9-2B6B-4962-9362-734FA63FE770}"/>
              </a:ext>
            </a:extLst>
          </p:cNvPr>
          <p:cNvSpPr txBox="1"/>
          <p:nvPr/>
        </p:nvSpPr>
        <p:spPr>
          <a:xfrm>
            <a:off x="5543363" y="3531858"/>
            <a:ext cx="6167029" cy="3139321"/>
          </a:xfrm>
          <a:prstGeom prst="rect">
            <a:avLst/>
          </a:prstGeom>
          <a:noFill/>
        </p:spPr>
        <p:txBody>
          <a:bodyPr wrap="square" rtlCol="0">
            <a:spAutoFit/>
          </a:bodyPr>
          <a:lstStyle/>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Concordant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&gt; y2 or</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&lt; y2</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Discordant Pair: </a:t>
            </a:r>
            <a:r>
              <a:rPr lang="en-US" altLang="zh-CN" dirty="0">
                <a:latin typeface="Arial" panose="020B0604020202020204" pitchFamily="34" charset="0"/>
                <a:ea typeface="黑体" panose="02010609060101010101" pitchFamily="49" charset="-122"/>
                <a:cs typeface="Arial" panose="020B0604020202020204" pitchFamily="34" charset="0"/>
              </a:rPr>
              <a:t>A pair of observation (x1, y1) and (x2, y2) that follows the property:</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&gt; x2 and y1 &lt; y2 or </a:t>
            </a:r>
          </a:p>
          <a:p>
            <a:pPr marL="342900" indent="-34290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x1 &lt; x2 and y1 &gt; y2 </a:t>
            </a:r>
          </a:p>
          <a:p>
            <a:r>
              <a:rPr lang="en-US" altLang="zh-CN" dirty="0">
                <a:highlight>
                  <a:srgbClr val="FFFF00"/>
                </a:highlight>
                <a:latin typeface="Arial" panose="020B0604020202020204" pitchFamily="34" charset="0"/>
                <a:ea typeface="黑体" panose="02010609060101010101" pitchFamily="49" charset="-122"/>
                <a:cs typeface="Arial" panose="020B0604020202020204" pitchFamily="34" charset="0"/>
              </a:rPr>
              <a:t>n: </a:t>
            </a:r>
            <a:r>
              <a:rPr lang="en-US" altLang="zh-CN" dirty="0">
                <a:latin typeface="Arial" panose="020B0604020202020204" pitchFamily="34" charset="0"/>
                <a:ea typeface="黑体" panose="02010609060101010101" pitchFamily="49" charset="-122"/>
                <a:cs typeface="Arial" panose="020B0604020202020204" pitchFamily="34" charset="0"/>
              </a:rPr>
              <a:t>total number of samples</a:t>
            </a:r>
          </a:p>
          <a:p>
            <a:r>
              <a:rPr lang="en-US" altLang="zh-CN" dirty="0">
                <a:latin typeface="Arial" panose="020B0604020202020204" pitchFamily="34" charset="0"/>
                <a:ea typeface="黑体" panose="02010609060101010101" pitchFamily="49" charset="-122"/>
                <a:cs typeface="Arial" panose="020B0604020202020204" pitchFamily="34" charset="0"/>
              </a:rPr>
              <a:t>The pair for which x1 = x2 and y1 = y2 are not classified as concordant or discordant and are ignored.</a:t>
            </a:r>
          </a:p>
        </p:txBody>
      </p:sp>
      <p:pic>
        <p:nvPicPr>
          <p:cNvPr id="6" name="图片 5">
            <a:extLst>
              <a:ext uri="{FF2B5EF4-FFF2-40B4-BE49-F238E27FC236}">
                <a16:creationId xmlns:a16="http://schemas.microsoft.com/office/drawing/2014/main" id="{08CF5041-CE8E-45D7-BCEF-687826C2847E}"/>
              </a:ext>
            </a:extLst>
          </p:cNvPr>
          <p:cNvPicPr>
            <a:picLocks noChangeAspect="1"/>
          </p:cNvPicPr>
          <p:nvPr/>
        </p:nvPicPr>
        <p:blipFill>
          <a:blip r:embed="rId2"/>
          <a:stretch>
            <a:fillRect/>
          </a:stretch>
        </p:blipFill>
        <p:spPr>
          <a:xfrm>
            <a:off x="888529" y="3794340"/>
            <a:ext cx="3419048" cy="2552381"/>
          </a:xfrm>
          <a:prstGeom prst="rect">
            <a:avLst/>
          </a:prstGeom>
        </p:spPr>
      </p:pic>
    </p:spTree>
    <p:extLst>
      <p:ext uri="{BB962C8B-B14F-4D97-AF65-F5344CB8AC3E}">
        <p14:creationId xmlns:p14="http://schemas.microsoft.com/office/powerpoint/2010/main" val="2304799758"/>
      </p:ext>
    </p:extLst>
  </p:cSld>
  <p:clrMapOvr>
    <a:masterClrMapping/>
  </p:clrMapOvr>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10289</TotalTime>
  <Words>1651</Words>
  <Application>Microsoft Office PowerPoint</Application>
  <PresentationFormat>宽屏</PresentationFormat>
  <Paragraphs>147</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黑体</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GIS空间分析</dc:title>
  <dc:creator>Liuhui</dc:creator>
  <cp:lastModifiedBy>Liuhui</cp:lastModifiedBy>
  <cp:revision>687</cp:revision>
  <dcterms:created xsi:type="dcterms:W3CDTF">2021-10-11T03:01:24Z</dcterms:created>
  <dcterms:modified xsi:type="dcterms:W3CDTF">2021-10-28T07:29:29Z</dcterms:modified>
</cp:coreProperties>
</file>