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114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891687-67D6-FDE0-EC44-18D04C6AF3B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1A5280-7624-F7E3-EEF5-41A462F41B2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927645-7773-723C-1F13-F1DE31BC2CA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C71A97-C2B0-016B-0643-D6D5953B84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F8E11E-DA0D-CA02-BD54-E3B79AF454B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F29669-1EEB-4296-8C69-FBA90EBDC97B}" type="datetimeFigureOut">
              <a:rPr lang="fr-FR"/>
              <a:t>11/01/2024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FF48F3-05C1-42F7-AED3-B1C1DCC6B38D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rcRect l="0" t="8333" r="0" b="833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00929" y="1219200"/>
            <a:ext cx="53975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0" b="1">
                <a:solidFill>
                  <a:schemeClr val="bg1"/>
                </a:solidFill>
                <a:latin typeface="Courier New"/>
                <a:cs typeface="Courier New"/>
              </a:rPr>
              <a:t>Jest</a:t>
            </a:r>
            <a:r>
              <a:rPr lang="fr-FR" sz="3200" b="1">
                <a:solidFill>
                  <a:schemeClr val="bg1"/>
                </a:solidFill>
                <a:latin typeface="Montserrat bold"/>
              </a:rPr>
              <a:t> </a:t>
            </a:r>
            <a:endParaRPr/>
          </a:p>
          <a:p>
            <a:pPr>
              <a:defRPr/>
            </a:pPr>
            <a:r>
              <a:rPr lang="fr-FR" sz="2400" b="1">
                <a:solidFill>
                  <a:schemeClr val="bg1"/>
                </a:solidFill>
                <a:latin typeface="Montserrat bold"/>
              </a:rPr>
              <a:t>(</a:t>
            </a:r>
            <a:r>
              <a:rPr lang="fr-FR" sz="2400" b="1">
                <a:solidFill>
                  <a:schemeClr val="bg1"/>
                </a:solidFill>
                <a:latin typeface="Montserrat bold"/>
              </a:rPr>
              <a:t>framework</a:t>
            </a:r>
            <a:r>
              <a:rPr lang="fr-FR" sz="2400" b="1">
                <a:solidFill>
                  <a:schemeClr val="bg1"/>
                </a:solidFill>
                <a:latin typeface="Montserrat bold"/>
              </a:rPr>
              <a:t> de test)</a:t>
            </a:r>
            <a:endParaRPr/>
          </a:p>
        </p:txBody>
      </p:sp>
      <p:sp>
        <p:nvSpPr>
          <p:cNvPr id="23" name="ZoneTexte 22"/>
          <p:cNvSpPr txBox="1"/>
          <p:nvPr/>
        </p:nvSpPr>
        <p:spPr bwMode="auto">
          <a:xfrm>
            <a:off x="300929" y="5216008"/>
            <a:ext cx="368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Anthony KALBE MMI 3A DW</a:t>
            </a:r>
            <a:endParaRPr/>
          </a:p>
        </p:txBody>
      </p:sp>
      <p:grpSp>
        <p:nvGrpSpPr>
          <p:cNvPr id="4" name="Groupe 3"/>
          <p:cNvGrpSpPr/>
          <p:nvPr/>
        </p:nvGrpSpPr>
        <p:grpSpPr bwMode="auto">
          <a:xfrm>
            <a:off x="7549910" y="1623915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/>
            <p:cNvSpPr/>
            <p:nvPr/>
          </p:nvSpPr>
          <p:spPr bwMode="auto">
            <a:xfrm>
              <a:off x="5048250" y="1454647"/>
              <a:ext cx="857250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7" name="Rectangle : coins arrondis 16"/>
            <p:cNvSpPr/>
            <p:nvPr/>
          </p:nvSpPr>
          <p:spPr bwMode="auto">
            <a:xfrm>
              <a:off x="7680214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8" name="Rectangle : coins arrondis 17"/>
            <p:cNvSpPr/>
            <p:nvPr/>
          </p:nvSpPr>
          <p:spPr bwMode="auto">
            <a:xfrm>
              <a:off x="6364232" y="1839714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9" name="Rectangle : coins arrondis 18"/>
            <p:cNvSpPr/>
            <p:nvPr/>
          </p:nvSpPr>
          <p:spPr bwMode="auto">
            <a:xfrm>
              <a:off x="8996195" y="1839712"/>
              <a:ext cx="818721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20" name="Rectangle : coins arrondis 19"/>
            <p:cNvSpPr/>
            <p:nvPr/>
          </p:nvSpPr>
          <p:spPr bwMode="auto">
            <a:xfrm>
              <a:off x="101837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rcRect l="0" t="8333" r="0" b="833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00929" y="441663"/>
            <a:ext cx="8294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800" b="1">
                <a:solidFill>
                  <a:schemeClr val="bg1"/>
                </a:solidFill>
                <a:latin typeface="Courier New"/>
                <a:cs typeface="Courier New"/>
              </a:rPr>
              <a:t>JestJS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, pourquoi s’en servir ?</a:t>
            </a:r>
            <a:endParaRPr/>
          </a:p>
        </p:txBody>
      </p:sp>
      <p:sp>
        <p:nvSpPr>
          <p:cNvPr id="23" name="ZoneTexte 22"/>
          <p:cNvSpPr txBox="1"/>
          <p:nvPr/>
        </p:nvSpPr>
        <p:spPr bwMode="auto">
          <a:xfrm>
            <a:off x="843853" y="2136338"/>
            <a:ext cx="5442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- Gain de temps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- Mise à jour du code facilité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- Assurer un code fiable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- Tester une quantité  de cas plus importante plus rapidement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- Eviter les effets de bords (snapshot </a:t>
            </a:r>
            <a:r>
              <a:rPr lang="fr-FR">
                <a:solidFill>
                  <a:schemeClr val="bg1"/>
                </a:solidFill>
                <a:latin typeface="Montserrat bold"/>
              </a:rPr>
              <a:t>testing</a:t>
            </a:r>
            <a:r>
              <a:rPr lang="fr-FR">
                <a:solidFill>
                  <a:schemeClr val="bg1"/>
                </a:solidFill>
                <a:latin typeface="Montserrat bold"/>
              </a:rPr>
              <a:t>)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</p:txBody>
      </p:sp>
      <p:grpSp>
        <p:nvGrpSpPr>
          <p:cNvPr id="4" name="Groupe 3"/>
          <p:cNvGrpSpPr/>
          <p:nvPr/>
        </p:nvGrpSpPr>
        <p:grpSpPr bwMode="auto">
          <a:xfrm>
            <a:off x="7549910" y="1623917"/>
            <a:ext cx="3982807" cy="4155780"/>
            <a:chOff x="5048250" y="1454649"/>
            <a:chExt cx="5987096" cy="6247117"/>
          </a:xfrm>
        </p:grpSpPr>
        <p:sp useBgFill="1">
          <p:nvSpPr>
            <p:cNvPr id="16" name="Rectangle : coins arrondis 15"/>
            <p:cNvSpPr/>
            <p:nvPr/>
          </p:nvSpPr>
          <p:spPr bwMode="auto">
            <a:xfrm>
              <a:off x="50482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7" name="Rectangle : coins arrondis 16"/>
            <p:cNvSpPr/>
            <p:nvPr/>
          </p:nvSpPr>
          <p:spPr bwMode="auto">
            <a:xfrm>
              <a:off x="7680214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8" name="Rectangle : coins arrondis 17"/>
            <p:cNvSpPr/>
            <p:nvPr/>
          </p:nvSpPr>
          <p:spPr bwMode="auto">
            <a:xfrm>
              <a:off x="6364232" y="1454649"/>
              <a:ext cx="857250" cy="6247117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9" name="Rectangle : coins arrondis 18"/>
            <p:cNvSpPr/>
            <p:nvPr/>
          </p:nvSpPr>
          <p:spPr bwMode="auto">
            <a:xfrm>
              <a:off x="9047565" y="1831275"/>
              <a:ext cx="767352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20" name="Rectangle : coins arrondis 19"/>
            <p:cNvSpPr/>
            <p:nvPr/>
          </p:nvSpPr>
          <p:spPr bwMode="auto">
            <a:xfrm>
              <a:off x="10267993" y="1839435"/>
              <a:ext cx="767352" cy="427185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rcRect l="0" t="8333" r="0" b="833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00928" y="441662"/>
            <a:ext cx="8244075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800" b="1">
                <a:solidFill>
                  <a:schemeClr val="bg1"/>
                </a:solidFill>
                <a:latin typeface="Courier New"/>
                <a:cs typeface="Courier New"/>
              </a:rPr>
              <a:t>JestJS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, à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 quoi ça sert ?</a:t>
            </a:r>
            <a:endParaRPr/>
          </a:p>
        </p:txBody>
      </p:sp>
      <p:sp>
        <p:nvSpPr>
          <p:cNvPr id="23" name="ZoneTexte 22"/>
          <p:cNvSpPr txBox="1"/>
          <p:nvPr/>
        </p:nvSpPr>
        <p:spPr bwMode="auto">
          <a:xfrm>
            <a:off x="843853" y="1474879"/>
            <a:ext cx="3690432" cy="2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800" b="1">
                <a:solidFill>
                  <a:schemeClr val="bg1"/>
                </a:solidFill>
                <a:latin typeface="Montserrat"/>
              </a:rPr>
              <a:t>Test unitaire : </a:t>
            </a:r>
            <a:endParaRPr/>
          </a:p>
          <a:p>
            <a:pPr>
              <a:defRPr/>
            </a:pPr>
            <a:r>
              <a:rPr lang="fr-FR" sz="1800" b="0" i="0">
                <a:solidFill>
                  <a:schemeClr val="bg1"/>
                </a:solidFill>
                <a:latin typeface="Söhne"/>
              </a:rPr>
              <a:t>Les tests unitaires sont des morceaux de code qui vérifient une petite partie spécifique d'un programme pour s'assurer qu'elle fonctionne correctement</a:t>
            </a:r>
            <a:endParaRPr/>
          </a:p>
          <a:p>
            <a:pPr>
              <a:defRPr/>
            </a:pPr>
            <a:endParaRPr lang="fr-FR" sz="1800" b="1">
              <a:solidFill>
                <a:schemeClr val="bg1"/>
              </a:solidFill>
              <a:latin typeface="Söhne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Söhne"/>
              </a:rPr>
              <a:t>ChatGPT</a:t>
            </a:r>
            <a:r>
              <a:rPr lang="fr-FR">
                <a:solidFill>
                  <a:schemeClr val="bg1"/>
                </a:solidFill>
                <a:latin typeface="Söhne"/>
              </a:rPr>
              <a:t> 26/12/2023</a:t>
            </a:r>
            <a:endParaRPr lang="fr-FR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Groupe 3"/>
          <p:cNvGrpSpPr/>
          <p:nvPr/>
        </p:nvGrpSpPr>
        <p:grpSpPr bwMode="auto">
          <a:xfrm>
            <a:off x="7549910" y="1623915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/>
            <p:cNvSpPr/>
            <p:nvPr/>
          </p:nvSpPr>
          <p:spPr bwMode="auto">
            <a:xfrm>
              <a:off x="50482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7" name="Rectangle : coins arrondis 16"/>
            <p:cNvSpPr/>
            <p:nvPr/>
          </p:nvSpPr>
          <p:spPr bwMode="auto">
            <a:xfrm>
              <a:off x="7680214" y="1454647"/>
              <a:ext cx="857250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8" name="Rectangle : coins arrondis 17"/>
            <p:cNvSpPr/>
            <p:nvPr/>
          </p:nvSpPr>
          <p:spPr bwMode="auto">
            <a:xfrm>
              <a:off x="6364095" y="1839712"/>
              <a:ext cx="857250" cy="427157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9" name="Rectangle : coins arrondis 18"/>
            <p:cNvSpPr/>
            <p:nvPr/>
          </p:nvSpPr>
          <p:spPr bwMode="auto">
            <a:xfrm>
              <a:off x="8996195" y="1839712"/>
              <a:ext cx="818721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20" name="Rectangle : coins arrondis 19"/>
            <p:cNvSpPr/>
            <p:nvPr/>
          </p:nvSpPr>
          <p:spPr bwMode="auto">
            <a:xfrm>
              <a:off x="101837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95465473" name="ZoneTexte 22"/>
          <p:cNvSpPr txBox="1"/>
          <p:nvPr/>
        </p:nvSpPr>
        <p:spPr bwMode="auto">
          <a:xfrm flipH="0" flipV="0">
            <a:off x="744899" y="4167278"/>
            <a:ext cx="3736512" cy="201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800" b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Snapshot : </a:t>
            </a:r>
            <a:endParaRPr>
              <a:latin typeface="Söhne"/>
              <a:cs typeface="Söhne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Söhne"/>
                <a:ea typeface="Söhne"/>
                <a:cs typeface="Söhne"/>
              </a:rPr>
              <a:t>Capture de résultats d’une fonction pour les comparer à des résultats ultérieurs</a:t>
            </a:r>
            <a:endParaRPr>
              <a:latin typeface="Söhne"/>
              <a:cs typeface="Söhne"/>
            </a:endParaRPr>
          </a:p>
          <a:p>
            <a:pPr>
              <a:defRPr/>
            </a:pPr>
            <a:endParaRPr sz="1800">
              <a:solidFill>
                <a:schemeClr val="bg1"/>
              </a:solidFill>
              <a:latin typeface="Söhne"/>
              <a:cs typeface="Söhne"/>
            </a:endParaRPr>
          </a:p>
          <a:p>
            <a:pPr>
              <a:defRPr/>
            </a:pPr>
            <a:endParaRPr sz="1800" b="1">
              <a:solidFill>
                <a:schemeClr val="bg1"/>
              </a:solidFill>
              <a:latin typeface="Söhne"/>
              <a:cs typeface="Söhne"/>
            </a:endParaRPr>
          </a:p>
          <a:p>
            <a:pPr>
              <a:defRPr/>
            </a:pPr>
            <a:endParaRPr>
              <a:solidFill>
                <a:schemeClr val="bg1"/>
              </a:solidFill>
              <a:latin typeface="Söhne"/>
              <a:cs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rcRect l="0" t="8333" r="0" b="833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ZoneTexte 22"/>
          <p:cNvSpPr txBox="1"/>
          <p:nvPr/>
        </p:nvSpPr>
        <p:spPr bwMode="auto">
          <a:xfrm>
            <a:off x="843853" y="2136338"/>
            <a:ext cx="6137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Etape 1 : </a:t>
            </a:r>
            <a:r>
              <a:rPr lang="fr-FR">
                <a:solidFill>
                  <a:schemeClr val="bg1"/>
                </a:solidFill>
                <a:latin typeface="Montserrat bold"/>
              </a:rPr>
              <a:t>npm</a:t>
            </a:r>
            <a:r>
              <a:rPr lang="fr-FR">
                <a:solidFill>
                  <a:schemeClr val="bg1"/>
                </a:solidFill>
                <a:latin typeface="Montserrat bold"/>
              </a:rPr>
              <a:t> </a:t>
            </a:r>
            <a:r>
              <a:rPr lang="fr-FR">
                <a:solidFill>
                  <a:schemeClr val="bg1"/>
                </a:solidFill>
                <a:latin typeface="Montserrat bold"/>
              </a:rPr>
              <a:t>install</a:t>
            </a:r>
            <a:r>
              <a:rPr lang="fr-FR">
                <a:solidFill>
                  <a:schemeClr val="bg1"/>
                </a:solidFill>
                <a:latin typeface="Montserrat bold"/>
              </a:rPr>
              <a:t> –-</a:t>
            </a:r>
            <a:r>
              <a:rPr lang="fr-FR">
                <a:solidFill>
                  <a:schemeClr val="bg1"/>
                </a:solidFill>
                <a:latin typeface="Montserrat bold"/>
              </a:rPr>
              <a:t>save</a:t>
            </a:r>
            <a:r>
              <a:rPr lang="fr-FR">
                <a:solidFill>
                  <a:schemeClr val="bg1"/>
                </a:solidFill>
                <a:latin typeface="Montserrat bold"/>
              </a:rPr>
              <a:t>-dev </a:t>
            </a:r>
            <a:r>
              <a:rPr lang="fr-FR">
                <a:solidFill>
                  <a:schemeClr val="bg1"/>
                </a:solidFill>
                <a:latin typeface="Montserrat bold"/>
              </a:rPr>
              <a:t>jest</a:t>
            </a: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Etape 2 :  ajouter le script au </a:t>
            </a:r>
            <a:r>
              <a:rPr lang="fr-FR">
                <a:solidFill>
                  <a:schemeClr val="bg1"/>
                </a:solidFill>
                <a:latin typeface="Montserrat bold"/>
              </a:rPr>
              <a:t>package.json</a:t>
            </a: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Etape 3 : modifier les fichiers de test (optionnel)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Etape 4 : démarrer vos premiers tests !</a:t>
            </a:r>
            <a:endParaRPr/>
          </a:p>
        </p:txBody>
      </p:sp>
      <p:grpSp>
        <p:nvGrpSpPr>
          <p:cNvPr id="4" name="Groupe 3"/>
          <p:cNvGrpSpPr/>
          <p:nvPr/>
        </p:nvGrpSpPr>
        <p:grpSpPr bwMode="auto">
          <a:xfrm>
            <a:off x="7549910" y="1623915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/>
            <p:cNvSpPr/>
            <p:nvPr/>
          </p:nvSpPr>
          <p:spPr bwMode="auto">
            <a:xfrm>
              <a:off x="50482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7" name="Rectangle : coins arrondis 16"/>
            <p:cNvSpPr/>
            <p:nvPr/>
          </p:nvSpPr>
          <p:spPr bwMode="auto">
            <a:xfrm>
              <a:off x="7675811" y="1835574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8" name="Rectangle : coins arrondis 17"/>
            <p:cNvSpPr/>
            <p:nvPr/>
          </p:nvSpPr>
          <p:spPr bwMode="auto">
            <a:xfrm>
              <a:off x="6366434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9" name="Rectangle : coins arrondis 18"/>
            <p:cNvSpPr/>
            <p:nvPr/>
          </p:nvSpPr>
          <p:spPr bwMode="auto">
            <a:xfrm>
              <a:off x="8993995" y="1454647"/>
              <a:ext cx="820923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20" name="Rectangle : coins arrondis 19"/>
            <p:cNvSpPr/>
            <p:nvPr/>
          </p:nvSpPr>
          <p:spPr bwMode="auto">
            <a:xfrm>
              <a:off x="101837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 bwMode="auto">
          <a:xfrm>
            <a:off x="300929" y="441663"/>
            <a:ext cx="824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800" b="1">
                <a:solidFill>
                  <a:schemeClr val="bg1"/>
                </a:solidFill>
                <a:latin typeface="Courier New"/>
                <a:cs typeface="Courier New"/>
              </a:rPr>
              <a:t>JestJS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,comment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 s’en servir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lum/>
          </a:blip>
          <a:srcRect l="0" t="8333" r="0" b="833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00929" y="441663"/>
            <a:ext cx="7819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4800" b="1">
                <a:solidFill>
                  <a:schemeClr val="bg1"/>
                </a:solidFill>
                <a:latin typeface="Courier New"/>
                <a:cs typeface="Courier New"/>
              </a:rPr>
              <a:t>JestJS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,configuration</a:t>
            </a:r>
            <a:r>
              <a:rPr lang="fr-FR" sz="3200" b="1">
                <a:solidFill>
                  <a:schemeClr val="bg1"/>
                </a:solidFill>
                <a:latin typeface="Courier New"/>
                <a:cs typeface="Courier New"/>
              </a:rPr>
              <a:t> avancée et options utiles </a:t>
            </a:r>
            <a:endParaRPr/>
          </a:p>
        </p:txBody>
      </p:sp>
      <p:sp>
        <p:nvSpPr>
          <p:cNvPr id="23" name="ZoneTexte 22"/>
          <p:cNvSpPr txBox="1"/>
          <p:nvPr/>
        </p:nvSpPr>
        <p:spPr bwMode="auto">
          <a:xfrm>
            <a:off x="843853" y="2136338"/>
            <a:ext cx="5442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Couverture du code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Watching</a:t>
            </a:r>
            <a:endParaRPr lang="fr-FR">
              <a:solidFill>
                <a:schemeClr val="bg1"/>
              </a:solidFill>
              <a:latin typeface="Montserrat bold"/>
            </a:endParaRPr>
          </a:p>
          <a:p>
            <a:pPr marL="285750" indent="-285750">
              <a:buFont typeface="Arial"/>
              <a:buChar char="•"/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Snapchot</a:t>
            </a:r>
            <a:endParaRPr lang="fr-FR">
              <a:solidFill>
                <a:schemeClr val="bg1"/>
              </a:solidFill>
              <a:latin typeface="Montserrat bold"/>
            </a:endParaRPr>
          </a:p>
          <a:p>
            <a:pPr marL="285750" indent="-285750">
              <a:buFont typeface="Arial"/>
              <a:buChar char="•"/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>
                <a:solidFill>
                  <a:schemeClr val="bg1"/>
                </a:solidFill>
                <a:latin typeface="Montserrat bold"/>
              </a:rPr>
              <a:t>Github</a:t>
            </a:r>
            <a:r>
              <a:rPr lang="fr-FR">
                <a:solidFill>
                  <a:schemeClr val="bg1"/>
                </a:solidFill>
                <a:latin typeface="Montserrat bold"/>
              </a:rPr>
              <a:t> Actions</a:t>
            </a:r>
            <a:endParaRPr/>
          </a:p>
          <a:p>
            <a:pPr>
              <a:defRPr/>
            </a:pPr>
            <a:endParaRPr lang="fr-FR">
              <a:solidFill>
                <a:schemeClr val="bg1"/>
              </a:solidFill>
              <a:latin typeface="Montserrat bold"/>
            </a:endParaRPr>
          </a:p>
        </p:txBody>
      </p:sp>
      <p:grpSp>
        <p:nvGrpSpPr>
          <p:cNvPr id="4" name="Groupe 3"/>
          <p:cNvGrpSpPr/>
          <p:nvPr/>
        </p:nvGrpSpPr>
        <p:grpSpPr bwMode="auto">
          <a:xfrm>
            <a:off x="7549910" y="1623915"/>
            <a:ext cx="3986568" cy="4155780"/>
            <a:chOff x="5048250" y="1454647"/>
            <a:chExt cx="5992750" cy="6247117"/>
          </a:xfrm>
        </p:grpSpPr>
        <p:sp useBgFill="1">
          <p:nvSpPr>
            <p:cNvPr id="16" name="Rectangle : coins arrondis 15"/>
            <p:cNvSpPr/>
            <p:nvPr/>
          </p:nvSpPr>
          <p:spPr bwMode="auto">
            <a:xfrm>
              <a:off x="5048250" y="1839712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7" name="Rectangle : coins arrondis 16"/>
            <p:cNvSpPr/>
            <p:nvPr/>
          </p:nvSpPr>
          <p:spPr bwMode="auto">
            <a:xfrm>
              <a:off x="7680214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8" name="Rectangle : coins arrondis 17"/>
            <p:cNvSpPr/>
            <p:nvPr/>
          </p:nvSpPr>
          <p:spPr bwMode="auto">
            <a:xfrm>
              <a:off x="6364232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19" name="Rectangle : coins arrondis 18"/>
            <p:cNvSpPr/>
            <p:nvPr/>
          </p:nvSpPr>
          <p:spPr bwMode="auto">
            <a:xfrm>
              <a:off x="8996196" y="1831275"/>
              <a:ext cx="818721" cy="428001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 useBgFill="1">
          <p:nvSpPr>
            <p:cNvPr id="20" name="Rectangle : coins arrondis 19"/>
            <p:cNvSpPr/>
            <p:nvPr/>
          </p:nvSpPr>
          <p:spPr bwMode="auto">
            <a:xfrm>
              <a:off x="10312177" y="1454647"/>
              <a:ext cx="728823" cy="6247117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Grand écran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antho kalbe</dc:creator>
  <cp:keywords/>
  <dc:description/>
  <dc:identifier/>
  <dc:language/>
  <cp:lastModifiedBy/>
  <cp:revision>3</cp:revision>
  <dcterms:created xsi:type="dcterms:W3CDTF">2023-12-26T11:16:01Z</dcterms:created>
  <dcterms:modified xsi:type="dcterms:W3CDTF">2024-01-14T18:19:20Z</dcterms:modified>
  <cp:category/>
  <cp:contentStatus/>
  <cp:version/>
</cp:coreProperties>
</file>