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316" r:id="rId3"/>
    <p:sldId id="264" r:id="rId4"/>
    <p:sldId id="306" r:id="rId5"/>
    <p:sldId id="266" r:id="rId6"/>
    <p:sldId id="292" r:id="rId7"/>
    <p:sldId id="304" r:id="rId8"/>
    <p:sldId id="311" r:id="rId9"/>
    <p:sldId id="312" r:id="rId10"/>
    <p:sldId id="305" r:id="rId11"/>
    <p:sldId id="309" r:id="rId12"/>
    <p:sldId id="313" r:id="rId13"/>
    <p:sldId id="317" r:id="rId14"/>
    <p:sldId id="324" r:id="rId15"/>
    <p:sldId id="325" r:id="rId16"/>
    <p:sldId id="318" r:id="rId17"/>
    <p:sldId id="320" r:id="rId18"/>
    <p:sldId id="321" r:id="rId19"/>
    <p:sldId id="322" r:id="rId20"/>
    <p:sldId id="323" r:id="rId21"/>
    <p:sldId id="315" r:id="rId22"/>
    <p:sldId id="308" r:id="rId23"/>
    <p:sldId id="307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7" autoAdjust="0"/>
  </p:normalViewPr>
  <p:slideViewPr>
    <p:cSldViewPr snapToGrid="0">
      <p:cViewPr varScale="1">
        <p:scale>
          <a:sx n="76" d="100"/>
          <a:sy n="76" d="100"/>
        </p:scale>
        <p:origin x="1642" y="53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384C-5992-47EF-A3CE-4403F520F3B9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1533C-994D-47E6-A497-E048498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命名比较有意思，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风暴，意指处理数据像风暴一样迅速。。。   还有其中各种组件的命名都是与风暴雨有关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58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在拓扑中被创建出来的时候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不管是在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中还是在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中创建的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都会被配置一个随机的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3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Storm</a:t>
            </a:r>
            <a:r>
              <a:rPr lang="zh-CN" altLang="en-US" dirty="0" smtClean="0"/>
              <a:t>扩展性好，直接配置一下并发数，即可线性扩展性能。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健壮性好，当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失效或机器出现故障时，自动分配新的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代替失效</a:t>
            </a:r>
            <a:r>
              <a:rPr lang="en-US" altLang="zh-CN" dirty="0" smtClean="0"/>
              <a:t>worker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数据准确性：可以采用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机制，保证数据不丢失，如果对事务有更进一步要求，采用事务机制？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4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一点技巧： 没人回答这样的好处及弊端，嗯，刘昆说的很对。。。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Nimbus</a:t>
            </a:r>
            <a:r>
              <a:rPr lang="zh-CN" altLang="en-US" dirty="0" smtClean="0"/>
              <a:t>主控节点，负责分发调度之类</a:t>
            </a:r>
            <a:endParaRPr lang="en-US" altLang="zh-CN" dirty="0" smtClean="0"/>
          </a:p>
          <a:p>
            <a:r>
              <a:rPr lang="en-US" altLang="zh-CN" dirty="0" smtClean="0"/>
              <a:t>Spout</a:t>
            </a:r>
            <a:r>
              <a:rPr lang="zh-CN" altLang="en-US" dirty="0" smtClean="0"/>
              <a:t>是数据的输入源，这个数据源可以是任意的，比如</a:t>
            </a:r>
            <a:r>
              <a:rPr lang="en-US" altLang="zh-CN" dirty="0" err="1" smtClean="0"/>
              <a:t>kafka,db,hbase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 Storm</a:t>
            </a:r>
            <a:r>
              <a:rPr lang="zh-CN" altLang="en-US" baseline="0" dirty="0" smtClean="0"/>
              <a:t>不断从这个数据源中获取数据然后发送到下游的</a:t>
            </a:r>
            <a:r>
              <a:rPr lang="en-US" altLang="zh-CN" baseline="0" dirty="0" smtClean="0"/>
              <a:t>bolt</a:t>
            </a:r>
            <a:r>
              <a:rPr lang="zh-CN" altLang="en-US" baseline="0" dirty="0" smtClean="0"/>
              <a:t>进行处理。 重写</a:t>
            </a:r>
            <a:r>
              <a:rPr lang="en-US" altLang="zh-CN" baseline="0" dirty="0" err="1" smtClean="0"/>
              <a:t>nextTuple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Bolt</a:t>
            </a:r>
            <a:r>
              <a:rPr lang="zh-CN" altLang="en-US" baseline="0" dirty="0" smtClean="0"/>
              <a:t>代表处理逻辑，既可以将消息继续发送给下游的</a:t>
            </a:r>
            <a:r>
              <a:rPr lang="en-US" altLang="zh-CN" baseline="0" dirty="0" smtClean="0"/>
              <a:t>bolt,</a:t>
            </a:r>
            <a:r>
              <a:rPr lang="zh-CN" altLang="en-US" baseline="0" dirty="0" smtClean="0"/>
              <a:t>形成一个处理流水线。通常最后一个</a:t>
            </a:r>
            <a:r>
              <a:rPr lang="en-US" altLang="zh-CN" baseline="0" dirty="0" smtClean="0"/>
              <a:t>bolt</a:t>
            </a:r>
            <a:r>
              <a:rPr lang="zh-CN" altLang="en-US" baseline="0" dirty="0" smtClean="0"/>
              <a:t>会做一些存储工作。重写</a:t>
            </a:r>
            <a:r>
              <a:rPr lang="en-US" altLang="zh-CN" baseline="0" dirty="0" smtClean="0"/>
              <a:t>execute()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对应一个进程，即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。一个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对应多个线程，一个线程对应一个</a:t>
            </a:r>
            <a:r>
              <a:rPr lang="en-US" altLang="zh-CN" dirty="0" smtClean="0"/>
              <a:t>spout/bolt</a:t>
            </a:r>
            <a:r>
              <a:rPr lang="zh-CN" altLang="en-US" dirty="0" smtClean="0"/>
              <a:t>实例。</a:t>
            </a:r>
            <a:r>
              <a:rPr lang="en-US" altLang="zh-CN" dirty="0" smtClean="0"/>
              <a:t>Spout/bolt</a:t>
            </a:r>
            <a:r>
              <a:rPr lang="zh-CN" altLang="en-US" smtClean="0"/>
              <a:t>实例对应</a:t>
            </a:r>
            <a:r>
              <a:rPr lang="zh-CN" altLang="en-US" dirty="0" smtClean="0"/>
              <a:t>一</a:t>
            </a:r>
            <a:r>
              <a:rPr lang="zh-CN" altLang="en-US" smtClean="0"/>
              <a:t>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1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worker, </a:t>
            </a:r>
            <a:r>
              <a:rPr lang="en-US" altLang="zh-CN" dirty="0" err="1" smtClean="0"/>
              <a:t>exector</a:t>
            </a:r>
            <a:r>
              <a:rPr lang="zh-CN" altLang="en-US" dirty="0" smtClean="0"/>
              <a:t>都是进程？线程？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5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主要区别在于处理模式，一个涉及</a:t>
            </a:r>
            <a:r>
              <a:rPr lang="en-US" altLang="zh-CN" dirty="0" smtClean="0"/>
              <a:t>spill,</a:t>
            </a:r>
            <a:r>
              <a:rPr lang="en-US" altLang="zh-CN" baseline="0" dirty="0" smtClean="0"/>
              <a:t> combine, shuffle, merge</a:t>
            </a:r>
            <a:r>
              <a:rPr lang="zh-CN" altLang="en-US" baseline="0" dirty="0" smtClean="0"/>
              <a:t>等过程，磁盘交互。   一个只操作内存。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1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具体对应神马？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spout/bolt</a:t>
            </a:r>
            <a:r>
              <a:rPr lang="zh-CN" altLang="en-US" dirty="0" smtClean="0"/>
              <a:t>）下面稍小的粒度，可能</a:t>
            </a:r>
            <a:r>
              <a:rPr lang="en-US" altLang="zh-CN" dirty="0" err="1" smtClean="0"/>
              <a:t>nextTuple</a:t>
            </a:r>
            <a:r>
              <a:rPr lang="en-US" altLang="zh-CN" dirty="0" smtClean="0"/>
              <a:t>()tuple</a:t>
            </a:r>
            <a:r>
              <a:rPr lang="zh-CN" altLang="en-US" dirty="0" smtClean="0"/>
              <a:t>元组的分配</a:t>
            </a:r>
            <a:r>
              <a:rPr lang="en-US" altLang="zh-CN" dirty="0" smtClean="0"/>
              <a:t>..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3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可以用来加快程序的执行速度。。。</a:t>
            </a:r>
            <a:endParaRPr lang="en-US" altLang="zh-CN" dirty="0" smtClean="0"/>
          </a:p>
          <a:p>
            <a:r>
              <a:rPr lang="zh-CN" altLang="en-US" dirty="0" smtClean="0"/>
              <a:t>演示。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2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流式处理，可以确保</a:t>
            </a:r>
            <a:r>
              <a:rPr lang="en-US" altLang="zh-CN" dirty="0" smtClean="0"/>
              <a:t>spout</a:t>
            </a:r>
            <a:r>
              <a:rPr lang="zh-CN" altLang="en-US" dirty="0" smtClean="0"/>
              <a:t>发出来的每个消息都会被完整处理。 </a:t>
            </a:r>
            <a:r>
              <a:rPr lang="en-US" altLang="zh-CN" b="1" dirty="0" smtClean="0"/>
              <a:t>1. Tuple tree </a:t>
            </a:r>
            <a:r>
              <a:rPr lang="zh-CN" altLang="en-US" b="1" dirty="0" smtClean="0"/>
              <a:t>不再生长</a:t>
            </a:r>
            <a:r>
              <a:rPr lang="en-US" altLang="zh-CN" b="1" baseline="0" dirty="0" smtClean="0"/>
              <a:t>   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树中的任何消息均已被标为已处理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2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锚定该如何解释。。。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  <a:lumMod val="10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057404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方正姚体" pitchFamily="2" charset="-122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911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>
                <a:latin typeface="Georgia" pitchFamily="18" charset="0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100B02-D091-4D7E-A1B5-D665B8E8982A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86400"/>
            <a:ext cx="1828800" cy="75625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531203"/>
            <a:ext cx="2514600" cy="6666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531203"/>
            <a:ext cx="2514600" cy="66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Adobe Garamond Pro Bold" pitchFamily="18" charset="0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 sz="2400" b="0">
                <a:effectLst/>
                <a:latin typeface="Georgia" pitchFamily="18" charset="0"/>
                <a:ea typeface="+mn-ea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u"/>
              <a:defRPr sz="2000" b="0">
                <a:effectLst/>
                <a:latin typeface="Georgia" pitchFamily="18" charset="0"/>
                <a:ea typeface="+mn-ea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p"/>
              <a:defRPr sz="1800" b="0">
                <a:effectLst/>
                <a:latin typeface="Georgia" pitchFamily="18" charset="0"/>
                <a:ea typeface="+mn-ea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u"/>
              <a:defRPr b="0">
                <a:effectLst/>
                <a:latin typeface="Georgia" pitchFamily="18" charset="0"/>
                <a:ea typeface="+mn-ea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p"/>
              <a:defRPr b="0">
                <a:effectLst/>
                <a:latin typeface="Georgia" pitchFamily="18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81750"/>
            <a:ext cx="838200" cy="476250"/>
          </a:xfrm>
        </p:spPr>
        <p:txBody>
          <a:bodyPr/>
          <a:lstStyle>
            <a:lvl1pPr algn="ctr">
              <a:defRPr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30100B02-D091-4D7E-A1B5-D665B8E8982A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29350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-9525"/>
            <a:ext cx="9144000" cy="990600"/>
          </a:xfrm>
          <a:prstGeom prst="rect">
            <a:avLst/>
          </a:prstGeom>
          <a:solidFill>
            <a:srgbClr val="002060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52400"/>
            <a:ext cx="8820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7"/>
            <a:ext cx="80010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39876"/>
            <a:ext cx="1676400" cy="6932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53164"/>
            <a:ext cx="2514600" cy="6666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53164"/>
            <a:ext cx="2514600" cy="6666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dobe Garamond Pro Bold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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852551"/>
            <a:ext cx="7039304" cy="1657412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torm</a:t>
            </a:r>
            <a:br>
              <a:rPr lang="en-US" altLang="zh-CN" dirty="0" smtClean="0"/>
            </a:br>
            <a:r>
              <a:rPr lang="zh-CN" altLang="en-US" dirty="0" smtClean="0"/>
              <a:t>实时流处理框架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92070"/>
            <a:ext cx="6400800" cy="1492623"/>
          </a:xfrm>
        </p:spPr>
        <p:txBody>
          <a:bodyPr/>
          <a:lstStyle/>
          <a:p>
            <a:r>
              <a:rPr lang="zh-CN" altLang="en-US" sz="2400" dirty="0"/>
              <a:t>曹高飞</a:t>
            </a:r>
            <a:endParaRPr lang="en-US" altLang="zh-CN" sz="2400" dirty="0" smtClean="0"/>
          </a:p>
          <a:p>
            <a:r>
              <a:rPr lang="en-US" altLang="zh-CN" sz="2400" dirty="0" smtClean="0"/>
              <a:t>2016.05.09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64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pic>
        <p:nvPicPr>
          <p:cNvPr id="4" name="Picture 5" descr="Storm流程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7" y="1250290"/>
            <a:ext cx="7463343" cy="46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0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smtClean="0"/>
              <a:t>torm 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ordcount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30" y="2626654"/>
            <a:ext cx="5261377" cy="149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30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4" name="TextBox 1"/>
          <p:cNvSpPr txBox="1">
            <a:spLocks noGrp="1"/>
          </p:cNvSpPr>
          <p:nvPr>
            <p:ph idx="1"/>
          </p:nvPr>
        </p:nvSpPr>
        <p:spPr>
          <a:xfrm>
            <a:off x="533400" y="1268417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b="1" dirty="0" err="1" smtClean="0"/>
              <a:t>Hadoop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000" dirty="0" smtClean="0"/>
              <a:t>1.Hadoop</a:t>
            </a:r>
            <a:r>
              <a:rPr lang="zh-CN" altLang="en-US" sz="2000" dirty="0" smtClean="0"/>
              <a:t>设计适应批处理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注重高吞吐量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中间数据存储在磁盘上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响应时间上没有保障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2.Hadoop Job </a:t>
            </a:r>
            <a:r>
              <a:rPr lang="zh-CN" altLang="en-US" sz="2000" dirty="0" smtClean="0"/>
              <a:t>不是持续的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最终会完成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3.Hadoop  </a:t>
            </a:r>
            <a:r>
              <a:rPr lang="zh-CN" altLang="en-US" sz="2000" dirty="0" smtClean="0"/>
              <a:t>数据粒度在块级别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且任务提交后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必须任务完成才能获得结果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而实时处理往往需要处理完一条数据获取到一条数据</a:t>
            </a:r>
            <a:r>
              <a:rPr lang="en-US" altLang="zh-CN" sz="2000" dirty="0" smtClean="0"/>
              <a:t>.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Storm</a:t>
            </a:r>
          </a:p>
          <a:p>
            <a:pPr marL="0" indent="0">
              <a:buNone/>
            </a:pPr>
            <a:r>
              <a:rPr lang="en-US" altLang="zh-CN" sz="2000" dirty="0" smtClean="0"/>
              <a:t>1.Strom</a:t>
            </a:r>
            <a:r>
              <a:rPr lang="zh-CN" altLang="en-US" sz="2000" dirty="0" smtClean="0"/>
              <a:t>设计为流式结构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注重实时响应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运算及中间数据都使用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保证响应时间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2.Strom </a:t>
            </a:r>
            <a:r>
              <a:rPr lang="zh-CN" altLang="en-US" sz="2000" dirty="0" smtClean="0"/>
              <a:t>的任务提交以后在不手动</a:t>
            </a:r>
            <a:r>
              <a:rPr lang="en-US" altLang="zh-CN" sz="2000" dirty="0" smtClean="0"/>
              <a:t>kill</a:t>
            </a:r>
            <a:r>
              <a:rPr lang="zh-CN" altLang="en-US" sz="2000" dirty="0" smtClean="0"/>
              <a:t>情况下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持续运行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 smtClean="0"/>
              <a:t>3.Strom </a:t>
            </a:r>
            <a:r>
              <a:rPr lang="zh-CN" altLang="en-US" sz="2000" dirty="0" smtClean="0"/>
              <a:t>数据粒度在记录级别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数据从源头输入后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立刻流经环节得到处理得到结果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89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1800" dirty="0"/>
              <a:t>随机分组（</a:t>
            </a:r>
            <a:r>
              <a:rPr lang="en-US" altLang="zh-CN" sz="1800" dirty="0"/>
              <a:t>Shuffle grouping</a:t>
            </a:r>
            <a:r>
              <a:rPr lang="zh-CN" altLang="en-US" sz="1800" dirty="0"/>
              <a:t>）：随机分发</a:t>
            </a:r>
            <a:r>
              <a:rPr lang="en-US" altLang="zh-CN" sz="1800" dirty="0"/>
              <a:t>tuple</a:t>
            </a:r>
            <a:r>
              <a:rPr lang="zh-CN" altLang="en-US" sz="1800" dirty="0"/>
              <a:t>到</a:t>
            </a:r>
            <a:r>
              <a:rPr lang="en-US" altLang="zh-CN" sz="1800" dirty="0"/>
              <a:t>Bolt</a:t>
            </a:r>
            <a:r>
              <a:rPr lang="zh-CN" altLang="en-US" sz="1800" dirty="0"/>
              <a:t>的任务，保证每个任务获得相等数量的</a:t>
            </a:r>
            <a:r>
              <a:rPr lang="en-US" altLang="zh-CN" sz="1800" dirty="0"/>
              <a:t>tuple</a:t>
            </a:r>
            <a:r>
              <a:rPr lang="zh-CN" altLang="en-US" sz="1800" dirty="0"/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800" dirty="0"/>
              <a:t>字段分组（</a:t>
            </a:r>
            <a:r>
              <a:rPr lang="en-US" altLang="zh-CN" sz="1800" dirty="0"/>
              <a:t>Fields grouping</a:t>
            </a:r>
            <a:r>
              <a:rPr lang="zh-CN" altLang="en-US" sz="1800" dirty="0"/>
              <a:t>）：根据指定字段分割数据流，并分组。例如，根据“</a:t>
            </a:r>
            <a:r>
              <a:rPr lang="en-US" altLang="zh-CN" sz="1800" dirty="0"/>
              <a:t>user-id”</a:t>
            </a:r>
            <a:r>
              <a:rPr lang="zh-CN" altLang="en-US" sz="1800" dirty="0"/>
              <a:t>字段，相同“</a:t>
            </a:r>
            <a:r>
              <a:rPr lang="en-US" altLang="zh-CN" sz="1800" dirty="0"/>
              <a:t>user-id”</a:t>
            </a:r>
            <a:r>
              <a:rPr lang="zh-CN" altLang="en-US" sz="1800" dirty="0"/>
              <a:t>的元组总是分发到同一个任务，不同“</a:t>
            </a:r>
            <a:r>
              <a:rPr lang="en-US" altLang="zh-CN" sz="1800" dirty="0"/>
              <a:t>user-id”</a:t>
            </a:r>
            <a:r>
              <a:rPr lang="zh-CN" altLang="en-US" sz="1800" dirty="0"/>
              <a:t>的元组可能分发到不同的任务。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800" dirty="0"/>
              <a:t>全部分组（</a:t>
            </a:r>
            <a:r>
              <a:rPr lang="en-US" altLang="zh-CN" sz="1800" dirty="0"/>
              <a:t>All grouping</a:t>
            </a:r>
            <a:r>
              <a:rPr lang="zh-CN" altLang="en-US" sz="1800" dirty="0"/>
              <a:t>）：</a:t>
            </a:r>
            <a:r>
              <a:rPr lang="en-US" altLang="zh-CN" sz="1800" dirty="0"/>
              <a:t>tuple</a:t>
            </a:r>
            <a:r>
              <a:rPr lang="zh-CN" altLang="en-US" sz="1800" dirty="0"/>
              <a:t>被复制到</a:t>
            </a:r>
            <a:r>
              <a:rPr lang="en-US" altLang="zh-CN" sz="1800" dirty="0"/>
              <a:t>bolt</a:t>
            </a:r>
            <a:r>
              <a:rPr lang="zh-CN" altLang="en-US" sz="1800" dirty="0"/>
              <a:t>的所有任务。这种类型需要谨慎使用。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800" dirty="0"/>
              <a:t>全局分组（</a:t>
            </a:r>
            <a:r>
              <a:rPr lang="en-US" altLang="zh-CN" sz="1800" dirty="0"/>
              <a:t>Global grouping</a:t>
            </a:r>
            <a:r>
              <a:rPr lang="zh-CN" altLang="en-US" sz="1800" dirty="0"/>
              <a:t>）：全部流都分配到</a:t>
            </a:r>
            <a:r>
              <a:rPr lang="en-US" altLang="zh-CN" sz="1800" dirty="0"/>
              <a:t>bolt</a:t>
            </a:r>
            <a:r>
              <a:rPr lang="zh-CN" altLang="en-US" sz="1800" dirty="0"/>
              <a:t>的同一个任务。明确地说，是分配给</a:t>
            </a:r>
            <a:r>
              <a:rPr lang="en-US" altLang="zh-CN" sz="1800" dirty="0"/>
              <a:t>ID</a:t>
            </a:r>
            <a:r>
              <a:rPr lang="zh-CN" altLang="en-US" sz="1800" dirty="0"/>
              <a:t>最小的那个</a:t>
            </a:r>
            <a:r>
              <a:rPr lang="en-US" altLang="zh-CN" sz="1800" dirty="0"/>
              <a:t>task</a:t>
            </a:r>
            <a:r>
              <a:rPr lang="zh-CN" altLang="en-US" sz="1800" dirty="0"/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800" dirty="0"/>
              <a:t>无分组（</a:t>
            </a:r>
            <a:r>
              <a:rPr lang="en-US" altLang="zh-CN" sz="1800" dirty="0"/>
              <a:t>None grouping</a:t>
            </a:r>
            <a:r>
              <a:rPr lang="zh-CN" altLang="en-US" sz="1800" dirty="0"/>
              <a:t>）：你不需要关心流是如何分组。目前，无分组等效于随机分组。但最终，</a:t>
            </a:r>
            <a:r>
              <a:rPr lang="en-US" altLang="zh-CN" sz="1800" dirty="0"/>
              <a:t>Storm</a:t>
            </a:r>
            <a:r>
              <a:rPr lang="zh-CN" altLang="en-US" sz="1800" dirty="0"/>
              <a:t>将把无分组的</a:t>
            </a:r>
            <a:r>
              <a:rPr lang="en-US" altLang="zh-CN" sz="1800" dirty="0"/>
              <a:t>Bolts</a:t>
            </a:r>
            <a:r>
              <a:rPr lang="zh-CN" altLang="en-US" sz="1800" dirty="0"/>
              <a:t>放到</a:t>
            </a:r>
            <a:r>
              <a:rPr lang="en-US" altLang="zh-CN" sz="1800" dirty="0"/>
              <a:t>Bolts</a:t>
            </a:r>
            <a:r>
              <a:rPr lang="zh-CN" altLang="en-US" sz="1800" dirty="0"/>
              <a:t>或</a:t>
            </a:r>
            <a:r>
              <a:rPr lang="en-US" altLang="zh-CN" sz="1800" dirty="0"/>
              <a:t>Spouts</a:t>
            </a:r>
            <a:r>
              <a:rPr lang="zh-CN" altLang="en-US" sz="1800" dirty="0"/>
              <a:t>订阅它们的同一线程去执行（如果可能）。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800" dirty="0"/>
              <a:t>直接分组（</a:t>
            </a:r>
            <a:r>
              <a:rPr lang="en-US" altLang="zh-CN" sz="1800" dirty="0"/>
              <a:t>Direct grouping</a:t>
            </a:r>
            <a:r>
              <a:rPr lang="zh-CN" altLang="en-US" sz="1800" dirty="0"/>
              <a:t>）：这是一个特别的分组类型。元组生产者决定</a:t>
            </a:r>
            <a:r>
              <a:rPr lang="en-US" altLang="zh-CN" sz="1800" dirty="0"/>
              <a:t>tuple</a:t>
            </a:r>
            <a:r>
              <a:rPr lang="zh-CN" altLang="en-US" sz="1800" dirty="0"/>
              <a:t>由哪个元组处理者任务接收。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800" dirty="0"/>
              <a:t>当然还可以实现</a:t>
            </a:r>
            <a:r>
              <a:rPr lang="en-US" altLang="zh-CN" sz="1800" dirty="0" err="1"/>
              <a:t>CustomStreamGroupimg</a:t>
            </a:r>
            <a:r>
              <a:rPr lang="zh-CN" altLang="en-US" sz="1800" dirty="0"/>
              <a:t>接口来定制自己需要的分组。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85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拓扑并行度</a:t>
            </a:r>
            <a:endParaRPr lang="zh-CN" altLang="en-US" dirty="0"/>
          </a:p>
        </p:txBody>
      </p:sp>
      <p:pic>
        <p:nvPicPr>
          <p:cNvPr id="4098" name="Picture 2" descr="relationshi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2" y="2037887"/>
            <a:ext cx="2947830" cy="32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ample of a running topology in St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36" y="1336431"/>
            <a:ext cx="4904143" cy="44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1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拓扑并行度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368" y="1559218"/>
            <a:ext cx="8729232" cy="41984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20203" y="6026548"/>
            <a:ext cx="23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程序演示。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9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消息的可靠处理</a:t>
            </a:r>
            <a:endParaRPr lang="zh-CN" altLang="en-US" dirty="0"/>
          </a:p>
        </p:txBody>
      </p:sp>
      <p:pic>
        <p:nvPicPr>
          <p:cNvPr id="1026" name="Picture 2" descr="http://blog.linezing.com/wp-content/uploads/2013/01/x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0" y="1373243"/>
            <a:ext cx="5861568" cy="40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887211" y="5588724"/>
            <a:ext cx="158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dirty="0" smtClean="0"/>
              <a:t>uple tree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343844" y="2926695"/>
            <a:ext cx="264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如何认为从</a:t>
            </a:r>
            <a:r>
              <a:rPr lang="en-US" altLang="zh-CN" b="1" dirty="0" smtClean="0"/>
              <a:t>spout</a:t>
            </a:r>
            <a:r>
              <a:rPr lang="zh-CN" altLang="en-US" b="1" dirty="0" smtClean="0"/>
              <a:t>发出的一个消息被完整处理？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343844" y="3882963"/>
            <a:ext cx="264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Tuple tree </a:t>
            </a:r>
            <a:r>
              <a:rPr lang="zh-CN" altLang="en-US" dirty="0"/>
              <a:t>不再生长</a:t>
            </a:r>
            <a:r>
              <a:rPr lang="en-US" altLang="zh-CN" dirty="0"/>
              <a:t>   2.</a:t>
            </a:r>
            <a:r>
              <a:rPr lang="zh-CN" altLang="en-US" dirty="0"/>
              <a:t>树中的任何消息均已被标为已处理</a:t>
            </a:r>
          </a:p>
        </p:txBody>
      </p:sp>
    </p:spTree>
    <p:extLst>
      <p:ext uri="{BB962C8B-B14F-4D97-AF65-F5344CB8AC3E}">
        <p14:creationId xmlns:p14="http://schemas.microsoft.com/office/powerpoint/2010/main" val="90845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消息的可靠处理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400" y="1268417"/>
            <a:ext cx="8001000" cy="490045"/>
          </a:xfrm>
        </p:spPr>
        <p:txBody>
          <a:bodyPr/>
          <a:lstStyle/>
          <a:p>
            <a:r>
              <a:rPr lang="en-US" altLang="zh-CN" dirty="0" err="1" smtClean="0"/>
              <a:t>Ispout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2055" name="Picture 7" descr="http://blog.linezing.com/wp-content/uploads/2013/01/x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27" y="2444279"/>
            <a:ext cx="30575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873451" y="3044652"/>
            <a:ext cx="324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多重</a:t>
            </a:r>
            <a:r>
              <a:rPr lang="zh-CN" altLang="en-US" b="1" dirty="0" smtClean="0">
                <a:solidFill>
                  <a:srgbClr val="FF0000"/>
                </a:solidFill>
              </a:rPr>
              <a:t>锚定</a:t>
            </a:r>
            <a:r>
              <a:rPr lang="zh-CN" altLang="en-US" dirty="0" smtClean="0"/>
              <a:t>可能</a:t>
            </a:r>
            <a:r>
              <a:rPr lang="zh-CN" altLang="en-US" dirty="0"/>
              <a:t>会破坏传统的树形结构，从而构成一个</a:t>
            </a:r>
            <a:r>
              <a:rPr lang="en-US" altLang="zh-CN" dirty="0"/>
              <a:t>DAGs</a:t>
            </a:r>
            <a:r>
              <a:rPr lang="zh-CN" altLang="en-US" dirty="0"/>
              <a:t>（有向无环图）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3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消息的可靠性处理</a:t>
            </a:r>
            <a:endParaRPr lang="zh-CN" altLang="en-US" dirty="0"/>
          </a:p>
        </p:txBody>
      </p:sp>
      <p:pic>
        <p:nvPicPr>
          <p:cNvPr id="3074" name="Picture 2" descr="http://blog.linezing.com/wp-content/uploads/2013/01/x1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10" y="1881340"/>
            <a:ext cx="5695262" cy="179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768510" y="4210259"/>
            <a:ext cx="6700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如何跟踪整棵</a:t>
            </a:r>
            <a:r>
              <a:rPr lang="en-US" altLang="zh-CN" dirty="0" smtClean="0"/>
              <a:t>tree</a:t>
            </a:r>
          </a:p>
          <a:p>
            <a:endParaRPr lang="en-US" altLang="zh-CN" dirty="0"/>
          </a:p>
          <a:p>
            <a:r>
              <a:rPr lang="en-US" altLang="zh-CN" dirty="0" smtClean="0"/>
              <a:t>1. Spout</a:t>
            </a:r>
            <a:r>
              <a:rPr lang="zh-CN" altLang="en-US" dirty="0" smtClean="0"/>
              <a:t>消息发出</a:t>
            </a:r>
            <a:r>
              <a:rPr lang="en-US" altLang="zh-CN" dirty="0" smtClean="0"/>
              <a:t>message id, hash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acker,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tuple tree</a:t>
            </a:r>
          </a:p>
          <a:p>
            <a:r>
              <a:rPr lang="en-US" altLang="zh-CN" dirty="0" smtClean="0"/>
              <a:t>2. Acker</a:t>
            </a:r>
            <a:r>
              <a:rPr lang="zh-CN" altLang="en-US" dirty="0" smtClean="0"/>
              <a:t>任务保存</a:t>
            </a:r>
            <a:r>
              <a:rPr lang="en-US" altLang="zh-CN" dirty="0" smtClean="0"/>
              <a:t>spout id</a:t>
            </a:r>
            <a:r>
              <a:rPr lang="zh-CN" altLang="en-US" dirty="0" smtClean="0"/>
              <a:t>到一对值映射 </a:t>
            </a:r>
            <a:r>
              <a:rPr lang="en-US" altLang="zh-CN" dirty="0" smtClean="0"/>
              <a:t>{ task id; acker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}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异或值为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时确定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被处理完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56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DRPC </a:t>
            </a:r>
            <a:r>
              <a:rPr lang="zh-CN" altLang="en-US" dirty="0" smtClean="0"/>
              <a:t>：分布式远程过程调用</a:t>
            </a:r>
            <a:endParaRPr lang="zh-CN" altLang="en-US" dirty="0"/>
          </a:p>
        </p:txBody>
      </p:sp>
      <p:pic>
        <p:nvPicPr>
          <p:cNvPr id="5122" name="Picture 2" descr="Tasks in a top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02" y="1356528"/>
            <a:ext cx="7186645" cy="433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68417"/>
            <a:ext cx="8001000" cy="5413737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关键部分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clojure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…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比如每生成一个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都为其分配一个随机</a:t>
            </a:r>
            <a:r>
              <a:rPr lang="en-US" altLang="zh-CN" dirty="0" smtClean="0"/>
              <a:t>64bit id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, fail</a:t>
            </a:r>
            <a:r>
              <a:rPr lang="zh-CN" altLang="en-US" dirty="0" smtClean="0"/>
              <a:t>的各种线程安全性</a:t>
            </a:r>
            <a:r>
              <a:rPr lang="en-US" altLang="zh-CN" dirty="0" smtClean="0"/>
              <a:t>….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3. worker, executor.. </a:t>
            </a:r>
            <a:r>
              <a:rPr lang="zh-CN" altLang="en-US" dirty="0" smtClean="0"/>
              <a:t>线程？进程？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Mapreduce</a:t>
            </a:r>
            <a:r>
              <a:rPr lang="zh-CN" altLang="en-US" dirty="0" smtClean="0"/>
              <a:t>怎样保证消息的可靠性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怎样解释</a:t>
            </a:r>
            <a:r>
              <a:rPr lang="en-US" altLang="zh-CN" dirty="0" smtClean="0"/>
              <a:t>tuple?</a:t>
            </a:r>
          </a:p>
          <a:p>
            <a:pPr marL="457200" lvl="1" indent="0">
              <a:buNone/>
            </a:pPr>
            <a:r>
              <a:rPr lang="zh-CN" altLang="en-US" dirty="0" smtClean="0"/>
              <a:t>怎样解释</a:t>
            </a:r>
            <a:r>
              <a:rPr lang="en-US" altLang="zh-CN" dirty="0" smtClean="0"/>
              <a:t>collector?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515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Trident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Trident</a:t>
            </a:r>
            <a:r>
              <a:rPr lang="zh-CN" altLang="en-US" dirty="0"/>
              <a:t>是</a:t>
            </a:r>
            <a:r>
              <a:rPr lang="en-US" altLang="zh-CN" dirty="0"/>
              <a:t>Storm</a:t>
            </a:r>
            <a:r>
              <a:rPr lang="zh-CN" altLang="en-US" dirty="0"/>
              <a:t>之上的高级抽象，提供了</a:t>
            </a:r>
            <a:r>
              <a:rPr lang="en-US" altLang="zh-CN" dirty="0"/>
              <a:t>joins</a:t>
            </a:r>
            <a:r>
              <a:rPr lang="zh-CN" altLang="en-US" dirty="0"/>
              <a:t>，</a:t>
            </a:r>
            <a:r>
              <a:rPr lang="en-US" altLang="zh-CN" dirty="0"/>
              <a:t>grouping</a:t>
            </a:r>
            <a:r>
              <a:rPr lang="zh-CN" altLang="en-US" dirty="0"/>
              <a:t>，</a:t>
            </a:r>
            <a:r>
              <a:rPr lang="en-US" altLang="zh-CN" dirty="0"/>
              <a:t>aggregations</a:t>
            </a:r>
            <a:r>
              <a:rPr lang="zh-CN" altLang="en-US" dirty="0"/>
              <a:t>，</a:t>
            </a:r>
            <a:r>
              <a:rPr lang="en-US" altLang="zh-CN" dirty="0" err="1"/>
              <a:t>fuctions</a:t>
            </a:r>
            <a:r>
              <a:rPr lang="zh-CN" altLang="en-US" dirty="0"/>
              <a:t>和</a:t>
            </a:r>
            <a:r>
              <a:rPr lang="en-US" altLang="zh-CN" dirty="0"/>
              <a:t>filters</a:t>
            </a:r>
            <a:r>
              <a:rPr lang="zh-CN" altLang="en-US" dirty="0"/>
              <a:t>等接口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类似于</a:t>
            </a:r>
            <a:r>
              <a:rPr lang="en-US" altLang="zh-CN" dirty="0" smtClean="0"/>
              <a:t>Pig, Hive…</a:t>
            </a:r>
          </a:p>
        </p:txBody>
      </p:sp>
    </p:spTree>
    <p:extLst>
      <p:ext uri="{BB962C8B-B14F-4D97-AF65-F5344CB8AC3E}">
        <p14:creationId xmlns:p14="http://schemas.microsoft.com/office/powerpoint/2010/main" val="241683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与第三方软件集成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Strom</a:t>
            </a:r>
            <a:r>
              <a:rPr lang="zh-CN" altLang="en-US" dirty="0"/>
              <a:t>自身没带有输入源和存储</a:t>
            </a:r>
            <a:r>
              <a:rPr lang="en-US" altLang="zh-CN" dirty="0"/>
              <a:t>,</a:t>
            </a:r>
            <a:r>
              <a:rPr lang="zh-CN" altLang="en-US" dirty="0"/>
              <a:t>在使用过程中需要与其他软件集成使用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1.Storm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集成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可以和</a:t>
            </a:r>
            <a:r>
              <a:rPr lang="en-US" altLang="zh-CN" sz="2000" dirty="0"/>
              <a:t>Strom</a:t>
            </a:r>
            <a:r>
              <a:rPr lang="zh-CN" altLang="en-US" sz="2000" dirty="0"/>
              <a:t>很好结合</a:t>
            </a:r>
            <a:r>
              <a:rPr lang="en-US" altLang="zh-CN" sz="2000" dirty="0"/>
              <a:t>,</a:t>
            </a:r>
            <a:r>
              <a:rPr lang="zh-CN" altLang="en-US" sz="2000" dirty="0"/>
              <a:t>作为</a:t>
            </a:r>
            <a:r>
              <a:rPr lang="en-US" altLang="zh-CN" sz="2000" dirty="0"/>
              <a:t>Storm</a:t>
            </a:r>
            <a:r>
              <a:rPr lang="zh-CN" altLang="en-US" sz="2000" dirty="0"/>
              <a:t>数据处理的存储</a:t>
            </a:r>
            <a:r>
              <a:rPr lang="en-US" altLang="zh-CN" sz="2000" dirty="0"/>
              <a:t>,</a:t>
            </a:r>
            <a:r>
              <a:rPr lang="zh-CN" altLang="en-US" sz="2000" dirty="0"/>
              <a:t>也可以作为</a:t>
            </a:r>
            <a:r>
              <a:rPr lang="en-US" altLang="zh-CN" sz="2000" dirty="0"/>
              <a:t>Storm</a:t>
            </a:r>
            <a:r>
              <a:rPr lang="zh-CN" altLang="en-US" sz="2000" dirty="0"/>
              <a:t>的输入源</a:t>
            </a:r>
            <a:r>
              <a:rPr lang="en-US" altLang="zh-CN" sz="2000" dirty="0"/>
              <a:t>,</a:t>
            </a:r>
            <a:r>
              <a:rPr lang="zh-CN" altLang="en-US" sz="2000" dirty="0"/>
              <a:t>目前业界已经有</a:t>
            </a:r>
            <a:r>
              <a:rPr lang="en-US" altLang="zh-CN" sz="2000" dirty="0"/>
              <a:t>Storm-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的开源项目成立</a:t>
            </a:r>
            <a:r>
              <a:rPr lang="en-US" altLang="zh-CN" sz="2000" dirty="0"/>
              <a:t>,</a:t>
            </a:r>
            <a:r>
              <a:rPr lang="zh-CN" altLang="en-US" sz="2000" dirty="0"/>
              <a:t>实现</a:t>
            </a:r>
            <a:r>
              <a:rPr lang="en-US" altLang="zh-CN" sz="2000" dirty="0"/>
              <a:t>Storm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更紧密的结合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2.Storm</a:t>
            </a:r>
            <a:r>
              <a:rPr lang="zh-CN" altLang="en-US" sz="2000" dirty="0"/>
              <a:t>与分布式消息中间件集成</a:t>
            </a:r>
            <a:r>
              <a:rPr lang="en-US" altLang="zh-CN" sz="2000" dirty="0"/>
              <a:t>:Storm</a:t>
            </a:r>
            <a:r>
              <a:rPr lang="zh-CN" altLang="en-US" sz="2000" dirty="0"/>
              <a:t>与</a:t>
            </a:r>
            <a:r>
              <a:rPr lang="en-US" altLang="zh-CN" sz="2000" dirty="0"/>
              <a:t>Apache Kafka</a:t>
            </a:r>
            <a:r>
              <a:rPr lang="zh-CN" altLang="en-US" sz="2000" dirty="0"/>
              <a:t>或者淘宝</a:t>
            </a:r>
            <a:r>
              <a:rPr lang="en-US" altLang="zh-CN" sz="2000" dirty="0" err="1"/>
              <a:t>MetaQ</a:t>
            </a:r>
            <a:r>
              <a:rPr lang="zh-CN" altLang="en-US" sz="2000" dirty="0"/>
              <a:t>等分布式消息中间件结合</a:t>
            </a:r>
            <a:r>
              <a:rPr lang="en-US" altLang="zh-CN" sz="2000" dirty="0"/>
              <a:t>,</a:t>
            </a:r>
            <a:r>
              <a:rPr lang="zh-CN" altLang="en-US" sz="2000" dirty="0"/>
              <a:t>将消息中间件作为</a:t>
            </a:r>
            <a:r>
              <a:rPr lang="en-US" altLang="zh-CN" sz="2000" dirty="0"/>
              <a:t>Strom</a:t>
            </a:r>
            <a:r>
              <a:rPr lang="zh-CN" altLang="en-US" sz="2000" dirty="0"/>
              <a:t>的输入</a:t>
            </a:r>
            <a:r>
              <a:rPr lang="zh-CN" altLang="en-US" sz="2000" dirty="0" smtClean="0"/>
              <a:t>源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3.Strom</a:t>
            </a:r>
            <a:r>
              <a:rPr lang="zh-CN" altLang="en-US" sz="2000" dirty="0"/>
              <a:t>与数据库集成</a:t>
            </a:r>
            <a:r>
              <a:rPr lang="en-US" altLang="zh-CN" sz="2000" dirty="0"/>
              <a:t>:</a:t>
            </a:r>
            <a:r>
              <a:rPr lang="zh-CN" altLang="en-US" sz="2000" dirty="0"/>
              <a:t>关系型数据库以及常用的</a:t>
            </a:r>
            <a:r>
              <a:rPr lang="en-US" altLang="zh-CN" sz="2000" dirty="0"/>
              <a:t>NOSQL</a:t>
            </a:r>
            <a:r>
              <a:rPr lang="zh-CN" altLang="en-US" sz="2000" dirty="0"/>
              <a:t>数据库都能通过</a:t>
            </a:r>
            <a:r>
              <a:rPr lang="en-US" altLang="zh-CN" sz="2000" dirty="0"/>
              <a:t>API</a:t>
            </a:r>
            <a:r>
              <a:rPr lang="zh-CN" altLang="en-US" sz="2000" dirty="0"/>
              <a:t>与</a:t>
            </a:r>
            <a:r>
              <a:rPr lang="en-US" altLang="zh-CN" sz="2000" dirty="0"/>
              <a:t>Storm</a:t>
            </a:r>
            <a:r>
              <a:rPr lang="zh-CN" altLang="en-US" sz="2000" dirty="0"/>
              <a:t>结合</a:t>
            </a:r>
            <a:r>
              <a:rPr lang="en-US" altLang="zh-CN" sz="2000" dirty="0"/>
              <a:t>,</a:t>
            </a:r>
            <a:r>
              <a:rPr lang="zh-CN" altLang="en-US" sz="2000" dirty="0"/>
              <a:t>作为</a:t>
            </a:r>
            <a:r>
              <a:rPr lang="en-US" altLang="zh-CN" sz="2000" dirty="0"/>
              <a:t>Storm</a:t>
            </a:r>
            <a:r>
              <a:rPr lang="zh-CN" altLang="en-US" sz="2000" dirty="0"/>
              <a:t>处理结果的存储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27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 &gt;_&lt;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看了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的原理，我感觉我们自己也能实现一个。</a:t>
            </a:r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zh-CN" altLang="en-US" dirty="0"/>
              <a:t>在想，有哪些方面我们直接用开源的东西比较好，我们自己实现起来会比较麻烦？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 smtClean="0"/>
              <a:t>1. </a:t>
            </a:r>
            <a:r>
              <a:rPr lang="zh-CN" altLang="en-US" sz="1800" dirty="0" smtClean="0"/>
              <a:t>你</a:t>
            </a:r>
            <a:r>
              <a:rPr lang="zh-CN" altLang="en-US" sz="1800" dirty="0"/>
              <a:t>的程序能处理多大的流量，能否满足当前需求？</a:t>
            </a:r>
            <a:br>
              <a:rPr lang="zh-CN" altLang="en-US" sz="1800" dirty="0"/>
            </a:b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如果</a:t>
            </a:r>
            <a:r>
              <a:rPr lang="zh-CN" altLang="en-US" sz="1800" dirty="0"/>
              <a:t>未来程序需要处理的流量翻几倍，你的程序能否通过简单的增加机器来解决问题</a:t>
            </a:r>
            <a:r>
              <a:rPr lang="zh-CN" altLang="en-US" sz="1800" dirty="0" smtClean="0"/>
              <a:t>？</a:t>
            </a:r>
            <a:br>
              <a:rPr lang="zh-CN" altLang="en-US" sz="1800" dirty="0" smtClean="0"/>
            </a:br>
            <a:r>
              <a:rPr lang="en-US" altLang="zh-CN" sz="1800" dirty="0" smtClean="0">
                <a:solidFill>
                  <a:srgbClr val="FF0000"/>
                </a:solidFill>
              </a:rPr>
              <a:t>3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如果任意有台机器挂了，你的系统能否恢复到正常状态，数据不丢不重、计算不出错？</a:t>
            </a:r>
            <a:br>
              <a:rPr lang="zh-CN" altLang="en-US" sz="1800" dirty="0" smtClean="0"/>
            </a:br>
            <a:r>
              <a:rPr lang="en-US" altLang="zh-CN" sz="1800" dirty="0" smtClean="0"/>
              <a:t>4. </a:t>
            </a:r>
            <a:r>
              <a:rPr lang="zh-CN" altLang="en-US" sz="1800" dirty="0" smtClean="0"/>
              <a:t>你</a:t>
            </a:r>
            <a:r>
              <a:rPr lang="zh-CN" altLang="en-US" sz="1800" dirty="0"/>
              <a:t>的系统恢复到正常状态是否需要人工干预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5. </a:t>
            </a:r>
            <a:r>
              <a:rPr lang="zh-CN" altLang="en-US" sz="1800" dirty="0" smtClean="0"/>
              <a:t>保证数据安全性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6. </a:t>
            </a:r>
            <a:r>
              <a:rPr lang="zh-CN" altLang="en-US" sz="1800" dirty="0" smtClean="0"/>
              <a:t>完成</a:t>
            </a:r>
            <a:r>
              <a:rPr lang="zh-CN" altLang="en-US" sz="1800" dirty="0"/>
              <a:t>上述所有功能之后，你需要多大的代码量？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12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192.168.130.5,6,7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00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 smtClean="0"/>
          </a:p>
          <a:p>
            <a:r>
              <a:rPr lang="zh-CN" altLang="en-US" sz="3200" dirty="0" smtClean="0"/>
              <a:t>背景介绍</a:t>
            </a:r>
            <a:endParaRPr lang="en-US" altLang="zh-CN" sz="3200" dirty="0" smtClean="0"/>
          </a:p>
          <a:p>
            <a:r>
              <a:rPr lang="en-US" altLang="zh-CN" sz="3200" dirty="0" smtClean="0"/>
              <a:t>Storm</a:t>
            </a:r>
            <a:r>
              <a:rPr lang="zh-CN" altLang="en-US" sz="3200" dirty="0" smtClean="0"/>
              <a:t>架构 </a:t>
            </a:r>
            <a:r>
              <a:rPr lang="en-US" altLang="zh-CN" sz="3200" dirty="0" smtClean="0"/>
              <a:t>/ 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Hadoop</a:t>
            </a:r>
            <a:r>
              <a:rPr lang="zh-CN" altLang="en-US" sz="3200" dirty="0" smtClean="0"/>
              <a:t>对比</a:t>
            </a:r>
            <a:endParaRPr lang="en-US" altLang="zh-CN" sz="3200" dirty="0" smtClean="0"/>
          </a:p>
          <a:p>
            <a:r>
              <a:rPr lang="zh-CN" altLang="en-US" sz="3200" dirty="0" smtClean="0"/>
              <a:t>实例演示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33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的应用场景举例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3102" y="2235152"/>
            <a:ext cx="300039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21"/>
          <p:cNvSpPr txBox="1"/>
          <p:nvPr/>
        </p:nvSpPr>
        <p:spPr>
          <a:xfrm>
            <a:off x="6095233" y="176060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车辆</a:t>
            </a:r>
            <a:r>
              <a:rPr lang="en-US" altLang="zh-CN" dirty="0" smtClean="0"/>
              <a:t>7*24</a:t>
            </a:r>
            <a:r>
              <a:rPr lang="zh-CN" altLang="en-US" dirty="0" smtClean="0"/>
              <a:t>小时监控</a:t>
            </a:r>
            <a:endParaRPr lang="zh-CN" altLang="en-US" dirty="0"/>
          </a:p>
        </p:txBody>
      </p:sp>
      <p:sp>
        <p:nvSpPr>
          <p:cNvPr id="6" name="TextBox 24"/>
          <p:cNvSpPr txBox="1"/>
          <p:nvPr/>
        </p:nvSpPr>
        <p:spPr>
          <a:xfrm>
            <a:off x="2806372" y="428311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电信行业重大节假日实时保障监控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4797105"/>
            <a:ext cx="8820150" cy="201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20"/>
          <p:cNvSpPr txBox="1"/>
          <p:nvPr/>
        </p:nvSpPr>
        <p:spPr>
          <a:xfrm>
            <a:off x="1229693" y="1721845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淘宝双十一实时销售额统计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4678" y="2244796"/>
            <a:ext cx="3357586" cy="148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224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的处理模式可以分为</a:t>
            </a:r>
            <a:r>
              <a:rPr lang="zh-CN" altLang="en-US" b="1" dirty="0">
                <a:solidFill>
                  <a:srgbClr val="CC0000"/>
                </a:solidFill>
              </a:rPr>
              <a:t>流处理（stream processing）和批处理（batch processing）</a:t>
            </a:r>
            <a:r>
              <a:rPr lang="zh-CN" altLang="en-US" dirty="0"/>
              <a:t>两种。批处理是先存储后处理（store-process），而流处理则是直接处理（straight-through process）。</a:t>
            </a:r>
          </a:p>
          <a:p>
            <a:endParaRPr lang="en-US" altLang="zh-C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54" y="4012773"/>
            <a:ext cx="6993292" cy="200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15599" y="3555571"/>
            <a:ext cx="272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batch processing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27051" y="3555571"/>
            <a:ext cx="2693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30917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torm</a:t>
            </a:r>
            <a:r>
              <a:rPr lang="zh-CN" altLang="en-US" dirty="0" smtClean="0"/>
              <a:t>发展现状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最新版本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1.0.0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很多</a:t>
            </a:r>
            <a:r>
              <a:rPr lang="zh-CN" altLang="en-US" dirty="0">
                <a:solidFill>
                  <a:schemeClr val="tx1"/>
                </a:solidFill>
              </a:rPr>
              <a:t>公司在使用Storm</a:t>
            </a:r>
            <a:r>
              <a:rPr lang="zh-CN" altLang="en-US" dirty="0" smtClean="0">
                <a:solidFill>
                  <a:schemeClr val="tx1"/>
                </a:solidFill>
              </a:rPr>
              <a:t>，淘</a:t>
            </a:r>
            <a:r>
              <a:rPr lang="zh-CN" altLang="en-US" dirty="0">
                <a:solidFill>
                  <a:schemeClr val="tx1"/>
                </a:solidFill>
              </a:rPr>
              <a:t>宝，百度，Twitter，Groupon，雅</a:t>
            </a:r>
            <a:r>
              <a:rPr lang="zh-CN" altLang="en-US" dirty="0" smtClean="0">
                <a:solidFill>
                  <a:schemeClr val="tx1"/>
                </a:solidFill>
              </a:rPr>
              <a:t>虎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19" y="2798122"/>
            <a:ext cx="6705600" cy="281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角色对比</a:t>
            </a:r>
            <a:endParaRPr lang="zh-CN" altLang="en-US" dirty="0"/>
          </a:p>
        </p:txBody>
      </p:sp>
      <p:pic>
        <p:nvPicPr>
          <p:cNvPr id="4" name="Picture 6" descr="hadoop与Stor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95" y="1308656"/>
            <a:ext cx="7352459" cy="401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51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批处理流程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2" y="2018675"/>
            <a:ext cx="7664187" cy="271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4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处理流程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36" y="1154140"/>
            <a:ext cx="65627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1747836" y="5243607"/>
            <a:ext cx="656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定义拓扑结构提交到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持续执行</a:t>
            </a:r>
            <a:endParaRPr lang="en-US" altLang="zh-CN" dirty="0" smtClean="0"/>
          </a:p>
          <a:p>
            <a:r>
              <a:rPr lang="en-US" altLang="zh-CN" dirty="0" smtClean="0"/>
              <a:t>2.Spout</a:t>
            </a:r>
            <a:r>
              <a:rPr lang="zh-CN" altLang="en-US" dirty="0" smtClean="0"/>
              <a:t>作为拓扑源不断发送</a:t>
            </a:r>
            <a:r>
              <a:rPr lang="en-US" altLang="zh-CN" dirty="0"/>
              <a:t>Tuple</a:t>
            </a:r>
            <a:endParaRPr lang="en-US" altLang="zh-CN" dirty="0" smtClean="0"/>
          </a:p>
          <a:p>
            <a:r>
              <a:rPr lang="en-US" altLang="zh-CN" dirty="0" smtClean="0"/>
              <a:t>3.Bolt</a:t>
            </a:r>
            <a:r>
              <a:rPr lang="zh-CN" altLang="en-US" dirty="0" smtClean="0"/>
              <a:t>作为处理环节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数据根据拓扑结构流转到环节处理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958033"/>
      </p:ext>
    </p:extLst>
  </p:cSld>
  <p:clrMapOvr>
    <a:masterClrMapping/>
  </p:clrMapOvr>
</p:sld>
</file>

<file path=ppt/theme/theme1.xml><?xml version="1.0" encoding="utf-8"?>
<a:theme xmlns:a="http://schemas.openxmlformats.org/drawingml/2006/main" name="littletotor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littletotoro_blue</Template>
  <TotalTime>4998</TotalTime>
  <Words>1317</Words>
  <Application>Microsoft Office PowerPoint</Application>
  <PresentationFormat>全屏显示(4:3)</PresentationFormat>
  <Paragraphs>129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Adobe Garamond Pro Bold</vt:lpstr>
      <vt:lpstr>方正姚体</vt:lpstr>
      <vt:lpstr>黑体</vt:lpstr>
      <vt:lpstr>宋体</vt:lpstr>
      <vt:lpstr>Arial</vt:lpstr>
      <vt:lpstr>Calibri</vt:lpstr>
      <vt:lpstr>Candara</vt:lpstr>
      <vt:lpstr>Georgia</vt:lpstr>
      <vt:lpstr>Segoe UI</vt:lpstr>
      <vt:lpstr>Tahoma</vt:lpstr>
      <vt:lpstr>Times New Roman</vt:lpstr>
      <vt:lpstr>Wingdings</vt:lpstr>
      <vt:lpstr>littletotoro_blue</vt:lpstr>
      <vt:lpstr>storm 实时流处理框架</vt:lpstr>
      <vt:lpstr>Question </vt:lpstr>
      <vt:lpstr>概述</vt:lpstr>
      <vt:lpstr>Storm的应用场景举例</vt:lpstr>
      <vt:lpstr>背景介绍：</vt:lpstr>
      <vt:lpstr>storm发展现状</vt:lpstr>
      <vt:lpstr>Storm与Hadoop角色对比</vt:lpstr>
      <vt:lpstr>Hadoop批处理流程</vt:lpstr>
      <vt:lpstr>Storm处理流程</vt:lpstr>
      <vt:lpstr>Storm组件</vt:lpstr>
      <vt:lpstr>storm wordcount例子</vt:lpstr>
      <vt:lpstr>Hadoop对比Storm</vt:lpstr>
      <vt:lpstr>Stream Grouping</vt:lpstr>
      <vt:lpstr>Storm拓扑并行度</vt:lpstr>
      <vt:lpstr>Storm拓扑并行度</vt:lpstr>
      <vt:lpstr>消息的可靠处理</vt:lpstr>
      <vt:lpstr>消息的可靠处理</vt:lpstr>
      <vt:lpstr>消息的可靠性处理</vt:lpstr>
      <vt:lpstr>DRPC ：分布式远程过程调用</vt:lpstr>
      <vt:lpstr>Trident</vt:lpstr>
      <vt:lpstr>Storm与第三方软件集成</vt:lpstr>
      <vt:lpstr>Thinking &gt;_&lt;</vt:lpstr>
      <vt:lpstr>Storm安装 | 演示</vt:lpstr>
      <vt:lpstr>谢谢大家！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</dc:creator>
  <cp:lastModifiedBy>lenovo</cp:lastModifiedBy>
  <cp:revision>401</cp:revision>
  <dcterms:created xsi:type="dcterms:W3CDTF">2013-03-03T07:24:31Z</dcterms:created>
  <dcterms:modified xsi:type="dcterms:W3CDTF">2016-05-05T09:48:25Z</dcterms:modified>
</cp:coreProperties>
</file>