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10/7/2024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10/7/2024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10/7/2024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YOLO Nedir?</a:t>
            </a:r>
          </a:p>
        </p:txBody>
      </p:sp>
      <p:sp>
        <p:nvSpPr>
          <p:cNvPr id="3" name="Alt Başlık 2"/>
          <p:cNvSpPr>
            <a:spLocks noGrp="1"/>
          </p:cNvSpPr>
          <p:nvPr>
            <p:ph type="subTitle" idx="1"/>
          </p:nvPr>
        </p:nvSpPr>
        <p:spPr>
          <a:xfrm>
            <a:off x="581194" y="3121268"/>
            <a:ext cx="10993546" cy="3121269"/>
          </a:xfrm>
        </p:spPr>
        <p:txBody>
          <a:bodyPr>
            <a:normAutofit/>
          </a:bodyPr>
          <a:lstStyle/>
          <a:p>
            <a:endParaRPr lang="tr-TR" dirty="0" smtClean="0">
              <a:solidFill>
                <a:schemeClr val="bg1"/>
              </a:solidFill>
            </a:endParaRPr>
          </a:p>
          <a:p>
            <a:endParaRPr lang="tr-TR" dirty="0">
              <a:solidFill>
                <a:schemeClr val="bg1"/>
              </a:solidFill>
            </a:endParaRPr>
          </a:p>
          <a:p>
            <a:r>
              <a:rPr lang="tr-TR" dirty="0" smtClean="0">
                <a:solidFill>
                  <a:schemeClr val="bg1"/>
                </a:solidFill>
              </a:rPr>
              <a:t>YOLO </a:t>
            </a:r>
            <a:r>
              <a:rPr lang="tr-TR" dirty="0">
                <a:solidFill>
                  <a:schemeClr val="bg1"/>
                </a:solidFill>
              </a:rPr>
              <a:t>(</a:t>
            </a:r>
            <a:r>
              <a:rPr lang="tr-TR" dirty="0" err="1">
                <a:solidFill>
                  <a:schemeClr val="bg1"/>
                </a:solidFill>
              </a:rPr>
              <a:t>You</a:t>
            </a:r>
            <a:r>
              <a:rPr lang="tr-TR" dirty="0">
                <a:solidFill>
                  <a:schemeClr val="bg1"/>
                </a:solidFill>
              </a:rPr>
              <a:t> </a:t>
            </a:r>
            <a:r>
              <a:rPr lang="tr-TR" dirty="0" err="1">
                <a:solidFill>
                  <a:schemeClr val="bg1"/>
                </a:solidFill>
              </a:rPr>
              <a:t>Only</a:t>
            </a:r>
            <a:r>
              <a:rPr lang="tr-TR" dirty="0">
                <a:solidFill>
                  <a:schemeClr val="bg1"/>
                </a:solidFill>
              </a:rPr>
              <a:t> </a:t>
            </a:r>
            <a:r>
              <a:rPr lang="tr-TR" dirty="0" err="1">
                <a:solidFill>
                  <a:schemeClr val="bg1"/>
                </a:solidFill>
              </a:rPr>
              <a:t>Look</a:t>
            </a:r>
            <a:r>
              <a:rPr lang="tr-TR" dirty="0">
                <a:solidFill>
                  <a:schemeClr val="bg1"/>
                </a:solidFill>
              </a:rPr>
              <a:t> </a:t>
            </a:r>
            <a:r>
              <a:rPr lang="tr-TR" dirty="0" err="1">
                <a:solidFill>
                  <a:schemeClr val="bg1"/>
                </a:solidFill>
              </a:rPr>
              <a:t>Once</a:t>
            </a:r>
            <a:r>
              <a:rPr lang="tr-TR" dirty="0">
                <a:solidFill>
                  <a:schemeClr val="bg1"/>
                </a:solidFill>
              </a:rPr>
              <a:t>), bilgisayar görüsünde nesne tespiti (</a:t>
            </a:r>
            <a:r>
              <a:rPr lang="tr-TR" dirty="0" err="1">
                <a:solidFill>
                  <a:schemeClr val="bg1"/>
                </a:solidFill>
              </a:rPr>
              <a:t>object</a:t>
            </a:r>
            <a:r>
              <a:rPr lang="tr-TR" dirty="0">
                <a:solidFill>
                  <a:schemeClr val="bg1"/>
                </a:solidFill>
              </a:rPr>
              <a:t> </a:t>
            </a:r>
            <a:r>
              <a:rPr lang="tr-TR" dirty="0" err="1">
                <a:solidFill>
                  <a:schemeClr val="bg1"/>
                </a:solidFill>
              </a:rPr>
              <a:t>detection</a:t>
            </a:r>
            <a:r>
              <a:rPr lang="tr-TR" dirty="0">
                <a:solidFill>
                  <a:schemeClr val="bg1"/>
                </a:solidFill>
              </a:rPr>
              <a:t>) için kullanılan popüler ve hızlı bir algoritmadır. YOLO, bir görüntüyü yalnızca bir kez tarayarak farklı nesneleri tespit eder ve onların pozisyonlarını belirler. Geleneksel nesne tespit algoritmaları bir görüntü üzerinde birden fazla işlem yaparak önce olası nesneleri belirler ve sonra sınıflandırma işlemi yaparken, YOLO bu süreci tek bir adıma indirir ve görüntüyü bir </a:t>
            </a:r>
            <a:r>
              <a:rPr lang="tr-TR" dirty="0" err="1">
                <a:solidFill>
                  <a:schemeClr val="bg1"/>
                </a:solidFill>
              </a:rPr>
              <a:t>grid'e</a:t>
            </a:r>
            <a:r>
              <a:rPr lang="tr-TR" dirty="0">
                <a:solidFill>
                  <a:schemeClr val="bg1"/>
                </a:solidFill>
              </a:rPr>
              <a:t> böler. Her </a:t>
            </a:r>
            <a:r>
              <a:rPr lang="tr-TR" dirty="0" err="1">
                <a:solidFill>
                  <a:schemeClr val="bg1"/>
                </a:solidFill>
              </a:rPr>
              <a:t>grid</a:t>
            </a:r>
            <a:r>
              <a:rPr lang="tr-TR" dirty="0">
                <a:solidFill>
                  <a:schemeClr val="bg1"/>
                </a:solidFill>
              </a:rPr>
              <a:t> hücresinde olası bir nesnenin var olup olmadığını tahmin eder.</a:t>
            </a:r>
          </a:p>
        </p:txBody>
      </p:sp>
    </p:spTree>
    <p:extLst>
      <p:ext uri="{BB962C8B-B14F-4D97-AF65-F5344CB8AC3E}">
        <p14:creationId xmlns:p14="http://schemas.microsoft.com/office/powerpoint/2010/main" val="263168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0270"/>
            <a:ext cx="7668695" cy="5087060"/>
          </a:xfrm>
          <a:prstGeom prst="rect">
            <a:avLst/>
          </a:prstGeom>
        </p:spPr>
      </p:pic>
      <p:sp>
        <p:nvSpPr>
          <p:cNvPr id="3" name="Metin kutusu 2"/>
          <p:cNvSpPr txBox="1"/>
          <p:nvPr/>
        </p:nvSpPr>
        <p:spPr>
          <a:xfrm>
            <a:off x="7668696" y="1299410"/>
            <a:ext cx="4346842" cy="44935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tr-TR" sz="2200" dirty="0"/>
              <a:t>Bu görsel, YOLO (</a:t>
            </a:r>
            <a:r>
              <a:rPr lang="tr-TR" sz="2200" dirty="0" err="1"/>
              <a:t>You</a:t>
            </a:r>
            <a:r>
              <a:rPr lang="tr-TR" sz="2200" dirty="0"/>
              <a:t> </a:t>
            </a:r>
            <a:r>
              <a:rPr lang="tr-TR" sz="2200" dirty="0" err="1"/>
              <a:t>Only</a:t>
            </a:r>
            <a:r>
              <a:rPr lang="tr-TR" sz="2200" dirty="0"/>
              <a:t> </a:t>
            </a:r>
            <a:r>
              <a:rPr lang="tr-TR" sz="2200" dirty="0" err="1"/>
              <a:t>Look</a:t>
            </a:r>
            <a:r>
              <a:rPr lang="tr-TR" sz="2200" dirty="0"/>
              <a:t> </a:t>
            </a:r>
            <a:r>
              <a:rPr lang="tr-TR" sz="2200" dirty="0" err="1"/>
              <a:t>Once</a:t>
            </a:r>
            <a:r>
              <a:rPr lang="tr-TR" sz="2200" dirty="0"/>
              <a:t>) algoritmasının bir şehir sahnesindeki nesneleri nasıl tespit ettiğini göstermektedir. Görüntüde, YOLO farklı nesneleri (araçlar, bisikletler, trafik ışıkları vb.) tanımlayarak, her nesnenin üzerine "</a:t>
            </a:r>
            <a:r>
              <a:rPr lang="tr-TR" sz="2200" dirty="0" err="1"/>
              <a:t>bounding</a:t>
            </a:r>
            <a:r>
              <a:rPr lang="tr-TR" sz="2200" dirty="0"/>
              <a:t> </a:t>
            </a:r>
            <a:r>
              <a:rPr lang="tr-TR" sz="2200" dirty="0" err="1"/>
              <a:t>box</a:t>
            </a:r>
            <a:r>
              <a:rPr lang="tr-TR" sz="2200" dirty="0"/>
              <a:t>" adı verilen kutular çizmiş. Her kutunun içinde nesnenin ne olduğu (örneğin "car" ya da "</a:t>
            </a:r>
            <a:r>
              <a:rPr lang="tr-TR" sz="2200" dirty="0" err="1"/>
              <a:t>bicycle</a:t>
            </a:r>
            <a:r>
              <a:rPr lang="tr-TR" sz="2200" dirty="0"/>
              <a:t>") ve bu tespit için algoritmanın güven oranı (örneğin 0.76, 0.64 gibi) yazıyor.</a:t>
            </a:r>
          </a:p>
        </p:txBody>
      </p:sp>
    </p:spTree>
    <p:extLst>
      <p:ext uri="{BB962C8B-B14F-4D97-AF65-F5344CB8AC3E}">
        <p14:creationId xmlns:p14="http://schemas.microsoft.com/office/powerpoint/2010/main" val="225142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884" y="112295"/>
            <a:ext cx="7138736" cy="4246759"/>
          </a:xfrm>
          <a:prstGeom prst="rect">
            <a:avLst/>
          </a:prstGeom>
        </p:spPr>
      </p:pic>
      <p:sp>
        <p:nvSpPr>
          <p:cNvPr id="3" name="Metin kutusu 2"/>
          <p:cNvSpPr txBox="1"/>
          <p:nvPr/>
        </p:nvSpPr>
        <p:spPr>
          <a:xfrm>
            <a:off x="336884" y="4491789"/>
            <a:ext cx="11710737" cy="2585323"/>
          </a:xfrm>
          <a:prstGeom prst="rect">
            <a:avLst/>
          </a:prstGeom>
          <a:noFill/>
        </p:spPr>
        <p:txBody>
          <a:bodyPr wrap="square" rtlCol="0">
            <a:spAutoFit/>
          </a:bodyPr>
          <a:lstStyle/>
          <a:p>
            <a:r>
              <a:rPr lang="tr-TR" sz="2400" b="1" dirty="0" err="1"/>
              <a:t>Input</a:t>
            </a:r>
            <a:r>
              <a:rPr lang="tr-TR" sz="2400" b="1" dirty="0"/>
              <a:t> (Girdi)</a:t>
            </a:r>
          </a:p>
          <a:p>
            <a:r>
              <a:rPr lang="tr-TR" sz="2400" b="1" dirty="0" err="1"/>
              <a:t>Grid</a:t>
            </a:r>
            <a:r>
              <a:rPr lang="tr-TR" sz="2400" b="1" dirty="0"/>
              <a:t> Yapısı</a:t>
            </a:r>
            <a:r>
              <a:rPr lang="tr-TR" sz="2400" dirty="0"/>
              <a:t>: YOLO, bir görüntüyü belirli sayıda </a:t>
            </a:r>
            <a:r>
              <a:rPr lang="tr-TR" sz="2400" dirty="0" err="1"/>
              <a:t>grid’e</a:t>
            </a:r>
            <a:r>
              <a:rPr lang="tr-TR" sz="2400" dirty="0"/>
              <a:t> böler. Bu örnekte, yol üzerindeki bir aracın bulunduğu bir sahne var ve görüntü kırmızı çizgilerle </a:t>
            </a:r>
            <a:r>
              <a:rPr lang="tr-TR" sz="2400" dirty="0" err="1"/>
              <a:t>grid’lere</a:t>
            </a:r>
            <a:r>
              <a:rPr lang="tr-TR" sz="2400" dirty="0"/>
              <a:t> (karelere) bölünmüş. Her </a:t>
            </a:r>
            <a:r>
              <a:rPr lang="tr-TR" sz="2400" dirty="0" err="1"/>
              <a:t>grid</a:t>
            </a:r>
            <a:r>
              <a:rPr lang="tr-TR" sz="2400" dirty="0"/>
              <a:t> hücresi belirli bir koordinat ile temsil ediliyor (örneğin, </a:t>
            </a:r>
            <a:r>
              <a:rPr lang="tr-TR" sz="2400" dirty="0" err="1"/>
              <a:t>Grid</a:t>
            </a:r>
            <a:r>
              <a:rPr lang="tr-TR" sz="2400" dirty="0"/>
              <a:t> 1, </a:t>
            </a:r>
            <a:r>
              <a:rPr lang="tr-TR" sz="2400" dirty="0" err="1"/>
              <a:t>Grid</a:t>
            </a:r>
            <a:r>
              <a:rPr lang="tr-TR" sz="2400" dirty="0"/>
              <a:t> 2 gibi).</a:t>
            </a:r>
          </a:p>
          <a:p>
            <a:r>
              <a:rPr lang="tr-TR" sz="2400" b="1" dirty="0" err="1"/>
              <a:t>Grid</a:t>
            </a:r>
            <a:r>
              <a:rPr lang="tr-TR" sz="2400" b="1" dirty="0"/>
              <a:t> 7</a:t>
            </a:r>
            <a:r>
              <a:rPr lang="tr-TR" sz="2400" dirty="0"/>
              <a:t>: Arabanın büyük kısmı </a:t>
            </a:r>
            <a:r>
              <a:rPr lang="tr-TR" sz="2400" dirty="0" err="1"/>
              <a:t>Grid</a:t>
            </a:r>
            <a:r>
              <a:rPr lang="tr-TR" sz="2400" dirty="0"/>
              <a:t> 7'nin içinde yer alıyor ve bu hücredeki nesne tespiti işleniyor. </a:t>
            </a:r>
            <a:r>
              <a:rPr lang="tr-TR" sz="2400" dirty="0" err="1"/>
              <a:t>Grid</a:t>
            </a:r>
            <a:r>
              <a:rPr lang="tr-TR" sz="2400" dirty="0"/>
              <a:t> 7, araba tespiti yapılan hücre olarak seçilmiş.</a:t>
            </a:r>
          </a:p>
          <a:p>
            <a:endParaRPr lang="tr-TR" dirty="0"/>
          </a:p>
        </p:txBody>
      </p:sp>
    </p:spTree>
    <p:extLst>
      <p:ext uri="{BB962C8B-B14F-4D97-AF65-F5344CB8AC3E}">
        <p14:creationId xmlns:p14="http://schemas.microsoft.com/office/powerpoint/2010/main" val="4024003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89" y="266076"/>
            <a:ext cx="6983895" cy="4273840"/>
          </a:xfrm>
          <a:prstGeom prst="rect">
            <a:avLst/>
          </a:prstGeom>
        </p:spPr>
      </p:pic>
      <p:sp>
        <p:nvSpPr>
          <p:cNvPr id="3" name="Metin kutusu 2"/>
          <p:cNvSpPr txBox="1"/>
          <p:nvPr/>
        </p:nvSpPr>
        <p:spPr>
          <a:xfrm>
            <a:off x="7173784" y="641684"/>
            <a:ext cx="4585079" cy="5632311"/>
          </a:xfrm>
          <a:prstGeom prst="rect">
            <a:avLst/>
          </a:prstGeom>
          <a:noFill/>
        </p:spPr>
        <p:txBody>
          <a:bodyPr wrap="square" rtlCol="0">
            <a:spAutoFit/>
          </a:bodyPr>
          <a:lstStyle/>
          <a:p>
            <a:r>
              <a:rPr lang="tr-TR" b="1" dirty="0" err="1"/>
              <a:t>Output</a:t>
            </a:r>
            <a:r>
              <a:rPr lang="tr-TR" b="1" dirty="0"/>
              <a:t> (Çıktı)</a:t>
            </a:r>
          </a:p>
          <a:p>
            <a:r>
              <a:rPr lang="tr-TR" b="1" dirty="0" err="1"/>
              <a:t>Grid</a:t>
            </a:r>
            <a:r>
              <a:rPr lang="tr-TR" b="1" dirty="0"/>
              <a:t> Çıktıları</a:t>
            </a:r>
            <a:r>
              <a:rPr lang="tr-TR" dirty="0"/>
              <a:t>: Her </a:t>
            </a:r>
            <a:r>
              <a:rPr lang="tr-TR" dirty="0" err="1"/>
              <a:t>grid</a:t>
            </a:r>
            <a:r>
              <a:rPr lang="tr-TR" dirty="0"/>
              <a:t> hücresi için YOLO, bir dizi veri üretir. Bu veri, şu bilgileri içerir:</a:t>
            </a:r>
          </a:p>
          <a:p>
            <a:pPr lvl="1"/>
            <a:r>
              <a:rPr lang="tr-TR" b="1" dirty="0" err="1"/>
              <a:t>P.Object</a:t>
            </a:r>
            <a:r>
              <a:rPr lang="tr-TR" b="1" dirty="0"/>
              <a:t> (Nesne Var/Yok)</a:t>
            </a:r>
            <a:r>
              <a:rPr lang="tr-TR" dirty="0"/>
              <a:t>: Hücrede bir nesne olup olmadığını gösteren bir değer. 1 değeri, bu </a:t>
            </a:r>
            <a:r>
              <a:rPr lang="tr-TR" dirty="0" err="1"/>
              <a:t>grid</a:t>
            </a:r>
            <a:r>
              <a:rPr lang="tr-TR" dirty="0"/>
              <a:t> hücresinde bir nesne olduğunu, 0 ise olmadığını belirtir.</a:t>
            </a:r>
          </a:p>
          <a:p>
            <a:pPr lvl="1"/>
            <a:r>
              <a:rPr lang="tr-TR" b="1" dirty="0" err="1"/>
              <a:t>Bounding</a:t>
            </a:r>
            <a:r>
              <a:rPr lang="tr-TR" b="1" dirty="0"/>
              <a:t> Box (</a:t>
            </a:r>
            <a:r>
              <a:rPr lang="tr-TR" b="1" dirty="0" err="1"/>
              <a:t>Bx</a:t>
            </a:r>
            <a:r>
              <a:rPr lang="tr-TR" b="1" dirty="0"/>
              <a:t>, </a:t>
            </a:r>
            <a:r>
              <a:rPr lang="tr-TR" b="1" dirty="0" err="1"/>
              <a:t>By</a:t>
            </a:r>
            <a:r>
              <a:rPr lang="tr-TR" b="1" dirty="0"/>
              <a:t>, </a:t>
            </a:r>
            <a:r>
              <a:rPr lang="tr-TR" b="1" dirty="0" err="1"/>
              <a:t>Bw</a:t>
            </a:r>
            <a:r>
              <a:rPr lang="tr-TR" b="1" dirty="0"/>
              <a:t>, Bh)</a:t>
            </a:r>
            <a:r>
              <a:rPr lang="tr-TR" dirty="0"/>
              <a:t>: Tespit edilen nesnenin görüntü içindeki konumunu belirleyen kutunun (</a:t>
            </a:r>
            <a:r>
              <a:rPr lang="tr-TR" dirty="0" err="1"/>
              <a:t>bounding</a:t>
            </a:r>
            <a:r>
              <a:rPr lang="tr-TR" dirty="0"/>
              <a:t> </a:t>
            </a:r>
            <a:r>
              <a:rPr lang="tr-TR" dirty="0" err="1"/>
              <a:t>box</a:t>
            </a:r>
            <a:r>
              <a:rPr lang="tr-TR" dirty="0"/>
              <a:t>) x, y koordinatları ve genişlik (</a:t>
            </a:r>
            <a:r>
              <a:rPr lang="tr-TR" dirty="0" err="1"/>
              <a:t>width</a:t>
            </a:r>
            <a:r>
              <a:rPr lang="tr-TR" dirty="0"/>
              <a:t>, </a:t>
            </a:r>
            <a:r>
              <a:rPr lang="tr-TR" dirty="0" err="1"/>
              <a:t>Bw</a:t>
            </a:r>
            <a:r>
              <a:rPr lang="tr-TR" dirty="0"/>
              <a:t>) ve yükseklik (</a:t>
            </a:r>
            <a:r>
              <a:rPr lang="tr-TR" dirty="0" err="1"/>
              <a:t>height</a:t>
            </a:r>
            <a:r>
              <a:rPr lang="tr-TR" dirty="0"/>
              <a:t>, Bh) bilgileri.</a:t>
            </a:r>
          </a:p>
          <a:p>
            <a:pPr lvl="1"/>
            <a:r>
              <a:rPr lang="tr-TR" b="1" dirty="0"/>
              <a:t>P(Car)</a:t>
            </a:r>
            <a:r>
              <a:rPr lang="tr-TR" dirty="0"/>
              <a:t>: Nesnenin araba olup olmadığını gösterir. Eğer bir nesne araba olarak tespit edildiyse 1, değilse 0 değerini alır.</a:t>
            </a:r>
          </a:p>
          <a:p>
            <a:pPr lvl="1"/>
            <a:r>
              <a:rPr lang="tr-TR" b="1" dirty="0"/>
              <a:t>P(</a:t>
            </a:r>
            <a:r>
              <a:rPr lang="tr-TR" b="1" dirty="0" err="1"/>
              <a:t>Light</a:t>
            </a:r>
            <a:r>
              <a:rPr lang="tr-TR" b="1" dirty="0"/>
              <a:t>), P(</a:t>
            </a:r>
            <a:r>
              <a:rPr lang="tr-TR" b="1" dirty="0" err="1"/>
              <a:t>Pedestrian</a:t>
            </a:r>
            <a:r>
              <a:rPr lang="tr-TR" b="1" dirty="0"/>
              <a:t>)</a:t>
            </a:r>
            <a:r>
              <a:rPr lang="tr-TR" dirty="0"/>
              <a:t>: Nesnenin trafik ışığı ya da yaya olup olmadığını gösterir. Araba tespit edilen hücrede, bu değerler sıfır olacaktır.</a:t>
            </a:r>
          </a:p>
          <a:p>
            <a:endParaRPr lang="tr-TR" dirty="0"/>
          </a:p>
        </p:txBody>
      </p:sp>
    </p:spTree>
    <p:extLst>
      <p:ext uri="{BB962C8B-B14F-4D97-AF65-F5344CB8AC3E}">
        <p14:creationId xmlns:p14="http://schemas.microsoft.com/office/powerpoint/2010/main" val="20902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YOLO'nun</a:t>
            </a:r>
            <a:r>
              <a:rPr lang="tr-TR" dirty="0"/>
              <a:t> Temel Özellikleri</a:t>
            </a:r>
          </a:p>
        </p:txBody>
      </p:sp>
      <p:sp>
        <p:nvSpPr>
          <p:cNvPr id="4" name="Rectangle 1"/>
          <p:cNvSpPr>
            <a:spLocks noGrp="1" noChangeArrowheads="1"/>
          </p:cNvSpPr>
          <p:nvPr>
            <p:ph idx="1"/>
          </p:nvPr>
        </p:nvSpPr>
        <p:spPr bwMode="auto">
          <a:xfrm>
            <a:off x="581192" y="2151345"/>
            <a:ext cx="1128996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400" b="1" i="0" u="none" strike="noStrike" cap="none" normalizeH="0" baseline="0" dirty="0" smtClean="0">
                <a:ln>
                  <a:noFill/>
                </a:ln>
                <a:solidFill>
                  <a:schemeClr val="tx1"/>
                </a:solidFill>
                <a:effectLst/>
                <a:latin typeface="Arial" panose="020B0604020202020204" pitchFamily="34" charset="0"/>
              </a:rPr>
              <a:t>Gerçek Zamanlı Hız</a:t>
            </a:r>
            <a:r>
              <a:rPr kumimoji="0" lang="tr-TR" altLang="tr-TR" sz="2400" b="0" i="0" u="none" strike="noStrike" cap="none" normalizeH="0" baseline="0" dirty="0" smtClean="0">
                <a:ln>
                  <a:noFill/>
                </a:ln>
                <a:solidFill>
                  <a:schemeClr val="tx1"/>
                </a:solidFill>
                <a:effectLst/>
                <a:latin typeface="Arial" panose="020B0604020202020204" pitchFamily="34" charset="0"/>
              </a:rPr>
              <a:t>: YOLO çok hızlı çalışır ve bu sayede gerçek zamanlı uygulamalarda kullanılabilir. Bir görüntüdeki tüm nesneleri tek bir işlemle algılayarak büyük performans kazanır.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400" b="1" i="0" u="none" strike="noStrike" cap="none" normalizeH="0" baseline="0" dirty="0" err="1" smtClean="0">
                <a:ln>
                  <a:noFill/>
                </a:ln>
                <a:solidFill>
                  <a:schemeClr val="tx1"/>
                </a:solidFill>
                <a:effectLst/>
                <a:latin typeface="Arial" panose="020B0604020202020204" pitchFamily="34" charset="0"/>
              </a:rPr>
              <a:t>End-to-End</a:t>
            </a:r>
            <a:r>
              <a:rPr kumimoji="0" lang="tr-TR" altLang="tr-TR" sz="2400" b="1" i="0" u="none" strike="noStrike" cap="none" normalizeH="0" baseline="0" dirty="0" smtClean="0">
                <a:ln>
                  <a:noFill/>
                </a:ln>
                <a:solidFill>
                  <a:schemeClr val="tx1"/>
                </a:solidFill>
                <a:effectLst/>
                <a:latin typeface="Arial" panose="020B0604020202020204" pitchFamily="34" charset="0"/>
              </a:rPr>
              <a:t> Yaklaşım</a:t>
            </a:r>
            <a:r>
              <a:rPr kumimoji="0" lang="tr-TR" altLang="tr-TR" sz="2400" b="0" i="0" u="none" strike="noStrike" cap="none" normalizeH="0" baseline="0" dirty="0" smtClean="0">
                <a:ln>
                  <a:noFill/>
                </a:ln>
                <a:solidFill>
                  <a:schemeClr val="tx1"/>
                </a:solidFill>
                <a:effectLst/>
                <a:latin typeface="Arial" panose="020B0604020202020204" pitchFamily="34" charset="0"/>
              </a:rPr>
              <a:t>: YOLO, nesne tespiti ve sınıflandırmayı aynı anda yapar. Bir görüntü üzerinde doğrudan sınırlayıcı kutuları (</a:t>
            </a:r>
            <a:r>
              <a:rPr kumimoji="0" lang="tr-TR" altLang="tr-TR" sz="2400" b="0" i="0" u="none" strike="noStrike" cap="none" normalizeH="0" baseline="0" dirty="0" err="1" smtClean="0">
                <a:ln>
                  <a:noFill/>
                </a:ln>
                <a:solidFill>
                  <a:schemeClr val="tx1"/>
                </a:solidFill>
                <a:effectLst/>
                <a:latin typeface="Arial" panose="020B0604020202020204" pitchFamily="34" charset="0"/>
              </a:rPr>
              <a:t>bounding</a:t>
            </a:r>
            <a:r>
              <a:rPr kumimoji="0" lang="tr-TR" altLang="tr-TR" sz="2400" b="0" i="0" u="none" strike="noStrike" cap="none" normalizeH="0" baseline="0" dirty="0" smtClean="0">
                <a:ln>
                  <a:noFill/>
                </a:ln>
                <a:solidFill>
                  <a:schemeClr val="tx1"/>
                </a:solidFill>
                <a:effectLst/>
                <a:latin typeface="Arial" panose="020B0604020202020204" pitchFamily="34" charset="0"/>
              </a:rPr>
              <a:t> </a:t>
            </a:r>
            <a:r>
              <a:rPr kumimoji="0" lang="tr-TR" altLang="tr-TR" sz="2400" b="0" i="0" u="none" strike="noStrike" cap="none" normalizeH="0" baseline="0" dirty="0" err="1" smtClean="0">
                <a:ln>
                  <a:noFill/>
                </a:ln>
                <a:solidFill>
                  <a:schemeClr val="tx1"/>
                </a:solidFill>
                <a:effectLst/>
                <a:latin typeface="Arial" panose="020B0604020202020204" pitchFamily="34" charset="0"/>
              </a:rPr>
              <a:t>boxes</a:t>
            </a:r>
            <a:r>
              <a:rPr kumimoji="0" lang="tr-TR" altLang="tr-TR" sz="2400" b="0" i="0" u="none" strike="noStrike" cap="none" normalizeH="0" baseline="0" dirty="0" smtClean="0">
                <a:ln>
                  <a:noFill/>
                </a:ln>
                <a:solidFill>
                  <a:schemeClr val="tx1"/>
                </a:solidFill>
                <a:effectLst/>
                <a:latin typeface="Arial" panose="020B0604020202020204" pitchFamily="34" charset="0"/>
              </a:rPr>
              <a:t>) ve sınıflandırmaları üretir.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400" b="1" i="0" u="none" strike="noStrike" cap="none" normalizeH="0" baseline="0" dirty="0" smtClean="0">
                <a:ln>
                  <a:noFill/>
                </a:ln>
                <a:solidFill>
                  <a:schemeClr val="tx1"/>
                </a:solidFill>
                <a:effectLst/>
                <a:latin typeface="Arial" panose="020B0604020202020204" pitchFamily="34" charset="0"/>
              </a:rPr>
              <a:t>Tam Resim Dikkati</a:t>
            </a:r>
            <a:r>
              <a:rPr kumimoji="0" lang="tr-TR" altLang="tr-TR" sz="2400" b="0" i="0" u="none" strike="noStrike" cap="none" normalizeH="0" baseline="0" dirty="0" smtClean="0">
                <a:ln>
                  <a:noFill/>
                </a:ln>
                <a:solidFill>
                  <a:schemeClr val="tx1"/>
                </a:solidFill>
                <a:effectLst/>
                <a:latin typeface="Arial" panose="020B0604020202020204" pitchFamily="34" charset="0"/>
              </a:rPr>
              <a:t>: YOLO, görüntünün tamamına odaklanarak hem yerel hem de genel bağlamı dikkate alır, böylece daha doğru tespitler yapabilir.</a:t>
            </a:r>
          </a:p>
        </p:txBody>
      </p:sp>
    </p:spTree>
    <p:extLst>
      <p:ext uri="{BB962C8B-B14F-4D97-AF65-F5344CB8AC3E}">
        <p14:creationId xmlns:p14="http://schemas.microsoft.com/office/powerpoint/2010/main" val="287074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YOLO'nun</a:t>
            </a:r>
            <a:r>
              <a:rPr lang="tr-TR" dirty="0"/>
              <a:t> Çalışma Prensibi</a:t>
            </a:r>
          </a:p>
        </p:txBody>
      </p:sp>
      <p:sp>
        <p:nvSpPr>
          <p:cNvPr id="3" name="İçerik Yer Tutucusu 2"/>
          <p:cNvSpPr>
            <a:spLocks noGrp="1"/>
          </p:cNvSpPr>
          <p:nvPr>
            <p:ph idx="1"/>
          </p:nvPr>
        </p:nvSpPr>
        <p:spPr/>
        <p:txBody>
          <a:bodyPr>
            <a:normAutofit/>
          </a:bodyPr>
          <a:lstStyle/>
          <a:p>
            <a:r>
              <a:rPr lang="tr-TR" sz="2800" dirty="0" err="1"/>
              <a:t>YOLO’nun</a:t>
            </a:r>
            <a:r>
              <a:rPr lang="tr-TR" sz="2800" dirty="0"/>
              <a:t> çalışma prensibi, bir görüntüyü bir seferde tek bir geçişle analiz etmektir. Diğer geleneksel nesne tespiti yöntemlerine göre daha hızlı çalışma sağlar ve gerçek zamanlı uygulamalarda kullanılabilir. YOLO, nesneleri sınıflandırır ve sınırlayıcı kutular çizerek nesnelerin konumlarını belirler</a:t>
            </a:r>
            <a:r>
              <a:rPr lang="tr-TR" sz="2800" dirty="0" smtClean="0"/>
              <a:t>.</a:t>
            </a:r>
            <a:r>
              <a:rPr lang="tr-TR" dirty="0"/>
              <a:t>  </a:t>
            </a:r>
            <a:r>
              <a:rPr lang="tr-TR" sz="2800" dirty="0" err="1"/>
              <a:t>YOLO’nun</a:t>
            </a:r>
            <a:r>
              <a:rPr lang="tr-TR" sz="2800" dirty="0"/>
              <a:t> çalışma prensibinin temel adımları:</a:t>
            </a:r>
            <a:endParaRPr lang="tr-TR" sz="2800" dirty="0"/>
          </a:p>
        </p:txBody>
      </p:sp>
    </p:spTree>
    <p:extLst>
      <p:ext uri="{BB962C8B-B14F-4D97-AF65-F5344CB8AC3E}">
        <p14:creationId xmlns:p14="http://schemas.microsoft.com/office/powerpoint/2010/main" val="334402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Girdi </a:t>
            </a:r>
            <a:r>
              <a:rPr lang="tr-TR" b="1" dirty="0"/>
              <a:t>İşleme</a:t>
            </a:r>
            <a:endParaRPr lang="tr-TR" dirty="0"/>
          </a:p>
        </p:txBody>
      </p:sp>
      <p:sp>
        <p:nvSpPr>
          <p:cNvPr id="3" name="İçerik Yer Tutucusu 2"/>
          <p:cNvSpPr>
            <a:spLocks noGrp="1"/>
          </p:cNvSpPr>
          <p:nvPr>
            <p:ph idx="1"/>
          </p:nvPr>
        </p:nvSpPr>
        <p:spPr/>
        <p:txBody>
          <a:bodyPr>
            <a:normAutofit/>
          </a:bodyPr>
          <a:lstStyle/>
          <a:p>
            <a:r>
              <a:rPr lang="tr-TR" sz="2800" dirty="0"/>
              <a:t>YOLO, verileri birbirine bağlı bir </a:t>
            </a:r>
            <a:r>
              <a:rPr lang="tr-TR" sz="2800" dirty="0" err="1"/>
              <a:t>tensör</a:t>
            </a:r>
            <a:r>
              <a:rPr lang="tr-TR" sz="2800" dirty="0"/>
              <a:t> olarak işler. Görüntü, algoritmanın girişine uygun boyutta bir </a:t>
            </a:r>
            <a:r>
              <a:rPr lang="tr-TR" sz="2800" dirty="0" err="1"/>
              <a:t>tensör</a:t>
            </a:r>
            <a:r>
              <a:rPr lang="tr-TR" sz="2800" dirty="0"/>
              <a:t> haline getirilir. Bu </a:t>
            </a:r>
            <a:r>
              <a:rPr lang="tr-TR" sz="2800" dirty="0" err="1"/>
              <a:t>tensör</a:t>
            </a:r>
            <a:r>
              <a:rPr lang="tr-TR" sz="2800" dirty="0"/>
              <a:t>, önceden eğitilmiş bir derin sinir ağı modeli kullanılarak işlenecektir.</a:t>
            </a:r>
            <a:endParaRPr lang="tr-TR" sz="2800" dirty="0"/>
          </a:p>
        </p:txBody>
      </p:sp>
    </p:spTree>
    <p:extLst>
      <p:ext uri="{BB962C8B-B14F-4D97-AF65-F5344CB8AC3E}">
        <p14:creationId xmlns:p14="http://schemas.microsoft.com/office/powerpoint/2010/main" val="293045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Evrişim</a:t>
            </a:r>
            <a:r>
              <a:rPr lang="tr-TR" b="1" dirty="0"/>
              <a:t> Ağı</a:t>
            </a:r>
            <a:endParaRPr lang="tr-TR" dirty="0"/>
          </a:p>
        </p:txBody>
      </p:sp>
      <p:sp>
        <p:nvSpPr>
          <p:cNvPr id="3" name="İçerik Yer Tutucusu 2"/>
          <p:cNvSpPr>
            <a:spLocks noGrp="1"/>
          </p:cNvSpPr>
          <p:nvPr>
            <p:ph idx="1"/>
          </p:nvPr>
        </p:nvSpPr>
        <p:spPr/>
        <p:txBody>
          <a:bodyPr>
            <a:normAutofit/>
          </a:bodyPr>
          <a:lstStyle/>
          <a:p>
            <a:r>
              <a:rPr lang="tr-TR" sz="2800" dirty="0"/>
              <a:t>YOLO, bir </a:t>
            </a:r>
            <a:r>
              <a:rPr lang="tr-TR" sz="2800" dirty="0" err="1"/>
              <a:t>evrişim</a:t>
            </a:r>
            <a:r>
              <a:rPr lang="tr-TR" sz="2800" dirty="0"/>
              <a:t> ağı (</a:t>
            </a:r>
            <a:r>
              <a:rPr lang="tr-TR" sz="2800" dirty="0" err="1"/>
              <a:t>convolutional</a:t>
            </a:r>
            <a:r>
              <a:rPr lang="tr-TR" sz="2800" dirty="0"/>
              <a:t> </a:t>
            </a:r>
            <a:r>
              <a:rPr lang="tr-TR" sz="2800" dirty="0" err="1"/>
              <a:t>neural</a:t>
            </a:r>
            <a:r>
              <a:rPr lang="tr-TR" sz="2800" dirty="0"/>
              <a:t> network — CNN) kullanır. Bu </a:t>
            </a:r>
            <a:r>
              <a:rPr lang="tr-TR" sz="2800" dirty="0" err="1"/>
              <a:t>evrişim</a:t>
            </a:r>
            <a:r>
              <a:rPr lang="tr-TR" sz="2800" dirty="0"/>
              <a:t> ağı, görüntünün özelliklerini ve konseptlerini çıkarır. Bu aşamada, önceki katmanlardan elde edilen özellikler daha derin katmanlara iletilir ve nesnelerin özellikleri belirlenir.</a:t>
            </a:r>
            <a:endParaRPr lang="tr-TR" sz="2800" dirty="0"/>
          </a:p>
        </p:txBody>
      </p:sp>
    </p:spTree>
    <p:extLst>
      <p:ext uri="{BB962C8B-B14F-4D97-AF65-F5344CB8AC3E}">
        <p14:creationId xmlns:p14="http://schemas.microsoft.com/office/powerpoint/2010/main" val="81167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Nesne Tespiti</a:t>
            </a:r>
            <a:endParaRPr lang="tr-TR" dirty="0"/>
          </a:p>
        </p:txBody>
      </p:sp>
      <p:sp>
        <p:nvSpPr>
          <p:cNvPr id="3" name="İçerik Yer Tutucusu 2"/>
          <p:cNvSpPr>
            <a:spLocks noGrp="1"/>
          </p:cNvSpPr>
          <p:nvPr>
            <p:ph idx="1"/>
          </p:nvPr>
        </p:nvSpPr>
        <p:spPr/>
        <p:txBody>
          <a:bodyPr>
            <a:normAutofit/>
          </a:bodyPr>
          <a:lstStyle/>
          <a:p>
            <a:r>
              <a:rPr lang="tr-TR" sz="2400" dirty="0"/>
              <a:t>YOLO, </a:t>
            </a:r>
            <a:r>
              <a:rPr lang="tr-TR" sz="2400" dirty="0" err="1"/>
              <a:t>grid</a:t>
            </a:r>
            <a:r>
              <a:rPr lang="tr-TR" sz="2400" dirty="0"/>
              <a:t> hücreleri olarak adlandırılan düzenli bir ızgara üzerinde çalışır. Her </a:t>
            </a:r>
            <a:r>
              <a:rPr lang="tr-TR" sz="2400" dirty="0" err="1"/>
              <a:t>grid</a:t>
            </a:r>
            <a:r>
              <a:rPr lang="tr-TR" sz="2400" dirty="0"/>
              <a:t> hücresi, görüntüdeki nesnelerin belirli bir bölgesine karşılık gelir. Bu hücrelerde, nesnelerin sınıflandırılması ve sınırlayıcı kutularının (</a:t>
            </a:r>
            <a:r>
              <a:rPr lang="tr-TR" sz="2400" dirty="0" err="1"/>
              <a:t>bounding</a:t>
            </a:r>
            <a:r>
              <a:rPr lang="tr-TR" sz="2400" dirty="0"/>
              <a:t> </a:t>
            </a:r>
            <a:r>
              <a:rPr lang="tr-TR" sz="2400" dirty="0" err="1"/>
              <a:t>box</a:t>
            </a:r>
            <a:r>
              <a:rPr lang="tr-TR" sz="2400" dirty="0"/>
              <a:t>) belirlenmesi gerçekleşir. Her </a:t>
            </a:r>
            <a:r>
              <a:rPr lang="tr-TR" sz="2400" dirty="0" err="1"/>
              <a:t>grid</a:t>
            </a:r>
            <a:r>
              <a:rPr lang="tr-TR" sz="2400" dirty="0"/>
              <a:t> hücresi, birkaç </a:t>
            </a:r>
            <a:r>
              <a:rPr lang="tr-TR" sz="2400" dirty="0" err="1"/>
              <a:t>bounding</a:t>
            </a:r>
            <a:r>
              <a:rPr lang="tr-TR" sz="2400" dirty="0"/>
              <a:t> </a:t>
            </a:r>
            <a:r>
              <a:rPr lang="tr-TR" sz="2400" dirty="0" err="1"/>
              <a:t>box</a:t>
            </a:r>
            <a:r>
              <a:rPr lang="tr-TR" sz="2400" dirty="0"/>
              <a:t> önerisi üretir. Bu öneriler, görüntüdeki nesnelerin tahmini konumlarını ifade eder.</a:t>
            </a:r>
            <a:endParaRPr lang="tr-TR" sz="2400" dirty="0"/>
          </a:p>
        </p:txBody>
      </p:sp>
    </p:spTree>
    <p:extLst>
      <p:ext uri="{BB962C8B-B14F-4D97-AF65-F5344CB8AC3E}">
        <p14:creationId xmlns:p14="http://schemas.microsoft.com/office/powerpoint/2010/main" val="206240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Sınıflandırma</a:t>
            </a:r>
            <a:endParaRPr lang="tr-TR" dirty="0"/>
          </a:p>
        </p:txBody>
      </p:sp>
      <p:sp>
        <p:nvSpPr>
          <p:cNvPr id="3" name="İçerik Yer Tutucusu 2"/>
          <p:cNvSpPr>
            <a:spLocks noGrp="1"/>
          </p:cNvSpPr>
          <p:nvPr>
            <p:ph idx="1"/>
          </p:nvPr>
        </p:nvSpPr>
        <p:spPr/>
        <p:txBody>
          <a:bodyPr>
            <a:normAutofit/>
          </a:bodyPr>
          <a:lstStyle/>
          <a:p>
            <a:r>
              <a:rPr lang="tr-TR" sz="2800" dirty="0"/>
              <a:t>Her </a:t>
            </a:r>
            <a:r>
              <a:rPr lang="tr-TR" sz="2800" dirty="0" err="1"/>
              <a:t>bounding</a:t>
            </a:r>
            <a:r>
              <a:rPr lang="tr-TR" sz="2800" dirty="0"/>
              <a:t> </a:t>
            </a:r>
            <a:r>
              <a:rPr lang="tr-TR" sz="2800" dirty="0" err="1"/>
              <a:t>box</a:t>
            </a:r>
            <a:r>
              <a:rPr lang="tr-TR" sz="2800" dirty="0"/>
              <a:t>, içerdiği nesnenin sınıfını tahmin etmek için bir sınıflandırıcı kullanır. Sınıflandırıcı, nesnenin hangi sınıfa ait olduğunu belirler. Örneğin, bir insan, araba, bisiklet gibi sınıflar olabilir.</a:t>
            </a:r>
            <a:endParaRPr lang="tr-TR" sz="2800" dirty="0"/>
          </a:p>
        </p:txBody>
      </p:sp>
    </p:spTree>
    <p:extLst>
      <p:ext uri="{BB962C8B-B14F-4D97-AF65-F5344CB8AC3E}">
        <p14:creationId xmlns:p14="http://schemas.microsoft.com/office/powerpoint/2010/main" val="23988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Çıktı Oluşturma</a:t>
            </a:r>
            <a:endParaRPr lang="tr-TR" dirty="0"/>
          </a:p>
        </p:txBody>
      </p:sp>
      <p:sp>
        <p:nvSpPr>
          <p:cNvPr id="3" name="İçerik Yer Tutucusu 2"/>
          <p:cNvSpPr>
            <a:spLocks noGrp="1"/>
          </p:cNvSpPr>
          <p:nvPr>
            <p:ph idx="1"/>
          </p:nvPr>
        </p:nvSpPr>
        <p:spPr/>
        <p:txBody>
          <a:bodyPr>
            <a:normAutofit/>
          </a:bodyPr>
          <a:lstStyle/>
          <a:p>
            <a:r>
              <a:rPr lang="tr-TR" sz="2400" dirty="0"/>
              <a:t>YOLO, nesnelerin sınıflandırma skorlarını ve sınırlayıcı kutuların koordinatlarını kullanarak sonuçları oluşturur. Sınıflandırma skorları, her sınıf için nesnenin o sınıfa ait olma olasılığını ifade eder. Ardından, sınırlayıcı kutuların boyutları ve konumları, nesnelerin tahmini yerlerini verir.</a:t>
            </a:r>
            <a:endParaRPr lang="tr-TR" sz="2400" dirty="0"/>
          </a:p>
        </p:txBody>
      </p:sp>
    </p:spTree>
    <p:extLst>
      <p:ext uri="{BB962C8B-B14F-4D97-AF65-F5344CB8AC3E}">
        <p14:creationId xmlns:p14="http://schemas.microsoft.com/office/powerpoint/2010/main" val="218137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Non</a:t>
            </a:r>
            <a:r>
              <a:rPr lang="tr-TR" b="1" dirty="0"/>
              <a:t>-Maximum </a:t>
            </a:r>
            <a:r>
              <a:rPr lang="tr-TR" b="1" dirty="0" err="1"/>
              <a:t>Suppression</a:t>
            </a:r>
            <a:r>
              <a:rPr lang="tr-TR" b="1" dirty="0"/>
              <a:t> (NMS)</a:t>
            </a:r>
            <a:endParaRPr lang="tr-TR" dirty="0"/>
          </a:p>
        </p:txBody>
      </p:sp>
      <p:sp>
        <p:nvSpPr>
          <p:cNvPr id="3" name="İçerik Yer Tutucusu 2"/>
          <p:cNvSpPr>
            <a:spLocks noGrp="1"/>
          </p:cNvSpPr>
          <p:nvPr>
            <p:ph idx="1"/>
          </p:nvPr>
        </p:nvSpPr>
        <p:spPr/>
        <p:txBody>
          <a:bodyPr>
            <a:normAutofit/>
          </a:bodyPr>
          <a:lstStyle/>
          <a:p>
            <a:r>
              <a:rPr lang="tr-TR" sz="2800" dirty="0"/>
              <a:t>YOLO, önerilen </a:t>
            </a:r>
            <a:r>
              <a:rPr lang="tr-TR" sz="2800" dirty="0" err="1"/>
              <a:t>bounding</a:t>
            </a:r>
            <a:r>
              <a:rPr lang="tr-TR" sz="2800" dirty="0"/>
              <a:t> </a:t>
            </a:r>
            <a:r>
              <a:rPr lang="tr-TR" sz="2800" dirty="0" err="1"/>
              <a:t>boxları</a:t>
            </a:r>
            <a:r>
              <a:rPr lang="tr-TR" sz="2800" dirty="0"/>
              <a:t> filtrelemek için NMS adı verilen bir teknik kullanır. Bu, birden çok </a:t>
            </a:r>
            <a:r>
              <a:rPr lang="tr-TR" sz="2800" dirty="0" err="1"/>
              <a:t>bounding</a:t>
            </a:r>
            <a:r>
              <a:rPr lang="tr-TR" sz="2800" dirty="0"/>
              <a:t> </a:t>
            </a:r>
            <a:r>
              <a:rPr lang="tr-TR" sz="2800" dirty="0" err="1"/>
              <a:t>box’ın</a:t>
            </a:r>
            <a:r>
              <a:rPr lang="tr-TR" sz="2800" dirty="0"/>
              <a:t> aynı nesneyi işaret ettiği durumlarda en güvenilir tahmini seçmeyi sağlar. Bu işlem, çakışan kutuları birleştirir ve en iyi sonuçları üretir.</a:t>
            </a:r>
            <a:endParaRPr lang="tr-TR" sz="2800" dirty="0"/>
          </a:p>
        </p:txBody>
      </p:sp>
    </p:spTree>
    <p:extLst>
      <p:ext uri="{BB962C8B-B14F-4D97-AF65-F5344CB8AC3E}">
        <p14:creationId xmlns:p14="http://schemas.microsoft.com/office/powerpoint/2010/main" val="3661739353"/>
      </p:ext>
    </p:extLst>
  </p:cSld>
  <p:clrMapOvr>
    <a:masterClrMapping/>
  </p:clrMapOvr>
</p:sld>
</file>

<file path=ppt/theme/theme1.xml><?xml version="1.0" encoding="utf-8"?>
<a:theme xmlns:a="http://schemas.openxmlformats.org/drawingml/2006/main" name="Kar Payı">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TM03457464[[fn=Kar Payı]]</Template>
  <TotalTime>201</TotalTime>
  <Words>790</Words>
  <Application>Microsoft Office PowerPoint</Application>
  <PresentationFormat>Geniş ekran</PresentationFormat>
  <Paragraphs>32</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Gill Sans MT</vt:lpstr>
      <vt:lpstr>Wingdings 2</vt:lpstr>
      <vt:lpstr>Kar Payı</vt:lpstr>
      <vt:lpstr>YOLO Nedir?</vt:lpstr>
      <vt:lpstr>YOLO'nun Temel Özellikleri</vt:lpstr>
      <vt:lpstr>YOLO'nun Çalışma Prensibi</vt:lpstr>
      <vt:lpstr>Girdi İşleme</vt:lpstr>
      <vt:lpstr>Evrişim Ağı</vt:lpstr>
      <vt:lpstr>Nesne Tespiti</vt:lpstr>
      <vt:lpstr>Sınıflandırma</vt:lpstr>
      <vt:lpstr>Çıktı Oluşturma</vt:lpstr>
      <vt:lpstr>Non-Maximum Suppression (NMS)</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 Nedir?</dc:title>
  <dc:creator>Beyza</dc:creator>
  <cp:lastModifiedBy>Beyza</cp:lastModifiedBy>
  <cp:revision>4</cp:revision>
  <dcterms:created xsi:type="dcterms:W3CDTF">2024-10-07T15:26:43Z</dcterms:created>
  <dcterms:modified xsi:type="dcterms:W3CDTF">2024-10-07T18:48:34Z</dcterms:modified>
</cp:coreProperties>
</file>