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84BB-37E7-4F63-A232-9B68DC6F952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77BC-3C1D-40CB-8320-A25C78E7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5193" y="16128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output in </a:t>
            </a:r>
            <a:r>
              <a:rPr lang="en-US" smtClean="0"/>
              <a:t>left/right hand </a:t>
            </a:r>
            <a:r>
              <a:rPr lang="en-US" dirty="0" smtClean="0"/>
              <a:t>motor imaginary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9964" y="49403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Bezsudnova Yulia</a:t>
            </a:r>
          </a:p>
          <a:p>
            <a:pPr algn="r"/>
            <a:r>
              <a:rPr lang="en-US" dirty="0" smtClean="0"/>
              <a:t>24/04/18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probability distribution Left vs Right hand – cross-validation results.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3" y="1823692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599" y="1888388"/>
            <a:ext cx="5333333" cy="40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171" y="5720943"/>
            <a:ext cx="269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accuracy 86% (82%)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1425" y="5750641"/>
            <a:ext cx="26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accuracy 50% (48%)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7438" y="6317673"/>
            <a:ext cx="845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regularization parameter is chosen from validation curve of calculated accuracy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4260" y="1526358"/>
            <a:ext cx="2488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 performants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896631" y="1592859"/>
            <a:ext cx="2284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Bad performants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85421" y="2001399"/>
            <a:ext cx="10578" cy="37739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92229" y="6034157"/>
            <a:ext cx="4586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does not change with regularization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971" y="-149846"/>
            <a:ext cx="10515600" cy="1325563"/>
          </a:xfrm>
        </p:spPr>
        <p:txBody>
          <a:bodyPr/>
          <a:lstStyle/>
          <a:p>
            <a:r>
              <a:rPr lang="en-US" dirty="0" smtClean="0"/>
              <a:t>Results – misclassification distribution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424" y="1117590"/>
            <a:ext cx="3362742" cy="2522057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56" y="3639647"/>
            <a:ext cx="3414608" cy="25609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2" y="1091645"/>
            <a:ext cx="3398448" cy="2548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00" y="1059692"/>
            <a:ext cx="3441051" cy="25807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01" y="3623410"/>
            <a:ext cx="3562492" cy="26718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0" y="3639648"/>
            <a:ext cx="3414606" cy="256095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950964" y="1602951"/>
            <a:ext cx="0" cy="45646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809" y="929299"/>
            <a:ext cx="267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PP distribution </a:t>
            </a:r>
            <a:r>
              <a:rPr lang="el-GR" dirty="0" smtClean="0"/>
              <a:t>λ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99779" y="912539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Overall PP distribution </a:t>
            </a:r>
            <a:r>
              <a:rPr lang="el-GR" u="sng" dirty="0" smtClean="0"/>
              <a:t>λ</a:t>
            </a:r>
            <a:r>
              <a:rPr lang="en-US" u="sng" dirty="0" smtClean="0"/>
              <a:t>=0.03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288205" y="3515963"/>
            <a:ext cx="3203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Misclassified PP distribution </a:t>
            </a:r>
            <a:r>
              <a:rPr lang="el-GR" dirty="0" smtClean="0"/>
              <a:t>λ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42674" y="3524101"/>
            <a:ext cx="349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Misclassified PP distribution </a:t>
            </a:r>
            <a:r>
              <a:rPr lang="el-GR" u="sng" dirty="0" smtClean="0"/>
              <a:t>λ</a:t>
            </a:r>
            <a:r>
              <a:rPr lang="en-US" u="sng" dirty="0" smtClean="0"/>
              <a:t>=0.03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4099779" y="6305692"/>
            <a:ext cx="386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44% misclassified results </a:t>
            </a:r>
            <a:r>
              <a:rPr lang="ru-RU" sz="2000" dirty="0" smtClean="0"/>
              <a:t>є</a:t>
            </a:r>
            <a:r>
              <a:rPr lang="en-US" sz="2000" dirty="0" smtClean="0"/>
              <a:t>[0.3;0.7] 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50714" y="6334139"/>
            <a:ext cx="3861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75% misclassified results </a:t>
            </a:r>
            <a:r>
              <a:rPr lang="ru-RU" sz="2000" dirty="0" smtClean="0"/>
              <a:t>є</a:t>
            </a:r>
            <a:r>
              <a:rPr lang="en-US" sz="2000" dirty="0" smtClean="0"/>
              <a:t>[0.3;0.7]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8591564" y="923746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Overall PP distribution </a:t>
            </a:r>
            <a:r>
              <a:rPr lang="el-GR" u="sng" dirty="0" smtClean="0"/>
              <a:t>λ</a:t>
            </a:r>
            <a:r>
              <a:rPr lang="en-US" u="sng" dirty="0" smtClean="0"/>
              <a:t>=0.04</a:t>
            </a:r>
            <a:endParaRPr lang="en-US" u="sng" dirty="0"/>
          </a:p>
        </p:txBody>
      </p:sp>
      <p:sp>
        <p:nvSpPr>
          <p:cNvPr id="25" name="Rectangle 24"/>
          <p:cNvSpPr/>
          <p:nvPr/>
        </p:nvSpPr>
        <p:spPr>
          <a:xfrm>
            <a:off x="8372040" y="3515963"/>
            <a:ext cx="349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Misclassified PP distribution </a:t>
            </a:r>
            <a:r>
              <a:rPr lang="el-GR" u="sng" dirty="0" smtClean="0"/>
              <a:t>λ</a:t>
            </a:r>
            <a:r>
              <a:rPr lang="en-US" u="sng" dirty="0" smtClean="0"/>
              <a:t>=0.04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8372040" y="6258011"/>
            <a:ext cx="386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31% misclassified results </a:t>
            </a:r>
            <a:r>
              <a:rPr lang="ru-RU" sz="2000" dirty="0" smtClean="0"/>
              <a:t>є</a:t>
            </a:r>
            <a:r>
              <a:rPr lang="en-US" sz="2000" dirty="0" smtClean="0"/>
              <a:t>[0.3;0.7]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1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– probability of both hands movement  ̴50%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98995" y="1586325"/>
            <a:ext cx="0" cy="45646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50" y="2403628"/>
            <a:ext cx="4466550" cy="3349913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6230"/>
          <a:stretch/>
        </p:blipFill>
        <p:spPr>
          <a:xfrm>
            <a:off x="0" y="2572175"/>
            <a:ext cx="3550410" cy="301282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6586"/>
          <a:stretch/>
        </p:blipFill>
        <p:spPr>
          <a:xfrm>
            <a:off x="3511245" y="2531769"/>
            <a:ext cx="3659611" cy="30936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19443" y="1915674"/>
            <a:ext cx="788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 smtClean="0"/>
              <a:t>λ</a:t>
            </a:r>
            <a:r>
              <a:rPr lang="en-US" sz="3200" dirty="0" smtClean="0"/>
              <a:t>=2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033161" y="1915674"/>
            <a:ext cx="2742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Optimal </a:t>
            </a:r>
            <a:r>
              <a:rPr lang="el-GR" sz="3200" dirty="0" smtClean="0"/>
              <a:t>λ</a:t>
            </a:r>
            <a:r>
              <a:rPr lang="en-US" sz="3200" dirty="0" smtClean="0"/>
              <a:t>=0.03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250484" y="1818853"/>
            <a:ext cx="2742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Optimal </a:t>
            </a:r>
            <a:r>
              <a:rPr lang="el-GR" sz="3200" dirty="0" smtClean="0"/>
              <a:t>λ</a:t>
            </a:r>
            <a:r>
              <a:rPr lang="en-US" sz="3200" dirty="0" smtClean="0"/>
              <a:t>=0.04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604657" y="5858625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31% </a:t>
            </a:r>
            <a:r>
              <a:rPr lang="ru-RU" sz="3200" dirty="0" smtClean="0"/>
              <a:t>є</a:t>
            </a:r>
            <a:r>
              <a:rPr lang="en-US" sz="3200" dirty="0" smtClean="0"/>
              <a:t>[0.3;0.7] 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4122635" y="58586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8</a:t>
            </a:r>
            <a:r>
              <a:rPr lang="en-US" sz="3200" dirty="0" smtClean="0"/>
              <a:t>% </a:t>
            </a:r>
            <a:r>
              <a:rPr lang="ru-RU" sz="3200" dirty="0" smtClean="0"/>
              <a:t>є</a:t>
            </a:r>
            <a:r>
              <a:rPr lang="en-US" sz="3200" dirty="0" smtClean="0"/>
              <a:t>[0.3;0.7] 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665535" y="5858624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60% </a:t>
            </a:r>
            <a:r>
              <a:rPr lang="ru-RU" sz="3200" dirty="0" smtClean="0"/>
              <a:t>є</a:t>
            </a:r>
            <a:r>
              <a:rPr lang="en-US" sz="3200" dirty="0" smtClean="0"/>
              <a:t>[0.3;0.7]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57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– probability of both hands movement  ̴50%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98995" y="1586325"/>
            <a:ext cx="0" cy="45646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50" y="2403628"/>
            <a:ext cx="4466550" cy="3349913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6230"/>
          <a:stretch/>
        </p:blipFill>
        <p:spPr>
          <a:xfrm>
            <a:off x="0" y="2572175"/>
            <a:ext cx="3550410" cy="301282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6586"/>
          <a:stretch/>
        </p:blipFill>
        <p:spPr>
          <a:xfrm>
            <a:off x="3511245" y="2531769"/>
            <a:ext cx="3659611" cy="30936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19443" y="1915674"/>
            <a:ext cx="788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 smtClean="0"/>
              <a:t>λ</a:t>
            </a:r>
            <a:r>
              <a:rPr lang="en-US" sz="3200" dirty="0" smtClean="0"/>
              <a:t>=2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033161" y="1915674"/>
            <a:ext cx="2742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Optimal </a:t>
            </a:r>
            <a:r>
              <a:rPr lang="el-GR" sz="3200" dirty="0" smtClean="0"/>
              <a:t>λ</a:t>
            </a:r>
            <a:r>
              <a:rPr lang="en-US" sz="3200" dirty="0" smtClean="0"/>
              <a:t>=0.03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250484" y="1818853"/>
            <a:ext cx="2742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Optimal </a:t>
            </a:r>
            <a:r>
              <a:rPr lang="el-GR" sz="3200" dirty="0" smtClean="0"/>
              <a:t>λ</a:t>
            </a:r>
            <a:r>
              <a:rPr lang="en-US" sz="3200" dirty="0" smtClean="0"/>
              <a:t>=0.04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604657" y="5858625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31% </a:t>
            </a:r>
            <a:r>
              <a:rPr lang="ru-RU" sz="3200" dirty="0" smtClean="0"/>
              <a:t>є</a:t>
            </a:r>
            <a:r>
              <a:rPr lang="en-US" sz="3200" dirty="0" smtClean="0"/>
              <a:t>[0.3;0.7] 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4122635" y="58586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8</a:t>
            </a:r>
            <a:r>
              <a:rPr lang="en-US" sz="3200" dirty="0" smtClean="0"/>
              <a:t>% </a:t>
            </a:r>
            <a:r>
              <a:rPr lang="ru-RU" sz="3200" dirty="0" smtClean="0"/>
              <a:t>є</a:t>
            </a:r>
            <a:r>
              <a:rPr lang="en-US" sz="3200" dirty="0" smtClean="0"/>
              <a:t>[0.3;0.7] 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665535" y="5858624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60% </a:t>
            </a:r>
            <a:r>
              <a:rPr lang="ru-RU" sz="3200" dirty="0" smtClean="0"/>
              <a:t>є</a:t>
            </a:r>
            <a:r>
              <a:rPr lang="en-US" sz="3200" dirty="0" smtClean="0"/>
              <a:t>[0.3;0.7] 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 rot="20838062">
            <a:off x="6305792" y="2562396"/>
            <a:ext cx="851273" cy="2585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17532" y="3270250"/>
            <a:ext cx="1469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training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62382" y="4078584"/>
            <a:ext cx="8256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3161" y="6218201"/>
            <a:ext cx="5651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Choose regularization parameter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</a:t>
            </a:r>
            <a:r>
              <a:rPr lang="en-US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509741"/>
            <a:ext cx="11007436" cy="4924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 to understand is user can control probability, which should yield in both hand imaginary having 50% pick in distribution</a:t>
            </a:r>
          </a:p>
          <a:p>
            <a:r>
              <a:rPr lang="en-US" dirty="0" smtClean="0"/>
              <a:t>To choose right regularization parameter – the algorithm</a:t>
            </a:r>
          </a:p>
          <a:p>
            <a:r>
              <a:rPr lang="en-US" dirty="0" smtClean="0"/>
              <a:t>To try to implement </a:t>
            </a:r>
            <a:r>
              <a:rPr lang="en-US" dirty="0" err="1" smtClean="0"/>
              <a:t>SVM+sigmanoid</a:t>
            </a:r>
            <a:r>
              <a:rPr lang="en-US" dirty="0" smtClean="0"/>
              <a:t> combination (as in a paper)</a:t>
            </a:r>
          </a:p>
          <a:p>
            <a:r>
              <a:rPr lang="en-US" dirty="0" smtClean="0"/>
              <a:t> To train user in online experiment:</a:t>
            </a:r>
          </a:p>
          <a:p>
            <a:pPr marL="457200" lvl="1" indent="0">
              <a:buNone/>
            </a:pPr>
            <a:r>
              <a:rPr lang="en-US" dirty="0" smtClean="0"/>
              <a:t>When user can see the probability outcome and try to adjust “thinking” (mental state)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– 2D plane movement paradigm – algorithm to </a:t>
            </a:r>
            <a:r>
              <a:rPr lang="en-US" dirty="0" err="1" smtClean="0"/>
              <a:t>canculate</a:t>
            </a:r>
            <a:r>
              <a:rPr lang="en-US" dirty="0" smtClean="0"/>
              <a:t> coordinates of courser – validate the paradigm in online experiment with visual courser</a:t>
            </a:r>
          </a:p>
        </p:txBody>
      </p:sp>
    </p:spTree>
    <p:extLst>
      <p:ext uri="{BB962C8B-B14F-4D97-AF65-F5344CB8AC3E}">
        <p14:creationId xmlns:p14="http://schemas.microsoft.com/office/powerpoint/2010/main" val="16816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3" y="1790420"/>
            <a:ext cx="5304817" cy="3978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8951"/>
            <a:ext cx="5442065" cy="40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arm control paradigm for pick and place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 Imagery signals for right and left hand movement as user output.</a:t>
            </a:r>
          </a:p>
          <a:p>
            <a:r>
              <a:rPr lang="en-US" dirty="0" smtClean="0"/>
              <a:t>Shared control paradigm – the natural-like blend of user control and robot control.</a:t>
            </a:r>
          </a:p>
          <a:p>
            <a:pPr lvl="1"/>
            <a:r>
              <a:rPr lang="en-US" dirty="0" smtClean="0"/>
              <a:t>To decode users intention by computer vision means – to correct trajectory</a:t>
            </a:r>
          </a:p>
          <a:p>
            <a:pPr lvl="1"/>
            <a:r>
              <a:rPr lang="en-US" dirty="0" smtClean="0"/>
              <a:t>To perform correction of misclassification of users commands</a:t>
            </a:r>
          </a:p>
          <a:p>
            <a:pPr lvl="1"/>
            <a:r>
              <a:rPr lang="en-US" dirty="0" smtClean="0"/>
              <a:t>To be able to work with multiple objects –to choose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First task : TO BE ABLE TO GO TO ANY POINT ON THE PLANE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plane movement from binary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literature</a:t>
            </a:r>
          </a:p>
          <a:p>
            <a:r>
              <a:rPr lang="en-US" dirty="0" smtClean="0"/>
              <a:t>More the two mental states(two hands and foot motor imagery)</a:t>
            </a:r>
          </a:p>
          <a:p>
            <a:r>
              <a:rPr lang="en-US" dirty="0" smtClean="0"/>
              <a:t>Two or more types of brain signals (MI+P300)</a:t>
            </a:r>
          </a:p>
          <a:p>
            <a:r>
              <a:rPr lang="en-US" dirty="0" smtClean="0"/>
              <a:t>Cascaded classifier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Posterior probability output of binary classifier – “User controls two degree of freedom – Left or right + The assurance of the classifier”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6" y="3142211"/>
            <a:ext cx="4445334" cy="15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advantages of posterior probability (PP)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1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“PP are required when classifier is making a small part of overall decision and the classification output must be combined for overall decision”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make decoder co-adaptable to changing brain state of subject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perform mistake correction </a:t>
            </a:r>
          </a:p>
          <a:p>
            <a:r>
              <a:rPr lang="en-US" dirty="0" smtClean="0"/>
              <a:t>To be able to blended seamlessly with robot control </a:t>
            </a:r>
          </a:p>
          <a:p>
            <a:r>
              <a:rPr lang="en-US" dirty="0" smtClean="0"/>
              <a:t>To perform 2D plane movement  from binary signals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03" y="3809101"/>
            <a:ext cx="3078893" cy="26600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7713" y="3809101"/>
            <a:ext cx="6536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400" dirty="0" smtClean="0">
                <a:effectLst/>
              </a:rPr>
              <a:t>Bhattacharyya, S., </a:t>
            </a:r>
            <a:r>
              <a:rPr lang="en-US" sz="1400" dirty="0" err="1" smtClean="0">
                <a:effectLst/>
              </a:rPr>
              <a:t>Shimoda</a:t>
            </a:r>
            <a:r>
              <a:rPr lang="en-US" sz="1400" dirty="0" smtClean="0">
                <a:effectLst/>
              </a:rPr>
              <a:t>, S., &amp; </a:t>
            </a:r>
            <a:r>
              <a:rPr lang="en-US" sz="1400" dirty="0" err="1" smtClean="0">
                <a:effectLst/>
              </a:rPr>
              <a:t>Hayashibe</a:t>
            </a:r>
            <a:r>
              <a:rPr lang="en-US" sz="1400" dirty="0" smtClean="0">
                <a:effectLst/>
              </a:rPr>
              <a:t>, M. (2016). A Synergetic Brain-Machine Interfacing Paradigm for Multi-DOF Robot Control. </a:t>
            </a:r>
            <a:r>
              <a:rPr lang="en-US" sz="1400" i="1" dirty="0" smtClean="0">
                <a:effectLst/>
              </a:rPr>
              <a:t>IEEE Transactions on Systems, Man, and Cybernetics: Systems</a:t>
            </a:r>
            <a:r>
              <a:rPr lang="en-US" sz="1400" dirty="0" smtClean="0">
                <a:effectLst/>
              </a:rPr>
              <a:t>, </a:t>
            </a:r>
            <a:r>
              <a:rPr lang="en-US" sz="1400" i="1" dirty="0" smtClean="0">
                <a:effectLst/>
              </a:rPr>
              <a:t>46</a:t>
            </a:r>
            <a:r>
              <a:rPr lang="en-US" sz="1400" dirty="0" smtClean="0">
                <a:effectLst/>
              </a:rPr>
              <a:t>(7), 957–968. https://doi.org/10.1109/TSMC.2016.2560532</a:t>
            </a:r>
            <a:endParaRPr lang="en-US" sz="14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8494" y="2504640"/>
            <a:ext cx="8049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600" dirty="0" smtClean="0">
                <a:effectLst/>
              </a:rPr>
              <a:t>Platt, J. (1999). Probabilistic outputs for support vector machines and comparisons to regularized likelihood methods. </a:t>
            </a:r>
            <a:r>
              <a:rPr lang="en-US" sz="1600" i="1" dirty="0" smtClean="0">
                <a:effectLst/>
              </a:rPr>
              <a:t>Advances in Large Margin Classifiers</a:t>
            </a:r>
            <a:r>
              <a:rPr lang="en-US" sz="1600" dirty="0" smtClean="0">
                <a:effectLst/>
              </a:rPr>
              <a:t>, </a:t>
            </a:r>
            <a:r>
              <a:rPr lang="en-US" sz="1600" i="1" dirty="0" smtClean="0">
                <a:effectLst/>
              </a:rPr>
              <a:t>10</a:t>
            </a:r>
            <a:r>
              <a:rPr lang="en-US" sz="1600" dirty="0" smtClean="0">
                <a:effectLst/>
              </a:rPr>
              <a:t>(3), 61–74. https://doi.org/10.1.1.41.1639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86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2800" b="1" dirty="0"/>
              <a:t>A binary motor imagery tasks based </a:t>
            </a:r>
            <a:r>
              <a:rPr lang="en-US" sz="2800" b="1" dirty="0" smtClean="0"/>
              <a:t>brain computer interface </a:t>
            </a:r>
            <a:r>
              <a:rPr lang="en-US" sz="2800" b="1" dirty="0"/>
              <a:t>for </a:t>
            </a:r>
            <a:r>
              <a:rPr lang="en-US" sz="2800" b="1" dirty="0" smtClean="0"/>
              <a:t>two dimensional movement control</a:t>
            </a:r>
            <a:br>
              <a:rPr lang="en-US" sz="2800" b="1" dirty="0" smtClean="0"/>
            </a:br>
            <a:r>
              <a:rPr lang="it-IT" sz="1600" b="1" dirty="0" smtClean="0"/>
              <a:t>Bin Xia, </a:t>
            </a:r>
            <a:r>
              <a:rPr lang="it-IT" sz="1600" b="1" dirty="0"/>
              <a:t>Lei </a:t>
            </a:r>
            <a:r>
              <a:rPr lang="it-IT" sz="1600" b="1" dirty="0" smtClean="0"/>
              <a:t>Cao, </a:t>
            </a:r>
            <a:r>
              <a:rPr lang="it-IT" sz="1600" b="1" dirty="0"/>
              <a:t>Oladazimi </a:t>
            </a:r>
            <a:r>
              <a:rPr lang="it-IT" sz="1600" b="1" dirty="0" smtClean="0"/>
              <a:t>Maysam, </a:t>
            </a:r>
            <a:r>
              <a:rPr lang="it-IT" sz="1600" b="1" dirty="0"/>
              <a:t>Jie </a:t>
            </a:r>
            <a:r>
              <a:rPr lang="it-IT" sz="1600" b="1" dirty="0" smtClean="0"/>
              <a:t>Li, </a:t>
            </a:r>
            <a:r>
              <a:rPr lang="it-IT" sz="1600" b="1" dirty="0"/>
              <a:t>Hong </a:t>
            </a:r>
            <a:r>
              <a:rPr lang="it-IT" sz="1600" b="1" dirty="0" smtClean="0"/>
              <a:t>Xie, </a:t>
            </a:r>
            <a:r>
              <a:rPr lang="it-IT" sz="1600" b="1" dirty="0"/>
              <a:t>Caixia </a:t>
            </a:r>
            <a:r>
              <a:rPr lang="it-IT" sz="1600" b="1" dirty="0" smtClean="0"/>
              <a:t>Su</a:t>
            </a:r>
            <a:r>
              <a:rPr lang="it-IT" sz="1600" dirty="0" smtClean="0"/>
              <a:t> </a:t>
            </a:r>
            <a:r>
              <a:rPr lang="en-US" sz="1600" b="1" dirty="0" smtClean="0"/>
              <a:t>and </a:t>
            </a:r>
            <a:r>
              <a:rPr lang="en-US" sz="1600" b="1" dirty="0"/>
              <a:t>Niels </a:t>
            </a:r>
            <a:r>
              <a:rPr lang="en-US" sz="1600" b="1" dirty="0" err="1" smtClean="0"/>
              <a:t>Birbaumer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491"/>
            <a:ext cx="10515600" cy="4351338"/>
          </a:xfrm>
        </p:spPr>
        <p:txBody>
          <a:bodyPr/>
          <a:lstStyle/>
          <a:p>
            <a:r>
              <a:rPr lang="en-US" dirty="0" smtClean="0"/>
              <a:t>Left and Right MI signal – CSP+ SVM plus </a:t>
            </a:r>
            <a:r>
              <a:rPr lang="en-US" dirty="0" err="1" smtClean="0"/>
              <a:t>sigmonoid</a:t>
            </a:r>
            <a:r>
              <a:rPr lang="en-US" dirty="0" smtClean="0"/>
              <a:t> combination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789" y="120415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2017 </a:t>
            </a:r>
            <a:r>
              <a:rPr lang="en-US" i="1" dirty="0">
                <a:latin typeface="Arial" panose="020B0604020202020204" pitchFamily="34" charset="0"/>
              </a:rPr>
              <a:t>J. Neural Eng. </a:t>
            </a:r>
            <a:r>
              <a:rPr lang="en-US" b="1" dirty="0">
                <a:latin typeface="Arial" panose="020B0604020202020204" pitchFamily="34" charset="0"/>
              </a:rPr>
              <a:t>14 </a:t>
            </a:r>
            <a:r>
              <a:rPr lang="en-US" dirty="0">
                <a:latin typeface="Arial" panose="020B0604020202020204" pitchFamily="34" charset="0"/>
              </a:rPr>
              <a:t>066009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2" y="2020818"/>
            <a:ext cx="5694132" cy="3393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14" y="2244442"/>
            <a:ext cx="4817831" cy="2946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1" y="5414172"/>
            <a:ext cx="10697785" cy="14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novel combination strategy </a:t>
            </a:r>
            <a:r>
              <a:rPr lang="en-US" sz="2400" dirty="0" smtClean="0"/>
              <a:t>is introduced</a:t>
            </a:r>
            <a:r>
              <a:rPr lang="en-US" sz="2400" dirty="0"/>
              <a:t>, which allows the participant to control 2D </a:t>
            </a:r>
            <a:r>
              <a:rPr lang="en-US" sz="2400" dirty="0" smtClean="0"/>
              <a:t>movement by </a:t>
            </a:r>
            <a:r>
              <a:rPr lang="en-US" sz="2400" dirty="0"/>
              <a:t>controlling the </a:t>
            </a:r>
            <a:r>
              <a:rPr lang="en-US" sz="2400" u="sng" dirty="0"/>
              <a:t>combination of two-class MI tasks </a:t>
            </a:r>
            <a:r>
              <a:rPr lang="en-US" sz="2400" dirty="0" smtClean="0"/>
              <a:t>in a </a:t>
            </a:r>
            <a:r>
              <a:rPr lang="en-US" sz="2400" u="sng" dirty="0"/>
              <a:t>rotating coordinate system (RCS</a:t>
            </a:r>
            <a:r>
              <a:rPr lang="en-US" sz="2400" u="sng" dirty="0" smtClean="0"/>
              <a:t>) </a:t>
            </a:r>
          </a:p>
          <a:p>
            <a:r>
              <a:rPr lang="en-US" sz="2400" dirty="0" smtClean="0"/>
              <a:t>Posterior probabilities(p1, p2) were applied to construct a 2D movement control system instead of discrete labels.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85" y="3416531"/>
            <a:ext cx="3862051" cy="236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" y="4010444"/>
            <a:ext cx="5071083" cy="2166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0" y="4667153"/>
            <a:ext cx="2650770" cy="139259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2800" b="1" dirty="0"/>
              <a:t>A binary motor imagery tasks based </a:t>
            </a:r>
            <a:r>
              <a:rPr lang="en-US" sz="2800" b="1" dirty="0" smtClean="0"/>
              <a:t>brain computer interface </a:t>
            </a:r>
            <a:r>
              <a:rPr lang="en-US" sz="2800" b="1" dirty="0"/>
              <a:t>for </a:t>
            </a:r>
            <a:r>
              <a:rPr lang="en-US" sz="2800" b="1" dirty="0" smtClean="0"/>
              <a:t>two dimensional movement control</a:t>
            </a:r>
            <a:br>
              <a:rPr lang="en-US" sz="2800" b="1" dirty="0" smtClean="0"/>
            </a:br>
            <a:r>
              <a:rPr lang="it-IT" sz="1600" b="1" dirty="0" smtClean="0"/>
              <a:t>Bin Xia, </a:t>
            </a:r>
            <a:r>
              <a:rPr lang="it-IT" sz="1600" b="1" dirty="0"/>
              <a:t>Lei </a:t>
            </a:r>
            <a:r>
              <a:rPr lang="it-IT" sz="1600" b="1" dirty="0" smtClean="0"/>
              <a:t>Cao, </a:t>
            </a:r>
            <a:r>
              <a:rPr lang="it-IT" sz="1600" b="1" dirty="0"/>
              <a:t>Oladazimi </a:t>
            </a:r>
            <a:r>
              <a:rPr lang="it-IT" sz="1600" b="1" dirty="0" smtClean="0"/>
              <a:t>Maysam, </a:t>
            </a:r>
            <a:r>
              <a:rPr lang="it-IT" sz="1600" b="1" dirty="0"/>
              <a:t>Jie </a:t>
            </a:r>
            <a:r>
              <a:rPr lang="it-IT" sz="1600" b="1" dirty="0" smtClean="0"/>
              <a:t>Li, </a:t>
            </a:r>
            <a:r>
              <a:rPr lang="it-IT" sz="1600" b="1" dirty="0"/>
              <a:t>Hong </a:t>
            </a:r>
            <a:r>
              <a:rPr lang="it-IT" sz="1600" b="1" dirty="0" smtClean="0"/>
              <a:t>Xie, </a:t>
            </a:r>
            <a:r>
              <a:rPr lang="it-IT" sz="1600" b="1" dirty="0"/>
              <a:t>Caixia </a:t>
            </a:r>
            <a:r>
              <a:rPr lang="it-IT" sz="1600" b="1" dirty="0" smtClean="0"/>
              <a:t>Su</a:t>
            </a:r>
            <a:r>
              <a:rPr lang="it-IT" sz="1600" dirty="0" smtClean="0"/>
              <a:t> </a:t>
            </a:r>
            <a:r>
              <a:rPr lang="en-US" sz="1600" b="1" dirty="0" smtClean="0"/>
              <a:t>and </a:t>
            </a:r>
            <a:r>
              <a:rPr lang="en-US" sz="1600" b="1" dirty="0"/>
              <a:t>Niels </a:t>
            </a:r>
            <a:r>
              <a:rPr lang="en-US" sz="1600" b="1" dirty="0" err="1" smtClean="0"/>
              <a:t>Birbaumer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766102" y="120415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2017 </a:t>
            </a:r>
            <a:r>
              <a:rPr lang="en-US" i="1" dirty="0">
                <a:latin typeface="Arial" panose="020B0604020202020204" pitchFamily="34" charset="0"/>
              </a:rPr>
              <a:t>J. Neural Eng. </a:t>
            </a:r>
            <a:r>
              <a:rPr lang="en-US" b="1" dirty="0">
                <a:latin typeface="Arial" panose="020B0604020202020204" pitchFamily="34" charset="0"/>
              </a:rPr>
              <a:t>14 </a:t>
            </a:r>
            <a:r>
              <a:rPr lang="en-US" dirty="0">
                <a:latin typeface="Arial" panose="020B0604020202020204" pitchFamily="34" charset="0"/>
              </a:rPr>
              <a:t>066009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get posterior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SVM+sigmoid</a:t>
            </a:r>
            <a:r>
              <a:rPr lang="en-US" dirty="0" smtClean="0"/>
              <a:t> combination</a:t>
            </a:r>
          </a:p>
          <a:p>
            <a:pPr lvl="1"/>
            <a:r>
              <a:rPr lang="en-US" dirty="0" smtClean="0"/>
              <a:t>The method leaves the SVM error function unchanged, but it </a:t>
            </a:r>
            <a:r>
              <a:rPr lang="en-US" dirty="0" err="1" smtClean="0"/>
              <a:t>adda</a:t>
            </a:r>
            <a:r>
              <a:rPr lang="en-US" dirty="0" smtClean="0"/>
              <a:t> a trainable post-processing step which is trained with regularized binomial maximum likelihood (log-odd)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Logistic regression </a:t>
            </a:r>
          </a:p>
          <a:p>
            <a:pPr lvl="1"/>
            <a:r>
              <a:rPr lang="en-US" dirty="0" smtClean="0"/>
              <a:t>kernel machine trained explicitly maximize a log multinomial likelihood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forest classifier</a:t>
            </a:r>
          </a:p>
          <a:p>
            <a:r>
              <a:rPr lang="en-US" dirty="0" smtClean="0"/>
              <a:t>BLDA – need to calculate prior probability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9" y="2862839"/>
            <a:ext cx="3593540" cy="89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5" y="4178905"/>
            <a:ext cx="1823298" cy="787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50" y="2891319"/>
            <a:ext cx="1891665" cy="375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52" y="2923603"/>
            <a:ext cx="2949676" cy="724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97" y="4178905"/>
            <a:ext cx="25527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get posterior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SVM+sigmoid</a:t>
            </a:r>
            <a:r>
              <a:rPr lang="en-US" dirty="0" smtClean="0"/>
              <a:t> combination</a:t>
            </a:r>
          </a:p>
          <a:p>
            <a:pPr lvl="1"/>
            <a:r>
              <a:rPr lang="en-US" dirty="0" smtClean="0"/>
              <a:t>The method leaves the SVM error function unchanged, but it </a:t>
            </a:r>
            <a:r>
              <a:rPr lang="en-US" dirty="0" err="1" smtClean="0"/>
              <a:t>adda</a:t>
            </a:r>
            <a:r>
              <a:rPr lang="en-US" dirty="0" smtClean="0"/>
              <a:t> a trainable post-processing step which is trained with regularized binomial maximum likelihood (log-odd)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Logistic regression </a:t>
            </a:r>
          </a:p>
          <a:p>
            <a:pPr lvl="1"/>
            <a:r>
              <a:rPr lang="en-US" dirty="0" smtClean="0"/>
              <a:t>kernel machine trained explicitly maximize a log multinomial likelihood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forest classifier</a:t>
            </a:r>
          </a:p>
          <a:p>
            <a:r>
              <a:rPr lang="en-US" dirty="0" smtClean="0"/>
              <a:t>BLDA – need to calculate prior probability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629" y="1615873"/>
            <a:ext cx="11130742" cy="33883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67319" y="4914755"/>
            <a:ext cx="379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Have comparable quality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24" y="2846214"/>
            <a:ext cx="3593540" cy="89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22" y="4183504"/>
            <a:ext cx="1604963" cy="693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874694"/>
            <a:ext cx="1891665" cy="375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77" y="2906978"/>
            <a:ext cx="2949676" cy="7241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22" y="4162280"/>
            <a:ext cx="25527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</a:t>
            </a:r>
          </a:p>
          <a:p>
            <a:pPr marL="457200" lvl="1" indent="0">
              <a:buNone/>
            </a:pPr>
            <a:r>
              <a:rPr lang="en-US" dirty="0" smtClean="0"/>
              <a:t>Estimated probability that y=1 on </a:t>
            </a:r>
            <a:r>
              <a:rPr lang="en-US" dirty="0"/>
              <a:t>i</a:t>
            </a:r>
            <a:r>
              <a:rPr lang="en-US" dirty="0" smtClean="0"/>
              <a:t>nput x, where theta is parameter</a:t>
            </a:r>
          </a:p>
          <a:p>
            <a:r>
              <a:rPr lang="en-US" dirty="0" smtClean="0"/>
              <a:t>Cost function to choose parameter theta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maximum likelihood </a:t>
            </a:r>
            <a:r>
              <a:rPr lang="en-US" b="1" dirty="0" smtClean="0"/>
              <a:t>estimate </a:t>
            </a:r>
            <a:r>
              <a:rPr lang="en-US" dirty="0" smtClean="0"/>
              <a:t>method of estimating the parameters of a statistical model, given observations. MLE attempts to find the parameter values that maximize the likelihood function, given the observations</a:t>
            </a:r>
          </a:p>
          <a:p>
            <a:r>
              <a:rPr lang="en-US" dirty="0" smtClean="0"/>
              <a:t>To find minimum – gradient descend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50" y="1435547"/>
            <a:ext cx="2192756" cy="946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6" y="1532745"/>
            <a:ext cx="255270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91" y="3162447"/>
            <a:ext cx="8933129" cy="10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840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Probabilistic output in left/right hand motor imaginary experiment</vt:lpstr>
      <vt:lpstr>Natural arm control paradigm for pick and place task</vt:lpstr>
      <vt:lpstr>2D plane movement from binary signals</vt:lpstr>
      <vt:lpstr>The advantages of posterior probability (PP)</vt:lpstr>
      <vt:lpstr>A binary motor imagery tasks based brain computer interface for two dimensional movement control Bin Xia, Lei Cao, Oladazimi Maysam, Jie Li, Hong Xie, Caixia Su and Niels Birbaumer</vt:lpstr>
      <vt:lpstr>A binary motor imagery tasks based brain computer interface for two dimensional movement control Bin Xia, Lei Cao, Oladazimi Maysam, Jie Li, Hong Xie, Caixia Su and Niels Birbaumer</vt:lpstr>
      <vt:lpstr>Ways to get posterior probability</vt:lpstr>
      <vt:lpstr>Ways to get posterior probability</vt:lpstr>
      <vt:lpstr>Logistic regression with regularization</vt:lpstr>
      <vt:lpstr>Results – probability distribution Left vs Right hand – cross-validation results. </vt:lpstr>
      <vt:lpstr>Results – misclassification distribution </vt:lpstr>
      <vt:lpstr>Hypothesis – probability of both hands movement  ̴50%</vt:lpstr>
      <vt:lpstr>Hypothesis – probability of both hands movement  ̴50%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Bezsudnova</dc:creator>
  <cp:lastModifiedBy>Yulia Bezsudnova</cp:lastModifiedBy>
  <cp:revision>23</cp:revision>
  <dcterms:created xsi:type="dcterms:W3CDTF">2018-04-24T05:15:44Z</dcterms:created>
  <dcterms:modified xsi:type="dcterms:W3CDTF">2018-04-26T03:01:49Z</dcterms:modified>
</cp:coreProperties>
</file>