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63" r:id="rId4"/>
    <p:sldId id="270" r:id="rId5"/>
    <p:sldId id="287" r:id="rId6"/>
    <p:sldId id="271" r:id="rId7"/>
    <p:sldId id="272" r:id="rId8"/>
    <p:sldId id="277" r:id="rId9"/>
    <p:sldId id="276" r:id="rId10"/>
    <p:sldId id="275" r:id="rId11"/>
    <p:sldId id="288" r:id="rId12"/>
    <p:sldId id="274" r:id="rId13"/>
    <p:sldId id="273" r:id="rId14"/>
    <p:sldId id="278" r:id="rId15"/>
    <p:sldId id="289" r:id="rId16"/>
    <p:sldId id="281" r:id="rId17"/>
    <p:sldId id="280" r:id="rId18"/>
    <p:sldId id="279" r:id="rId19"/>
    <p:sldId id="290" r:id="rId20"/>
    <p:sldId id="282" r:id="rId21"/>
    <p:sldId id="283" r:id="rId22"/>
    <p:sldId id="285" r:id="rId23"/>
    <p:sldId id="284" r:id="rId24"/>
    <p:sldId id="286"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072"/>
    <a:srgbClr val="F95D4D"/>
    <a:srgbClr val="F83C2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FB319-4521-D22A-E047-DEFF12339D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81DC6B0-9116-99E6-9A6E-EAC75A475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AF82070F-0152-195B-AA49-9D9ACA4C724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75891349-8B32-85A8-31D8-744E469FF5F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9C2D86D-83FF-B56B-AD44-5BB41BB531E4}"/>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57181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BBFF-7DC5-F46E-CFFA-E976D5EFCBB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15987C3-9649-97DC-1910-3A1C43F8065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509659-C320-E620-E069-E0491CE598F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530E657-B71F-4FDE-BE0D-84C0393D265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78A834D-90FC-0E4B-23CD-84B9FF295D83}"/>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9562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A8E9C0-76B3-68F1-9F07-C9ECEE3E3C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A2A2BB1-C089-D26F-1065-9D605CFDBC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EFF4D60-5E73-2CDA-F0D4-E26F46EB0049}"/>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94BDF882-BE4E-9410-1230-270B97D89F6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5E9E21-5FBF-72D2-3138-C53A0354D06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679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E016B-047F-B1BD-0CB7-5A4F85E9B01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0C1F8E4-CA60-9817-081E-871B4B4E37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BB4594A-94AE-4099-FB5F-C65B1D357CA2}"/>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5ED090B-02A2-A223-02DC-56F130C9689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993CBD3-48D1-61AC-ADB2-0FA50D524AAF}"/>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1949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7A01-589F-B600-CDAA-61A62B5C7B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7CCCE54-B05C-3513-5D2C-1AB0B1F80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6D1A18B-E012-D04A-BF26-10AAFBC15957}"/>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ADA75A8B-EF61-CB6B-6A92-2BA902F9E28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C239CBB-7B5C-E963-D322-3542DE145E3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69927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82020-EBD9-CF04-78F1-7E764E24546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91151D3-CFCC-AEA9-2894-404EE4B139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1C80ED65-9789-A552-BDBD-D61FB20BFA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18283CF-EDF6-E809-C6FC-BA1D4FC9AF9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11308E43-8C03-36D6-2C27-D34C3057DB2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7BE1429-4476-9957-B4E2-F638BA04F97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46676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3467D-5A1C-64E7-0DA7-682CA2D472D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9940E79-194F-1F4C-D65B-928F9F2F6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8203FE-F264-34E2-E84A-F7D581DCC5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BAAF0B5-971D-8B90-0841-778F8B6D3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196090-DD2B-AE3B-38E1-ECB854F3B2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815B6EEC-9538-A629-B6F8-BDAA2CADD2D4}"/>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8" name="Marcador de pie de página 7">
            <a:extLst>
              <a:ext uri="{FF2B5EF4-FFF2-40B4-BE49-F238E27FC236}">
                <a16:creationId xmlns:a16="http://schemas.microsoft.com/office/drawing/2014/main" id="{484A7FE6-24AA-12C1-B470-68406366E08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40A72EF-D8E5-8228-82B1-90814A5445B2}"/>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66407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EE4DB-B212-37D1-8C33-4E2506E6B9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20F3CC-F9B4-8B2E-5433-1D16A19A4F5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4" name="Marcador de pie de página 3">
            <a:extLst>
              <a:ext uri="{FF2B5EF4-FFF2-40B4-BE49-F238E27FC236}">
                <a16:creationId xmlns:a16="http://schemas.microsoft.com/office/drawing/2014/main" id="{8CC9BCEF-5EF4-BF94-F995-7FFD4A9A322B}"/>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FCBE848-B55D-E198-EC25-DEC21EEEE7F6}"/>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87653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90FCD8-A10D-AF34-41C8-E8DFB5F2D423}"/>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3" name="Marcador de pie de página 2">
            <a:extLst>
              <a:ext uri="{FF2B5EF4-FFF2-40B4-BE49-F238E27FC236}">
                <a16:creationId xmlns:a16="http://schemas.microsoft.com/office/drawing/2014/main" id="{95986406-BCE4-417B-A84B-044F872D372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FC0A926-B1AF-8132-3462-1835D3D363DE}"/>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335812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D3582-8A40-08C0-BA9B-F3F477BEEF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1A71308-7BFC-6F61-A1C5-2B5AF6070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FABC74FE-1D26-3F95-829C-E129B1961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8909EE-5E0A-5952-2521-24420D7BD29B}"/>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BDC1B1A4-F2A6-F4E1-D66A-0EE04F91A64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6E7B396-F7F6-6DED-D1C4-C2024F0CB650}"/>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188448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24547-CD34-6657-3227-2BAC1AC787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9B4AE8B-F2D4-759D-7B12-F093FD46B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720922F2-155A-5018-8853-000D6E5EE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01A079-0E8F-0BAB-3F46-152321D63AC0}"/>
              </a:ext>
            </a:extLst>
          </p:cNvPr>
          <p:cNvSpPr>
            <a:spLocks noGrp="1"/>
          </p:cNvSpPr>
          <p:nvPr>
            <p:ph type="dt" sz="half" idx="10"/>
          </p:nvPr>
        </p:nvSpPr>
        <p:spPr/>
        <p:txBody>
          <a:bodyPr/>
          <a:lstStyle/>
          <a:p>
            <a:fld id="{66EA9843-CE2E-4581-9B08-5FDB676AE425}" type="datetimeFigureOut">
              <a:rPr lang="es-CL" smtClean="0"/>
              <a:t>07-12-2022</a:t>
            </a:fld>
            <a:endParaRPr lang="es-CL"/>
          </a:p>
        </p:txBody>
      </p:sp>
      <p:sp>
        <p:nvSpPr>
          <p:cNvPr id="6" name="Marcador de pie de página 5">
            <a:extLst>
              <a:ext uri="{FF2B5EF4-FFF2-40B4-BE49-F238E27FC236}">
                <a16:creationId xmlns:a16="http://schemas.microsoft.com/office/drawing/2014/main" id="{3161C234-4539-F60E-C67F-4ACF5EA4E30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48A9964-74E2-F65D-1BF0-7CCDD7146D3A}"/>
              </a:ext>
            </a:extLst>
          </p:cNvPr>
          <p:cNvSpPr>
            <a:spLocks noGrp="1"/>
          </p:cNvSpPr>
          <p:nvPr>
            <p:ph type="sldNum" sz="quarter" idx="12"/>
          </p:nvPr>
        </p:nvSpPr>
        <p:spPr/>
        <p:txBody>
          <a:bodyPr/>
          <a:lstStyle/>
          <a:p>
            <a:fld id="{8465F0D1-2B8B-4314-B1BE-B5FC750AB323}" type="slidenum">
              <a:rPr lang="es-CL" smtClean="0"/>
              <a:t>‹Nº›</a:t>
            </a:fld>
            <a:endParaRPr lang="es-CL"/>
          </a:p>
        </p:txBody>
      </p:sp>
    </p:spTree>
    <p:extLst>
      <p:ext uri="{BB962C8B-B14F-4D97-AF65-F5344CB8AC3E}">
        <p14:creationId xmlns:p14="http://schemas.microsoft.com/office/powerpoint/2010/main" val="231473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C1EAB6-F53C-A38F-18F0-BAC845D9F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BD2BFC-6BF2-18B1-C44A-D5C720C6B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1F71D79-1EEC-5DF9-31F4-98217CB48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A9843-CE2E-4581-9B08-5FDB676AE425}" type="datetimeFigureOut">
              <a:rPr lang="es-CL" smtClean="0"/>
              <a:t>07-12-2022</a:t>
            </a:fld>
            <a:endParaRPr lang="es-CL"/>
          </a:p>
        </p:txBody>
      </p:sp>
      <p:sp>
        <p:nvSpPr>
          <p:cNvPr id="5" name="Marcador de pie de página 4">
            <a:extLst>
              <a:ext uri="{FF2B5EF4-FFF2-40B4-BE49-F238E27FC236}">
                <a16:creationId xmlns:a16="http://schemas.microsoft.com/office/drawing/2014/main" id="{609A3956-2F0A-34C6-DBC1-CB3CABC4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AE8ED7E-677B-7180-BB16-B0DFD9192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F0D1-2B8B-4314-B1BE-B5FC750AB323}" type="slidenum">
              <a:rPr lang="es-CL" smtClean="0"/>
              <a:t>‹Nº›</a:t>
            </a:fld>
            <a:endParaRPr lang="es-CL"/>
          </a:p>
        </p:txBody>
      </p:sp>
    </p:spTree>
    <p:extLst>
      <p:ext uri="{BB962C8B-B14F-4D97-AF65-F5344CB8AC3E}">
        <p14:creationId xmlns:p14="http://schemas.microsoft.com/office/powerpoint/2010/main" val="194484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xt paris">
            <a:extLst>
              <a:ext uri="{FF2B5EF4-FFF2-40B4-BE49-F238E27FC236}">
                <a16:creationId xmlns:a16="http://schemas.microsoft.com/office/drawing/2014/main" id="{A5DFF874-D70F-3E79-0AAF-83E9A44F35A8}"/>
              </a:ext>
            </a:extLst>
          </p:cNvPr>
          <p:cNvSpPr txBox="1"/>
          <p:nvPr/>
        </p:nvSpPr>
        <p:spPr>
          <a:xfrm>
            <a:off x="3832225" y="-1170977"/>
            <a:ext cx="45275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20" name="txt ubicación">
            <a:extLst>
              <a:ext uri="{FF2B5EF4-FFF2-40B4-BE49-F238E27FC236}">
                <a16:creationId xmlns:a16="http://schemas.microsoft.com/office/drawing/2014/main" id="{0D8509D1-51F9-31C6-0433-AC608A11F0A1}"/>
              </a:ext>
            </a:extLst>
          </p:cNvPr>
          <p:cNvSpPr txBox="1"/>
          <p:nvPr/>
        </p:nvSpPr>
        <p:spPr>
          <a:xfrm>
            <a:off x="963200" y="68453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sp>
        <p:nvSpPr>
          <p:cNvPr id="25" name="Elipse 1">
            <a:extLst>
              <a:ext uri="{FF2B5EF4-FFF2-40B4-BE49-F238E27FC236}">
                <a16:creationId xmlns:a16="http://schemas.microsoft.com/office/drawing/2014/main" id="{A68AD501-A4C5-962B-55AE-540B5B4C3BE8}"/>
              </a:ext>
            </a:extLst>
          </p:cNvPr>
          <p:cNvSpPr/>
          <p:nvPr/>
        </p:nvSpPr>
        <p:spPr>
          <a:xfrm>
            <a:off x="-281928"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335928"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281928"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281928"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281928"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33365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1.5. que estudiantes tienen notas mayores a 5 en la materia de Base de datos.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6148" name="Picture 4">
            <a:extLst>
              <a:ext uri="{FF2B5EF4-FFF2-40B4-BE49-F238E27FC236}">
                <a16:creationId xmlns:a16="http://schemas.microsoft.com/office/drawing/2014/main" id="{D25E1E9F-79C3-7E36-8E4C-57A9108ECB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9665" y="3383729"/>
            <a:ext cx="6980105" cy="179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9833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492174"/>
            <a:ext cx="5276477" cy="1754326"/>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r>
              <a:rPr lang="es-ES" sz="5400" b="0" i="0" dirty="0">
                <a:solidFill>
                  <a:srgbClr val="DCDDDE"/>
                </a:solidFill>
                <a:effectLst/>
                <a:latin typeface="Montserrat ExtraBold" panose="00000900000000000000" pitchFamily="2" charset="0"/>
              </a:rPr>
              <a:t>Funciones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140150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2.1. Función que retorne el promedio de notas de un estudiantes mediante su Id.</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7170" name="Picture 2">
            <a:extLst>
              <a:ext uri="{FF2B5EF4-FFF2-40B4-BE49-F238E27FC236}">
                <a16:creationId xmlns:a16="http://schemas.microsoft.com/office/drawing/2014/main" id="{7861C0FE-CAA2-888D-7298-5206D5125E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0403" y="3123823"/>
            <a:ext cx="48834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2554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062103"/>
          </a:xfrm>
          <a:prstGeom prst="rect">
            <a:avLst/>
          </a:prstGeom>
          <a:noFill/>
        </p:spPr>
        <p:txBody>
          <a:bodyPr wrap="square" rtlCol="0">
            <a:spAutoFit/>
          </a:bodyPr>
          <a:lstStyle/>
          <a:p>
            <a:pPr algn="l" fontAlgn="base"/>
            <a:r>
              <a:rPr lang="es-ES" sz="3200" b="0" i="0" dirty="0">
                <a:solidFill>
                  <a:schemeClr val="bg1"/>
                </a:solidFill>
                <a:effectLst/>
                <a:latin typeface="Montserrat ExtraBold" panose="00000900000000000000" pitchFamily="2" charset="0"/>
              </a:rPr>
              <a:t># 2.2. Función para obtener la información de un estudiante matriculado en una materia # la función debe recibir como parámetro el nombre del estudiante y el nombre de la materia.</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3740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308324"/>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2.3. Función para elegir el mejor estudiante de una materia # la función debe recibir como parámetro el nombre de la materia.</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453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233977"/>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latin typeface="Montserrat ExtraBold" panose="00000900000000000000" pitchFamily="2" charset="0"/>
              </a:rPr>
              <a:t>Vistas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5591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3.1. Vistas de estudiantes que tienen notas mayores a 5 en la materia de Base de datos.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9218" name="Picture 2">
            <a:extLst>
              <a:ext uri="{FF2B5EF4-FFF2-40B4-BE49-F238E27FC236}">
                <a16:creationId xmlns:a16="http://schemas.microsoft.com/office/drawing/2014/main" id="{E27CFDA6-64C5-7E4C-844F-B4A27B7E98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3827" y="2686007"/>
            <a:ext cx="574613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27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3.2. Vistas de estudiantes que están en la carrera de Ingeniería de Sistemas.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0242" name="Picture 2">
            <a:extLst>
              <a:ext uri="{FF2B5EF4-FFF2-40B4-BE49-F238E27FC236}">
                <a16:creationId xmlns:a16="http://schemas.microsoft.com/office/drawing/2014/main" id="{AF55D915-468F-F472-EE01-F5CFE725A6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182" b="1"/>
          <a:stretch/>
        </p:blipFill>
        <p:spPr bwMode="auto">
          <a:xfrm>
            <a:off x="2525261" y="2686007"/>
            <a:ext cx="6805065" cy="309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2872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3.3. Vistas de que docentes imparten clases los lunes y miércoles.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1266" name="Picture 2">
            <a:extLst>
              <a:ext uri="{FF2B5EF4-FFF2-40B4-BE49-F238E27FC236}">
                <a16:creationId xmlns:a16="http://schemas.microsoft.com/office/drawing/2014/main" id="{3A4811BB-CB1B-C883-22EA-D0E164F28D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8748" y="2778450"/>
            <a:ext cx="6152521" cy="308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0048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1939724"/>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effectLst>
                  <a:outerShdw blurRad="190500" dist="127000" dir="5400000" sx="105000" sy="105000" algn="t" rotWithShape="0">
                    <a:prstClr val="black">
                      <a:alpha val="35000"/>
                    </a:prstClr>
                  </a:outerShdw>
                </a:effectLst>
                <a:latin typeface="Montserrat ExtraBold" panose="00000900000000000000" pitchFamily="2" charset="0"/>
              </a:rPr>
              <a:t>Triggers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698013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3711575" y="2348481"/>
            <a:ext cx="47688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14" name="txt francia">
            <a:extLst>
              <a:ext uri="{FF2B5EF4-FFF2-40B4-BE49-F238E27FC236}">
                <a16:creationId xmlns:a16="http://schemas.microsoft.com/office/drawing/2014/main" id="{3DF0CE95-9892-10C7-BE52-E9C1F2E743D4}"/>
              </a:ext>
            </a:extLst>
          </p:cNvPr>
          <p:cNvSpPr txBox="1"/>
          <p:nvPr/>
        </p:nvSpPr>
        <p:spPr>
          <a:xfrm>
            <a:off x="4906962" y="3098944"/>
            <a:ext cx="2378075" cy="954107"/>
          </a:xfrm>
          <a:prstGeom prst="rect">
            <a:avLst/>
          </a:prstGeom>
          <a:noFill/>
        </p:spPr>
        <p:txBody>
          <a:bodyPr wrap="square" rtlCol="0">
            <a:spAutoFit/>
          </a:bodyPr>
          <a:lstStyle/>
          <a:p>
            <a:pPr algn="ctr"/>
            <a:r>
              <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Contribuidores</a:t>
            </a:r>
          </a:p>
          <a:p>
            <a:pPr algn="ctr"/>
            <a:endPar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a:extLst>
              <a:ext uri="{FF2B5EF4-FFF2-40B4-BE49-F238E27FC236}">
                <a16:creationId xmlns:a16="http://schemas.microsoft.com/office/drawing/2014/main" id="{B22869B4-F9F6-91FC-B293-0B259805661F}"/>
              </a:ext>
            </a:extLst>
          </p:cNvPr>
          <p:cNvPicPr>
            <a:picLocks noChangeAspect="1"/>
          </p:cNvPicPr>
          <p:nvPr/>
        </p:nvPicPr>
        <p:blipFill>
          <a:blip r:embed="rId5"/>
          <a:stretch>
            <a:fillRect/>
          </a:stretch>
        </p:blipFill>
        <p:spPr>
          <a:xfrm>
            <a:off x="4814342" y="3623751"/>
            <a:ext cx="2391109" cy="628564"/>
          </a:xfrm>
          <a:prstGeom prst="rect">
            <a:avLst/>
          </a:prstGeom>
        </p:spPr>
      </p:pic>
      <p:pic>
        <p:nvPicPr>
          <p:cNvPr id="10" name="Imagen 9">
            <a:extLst>
              <a:ext uri="{FF2B5EF4-FFF2-40B4-BE49-F238E27FC236}">
                <a16:creationId xmlns:a16="http://schemas.microsoft.com/office/drawing/2014/main" id="{73AB931D-0E21-23FE-B0FC-E7D83CCF3913}"/>
              </a:ext>
            </a:extLst>
          </p:cNvPr>
          <p:cNvPicPr>
            <a:picLocks noChangeAspect="1"/>
          </p:cNvPicPr>
          <p:nvPr/>
        </p:nvPicPr>
        <p:blipFill>
          <a:blip r:embed="rId6"/>
          <a:stretch>
            <a:fillRect/>
          </a:stretch>
        </p:blipFill>
        <p:spPr>
          <a:xfrm>
            <a:off x="5071552" y="4362399"/>
            <a:ext cx="1876687" cy="619211"/>
          </a:xfrm>
          <a:prstGeom prst="rect">
            <a:avLst/>
          </a:prstGeom>
        </p:spPr>
      </p:pic>
      <p:pic>
        <p:nvPicPr>
          <p:cNvPr id="12" name="Imagen 11">
            <a:extLst>
              <a:ext uri="{FF2B5EF4-FFF2-40B4-BE49-F238E27FC236}">
                <a16:creationId xmlns:a16="http://schemas.microsoft.com/office/drawing/2014/main" id="{979C5671-DD30-34CF-1F8A-4323B8D012A6}"/>
              </a:ext>
            </a:extLst>
          </p:cNvPr>
          <p:cNvPicPr>
            <a:picLocks noChangeAspect="1"/>
          </p:cNvPicPr>
          <p:nvPr/>
        </p:nvPicPr>
        <p:blipFill>
          <a:blip r:embed="rId7"/>
          <a:stretch>
            <a:fillRect/>
          </a:stretch>
        </p:blipFill>
        <p:spPr>
          <a:xfrm>
            <a:off x="5194682" y="5174260"/>
            <a:ext cx="1657581" cy="609685"/>
          </a:xfrm>
          <a:prstGeom prst="rect">
            <a:avLst/>
          </a:prstGeom>
        </p:spPr>
      </p:pic>
    </p:spTree>
    <p:extLst>
      <p:ext uri="{BB962C8B-B14F-4D97-AF65-F5344CB8AC3E}">
        <p14:creationId xmlns:p14="http://schemas.microsoft.com/office/powerpoint/2010/main" val="478325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4" grpId="0"/>
      <p:bldP spid="15"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3.4. Vistas de que docentes tienen a cargo la materia de programación.</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2290" name="Picture 2">
            <a:extLst>
              <a:ext uri="{FF2B5EF4-FFF2-40B4-BE49-F238E27FC236}">
                <a16:creationId xmlns:a16="http://schemas.microsoft.com/office/drawing/2014/main" id="{D72553D1-F83F-599C-F012-9593889341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0424" y="2445979"/>
            <a:ext cx="6493401" cy="332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5723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3.5. Vistas de estudiantes que tiene clases con el docente William barra.</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3314" name="Picture 2">
            <a:extLst>
              <a:ext uri="{FF2B5EF4-FFF2-40B4-BE49-F238E27FC236}">
                <a16:creationId xmlns:a16="http://schemas.microsoft.com/office/drawing/2014/main" id="{92584B1E-BFDB-5A62-E619-1E42DE966F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8687" y="2381250"/>
            <a:ext cx="6913310" cy="33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19356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4.1. Trigger de validación para que se elimine un estudiante solo si no tiene notas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4338" name="Picture 2">
            <a:extLst>
              <a:ext uri="{FF2B5EF4-FFF2-40B4-BE49-F238E27FC236}">
                <a16:creationId xmlns:a16="http://schemas.microsoft.com/office/drawing/2014/main" id="{03211ACC-48F3-0B41-9C1C-3E6B864C350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2601552" y="2727832"/>
            <a:ext cx="7018551" cy="261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08186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4.2. Trigger de auditoria para que se registre cuando se haga un cambio en las notas.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5362" name="Picture 2">
            <a:extLst>
              <a:ext uri="{FF2B5EF4-FFF2-40B4-BE49-F238E27FC236}">
                <a16:creationId xmlns:a16="http://schemas.microsoft.com/office/drawing/2014/main" id="{F7C5FDA7-2513-C2AF-B7D1-EA23FB12E6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1733" y="2292254"/>
            <a:ext cx="71247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3623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4.3. Trigger de auditoria para que se registre cuando se haga un cambio en las materias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16388" name="Picture 4">
            <a:extLst>
              <a:ext uri="{FF2B5EF4-FFF2-40B4-BE49-F238E27FC236}">
                <a16:creationId xmlns:a16="http://schemas.microsoft.com/office/drawing/2014/main" id="{390B5AC9-7DD4-C253-8319-C25AEEEFBC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8417" y="2481979"/>
            <a:ext cx="6595166" cy="35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3512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553817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txt subtítulo">
            <a:extLst>
              <a:ext uri="{FF2B5EF4-FFF2-40B4-BE49-F238E27FC236}">
                <a16:creationId xmlns:a16="http://schemas.microsoft.com/office/drawing/2014/main" id="{48CEE346-0EAC-821B-7960-CF1C557E712B}"/>
              </a:ext>
            </a:extLst>
          </p:cNvPr>
          <p:cNvSpPr txBox="1"/>
          <p:nvPr/>
        </p:nvSpPr>
        <p:spPr>
          <a:xfrm>
            <a:off x="1075278" y="2390986"/>
            <a:ext cx="5020722" cy="630942"/>
          </a:xfrm>
          <a:prstGeom prst="rect">
            <a:avLst/>
          </a:prstGeom>
          <a:noFill/>
        </p:spPr>
        <p:txBody>
          <a:bodyPr wrap="square" rtlCol="0">
            <a:spAutoFit/>
          </a:bodyPr>
          <a:lstStyle/>
          <a:p>
            <a:r>
              <a:rPr lang="fr-FR"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Introducción</a:t>
            </a:r>
            <a:endParaRPr lang="es-CL"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879887" y="2985748"/>
            <a:ext cx="4694744" cy="2031325"/>
          </a:xfrm>
          <a:prstGeom prst="rect">
            <a:avLst/>
          </a:prstGeom>
          <a:noFill/>
        </p:spPr>
        <p:txBody>
          <a:bodyPr wrap="square" rtlCol="0">
            <a:spAutoFit/>
          </a:bodyPr>
          <a:lstStyle/>
          <a:p>
            <a:r>
              <a:rPr lang="es-ES" sz="1400" b="0" i="0" dirty="0">
                <a:solidFill>
                  <a:schemeClr val="bg1"/>
                </a:solidFill>
                <a:effectLst/>
                <a:latin typeface="Amble Lt"/>
              </a:rPr>
              <a:t>La base de datos de una universidad incluiría información relacionada con los estudiantes, docentes, carreras, materias, notas, roles, usuarios, horarios, etc. Esta información se almacenaría en tablas relacionadas entre sí para permitir el acceso y la búsqueda de información precisa. La base de datos se diseñaría para permitir la manipulación de datos, la recuperación de información y el seguimiento de los cambios en los datos con el fin de desarrollar lo mencionado se usará el MariaDb como gestor de base de datos.</a:t>
            </a:r>
            <a:endParaRPr lang="es-CL" sz="1400" dirty="0">
              <a:solidFill>
                <a:schemeClr val="bg1"/>
              </a:solidFill>
              <a:effectLst>
                <a:outerShdw blurRad="50800" dist="38100" dir="5400000" algn="t" rotWithShape="0">
                  <a:prstClr val="black">
                    <a:alpha val="40000"/>
                  </a:prstClr>
                </a:outerShdw>
              </a:effectLst>
              <a:latin typeface="Amble Lt"/>
              <a:cs typeface="Arial" panose="020B0604020202020204" pitchFamily="34" charset="0"/>
            </a:endParaRP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34806" y="1293601"/>
            <a:ext cx="6422792" cy="3144811"/>
          </a:xfrm>
          <a:prstGeom prst="rect">
            <a:avLst/>
          </a:prstGeom>
          <a:effectLst>
            <a:outerShdw blurRad="152400" dist="63500" sx="110000" sy="110000" algn="ctr" rotWithShape="0">
              <a:prstClr val="black">
                <a:alpha val="40000"/>
              </a:prstClr>
            </a:outerShdw>
          </a:effectLst>
        </p:spPr>
      </p:pic>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44597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5" name="círculo salmon">
            <a:extLst>
              <a:ext uri="{FF2B5EF4-FFF2-40B4-BE49-F238E27FC236}">
                <a16:creationId xmlns:a16="http://schemas.microsoft.com/office/drawing/2014/main" id="{F72594E5-A791-94B9-858A-E70E4D9BD4E8}"/>
              </a:ext>
            </a:extLst>
          </p:cNvPr>
          <p:cNvSpPr/>
          <p:nvPr/>
        </p:nvSpPr>
        <p:spPr>
          <a:xfrm>
            <a:off x="2047707" y="7318336"/>
            <a:ext cx="8096586" cy="809658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9690139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948278" y="530419"/>
            <a:ext cx="6157372" cy="646331"/>
          </a:xfrm>
          <a:prstGeom prst="rect">
            <a:avLst/>
          </a:prstGeom>
          <a:noFill/>
        </p:spPr>
        <p:txBody>
          <a:bodyPr wrap="square" rtlCol="0">
            <a:spAutoFit/>
          </a:bodyPr>
          <a:lstStyle/>
          <a:p>
            <a:r>
              <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50" charset="0"/>
              </a:rPr>
              <a:t>Diseño Entidad Relación</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708337" y="1537981"/>
            <a:ext cx="9458439" cy="4631164"/>
          </a:xfrm>
          <a:prstGeom prst="rect">
            <a:avLst/>
          </a:prstGeom>
          <a:effectLst>
            <a:outerShdw blurRad="152400" dist="63500" sx="110000" sy="110000" algn="ctr" rotWithShape="0">
              <a:prstClr val="black">
                <a:alpha val="40000"/>
              </a:prstClr>
            </a:outerShdw>
          </a:effectLst>
        </p:spPr>
      </p:pic>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8">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Tree>
    <p:extLst>
      <p:ext uri="{BB962C8B-B14F-4D97-AF65-F5344CB8AC3E}">
        <p14:creationId xmlns:p14="http://schemas.microsoft.com/office/powerpoint/2010/main" val="277775313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txt paris">
            <a:extLst>
              <a:ext uri="{FF2B5EF4-FFF2-40B4-BE49-F238E27FC236}">
                <a16:creationId xmlns:a16="http://schemas.microsoft.com/office/drawing/2014/main" id="{A5DFF874-D70F-3E79-0AAF-83E9A44F35A8}"/>
              </a:ext>
            </a:extLst>
          </p:cNvPr>
          <p:cNvSpPr txBox="1"/>
          <p:nvPr/>
        </p:nvSpPr>
        <p:spPr>
          <a:xfrm>
            <a:off x="502010" y="2260122"/>
            <a:ext cx="9761251" cy="2123658"/>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2" charset="0"/>
              </a:rPr>
              <a:t>Consultas SQL que maneja JOINS  </a:t>
            </a:r>
          </a:p>
          <a:p>
            <a:pPr algn="ctr"/>
            <a:r>
              <a:rPr lang="es-ES" sz="4400" dirty="0">
                <a:solidFill>
                  <a:schemeClr val="bg1"/>
                </a:solidFill>
                <a:latin typeface="Montserrat ExtraBold" panose="00000900000000000000" pitchFamily="2" charset="0"/>
              </a:rPr>
              <a:t>5 Consultas</a:t>
            </a:r>
            <a:endPar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665386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580796" cy="1754326"/>
          </a:xfrm>
          <a:prstGeom prst="rect">
            <a:avLst/>
          </a:prstGeom>
          <a:noFill/>
        </p:spPr>
        <p:txBody>
          <a:bodyPr wrap="square" rtlCol="0">
            <a:spAutoFit/>
          </a:bodyPr>
          <a:lstStyle/>
          <a:p>
            <a:r>
              <a:rPr lang="es-ES" sz="3600" b="0" i="0" dirty="0">
                <a:solidFill>
                  <a:srgbClr val="DCDDDE"/>
                </a:solidFill>
                <a:effectLst/>
                <a:latin typeface="Montserrat ExtraBold" panose="00000900000000000000" pitchFamily="2" charset="0"/>
              </a:rPr>
              <a:t># 1.1. Cuales son los estudiantes que tienen notas mayores a 18</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2050" name="Picture 2">
            <a:extLst>
              <a:ext uri="{FF2B5EF4-FFF2-40B4-BE49-F238E27FC236}">
                <a16:creationId xmlns:a16="http://schemas.microsoft.com/office/drawing/2014/main" id="{7319753C-A529-49BD-922D-167F045893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688" y="3690612"/>
            <a:ext cx="6582021" cy="145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5795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2308324"/>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1.2. Cuales son los estudiantes que están en la carrera de Ingeniería de Sistemas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3074" name="Picture 2">
            <a:extLst>
              <a:ext uri="{FF2B5EF4-FFF2-40B4-BE49-F238E27FC236}">
                <a16:creationId xmlns:a16="http://schemas.microsoft.com/office/drawing/2014/main" id="{68DF24E6-67D8-6A32-B70F-1B799758FD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7357" y="3625846"/>
            <a:ext cx="63150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084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200329"/>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1.3. que docentes imparten clases los lunes y miércoles.</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4098" name="Picture 2">
            <a:extLst>
              <a:ext uri="{FF2B5EF4-FFF2-40B4-BE49-F238E27FC236}">
                <a16:creationId xmlns:a16="http://schemas.microsoft.com/office/drawing/2014/main" id="{B1A06C3D-42F8-799A-A5FB-3EF10D8B65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9974" y="3260725"/>
            <a:ext cx="6376143"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4193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endPar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1.4. que docentes tienen a cargo la materia de Base de datos</a:t>
            </a:r>
            <a:r>
              <a:rPr lang="es-ES" sz="3600" dirty="0">
                <a:solidFill>
                  <a:schemeClr val="bg1"/>
                </a:solidFill>
                <a:latin typeface="Montserrat ExtraBold" panose="00000900000000000000" pitchFamily="2" charset="0"/>
              </a:rPr>
              <a:t>.</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pic>
        <p:nvPicPr>
          <p:cNvPr id="5122" name="Picture 2">
            <a:extLst>
              <a:ext uri="{FF2B5EF4-FFF2-40B4-BE49-F238E27FC236}">
                <a16:creationId xmlns:a16="http://schemas.microsoft.com/office/drawing/2014/main" id="{6DD32C77-F616-23B0-B484-B8C8AC3570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6125" y="3313500"/>
            <a:ext cx="6656292" cy="183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69610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1053</Words>
  <Application>Microsoft Office PowerPoint</Application>
  <PresentationFormat>Panorámica</PresentationFormat>
  <Paragraphs>86</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Amble Lt</vt:lpstr>
      <vt:lpstr>Arial</vt:lpstr>
      <vt:lpstr>Calibri</vt:lpstr>
      <vt:lpstr>Calibri Light</vt:lpstr>
      <vt:lpstr>Montserrat ExtraBold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Alvaro Yujra Sansusty</dc:creator>
  <cp:lastModifiedBy>Freddy Machaca</cp:lastModifiedBy>
  <cp:revision>11</cp:revision>
  <dcterms:created xsi:type="dcterms:W3CDTF">2022-07-30T02:59:54Z</dcterms:created>
  <dcterms:modified xsi:type="dcterms:W3CDTF">2022-12-07T07:01:53Z</dcterms:modified>
</cp:coreProperties>
</file>