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312" r:id="rId3"/>
    <p:sldId id="326" r:id="rId4"/>
    <p:sldId id="364" r:id="rId5"/>
    <p:sldId id="365" r:id="rId6"/>
    <p:sldId id="366" r:id="rId7"/>
    <p:sldId id="367" r:id="rId8"/>
    <p:sldId id="368" r:id="rId9"/>
    <p:sldId id="369" r:id="rId10"/>
    <p:sldId id="353" r:id="rId11"/>
    <p:sldId id="370" r:id="rId12"/>
    <p:sldId id="320" r:id="rId13"/>
    <p:sldId id="357" r:id="rId14"/>
    <p:sldId id="318" r:id="rId15"/>
    <p:sldId id="358" r:id="rId16"/>
    <p:sldId id="360" r:id="rId17"/>
    <p:sldId id="371" r:id="rId18"/>
    <p:sldId id="361" r:id="rId19"/>
    <p:sldId id="362" r:id="rId20"/>
    <p:sldId id="372" r:id="rId21"/>
    <p:sldId id="373" r:id="rId22"/>
  </p:sldIdLst>
  <p:sldSz cx="9144000" cy="5143500" type="screen16x9"/>
  <p:notesSz cx="6858000" cy="9144000"/>
  <p:embeddedFontLst>
    <p:embeddedFont>
      <p:font typeface="Nunito Light" pitchFamily="2" charset="0"/>
      <p:regular r:id="rId24"/>
      <p:italic r:id="rId25"/>
    </p:embeddedFont>
    <p:embeddedFont>
      <p:font typeface="Poppins" panose="000005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VT323" panose="020B0604020202020204" charset="0"/>
      <p:regular r:id="rId34"/>
    </p:embeddedFont>
    <p:embeddedFont>
      <p:font typeface="Work Sans"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88B94-A960-4714-990F-DFA6F876A1AE}">
  <a:tblStyle styleId="{C5288B94-A960-4714-990F-DFA6F876A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B79D63-99AC-4BA3-AE55-D0E32E9FA0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109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5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41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39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962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0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46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4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738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3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2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41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426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88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58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30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1077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420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518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0061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76" cy="5143500"/>
            <a:chOff x="0" y="0"/>
            <a:chExt cx="9144076" cy="5143500"/>
          </a:xfrm>
        </p:grpSpPr>
        <p:sp>
          <p:nvSpPr>
            <p:cNvPr id="10" name="Google Shape;10;p2"/>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txBox="1">
            <a:spLocks noGrp="1"/>
          </p:cNvSpPr>
          <p:nvPr>
            <p:ph type="subTitle" idx="1"/>
          </p:nvPr>
        </p:nvSpPr>
        <p:spPr>
          <a:xfrm>
            <a:off x="2307600" y="3926005"/>
            <a:ext cx="4528800" cy="66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Proxima Nova"/>
              <a:buNone/>
              <a:defRPr sz="1800"/>
            </a:lvl1pPr>
            <a:lvl2pPr lvl="1"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2pPr>
            <a:lvl3pPr lvl="2"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4pPr>
            <a:lvl5pPr lvl="4"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5pPr>
            <a:lvl6pPr lvl="5"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6pPr>
            <a:lvl7pPr lvl="6"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8pPr>
            <a:lvl9pPr lvl="8"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9pPr>
          </a:lstStyle>
          <a:p>
            <a:endParaRPr/>
          </a:p>
        </p:txBody>
      </p:sp>
      <p:sp>
        <p:nvSpPr>
          <p:cNvPr id="104" name="Google Shape;104;p2"/>
          <p:cNvSpPr/>
          <p:nvPr/>
        </p:nvSpPr>
        <p:spPr>
          <a:xfrm rot="10800000" flipH="1">
            <a:off x="76" y="6842328"/>
            <a:ext cx="719925" cy="9700"/>
          </a:xfrm>
          <a:custGeom>
            <a:avLst/>
            <a:gdLst/>
            <a:ahLst/>
            <a:cxnLst/>
            <a:rect l="l" t="t" r="r" b="b"/>
            <a:pathLst>
              <a:path w="7679" h="290" extrusionOk="0">
                <a:moveTo>
                  <a:pt x="1" y="0"/>
                </a:moveTo>
                <a:lnTo>
                  <a:pt x="1" y="290"/>
                </a:lnTo>
                <a:lnTo>
                  <a:pt x="7679" y="290"/>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a:spLocks noGrp="1"/>
          </p:cNvSpPr>
          <p:nvPr>
            <p:ph type="ctrTitle"/>
          </p:nvPr>
        </p:nvSpPr>
        <p:spPr>
          <a:xfrm>
            <a:off x="1396950" y="1046513"/>
            <a:ext cx="63501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Work Sans"/>
              <a:buNone/>
              <a:defRPr sz="6000">
                <a:latin typeface="Work Sans"/>
                <a:ea typeface="Work Sans"/>
                <a:cs typeface="Work Sans"/>
                <a:sym typeface="Work Sans"/>
              </a:defRPr>
            </a:lvl1pPr>
            <a:lvl2pPr lvl="1"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2pPr>
            <a:lvl3pPr lvl="2"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3pPr>
            <a:lvl4pPr lvl="3"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4pPr>
            <a:lvl5pPr lvl="4"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5pPr>
            <a:lvl6pPr lvl="5"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6pPr>
            <a:lvl7pPr lvl="6"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7pPr>
            <a:lvl8pPr lvl="7"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8pPr>
            <a:lvl9pPr lvl="8"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9pPr>
          </a:lstStyle>
          <a:p>
            <a:endParaRPr/>
          </a:p>
        </p:txBody>
      </p:sp>
      <p:sp>
        <p:nvSpPr>
          <p:cNvPr id="106" name="Google Shape;106;p2"/>
          <p:cNvSpPr/>
          <p:nvPr/>
        </p:nvSpPr>
        <p:spPr>
          <a:xfrm>
            <a:off x="-124857" y="30499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4851" y="2794788"/>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4960" y="3987025"/>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flipH="1">
            <a:off x="155699" y="2577142"/>
            <a:ext cx="74076" cy="305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714419" y="4576485"/>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4945" y="45592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90361" y="82442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19993" y="1466197"/>
            <a:ext cx="334983" cy="99153"/>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75133" y="3724493"/>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67521" y="4339638"/>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95292" y="4131925"/>
            <a:ext cx="74076" cy="7597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952261" y="247067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05409" y="34868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05409" y="212516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
          <p:cNvPicPr preferRelativeResize="0"/>
          <p:nvPr/>
        </p:nvPicPr>
        <p:blipFill rotWithShape="1">
          <a:blip r:embed="rId2">
            <a:alphaModFix/>
          </a:blip>
          <a:srcRect l="-758" t="19250" r="11496" b="21041"/>
          <a:stretch/>
        </p:blipFill>
        <p:spPr>
          <a:xfrm>
            <a:off x="1396950" y="-228301"/>
            <a:ext cx="8030850" cy="5371801"/>
          </a:xfrm>
          <a:prstGeom prst="rect">
            <a:avLst/>
          </a:prstGeom>
          <a:noFill/>
          <a:ln>
            <a:noFill/>
          </a:ln>
        </p:spPr>
      </p:pic>
      <p:sp>
        <p:nvSpPr>
          <p:cNvPr id="121" name="Google Shape;121;p2"/>
          <p:cNvSpPr/>
          <p:nvPr/>
        </p:nvSpPr>
        <p:spPr>
          <a:xfrm>
            <a:off x="8550143" y="213287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grpSp>
        <p:nvGrpSpPr>
          <p:cNvPr id="123" name="Google Shape;123;p3"/>
          <p:cNvGrpSpPr/>
          <p:nvPr/>
        </p:nvGrpSpPr>
        <p:grpSpPr>
          <a:xfrm>
            <a:off x="0" y="0"/>
            <a:ext cx="9144076" cy="5143500"/>
            <a:chOff x="0" y="0"/>
            <a:chExt cx="9144076" cy="5143500"/>
          </a:xfrm>
        </p:grpSpPr>
        <p:sp>
          <p:nvSpPr>
            <p:cNvPr id="124" name="Google Shape;124;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txBox="1">
            <a:spLocks noGrp="1"/>
          </p:cNvSpPr>
          <p:nvPr>
            <p:ph type="title"/>
          </p:nvPr>
        </p:nvSpPr>
        <p:spPr>
          <a:xfrm>
            <a:off x="3751988" y="1798400"/>
            <a:ext cx="3573600" cy="874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9" name="Google Shape;219;p3"/>
          <p:cNvSpPr txBox="1">
            <a:spLocks noGrp="1"/>
          </p:cNvSpPr>
          <p:nvPr>
            <p:ph type="title" idx="2" hasCustomPrompt="1"/>
          </p:nvPr>
        </p:nvSpPr>
        <p:spPr>
          <a:xfrm>
            <a:off x="1818413" y="173172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 name="Google Shape;220;p3"/>
          <p:cNvSpPr txBox="1">
            <a:spLocks noGrp="1"/>
          </p:cNvSpPr>
          <p:nvPr>
            <p:ph type="subTitle" idx="1"/>
          </p:nvPr>
        </p:nvSpPr>
        <p:spPr>
          <a:xfrm>
            <a:off x="3751988" y="2672575"/>
            <a:ext cx="35736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21" name="Google Shape;221;p3"/>
          <p:cNvPicPr preferRelativeResize="0"/>
          <p:nvPr/>
        </p:nvPicPr>
        <p:blipFill>
          <a:blip r:embed="rId2">
            <a:alphaModFix/>
          </a:blip>
          <a:stretch>
            <a:fillRect/>
          </a:stretch>
        </p:blipFill>
        <p:spPr>
          <a:xfrm>
            <a:off x="-273075" y="3092551"/>
            <a:ext cx="2607750" cy="2607750"/>
          </a:xfrm>
          <a:prstGeom prst="rect">
            <a:avLst/>
          </a:prstGeom>
          <a:noFill/>
          <a:ln>
            <a:noFill/>
          </a:ln>
        </p:spPr>
      </p:pic>
      <p:pic>
        <p:nvPicPr>
          <p:cNvPr id="222" name="Google Shape;222;p3"/>
          <p:cNvPicPr preferRelativeResize="0"/>
          <p:nvPr/>
        </p:nvPicPr>
        <p:blipFill rotWithShape="1">
          <a:blip r:embed="rId3">
            <a:alphaModFix amt="47000"/>
          </a:blip>
          <a:srcRect t="13887" b="13894"/>
          <a:stretch/>
        </p:blipFill>
        <p:spPr>
          <a:xfrm rot="899998">
            <a:off x="750275" y="1356670"/>
            <a:ext cx="3670476" cy="2650760"/>
          </a:xfrm>
          <a:prstGeom prst="rect">
            <a:avLst/>
          </a:prstGeom>
          <a:noFill/>
          <a:ln>
            <a:noFill/>
          </a:ln>
        </p:spPr>
      </p:pic>
      <p:sp>
        <p:nvSpPr>
          <p:cNvPr id="223" name="Google Shape;223;p3"/>
          <p:cNvSpPr/>
          <p:nvPr/>
        </p:nvSpPr>
        <p:spPr>
          <a:xfrm rot="10800000">
            <a:off x="-332101" y="25576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10800000">
            <a:off x="-205056"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10800000">
            <a:off x="7295694" y="41878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p3"/>
          <p:cNvPicPr preferRelativeResize="0"/>
          <p:nvPr/>
        </p:nvPicPr>
        <p:blipFill>
          <a:blip r:embed="rId4">
            <a:alphaModFix/>
          </a:blip>
          <a:stretch>
            <a:fillRect/>
          </a:stretch>
        </p:blipFill>
        <p:spPr>
          <a:xfrm>
            <a:off x="3545056" y="-1543338"/>
            <a:ext cx="4535627" cy="4535627"/>
          </a:xfrm>
          <a:prstGeom prst="rect">
            <a:avLst/>
          </a:prstGeom>
          <a:noFill/>
          <a:ln>
            <a:noFill/>
          </a:ln>
        </p:spPr>
      </p:pic>
      <p:sp>
        <p:nvSpPr>
          <p:cNvPr id="227" name="Google Shape;227;p3"/>
          <p:cNvSpPr/>
          <p:nvPr/>
        </p:nvSpPr>
        <p:spPr>
          <a:xfrm>
            <a:off x="8230705"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545056" y="17100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10800000">
            <a:off x="8452202" y="3773895"/>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10800000">
            <a:off x="8116136" y="4100007"/>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rot="10800000">
            <a:off x="8116114" y="43391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rot="10800000">
            <a:off x="927003"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10800000" flipH="1">
            <a:off x="1896476" y="35311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8"/>
        <p:cNvGrpSpPr/>
        <p:nvPr/>
      </p:nvGrpSpPr>
      <p:grpSpPr>
        <a:xfrm>
          <a:off x="0" y="0"/>
          <a:ext cx="0" cy="0"/>
          <a:chOff x="0" y="0"/>
          <a:chExt cx="0" cy="0"/>
        </a:xfrm>
      </p:grpSpPr>
      <p:grpSp>
        <p:nvGrpSpPr>
          <p:cNvPr id="559" name="Google Shape;559;p7"/>
          <p:cNvGrpSpPr/>
          <p:nvPr/>
        </p:nvGrpSpPr>
        <p:grpSpPr>
          <a:xfrm>
            <a:off x="0" y="0"/>
            <a:ext cx="9144076" cy="5143500"/>
            <a:chOff x="0" y="0"/>
            <a:chExt cx="9144076" cy="5143500"/>
          </a:xfrm>
        </p:grpSpPr>
        <p:sp>
          <p:nvSpPr>
            <p:cNvPr id="560" name="Google Shape;560;p7"/>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
          <p:cNvSpPr txBox="1">
            <a:spLocks noGrp="1"/>
          </p:cNvSpPr>
          <p:nvPr>
            <p:ph type="subTitle" idx="1"/>
          </p:nvPr>
        </p:nvSpPr>
        <p:spPr>
          <a:xfrm>
            <a:off x="720000" y="2201800"/>
            <a:ext cx="3852000" cy="204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atin typeface="Work Sans"/>
                <a:ea typeface="Work Sans"/>
                <a:cs typeface="Work Sans"/>
                <a:sym typeface="Work Sans"/>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655" name="Google Shape;655;p7"/>
          <p:cNvSpPr/>
          <p:nvPr/>
        </p:nvSpPr>
        <p:spPr>
          <a:xfrm rot="10800000">
            <a:off x="5362076" y="4830125"/>
            <a:ext cx="362699" cy="49825"/>
          </a:xfrm>
          <a:custGeom>
            <a:avLst/>
            <a:gdLst/>
            <a:ahLst/>
            <a:cxnLst/>
            <a:rect l="l" t="t" r="r" b="b"/>
            <a:pathLst>
              <a:path w="3399" h="295" extrusionOk="0">
                <a:moveTo>
                  <a:pt x="0" y="1"/>
                </a:moveTo>
                <a:lnTo>
                  <a:pt x="0" y="295"/>
                </a:lnTo>
                <a:lnTo>
                  <a:pt x="3398" y="295"/>
                </a:lnTo>
                <a:lnTo>
                  <a:pt x="33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rot="10800000">
            <a:off x="8296834" y="4375746"/>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rot="10800000">
            <a:off x="8575855" y="194869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rot="10800000">
            <a:off x="-291159" y="978807"/>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9" name="Google Shape;659;p7"/>
          <p:cNvPicPr preferRelativeResize="0"/>
          <p:nvPr/>
        </p:nvPicPr>
        <p:blipFill>
          <a:blip r:embed="rId2">
            <a:alphaModFix/>
          </a:blip>
          <a:stretch>
            <a:fillRect/>
          </a:stretch>
        </p:blipFill>
        <p:spPr>
          <a:xfrm rot="10671022">
            <a:off x="7077166" y="-672442"/>
            <a:ext cx="2693656" cy="2599778"/>
          </a:xfrm>
          <a:prstGeom prst="rect">
            <a:avLst/>
          </a:prstGeom>
          <a:noFill/>
          <a:ln>
            <a:noFill/>
          </a:ln>
        </p:spPr>
      </p:pic>
      <p:pic>
        <p:nvPicPr>
          <p:cNvPr id="660" name="Google Shape;660;p7"/>
          <p:cNvPicPr preferRelativeResize="0"/>
          <p:nvPr/>
        </p:nvPicPr>
        <p:blipFill>
          <a:blip r:embed="rId3">
            <a:alphaModFix/>
          </a:blip>
          <a:stretch>
            <a:fillRect/>
          </a:stretch>
        </p:blipFill>
        <p:spPr>
          <a:xfrm rot="-7842514">
            <a:off x="-137470" y="3124084"/>
            <a:ext cx="3257549" cy="3257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1406"/>
        <p:cNvGrpSpPr/>
        <p:nvPr/>
      </p:nvGrpSpPr>
      <p:grpSpPr>
        <a:xfrm>
          <a:off x="0" y="0"/>
          <a:ext cx="0" cy="0"/>
          <a:chOff x="0" y="0"/>
          <a:chExt cx="0" cy="0"/>
        </a:xfrm>
      </p:grpSpPr>
      <p:grpSp>
        <p:nvGrpSpPr>
          <p:cNvPr id="1407" name="Google Shape;1407;p16"/>
          <p:cNvGrpSpPr/>
          <p:nvPr/>
        </p:nvGrpSpPr>
        <p:grpSpPr>
          <a:xfrm>
            <a:off x="0" y="0"/>
            <a:ext cx="9144076" cy="5143500"/>
            <a:chOff x="0" y="0"/>
            <a:chExt cx="9144076" cy="5143500"/>
          </a:xfrm>
        </p:grpSpPr>
        <p:sp>
          <p:nvSpPr>
            <p:cNvPr id="1408" name="Google Shape;1408;p16"/>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6"/>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6"/>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6"/>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6"/>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6"/>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6"/>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16"/>
          <p:cNvSpPr txBox="1">
            <a:spLocks noGrp="1"/>
          </p:cNvSpPr>
          <p:nvPr>
            <p:ph type="title"/>
          </p:nvPr>
        </p:nvSpPr>
        <p:spPr>
          <a:xfrm flipH="1">
            <a:off x="1183463" y="1700475"/>
            <a:ext cx="4780800" cy="8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2" name="Google Shape;1502;p16"/>
          <p:cNvSpPr txBox="1">
            <a:spLocks noGrp="1"/>
          </p:cNvSpPr>
          <p:nvPr>
            <p:ph type="title" idx="2" hasCustomPrompt="1"/>
          </p:nvPr>
        </p:nvSpPr>
        <p:spPr>
          <a:xfrm flipH="1">
            <a:off x="6283538" y="170047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03" name="Google Shape;1503;p16"/>
          <p:cNvSpPr txBox="1">
            <a:spLocks noGrp="1"/>
          </p:cNvSpPr>
          <p:nvPr>
            <p:ph type="subTitle" idx="1"/>
          </p:nvPr>
        </p:nvSpPr>
        <p:spPr>
          <a:xfrm flipH="1">
            <a:off x="2110538" y="2672575"/>
            <a:ext cx="38538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504" name="Google Shape;1504;p16"/>
          <p:cNvPicPr preferRelativeResize="0"/>
          <p:nvPr/>
        </p:nvPicPr>
        <p:blipFill>
          <a:blip r:embed="rId2">
            <a:alphaModFix/>
          </a:blip>
          <a:stretch>
            <a:fillRect/>
          </a:stretch>
        </p:blipFill>
        <p:spPr>
          <a:xfrm rot="-1658690">
            <a:off x="-696715" y="-476814"/>
            <a:ext cx="2833431" cy="2833431"/>
          </a:xfrm>
          <a:prstGeom prst="rect">
            <a:avLst/>
          </a:prstGeom>
          <a:noFill/>
          <a:ln>
            <a:noFill/>
          </a:ln>
        </p:spPr>
      </p:pic>
      <p:pic>
        <p:nvPicPr>
          <p:cNvPr id="1505" name="Google Shape;1505;p16"/>
          <p:cNvPicPr preferRelativeResize="0"/>
          <p:nvPr/>
        </p:nvPicPr>
        <p:blipFill rotWithShape="1">
          <a:blip r:embed="rId3">
            <a:alphaModFix amt="47000"/>
          </a:blip>
          <a:srcRect t="13887" b="13894"/>
          <a:stretch/>
        </p:blipFill>
        <p:spPr>
          <a:xfrm rot="-899998" flipH="1">
            <a:off x="4877597" y="1104920"/>
            <a:ext cx="3670476" cy="2650760"/>
          </a:xfrm>
          <a:prstGeom prst="rect">
            <a:avLst/>
          </a:prstGeom>
          <a:noFill/>
          <a:ln>
            <a:noFill/>
          </a:ln>
        </p:spPr>
      </p:pic>
      <p:pic>
        <p:nvPicPr>
          <p:cNvPr id="1506" name="Google Shape;1506;p16"/>
          <p:cNvPicPr preferRelativeResize="0"/>
          <p:nvPr/>
        </p:nvPicPr>
        <p:blipFill>
          <a:blip r:embed="rId4">
            <a:alphaModFix/>
          </a:blip>
          <a:stretch>
            <a:fillRect/>
          </a:stretch>
        </p:blipFill>
        <p:spPr>
          <a:xfrm flipH="1">
            <a:off x="6649348" y="3092551"/>
            <a:ext cx="2607750" cy="2607750"/>
          </a:xfrm>
          <a:prstGeom prst="rect">
            <a:avLst/>
          </a:prstGeom>
          <a:noFill/>
          <a:ln>
            <a:noFill/>
          </a:ln>
        </p:spPr>
      </p:pic>
      <p:sp>
        <p:nvSpPr>
          <p:cNvPr id="1507" name="Google Shape;1507;p16"/>
          <p:cNvSpPr/>
          <p:nvPr/>
        </p:nvSpPr>
        <p:spPr>
          <a:xfrm rot="10800000" flipH="1">
            <a:off x="-1035207" y="13765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
          <p:cNvSpPr/>
          <p:nvPr/>
        </p:nvSpPr>
        <p:spPr>
          <a:xfrm rot="10800000" flipH="1">
            <a:off x="8723790"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
          <p:cNvSpPr/>
          <p:nvPr/>
        </p:nvSpPr>
        <p:spPr>
          <a:xfrm rot="10800000" flipH="1">
            <a:off x="1555140" y="4470439"/>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
          <p:cNvSpPr/>
          <p:nvPr/>
        </p:nvSpPr>
        <p:spPr>
          <a:xfrm flipH="1">
            <a:off x="288028"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6"/>
          <p:cNvSpPr/>
          <p:nvPr/>
        </p:nvSpPr>
        <p:spPr>
          <a:xfrm rot="10800000" flipH="1">
            <a:off x="-1" y="4056507"/>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6"/>
          <p:cNvSpPr/>
          <p:nvPr/>
        </p:nvSpPr>
        <p:spPr>
          <a:xfrm rot="10800000" flipH="1">
            <a:off x="5" y="4382619"/>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
          <p:cNvSpPr/>
          <p:nvPr/>
        </p:nvSpPr>
        <p:spPr>
          <a:xfrm rot="10800000" flipH="1">
            <a:off x="1085415" y="462174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
          <p:cNvSpPr/>
          <p:nvPr/>
        </p:nvSpPr>
        <p:spPr>
          <a:xfrm rot="10800000" flipH="1">
            <a:off x="7849428"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6"/>
          <p:cNvSpPr/>
          <p:nvPr/>
        </p:nvSpPr>
        <p:spPr>
          <a:xfrm rot="10800000" flipH="1">
            <a:off x="6385854" y="34444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10"/>
        <p:cNvGrpSpPr/>
        <p:nvPr/>
      </p:nvGrpSpPr>
      <p:grpSpPr>
        <a:xfrm>
          <a:off x="0" y="0"/>
          <a:ext cx="0" cy="0"/>
          <a:chOff x="0" y="0"/>
          <a:chExt cx="0" cy="0"/>
        </a:xfrm>
      </p:grpSpPr>
      <p:grpSp>
        <p:nvGrpSpPr>
          <p:cNvPr id="2811" name="Google Shape;2811;p29"/>
          <p:cNvGrpSpPr/>
          <p:nvPr/>
        </p:nvGrpSpPr>
        <p:grpSpPr>
          <a:xfrm>
            <a:off x="0" y="0"/>
            <a:ext cx="9144076" cy="5143500"/>
            <a:chOff x="0" y="0"/>
            <a:chExt cx="9144076" cy="5143500"/>
          </a:xfrm>
        </p:grpSpPr>
        <p:sp>
          <p:nvSpPr>
            <p:cNvPr id="2812" name="Google Shape;2812;p29"/>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9"/>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9"/>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9"/>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9"/>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9"/>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9"/>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9"/>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9"/>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9"/>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9"/>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9"/>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9"/>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9"/>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9"/>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9"/>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9"/>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9"/>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9"/>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9"/>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9"/>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9"/>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9"/>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9"/>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9"/>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9"/>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9"/>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9"/>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9"/>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9"/>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9"/>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9"/>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9"/>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9"/>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9"/>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9"/>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9"/>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9"/>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9"/>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9"/>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9"/>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9"/>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9"/>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9"/>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9"/>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9"/>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9"/>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9"/>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9"/>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9"/>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9"/>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9"/>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9"/>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9"/>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9"/>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9"/>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9"/>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9"/>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9"/>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9"/>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9"/>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9"/>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9"/>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9"/>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9"/>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9"/>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9"/>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9"/>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9"/>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9"/>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9"/>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9"/>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9"/>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9"/>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9"/>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9"/>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9"/>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9"/>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9"/>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9"/>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9"/>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9"/>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9"/>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9"/>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9"/>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9"/>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9"/>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9"/>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9"/>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9"/>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9"/>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9"/>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9"/>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05" name="Google Shape;2905;p29"/>
          <p:cNvPicPr preferRelativeResize="0"/>
          <p:nvPr/>
        </p:nvPicPr>
        <p:blipFill>
          <a:blip r:embed="rId2">
            <a:alphaModFix/>
          </a:blip>
          <a:stretch>
            <a:fillRect/>
          </a:stretch>
        </p:blipFill>
        <p:spPr>
          <a:xfrm rot="-5399997">
            <a:off x="-568906" y="-875060"/>
            <a:ext cx="6893640" cy="689362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2906"/>
        <p:cNvGrpSpPr/>
        <p:nvPr/>
      </p:nvGrpSpPr>
      <p:grpSpPr>
        <a:xfrm>
          <a:off x="0" y="0"/>
          <a:ext cx="0" cy="0"/>
          <a:chOff x="0" y="0"/>
          <a:chExt cx="0" cy="0"/>
        </a:xfrm>
      </p:grpSpPr>
      <p:pic>
        <p:nvPicPr>
          <p:cNvPr id="2907" name="Google Shape;2907;p30"/>
          <p:cNvPicPr preferRelativeResize="0"/>
          <p:nvPr/>
        </p:nvPicPr>
        <p:blipFill>
          <a:blip r:embed="rId2">
            <a:alphaModFix/>
          </a:blip>
          <a:stretch>
            <a:fillRect/>
          </a:stretch>
        </p:blipFill>
        <p:spPr>
          <a:xfrm rot="-2024172">
            <a:off x="-613414" y="2777002"/>
            <a:ext cx="2515789" cy="2515789"/>
          </a:xfrm>
          <a:prstGeom prst="rect">
            <a:avLst/>
          </a:prstGeom>
          <a:noFill/>
          <a:ln>
            <a:noFill/>
          </a:ln>
        </p:spPr>
      </p:pic>
      <p:pic>
        <p:nvPicPr>
          <p:cNvPr id="2908" name="Google Shape;2908;p30"/>
          <p:cNvPicPr preferRelativeResize="0"/>
          <p:nvPr/>
        </p:nvPicPr>
        <p:blipFill>
          <a:blip r:embed="rId3">
            <a:alphaModFix/>
          </a:blip>
          <a:stretch>
            <a:fillRect/>
          </a:stretch>
        </p:blipFill>
        <p:spPr>
          <a:xfrm rot="10126017">
            <a:off x="7200182" y="-1063144"/>
            <a:ext cx="2471375" cy="2471375"/>
          </a:xfrm>
          <a:prstGeom prst="rect">
            <a:avLst/>
          </a:prstGeom>
          <a:noFill/>
          <a:ln>
            <a:noFill/>
          </a:ln>
        </p:spPr>
      </p:pic>
      <p:pic>
        <p:nvPicPr>
          <p:cNvPr id="2909" name="Google Shape;2909;p30"/>
          <p:cNvPicPr preferRelativeResize="0"/>
          <p:nvPr/>
        </p:nvPicPr>
        <p:blipFill>
          <a:blip r:embed="rId4">
            <a:alphaModFix/>
          </a:blip>
          <a:stretch>
            <a:fillRect/>
          </a:stretch>
        </p:blipFill>
        <p:spPr>
          <a:xfrm rot="-8700648">
            <a:off x="6958071" y="2786568"/>
            <a:ext cx="2613925" cy="2613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Work Sans"/>
              <a:buNone/>
              <a:defRPr sz="3000" b="1">
                <a:solidFill>
                  <a:schemeClr val="lt1"/>
                </a:solidFill>
                <a:latin typeface="Work Sans"/>
                <a:ea typeface="Work Sans"/>
                <a:cs typeface="Work Sans"/>
                <a:sym typeface="Work Sans"/>
              </a:defRPr>
            </a:lvl1pPr>
            <a:lvl2pPr lvl="1"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2"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33"/>
          <p:cNvSpPr txBox="1">
            <a:spLocks noGrp="1"/>
          </p:cNvSpPr>
          <p:nvPr>
            <p:ph type="ctrTitle"/>
          </p:nvPr>
        </p:nvSpPr>
        <p:spPr>
          <a:xfrm>
            <a:off x="974035" y="1474110"/>
            <a:ext cx="738924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DE DATOS II</a:t>
            </a:r>
            <a:endParaRPr b="0" dirty="0"/>
          </a:p>
        </p:txBody>
      </p:sp>
      <p:sp>
        <p:nvSpPr>
          <p:cNvPr id="2920" name="Google Shape;2920;p33"/>
          <p:cNvSpPr txBox="1"/>
          <p:nvPr/>
        </p:nvSpPr>
        <p:spPr>
          <a:xfrm>
            <a:off x="5172962" y="4391823"/>
            <a:ext cx="3190313" cy="528771"/>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2800" u="sng" dirty="0">
                <a:solidFill>
                  <a:schemeClr val="accent2"/>
                </a:solidFill>
                <a:latin typeface="VT323"/>
                <a:ea typeface="VT323"/>
                <a:cs typeface="VT323"/>
                <a:sym typeface="VT323"/>
              </a:rPr>
              <a:t>FREDDY MACHACA MAMANI</a:t>
            </a:r>
            <a:endParaRPr sz="800" dirty="0">
              <a:solidFill>
                <a:schemeClr val="accent2"/>
              </a:solidFill>
              <a:latin typeface="VT323"/>
              <a:ea typeface="VT323"/>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7" y="416939"/>
            <a:ext cx="6641881"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FUNCIONES DE AGREGACION Y </a:t>
            </a:r>
            <a:br>
              <a:rPr lang="es-MX" dirty="0"/>
            </a:br>
            <a:r>
              <a:rPr lang="es-MX" dirty="0"/>
              <a:t>FUNCIONES POR EL USUARIOS</a:t>
            </a:r>
            <a:endParaRPr dirty="0"/>
          </a:p>
        </p:txBody>
      </p:sp>
      <p:sp>
        <p:nvSpPr>
          <p:cNvPr id="2970" name="Google Shape;2970;p37"/>
          <p:cNvSpPr txBox="1">
            <a:spLocks noGrp="1"/>
          </p:cNvSpPr>
          <p:nvPr>
            <p:ph type="subTitle" idx="1"/>
          </p:nvPr>
        </p:nvSpPr>
        <p:spPr>
          <a:xfrm>
            <a:off x="74507" y="1861251"/>
            <a:ext cx="5890792" cy="271752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arial" panose="020B0604020202020204" pitchFamily="34" charset="0"/>
              </a:rPr>
              <a:t>Las funciones de agregación en SQL nos permiten efectuar operaciones sobre un conjunto de resultados, pero devolviendo un único valor agregado para todos ellos. Es decir, nos permiten obtener medias, máximos, sobre un conjunto de valores. Funciones creados por el BDA se utiliza para definir una función de tabla, fila o escalar de SQL definida por el usuario. Una función escalar devuelve un solo valor cada vez que se invoca y en general es válida cuando una expresión SQL es válida.</a:t>
            </a:r>
            <a:endParaRPr lang="es-MX" sz="1100" dirty="0">
              <a:solidFill>
                <a:schemeClr val="bg1"/>
              </a:solidFill>
              <a:latin typeface="Poppins"/>
            </a:endParaRPr>
          </a:p>
        </p:txBody>
      </p:sp>
      <p:pic>
        <p:nvPicPr>
          <p:cNvPr id="2971" name="Google Shape;2971;p37"/>
          <p:cNvPicPr preferRelativeResize="0"/>
          <p:nvPr/>
        </p:nvPicPr>
        <p:blipFill rotWithShape="1">
          <a:blip r:embed="rId3"/>
          <a:srcRect l="8498" r="8498"/>
          <a:stretch/>
        </p:blipFill>
        <p:spPr>
          <a:xfrm>
            <a:off x="6160978" y="1546462"/>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5159028" y="1135184"/>
            <a:ext cx="3864625" cy="864931"/>
          </a:xfrm>
          <a:prstGeom prst="rect">
            <a:avLst/>
          </a:prstGeom>
        </p:spPr>
        <p:txBody>
          <a:bodyPr spcFirstLastPara="1" wrap="square" lIns="0" tIns="91425" rIns="0" bIns="91425" anchor="ctr" anchorCtr="0">
            <a:noAutofit/>
          </a:bodyPr>
          <a:lstStyle/>
          <a:p>
            <a:pPr marL="139700" indent="0" algn="ctr">
              <a:buNone/>
            </a:pPr>
            <a:r>
              <a:rPr lang="es-ES" dirty="0">
                <a:solidFill>
                  <a:schemeClr val="bg1"/>
                </a:solidFill>
              </a:rPr>
              <a:t>Es el tipo de procedimiento por default, el procedimiento utiliza parámetros que pasan el argumento por valor hacia dentro del mismo.</a:t>
            </a:r>
            <a:endParaRPr lang="es-MX" dirty="0">
              <a:solidFill>
                <a:schemeClr val="bg1"/>
              </a:solidFill>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25520" y="1052150"/>
            <a:ext cx="5425411" cy="315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PARAMETRO DE ENTRADA “IN”</a:t>
            </a:r>
            <a:br>
              <a:rPr lang="es-MX" sz="2400" dirty="0"/>
            </a:br>
            <a:br>
              <a:rPr lang="es-MX" sz="2400" dirty="0"/>
            </a:br>
            <a:br>
              <a:rPr lang="es-MX" sz="2400" dirty="0"/>
            </a:br>
            <a:r>
              <a:rPr lang="es-MX" sz="2400" dirty="0"/>
              <a:t>PARAMETRO DE SALIDA “OUT” </a:t>
            </a:r>
            <a:br>
              <a:rPr lang="es-MX" sz="2400" dirty="0"/>
            </a:br>
            <a:br>
              <a:rPr lang="es-MX" sz="2400" dirty="0"/>
            </a:br>
            <a:br>
              <a:rPr lang="es-MX" sz="2400" dirty="0"/>
            </a:br>
            <a:r>
              <a:rPr lang="es-MX" sz="2400" dirty="0"/>
              <a:t>PARAMETRO DE SALIDA Y ENTRADA “INOUT”</a:t>
            </a:r>
            <a:endParaRPr sz="2400" dirty="0"/>
          </a:p>
        </p:txBody>
      </p:sp>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5159028" y="3547584"/>
            <a:ext cx="386462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solidFill>
                  <a:schemeClr val="bg1"/>
                </a:solidFill>
              </a:rPr>
              <a:t>Los parámetros definidos funcionan en ambas direcciones.</a:t>
            </a:r>
            <a:endParaRPr lang="es-MX" dirty="0">
              <a:solidFill>
                <a:schemeClr val="bg1"/>
              </a:solidFill>
            </a:endParaRP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5281763" y="2169221"/>
            <a:ext cx="3559614" cy="8050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solidFill>
                  <a:schemeClr val="bg1"/>
                </a:solidFill>
              </a:rPr>
              <a:t>El valor del parámetro se regresa hacia afuera de este para utilizarse ya sea en una variable u otra consulta.</a:t>
            </a:r>
            <a:endParaRPr lang="es-MX" dirty="0">
              <a:solidFill>
                <a:schemeClr val="bg1"/>
              </a:solidFill>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963487" y="-283998"/>
            <a:ext cx="6447840" cy="11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dirty="0"/>
              <a:t>PARAMETROS</a:t>
            </a:r>
          </a:p>
        </p:txBody>
      </p:sp>
    </p:spTree>
    <p:extLst>
      <p:ext uri="{BB962C8B-B14F-4D97-AF65-F5344CB8AC3E}">
        <p14:creationId xmlns:p14="http://schemas.microsoft.com/office/powerpoint/2010/main" val="142630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PRACTICA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27964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645459" y="2283928"/>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000" dirty="0"/>
              <a:t>MODELO E-R</a:t>
            </a:r>
            <a:endParaRPr sz="4000" dirty="0"/>
          </a:p>
        </p:txBody>
      </p:sp>
      <p:sp>
        <p:nvSpPr>
          <p:cNvPr id="8" name="Google Shape;3022;p40">
            <a:extLst>
              <a:ext uri="{FF2B5EF4-FFF2-40B4-BE49-F238E27FC236}">
                <a16:creationId xmlns:a16="http://schemas.microsoft.com/office/drawing/2014/main" id="{70AF5426-60E6-DDCC-163A-C1B92F309B08}"/>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98B8DF1A-3AA0-DBB9-EB38-0EF00F39AECA}"/>
              </a:ext>
            </a:extLst>
          </p:cNvPr>
          <p:cNvPicPr>
            <a:picLocks noChangeAspect="1"/>
          </p:cNvPicPr>
          <p:nvPr/>
        </p:nvPicPr>
        <p:blipFill>
          <a:blip r:embed="rId3"/>
          <a:stretch>
            <a:fillRect/>
          </a:stretch>
        </p:blipFill>
        <p:spPr>
          <a:xfrm>
            <a:off x="4957142" y="563615"/>
            <a:ext cx="3695700" cy="4314825"/>
          </a:xfrm>
          <a:prstGeom prst="rect">
            <a:avLst/>
          </a:prstGeom>
        </p:spPr>
      </p:pic>
    </p:spTree>
    <p:extLst>
      <p:ext uri="{BB962C8B-B14F-4D97-AF65-F5344CB8AC3E}">
        <p14:creationId xmlns:p14="http://schemas.microsoft.com/office/powerpoint/2010/main" val="351647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0" y="2289291"/>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CODIGO SQL</a:t>
            </a:r>
            <a:endParaRPr sz="4300" dirty="0"/>
          </a:p>
        </p:txBody>
      </p:sp>
      <p:pic>
        <p:nvPicPr>
          <p:cNvPr id="3" name="Imagen 2">
            <a:extLst>
              <a:ext uri="{FF2B5EF4-FFF2-40B4-BE49-F238E27FC236}">
                <a16:creationId xmlns:a16="http://schemas.microsoft.com/office/drawing/2014/main" id="{43C704F7-A772-7CBF-28D6-95AAEDF18C97}"/>
              </a:ext>
            </a:extLst>
          </p:cNvPr>
          <p:cNvPicPr>
            <a:picLocks noChangeAspect="1"/>
          </p:cNvPicPr>
          <p:nvPr/>
        </p:nvPicPr>
        <p:blipFill rotWithShape="1">
          <a:blip r:embed="rId3"/>
          <a:srcRect t="7343"/>
          <a:stretch/>
        </p:blipFill>
        <p:spPr>
          <a:xfrm>
            <a:off x="5098593" y="188843"/>
            <a:ext cx="4045407" cy="4765813"/>
          </a:xfrm>
          <a:prstGeom prst="rect">
            <a:avLst/>
          </a:prstGeom>
        </p:spPr>
      </p:pic>
      <p:sp>
        <p:nvSpPr>
          <p:cNvPr id="5" name="Google Shape;3022;p40">
            <a:extLst>
              <a:ext uri="{FF2B5EF4-FFF2-40B4-BE49-F238E27FC236}">
                <a16:creationId xmlns:a16="http://schemas.microsoft.com/office/drawing/2014/main" id="{F9B0EA61-A9BD-06A5-1609-4E95B0F3C6FB}"/>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Tree>
    <p:extLst>
      <p:ext uri="{BB962C8B-B14F-4D97-AF65-F5344CB8AC3E}">
        <p14:creationId xmlns:p14="http://schemas.microsoft.com/office/powerpoint/2010/main" val="242597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479813" y="2212326"/>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REGISTROS</a:t>
            </a:r>
            <a:endParaRPr sz="43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1;p36">
            <a:extLst>
              <a:ext uri="{FF2B5EF4-FFF2-40B4-BE49-F238E27FC236}">
                <a16:creationId xmlns:a16="http://schemas.microsoft.com/office/drawing/2014/main" id="{86F5F89E-F482-4A9C-A9B5-552BFA7A7D6B}"/>
              </a:ext>
            </a:extLst>
          </p:cNvPr>
          <p:cNvSpPr txBox="1">
            <a:spLocks/>
          </p:cNvSpPr>
          <p:nvPr/>
        </p:nvSpPr>
        <p:spPr>
          <a:xfrm flipH="1">
            <a:off x="2926979" y="1058094"/>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ESTUDIANTES</a:t>
            </a:r>
          </a:p>
        </p:txBody>
      </p:sp>
      <p:sp>
        <p:nvSpPr>
          <p:cNvPr id="13" name="Google Shape;2961;p36">
            <a:extLst>
              <a:ext uri="{FF2B5EF4-FFF2-40B4-BE49-F238E27FC236}">
                <a16:creationId xmlns:a16="http://schemas.microsoft.com/office/drawing/2014/main" id="{E381ECCB-FF81-4AF5-8F88-9F626F6E51DA}"/>
              </a:ext>
            </a:extLst>
          </p:cNvPr>
          <p:cNvSpPr txBox="1">
            <a:spLocks/>
          </p:cNvSpPr>
          <p:nvPr/>
        </p:nvSpPr>
        <p:spPr>
          <a:xfrm flipH="1">
            <a:off x="3018509" y="2360574"/>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MATERIA</a:t>
            </a:r>
          </a:p>
        </p:txBody>
      </p:sp>
      <p:sp>
        <p:nvSpPr>
          <p:cNvPr id="14" name="Google Shape;2961;p36">
            <a:extLst>
              <a:ext uri="{FF2B5EF4-FFF2-40B4-BE49-F238E27FC236}">
                <a16:creationId xmlns:a16="http://schemas.microsoft.com/office/drawing/2014/main" id="{71F1CBA4-C247-4309-81D7-5048B1A9C54A}"/>
              </a:ext>
            </a:extLst>
          </p:cNvPr>
          <p:cNvSpPr txBox="1">
            <a:spLocks/>
          </p:cNvSpPr>
          <p:nvPr/>
        </p:nvSpPr>
        <p:spPr>
          <a:xfrm flipH="1">
            <a:off x="2680480" y="3488695"/>
            <a:ext cx="1983050"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INSCRIPCION</a:t>
            </a: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5068DD5F-1D96-19DD-70A8-0B0491B8A8C2}"/>
              </a:ext>
            </a:extLst>
          </p:cNvPr>
          <p:cNvPicPr>
            <a:picLocks noChangeAspect="1"/>
          </p:cNvPicPr>
          <p:nvPr/>
        </p:nvPicPr>
        <p:blipFill rotWithShape="1">
          <a:blip r:embed="rId3"/>
          <a:srcRect b="69087"/>
          <a:stretch/>
        </p:blipFill>
        <p:spPr>
          <a:xfrm>
            <a:off x="4884591" y="1057060"/>
            <a:ext cx="4128784" cy="782546"/>
          </a:xfrm>
          <a:prstGeom prst="rect">
            <a:avLst/>
          </a:prstGeom>
        </p:spPr>
      </p:pic>
      <p:pic>
        <p:nvPicPr>
          <p:cNvPr id="7" name="Imagen 6">
            <a:extLst>
              <a:ext uri="{FF2B5EF4-FFF2-40B4-BE49-F238E27FC236}">
                <a16:creationId xmlns:a16="http://schemas.microsoft.com/office/drawing/2014/main" id="{8C7C497D-878D-B9AC-83C1-E6CECF8D7DB9}"/>
              </a:ext>
            </a:extLst>
          </p:cNvPr>
          <p:cNvPicPr>
            <a:picLocks noChangeAspect="1"/>
          </p:cNvPicPr>
          <p:nvPr/>
        </p:nvPicPr>
        <p:blipFill rotWithShape="1">
          <a:blip r:embed="rId3"/>
          <a:srcRect l="-166" t="27394" r="166" b="41693"/>
          <a:stretch/>
        </p:blipFill>
        <p:spPr>
          <a:xfrm>
            <a:off x="4884591" y="2192745"/>
            <a:ext cx="4128784" cy="782546"/>
          </a:xfrm>
          <a:prstGeom prst="rect">
            <a:avLst/>
          </a:prstGeom>
        </p:spPr>
      </p:pic>
      <p:pic>
        <p:nvPicPr>
          <p:cNvPr id="11" name="Imagen 10">
            <a:extLst>
              <a:ext uri="{FF2B5EF4-FFF2-40B4-BE49-F238E27FC236}">
                <a16:creationId xmlns:a16="http://schemas.microsoft.com/office/drawing/2014/main" id="{B5F07F4A-2A6E-724D-90F9-04FD9011B512}"/>
              </a:ext>
            </a:extLst>
          </p:cNvPr>
          <p:cNvPicPr>
            <a:picLocks noChangeAspect="1"/>
          </p:cNvPicPr>
          <p:nvPr/>
        </p:nvPicPr>
        <p:blipFill rotWithShape="1">
          <a:blip r:embed="rId3"/>
          <a:srcRect l="-1160" t="59472" r="1160" b="5631"/>
          <a:stretch/>
        </p:blipFill>
        <p:spPr>
          <a:xfrm>
            <a:off x="4884590" y="3344053"/>
            <a:ext cx="4128785" cy="883390"/>
          </a:xfrm>
          <a:prstGeom prst="rect">
            <a:avLst/>
          </a:prstGeom>
        </p:spPr>
      </p:pic>
    </p:spTree>
    <p:extLst>
      <p:ext uri="{BB962C8B-B14F-4D97-AF65-F5344CB8AC3E}">
        <p14:creationId xmlns:p14="http://schemas.microsoft.com/office/powerpoint/2010/main" val="150324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3AE607AB-6DA7-7878-7330-5FA69712A797}"/>
              </a:ext>
            </a:extLst>
          </p:cNvPr>
          <p:cNvPicPr>
            <a:picLocks noChangeAspect="1"/>
          </p:cNvPicPr>
          <p:nvPr/>
        </p:nvPicPr>
        <p:blipFill>
          <a:blip r:embed="rId3"/>
          <a:stretch>
            <a:fillRect/>
          </a:stretch>
        </p:blipFill>
        <p:spPr>
          <a:xfrm>
            <a:off x="1027044" y="2079566"/>
            <a:ext cx="3271216" cy="984366"/>
          </a:xfrm>
          <a:prstGeom prst="rect">
            <a:avLst/>
          </a:prstGeom>
        </p:spPr>
      </p:pic>
      <p:pic>
        <p:nvPicPr>
          <p:cNvPr id="7" name="Imagen 6">
            <a:extLst>
              <a:ext uri="{FF2B5EF4-FFF2-40B4-BE49-F238E27FC236}">
                <a16:creationId xmlns:a16="http://schemas.microsoft.com/office/drawing/2014/main" id="{45A97B2F-5D9F-5CCA-C885-D454E841B533}"/>
              </a:ext>
            </a:extLst>
          </p:cNvPr>
          <p:cNvPicPr>
            <a:picLocks noChangeAspect="1"/>
          </p:cNvPicPr>
          <p:nvPr/>
        </p:nvPicPr>
        <p:blipFill>
          <a:blip r:embed="rId4"/>
          <a:stretch>
            <a:fillRect/>
          </a:stretch>
        </p:blipFill>
        <p:spPr>
          <a:xfrm>
            <a:off x="4394183" y="67085"/>
            <a:ext cx="3271216" cy="5009327"/>
          </a:xfrm>
          <a:prstGeom prst="rect">
            <a:avLst/>
          </a:prstGeom>
        </p:spPr>
      </p:pic>
    </p:spTree>
    <p:extLst>
      <p:ext uri="{BB962C8B-B14F-4D97-AF65-F5344CB8AC3E}">
        <p14:creationId xmlns:p14="http://schemas.microsoft.com/office/powerpoint/2010/main" val="53482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9273F1EA-BD87-1D70-B204-3A236886F008}"/>
              </a:ext>
            </a:extLst>
          </p:cNvPr>
          <p:cNvPicPr>
            <a:picLocks noChangeAspect="1"/>
          </p:cNvPicPr>
          <p:nvPr/>
        </p:nvPicPr>
        <p:blipFill>
          <a:blip r:embed="rId3"/>
          <a:stretch>
            <a:fillRect/>
          </a:stretch>
        </p:blipFill>
        <p:spPr>
          <a:xfrm>
            <a:off x="695739" y="2144986"/>
            <a:ext cx="3567320" cy="853526"/>
          </a:xfrm>
          <a:prstGeom prst="rect">
            <a:avLst/>
          </a:prstGeom>
        </p:spPr>
      </p:pic>
      <p:pic>
        <p:nvPicPr>
          <p:cNvPr id="6" name="Imagen 5">
            <a:extLst>
              <a:ext uri="{FF2B5EF4-FFF2-40B4-BE49-F238E27FC236}">
                <a16:creationId xmlns:a16="http://schemas.microsoft.com/office/drawing/2014/main" id="{AFC1B0B3-6699-5F34-1894-2E7D3E70792D}"/>
              </a:ext>
            </a:extLst>
          </p:cNvPr>
          <p:cNvPicPr>
            <a:picLocks noChangeAspect="1"/>
          </p:cNvPicPr>
          <p:nvPr/>
        </p:nvPicPr>
        <p:blipFill>
          <a:blip r:embed="rId4"/>
          <a:stretch>
            <a:fillRect/>
          </a:stretch>
        </p:blipFill>
        <p:spPr>
          <a:xfrm>
            <a:off x="4431087" y="33130"/>
            <a:ext cx="3263566" cy="5077239"/>
          </a:xfrm>
          <a:prstGeom prst="rect">
            <a:avLst/>
          </a:prstGeom>
        </p:spPr>
      </p:pic>
    </p:spTree>
    <p:extLst>
      <p:ext uri="{BB962C8B-B14F-4D97-AF65-F5344CB8AC3E}">
        <p14:creationId xmlns:p14="http://schemas.microsoft.com/office/powerpoint/2010/main" val="55928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3C166F43-63E4-C311-3D2E-514CD988C4D2}"/>
              </a:ext>
            </a:extLst>
          </p:cNvPr>
          <p:cNvPicPr>
            <a:picLocks noChangeAspect="1"/>
          </p:cNvPicPr>
          <p:nvPr/>
        </p:nvPicPr>
        <p:blipFill>
          <a:blip r:embed="rId3"/>
          <a:stretch>
            <a:fillRect/>
          </a:stretch>
        </p:blipFill>
        <p:spPr>
          <a:xfrm>
            <a:off x="516609" y="1435750"/>
            <a:ext cx="3988738" cy="2374249"/>
          </a:xfrm>
          <a:prstGeom prst="rect">
            <a:avLst/>
          </a:prstGeom>
        </p:spPr>
      </p:pic>
      <p:pic>
        <p:nvPicPr>
          <p:cNvPr id="6" name="Imagen 5">
            <a:extLst>
              <a:ext uri="{FF2B5EF4-FFF2-40B4-BE49-F238E27FC236}">
                <a16:creationId xmlns:a16="http://schemas.microsoft.com/office/drawing/2014/main" id="{F90D4520-7AB1-9F0B-FAE3-F5C525DC6DF5}"/>
              </a:ext>
            </a:extLst>
          </p:cNvPr>
          <p:cNvPicPr>
            <a:picLocks noChangeAspect="1"/>
          </p:cNvPicPr>
          <p:nvPr/>
        </p:nvPicPr>
        <p:blipFill>
          <a:blip r:embed="rId4"/>
          <a:stretch>
            <a:fillRect/>
          </a:stretch>
        </p:blipFill>
        <p:spPr>
          <a:xfrm>
            <a:off x="4758776" y="0"/>
            <a:ext cx="3868615" cy="5143500"/>
          </a:xfrm>
          <a:prstGeom prst="rect">
            <a:avLst/>
          </a:prstGeom>
        </p:spPr>
      </p:pic>
    </p:spTree>
    <p:extLst>
      <p:ext uri="{BB962C8B-B14F-4D97-AF65-F5344CB8AC3E}">
        <p14:creationId xmlns:p14="http://schemas.microsoft.com/office/powerpoint/2010/main" val="256428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B44955F7-BAD6-E221-F18E-ABB31CF1180B}"/>
              </a:ext>
            </a:extLst>
          </p:cNvPr>
          <p:cNvPicPr>
            <a:picLocks noChangeAspect="1"/>
          </p:cNvPicPr>
          <p:nvPr/>
        </p:nvPicPr>
        <p:blipFill>
          <a:blip r:embed="rId3"/>
          <a:stretch>
            <a:fillRect/>
          </a:stretch>
        </p:blipFill>
        <p:spPr>
          <a:xfrm>
            <a:off x="308675" y="1475188"/>
            <a:ext cx="3308195" cy="1870985"/>
          </a:xfrm>
          <a:prstGeom prst="rect">
            <a:avLst/>
          </a:prstGeom>
        </p:spPr>
      </p:pic>
      <p:pic>
        <p:nvPicPr>
          <p:cNvPr id="7" name="Imagen 6">
            <a:extLst>
              <a:ext uri="{FF2B5EF4-FFF2-40B4-BE49-F238E27FC236}">
                <a16:creationId xmlns:a16="http://schemas.microsoft.com/office/drawing/2014/main" id="{BBB33B94-E01B-819C-E347-EB64C375FA5E}"/>
              </a:ext>
            </a:extLst>
          </p:cNvPr>
          <p:cNvPicPr>
            <a:picLocks noChangeAspect="1"/>
          </p:cNvPicPr>
          <p:nvPr/>
        </p:nvPicPr>
        <p:blipFill>
          <a:blip r:embed="rId4"/>
          <a:stretch>
            <a:fillRect/>
          </a:stretch>
        </p:blipFill>
        <p:spPr>
          <a:xfrm>
            <a:off x="3783355" y="651326"/>
            <a:ext cx="5204265" cy="3840847"/>
          </a:xfrm>
          <a:prstGeom prst="rect">
            <a:avLst/>
          </a:prstGeom>
        </p:spPr>
      </p:pic>
    </p:spTree>
    <p:extLst>
      <p:ext uri="{BB962C8B-B14F-4D97-AF65-F5344CB8AC3E}">
        <p14:creationId xmlns:p14="http://schemas.microsoft.com/office/powerpoint/2010/main" val="9282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TEORICA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01</a:t>
            </a:r>
            <a:endParaRPr dirty="0"/>
          </a:p>
        </p:txBody>
      </p:sp>
    </p:spTree>
    <p:extLst>
      <p:ext uri="{BB962C8B-B14F-4D97-AF65-F5344CB8AC3E}">
        <p14:creationId xmlns:p14="http://schemas.microsoft.com/office/powerpoint/2010/main" val="27060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A5EAC0A8-DBD4-A6FC-5BB0-ABB571B4CD4E}"/>
              </a:ext>
            </a:extLst>
          </p:cNvPr>
          <p:cNvPicPr>
            <a:picLocks noChangeAspect="1"/>
          </p:cNvPicPr>
          <p:nvPr/>
        </p:nvPicPr>
        <p:blipFill rotWithShape="1">
          <a:blip r:embed="rId3"/>
          <a:srcRect b="68321"/>
          <a:stretch/>
        </p:blipFill>
        <p:spPr>
          <a:xfrm>
            <a:off x="156381" y="2184540"/>
            <a:ext cx="3467927" cy="777321"/>
          </a:xfrm>
          <a:prstGeom prst="rect">
            <a:avLst/>
          </a:prstGeom>
        </p:spPr>
      </p:pic>
      <p:pic>
        <p:nvPicPr>
          <p:cNvPr id="5" name="Imagen 4">
            <a:extLst>
              <a:ext uri="{FF2B5EF4-FFF2-40B4-BE49-F238E27FC236}">
                <a16:creationId xmlns:a16="http://schemas.microsoft.com/office/drawing/2014/main" id="{42BA1164-2661-A363-AE7E-DDE363F5590C}"/>
              </a:ext>
            </a:extLst>
          </p:cNvPr>
          <p:cNvPicPr>
            <a:picLocks noChangeAspect="1"/>
          </p:cNvPicPr>
          <p:nvPr/>
        </p:nvPicPr>
        <p:blipFill rotWithShape="1">
          <a:blip r:embed="rId3"/>
          <a:srcRect t="72608"/>
          <a:stretch/>
        </p:blipFill>
        <p:spPr>
          <a:xfrm>
            <a:off x="156380" y="2961389"/>
            <a:ext cx="3467927" cy="672132"/>
          </a:xfrm>
          <a:prstGeom prst="rect">
            <a:avLst/>
          </a:prstGeom>
        </p:spPr>
      </p:pic>
      <p:pic>
        <p:nvPicPr>
          <p:cNvPr id="8" name="Imagen 7">
            <a:extLst>
              <a:ext uri="{FF2B5EF4-FFF2-40B4-BE49-F238E27FC236}">
                <a16:creationId xmlns:a16="http://schemas.microsoft.com/office/drawing/2014/main" id="{ECDFF293-A446-8F62-C280-A4EAE8267514}"/>
              </a:ext>
            </a:extLst>
          </p:cNvPr>
          <p:cNvPicPr>
            <a:picLocks noChangeAspect="1"/>
          </p:cNvPicPr>
          <p:nvPr/>
        </p:nvPicPr>
        <p:blipFill>
          <a:blip r:embed="rId4"/>
          <a:stretch>
            <a:fillRect/>
          </a:stretch>
        </p:blipFill>
        <p:spPr>
          <a:xfrm>
            <a:off x="3714714" y="631255"/>
            <a:ext cx="5272905" cy="3880989"/>
          </a:xfrm>
          <a:prstGeom prst="rect">
            <a:avLst/>
          </a:prstGeom>
        </p:spPr>
      </p:pic>
    </p:spTree>
    <p:extLst>
      <p:ext uri="{BB962C8B-B14F-4D97-AF65-F5344CB8AC3E}">
        <p14:creationId xmlns:p14="http://schemas.microsoft.com/office/powerpoint/2010/main" val="19247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A9EA65E5-F842-AF50-927C-1A2FBBBB2ED9}"/>
              </a:ext>
            </a:extLst>
          </p:cNvPr>
          <p:cNvPicPr>
            <a:picLocks noChangeAspect="1"/>
          </p:cNvPicPr>
          <p:nvPr/>
        </p:nvPicPr>
        <p:blipFill>
          <a:blip r:embed="rId3"/>
          <a:stretch>
            <a:fillRect/>
          </a:stretch>
        </p:blipFill>
        <p:spPr>
          <a:xfrm>
            <a:off x="207069" y="1788657"/>
            <a:ext cx="3681402" cy="1566185"/>
          </a:xfrm>
          <a:prstGeom prst="rect">
            <a:avLst/>
          </a:prstGeom>
        </p:spPr>
      </p:pic>
      <p:pic>
        <p:nvPicPr>
          <p:cNvPr id="7" name="Imagen 6">
            <a:extLst>
              <a:ext uri="{FF2B5EF4-FFF2-40B4-BE49-F238E27FC236}">
                <a16:creationId xmlns:a16="http://schemas.microsoft.com/office/drawing/2014/main" id="{ED5A7FB2-28DD-57D1-B417-F47679114B8D}"/>
              </a:ext>
            </a:extLst>
          </p:cNvPr>
          <p:cNvPicPr>
            <a:picLocks noChangeAspect="1"/>
          </p:cNvPicPr>
          <p:nvPr/>
        </p:nvPicPr>
        <p:blipFill>
          <a:blip r:embed="rId4"/>
          <a:stretch>
            <a:fillRect/>
          </a:stretch>
        </p:blipFill>
        <p:spPr>
          <a:xfrm>
            <a:off x="3988446" y="118441"/>
            <a:ext cx="5084530" cy="4906618"/>
          </a:xfrm>
          <a:prstGeom prst="rect">
            <a:avLst/>
          </a:prstGeom>
        </p:spPr>
      </p:pic>
    </p:spTree>
    <p:extLst>
      <p:ext uri="{BB962C8B-B14F-4D97-AF65-F5344CB8AC3E}">
        <p14:creationId xmlns:p14="http://schemas.microsoft.com/office/powerpoint/2010/main" val="379658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PROCEDURE</a:t>
            </a:r>
            <a:br>
              <a:rPr lang="es-MX" dirty="0"/>
            </a:br>
            <a:r>
              <a:rPr lang="es-MX" dirty="0"/>
              <a:t>MYSQL</a:t>
            </a:r>
            <a:endParaRPr dirty="0"/>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Los procedimientos almacenados MySQL, también conocidos como </a:t>
            </a:r>
            <a:r>
              <a:rPr lang="es-ES" sz="1600" b="0" i="0" dirty="0" err="1">
                <a:solidFill>
                  <a:schemeClr val="bg1"/>
                </a:solidFill>
                <a:effectLst/>
                <a:latin typeface="Poppins"/>
              </a:rPr>
              <a:t>Stored</a:t>
            </a:r>
            <a:r>
              <a:rPr lang="es-ES" sz="1600" b="0" i="0" dirty="0">
                <a:solidFill>
                  <a:schemeClr val="bg1"/>
                </a:solidFill>
                <a:effectLst/>
                <a:latin typeface="Poppins"/>
              </a:rPr>
              <a:t> </a:t>
            </a:r>
            <a:r>
              <a:rPr lang="es-ES" sz="1600" b="0" i="0" dirty="0" err="1">
                <a:solidFill>
                  <a:schemeClr val="bg1"/>
                </a:solidFill>
                <a:effectLst/>
                <a:latin typeface="Poppins"/>
              </a:rPr>
              <a:t>Procedure</a:t>
            </a:r>
            <a:r>
              <a:rPr lang="es-ES" sz="1600" b="0" i="0" dirty="0">
                <a:solidFill>
                  <a:schemeClr val="bg1"/>
                </a:solidFill>
                <a:effectLst/>
                <a:latin typeface="Poppins"/>
              </a:rPr>
              <a:t>, se presentan como conjuntos de instrucciones escritas en el lenguaje SQL. Su objetivo es realizar una tarea determinada, desde operaciones sencillas hasta tareas muy complejas. Los procedimientos almacenados MySQL contienen una o más instrucciones SQL además de un procesamiento manipulador o lógico.</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28906" r="289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04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FUNCTION</a:t>
            </a:r>
            <a:br>
              <a:rPr lang="es-MX" dirty="0"/>
            </a:br>
            <a:r>
              <a:rPr lang="es-MX" dirty="0"/>
              <a:t>MYSQL</a:t>
            </a:r>
            <a:endParaRPr dirty="0"/>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Las funciones almacenadas de MySQL nos permiten procesar y manipular datos de forma procedural de un modo muy eficiente. Podrás usarlas en las sentencias SQL independientemente del lenguaje de programación del servidor sobre el que se ejecuten las consultas.</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28906" r="289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1800068" y="-318742"/>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FUNCTION STRUCTURE</a:t>
            </a:r>
          </a:p>
        </p:txBody>
      </p:sp>
      <p:sp>
        <p:nvSpPr>
          <p:cNvPr id="17" name="Google Shape;2970;p37">
            <a:extLst>
              <a:ext uri="{FF2B5EF4-FFF2-40B4-BE49-F238E27FC236}">
                <a16:creationId xmlns:a16="http://schemas.microsoft.com/office/drawing/2014/main" id="{59E75169-BDBD-12C5-27C0-7643BF996EAC}"/>
              </a:ext>
            </a:extLst>
          </p:cNvPr>
          <p:cNvSpPr txBox="1">
            <a:spLocks noGrp="1"/>
          </p:cNvSpPr>
          <p:nvPr>
            <p:ph type="subTitle" idx="1"/>
          </p:nvPr>
        </p:nvSpPr>
        <p:spPr>
          <a:xfrm>
            <a:off x="1494518" y="2502774"/>
            <a:ext cx="2405133" cy="381651"/>
          </a:xfrm>
          <a:prstGeom prst="rect">
            <a:avLst/>
          </a:prstGeom>
        </p:spPr>
        <p:txBody>
          <a:bodyPr spcFirstLastPara="1" wrap="square" lIns="0" tIns="91425" rIns="0" bIns="91425" anchor="ctr" anchorCtr="0">
            <a:noAutofit/>
          </a:bodyPr>
          <a:lstStyle/>
          <a:p>
            <a:pPr marL="139700" indent="0" algn="ctr">
              <a:buNone/>
            </a:pPr>
            <a:r>
              <a:rPr lang="es-MX" dirty="0">
                <a:solidFill>
                  <a:schemeClr val="bg1"/>
                </a:solidFill>
              </a:rPr>
              <a:t>CREAR FUNCIÓN</a:t>
            </a:r>
          </a:p>
        </p:txBody>
      </p:sp>
      <p:pic>
        <p:nvPicPr>
          <p:cNvPr id="26" name="Imagen 25">
            <a:extLst>
              <a:ext uri="{FF2B5EF4-FFF2-40B4-BE49-F238E27FC236}">
                <a16:creationId xmlns:a16="http://schemas.microsoft.com/office/drawing/2014/main" id="{AC97281C-802B-041A-6A27-AA7A189530E2}"/>
              </a:ext>
            </a:extLst>
          </p:cNvPr>
          <p:cNvPicPr>
            <a:picLocks noChangeAspect="1"/>
          </p:cNvPicPr>
          <p:nvPr/>
        </p:nvPicPr>
        <p:blipFill>
          <a:blip r:embed="rId3"/>
          <a:stretch>
            <a:fillRect/>
          </a:stretch>
        </p:blipFill>
        <p:spPr>
          <a:xfrm>
            <a:off x="1325690" y="493641"/>
            <a:ext cx="5791200" cy="1647825"/>
          </a:xfrm>
          <a:prstGeom prst="rect">
            <a:avLst/>
          </a:prstGeom>
        </p:spPr>
      </p:pic>
      <p:sp>
        <p:nvSpPr>
          <p:cNvPr id="29" name="Google Shape;2970;p37">
            <a:extLst>
              <a:ext uri="{FF2B5EF4-FFF2-40B4-BE49-F238E27FC236}">
                <a16:creationId xmlns:a16="http://schemas.microsoft.com/office/drawing/2014/main" id="{CA9A72FD-5E58-CD6F-07F8-CE1249117A48}"/>
              </a:ext>
            </a:extLst>
          </p:cNvPr>
          <p:cNvSpPr txBox="1">
            <a:spLocks/>
          </p:cNvSpPr>
          <p:nvPr/>
        </p:nvSpPr>
        <p:spPr>
          <a:xfrm>
            <a:off x="1325689" y="3442051"/>
            <a:ext cx="2405133" cy="38165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MODIFICAR FUNCIÓN</a:t>
            </a:r>
          </a:p>
        </p:txBody>
      </p:sp>
      <p:sp>
        <p:nvSpPr>
          <p:cNvPr id="30" name="Google Shape;2970;p37">
            <a:extLst>
              <a:ext uri="{FF2B5EF4-FFF2-40B4-BE49-F238E27FC236}">
                <a16:creationId xmlns:a16="http://schemas.microsoft.com/office/drawing/2014/main" id="{86A53CF4-ABD5-D3A1-507E-1FA22668AAB9}"/>
              </a:ext>
            </a:extLst>
          </p:cNvPr>
          <p:cNvSpPr txBox="1">
            <a:spLocks/>
          </p:cNvSpPr>
          <p:nvPr/>
        </p:nvSpPr>
        <p:spPr>
          <a:xfrm>
            <a:off x="1325689" y="4268706"/>
            <a:ext cx="2405133" cy="38165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ELIMINAR FUNCIÓN</a:t>
            </a:r>
          </a:p>
        </p:txBody>
      </p:sp>
      <p:pic>
        <p:nvPicPr>
          <p:cNvPr id="32" name="Imagen 31">
            <a:extLst>
              <a:ext uri="{FF2B5EF4-FFF2-40B4-BE49-F238E27FC236}">
                <a16:creationId xmlns:a16="http://schemas.microsoft.com/office/drawing/2014/main" id="{41836163-E3E0-ADE3-CE0C-D5CB43D0A2DE}"/>
              </a:ext>
            </a:extLst>
          </p:cNvPr>
          <p:cNvPicPr>
            <a:picLocks noChangeAspect="1"/>
          </p:cNvPicPr>
          <p:nvPr/>
        </p:nvPicPr>
        <p:blipFill>
          <a:blip r:embed="rId4"/>
          <a:stretch>
            <a:fillRect/>
          </a:stretch>
        </p:blipFill>
        <p:spPr>
          <a:xfrm>
            <a:off x="2290896" y="450561"/>
            <a:ext cx="3743325" cy="1647825"/>
          </a:xfrm>
          <a:prstGeom prst="rect">
            <a:avLst/>
          </a:prstGeom>
        </p:spPr>
      </p:pic>
      <p:pic>
        <p:nvPicPr>
          <p:cNvPr id="39" name="Imagen 38">
            <a:extLst>
              <a:ext uri="{FF2B5EF4-FFF2-40B4-BE49-F238E27FC236}">
                <a16:creationId xmlns:a16="http://schemas.microsoft.com/office/drawing/2014/main" id="{4777DBD4-C41D-BC19-0C4D-944CFE0849E0}"/>
              </a:ext>
            </a:extLst>
          </p:cNvPr>
          <p:cNvPicPr>
            <a:picLocks noChangeAspect="1"/>
          </p:cNvPicPr>
          <p:nvPr/>
        </p:nvPicPr>
        <p:blipFill>
          <a:blip r:embed="rId5"/>
          <a:stretch>
            <a:fillRect/>
          </a:stretch>
        </p:blipFill>
        <p:spPr>
          <a:xfrm>
            <a:off x="4221290" y="2284409"/>
            <a:ext cx="2405133" cy="886445"/>
          </a:xfrm>
          <a:prstGeom prst="rect">
            <a:avLst/>
          </a:prstGeom>
        </p:spPr>
      </p:pic>
      <p:pic>
        <p:nvPicPr>
          <p:cNvPr id="41" name="Imagen 40">
            <a:extLst>
              <a:ext uri="{FF2B5EF4-FFF2-40B4-BE49-F238E27FC236}">
                <a16:creationId xmlns:a16="http://schemas.microsoft.com/office/drawing/2014/main" id="{A69A82E7-0E16-6FAA-D271-B47C53432A51}"/>
              </a:ext>
            </a:extLst>
          </p:cNvPr>
          <p:cNvPicPr>
            <a:picLocks noChangeAspect="1"/>
          </p:cNvPicPr>
          <p:nvPr/>
        </p:nvPicPr>
        <p:blipFill>
          <a:blip r:embed="rId6"/>
          <a:stretch>
            <a:fillRect/>
          </a:stretch>
        </p:blipFill>
        <p:spPr>
          <a:xfrm>
            <a:off x="4221290" y="3351608"/>
            <a:ext cx="2732557" cy="806134"/>
          </a:xfrm>
          <a:prstGeom prst="rect">
            <a:avLst/>
          </a:prstGeom>
        </p:spPr>
      </p:pic>
      <p:pic>
        <p:nvPicPr>
          <p:cNvPr id="43" name="Imagen 42">
            <a:extLst>
              <a:ext uri="{FF2B5EF4-FFF2-40B4-BE49-F238E27FC236}">
                <a16:creationId xmlns:a16="http://schemas.microsoft.com/office/drawing/2014/main" id="{04A499C4-7556-34B6-0ABB-B78AACF271B0}"/>
              </a:ext>
            </a:extLst>
          </p:cNvPr>
          <p:cNvPicPr>
            <a:picLocks noChangeAspect="1"/>
          </p:cNvPicPr>
          <p:nvPr/>
        </p:nvPicPr>
        <p:blipFill>
          <a:blip r:embed="rId7"/>
          <a:stretch>
            <a:fillRect/>
          </a:stretch>
        </p:blipFill>
        <p:spPr>
          <a:xfrm>
            <a:off x="4221290" y="4380484"/>
            <a:ext cx="1895475" cy="285750"/>
          </a:xfrm>
          <a:prstGeom prst="rect">
            <a:avLst/>
          </a:prstGeom>
        </p:spPr>
      </p:pic>
    </p:spTree>
    <p:extLst>
      <p:ext uri="{BB962C8B-B14F-4D97-AF65-F5344CB8AC3E}">
        <p14:creationId xmlns:p14="http://schemas.microsoft.com/office/powerpoint/2010/main" val="403946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CONCAT</a:t>
            </a:r>
          </a:p>
        </p:txBody>
      </p:sp>
      <p:pic>
        <p:nvPicPr>
          <p:cNvPr id="26" name="Imagen 25">
            <a:extLst>
              <a:ext uri="{FF2B5EF4-FFF2-40B4-BE49-F238E27FC236}">
                <a16:creationId xmlns:a16="http://schemas.microsoft.com/office/drawing/2014/main" id="{AC97281C-802B-041A-6A27-AA7A189530E2}"/>
              </a:ext>
            </a:extLst>
          </p:cNvPr>
          <p:cNvPicPr>
            <a:picLocks noChangeAspect="1"/>
          </p:cNvPicPr>
          <p:nvPr/>
        </p:nvPicPr>
        <p:blipFill>
          <a:blip r:embed="rId3"/>
          <a:stretch>
            <a:fillRect/>
          </a:stretch>
        </p:blipFill>
        <p:spPr>
          <a:xfrm>
            <a:off x="966453" y="1686224"/>
            <a:ext cx="7474994" cy="2126931"/>
          </a:xfrm>
          <a:prstGeom prst="rect">
            <a:avLst/>
          </a:prstGeom>
        </p:spPr>
      </p:pic>
      <p:sp>
        <p:nvSpPr>
          <p:cNvPr id="4" name="Subtítulo 3">
            <a:extLst>
              <a:ext uri="{FF2B5EF4-FFF2-40B4-BE49-F238E27FC236}">
                <a16:creationId xmlns:a16="http://schemas.microsoft.com/office/drawing/2014/main" id="{67BA00B9-2C91-2091-FFF3-C35313750ED1}"/>
              </a:ext>
            </a:extLst>
          </p:cNvPr>
          <p:cNvSpPr>
            <a:spLocks noGrp="1"/>
          </p:cNvSpPr>
          <p:nvPr>
            <p:ph type="subTitle" idx="1"/>
          </p:nvPr>
        </p:nvSpPr>
        <p:spPr>
          <a:xfrm>
            <a:off x="1593855" y="783047"/>
            <a:ext cx="5956289" cy="710637"/>
          </a:xfrm>
        </p:spPr>
        <p:txBody>
          <a:bodyPr/>
          <a:lstStyle/>
          <a:p>
            <a:pPr marL="139700" indent="0">
              <a:buNone/>
            </a:pPr>
            <a:r>
              <a:rPr lang="es-ES" dirty="0"/>
              <a:t>La función CONCAT() suma dos o más expresiones juntas.</a:t>
            </a:r>
            <a:endParaRPr lang="es-MX" dirty="0"/>
          </a:p>
        </p:txBody>
      </p:sp>
    </p:spTree>
    <p:extLst>
      <p:ext uri="{BB962C8B-B14F-4D97-AF65-F5344CB8AC3E}">
        <p14:creationId xmlns:p14="http://schemas.microsoft.com/office/powerpoint/2010/main" val="175146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SUBSTRING</a:t>
            </a:r>
          </a:p>
        </p:txBody>
      </p:sp>
      <p:sp>
        <p:nvSpPr>
          <p:cNvPr id="4" name="Subtítulo 3">
            <a:extLst>
              <a:ext uri="{FF2B5EF4-FFF2-40B4-BE49-F238E27FC236}">
                <a16:creationId xmlns:a16="http://schemas.microsoft.com/office/drawing/2014/main" id="{67BA00B9-2C91-2091-FFF3-C35313750ED1}"/>
              </a:ext>
            </a:extLst>
          </p:cNvPr>
          <p:cNvSpPr>
            <a:spLocks noGrp="1"/>
          </p:cNvSpPr>
          <p:nvPr>
            <p:ph type="subTitle" idx="1"/>
          </p:nvPr>
        </p:nvSpPr>
        <p:spPr>
          <a:xfrm>
            <a:off x="1593855" y="783047"/>
            <a:ext cx="5956289" cy="710637"/>
          </a:xfrm>
        </p:spPr>
        <p:txBody>
          <a:bodyPr/>
          <a:lstStyle/>
          <a:p>
            <a:pPr marL="139700" indent="0" algn="ctr">
              <a:buNone/>
            </a:pPr>
            <a:r>
              <a:rPr lang="es-ES" dirty="0"/>
              <a:t>La función SUBSTRING() extrae una subcadena de una cadena (comenzando en cualquier posición).</a:t>
            </a:r>
            <a:endParaRPr lang="es-MX" dirty="0"/>
          </a:p>
        </p:txBody>
      </p:sp>
      <p:pic>
        <p:nvPicPr>
          <p:cNvPr id="7" name="Imagen 6">
            <a:extLst>
              <a:ext uri="{FF2B5EF4-FFF2-40B4-BE49-F238E27FC236}">
                <a16:creationId xmlns:a16="http://schemas.microsoft.com/office/drawing/2014/main" id="{5EE98675-BAB4-CF42-E21C-36FED294F654}"/>
              </a:ext>
            </a:extLst>
          </p:cNvPr>
          <p:cNvPicPr>
            <a:picLocks noChangeAspect="1"/>
          </p:cNvPicPr>
          <p:nvPr/>
        </p:nvPicPr>
        <p:blipFill>
          <a:blip r:embed="rId3"/>
          <a:stretch>
            <a:fillRect/>
          </a:stretch>
        </p:blipFill>
        <p:spPr>
          <a:xfrm>
            <a:off x="1484500" y="1587182"/>
            <a:ext cx="6438900" cy="3228975"/>
          </a:xfrm>
          <a:prstGeom prst="rect">
            <a:avLst/>
          </a:prstGeom>
        </p:spPr>
      </p:pic>
    </p:spTree>
    <p:extLst>
      <p:ext uri="{BB962C8B-B14F-4D97-AF65-F5344CB8AC3E}">
        <p14:creationId xmlns:p14="http://schemas.microsoft.com/office/powerpoint/2010/main" val="26246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69;p37">
            <a:extLst>
              <a:ext uri="{FF2B5EF4-FFF2-40B4-BE49-F238E27FC236}">
                <a16:creationId xmlns:a16="http://schemas.microsoft.com/office/drawing/2014/main" id="{76719D19-D4A4-62F0-D5AA-156EF90BB9D8}"/>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STRCMP</a:t>
            </a:r>
          </a:p>
        </p:txBody>
      </p:sp>
      <p:sp>
        <p:nvSpPr>
          <p:cNvPr id="8" name="Subtítulo 3">
            <a:extLst>
              <a:ext uri="{FF2B5EF4-FFF2-40B4-BE49-F238E27FC236}">
                <a16:creationId xmlns:a16="http://schemas.microsoft.com/office/drawing/2014/main" id="{93DEE8F8-01D9-7689-64E9-434C435D4ACF}"/>
              </a:ext>
            </a:extLst>
          </p:cNvPr>
          <p:cNvSpPr txBox="1">
            <a:spLocks/>
          </p:cNvSpPr>
          <p:nvPr/>
        </p:nvSpPr>
        <p:spPr>
          <a:xfrm>
            <a:off x="1593854" y="474688"/>
            <a:ext cx="5956289" cy="7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a:t>La función STRCMP() compara dos cadenas.</a:t>
            </a:r>
            <a:endParaRPr lang="es-MX" dirty="0"/>
          </a:p>
        </p:txBody>
      </p:sp>
      <p:pic>
        <p:nvPicPr>
          <p:cNvPr id="9" name="Imagen 8">
            <a:extLst>
              <a:ext uri="{FF2B5EF4-FFF2-40B4-BE49-F238E27FC236}">
                <a16:creationId xmlns:a16="http://schemas.microsoft.com/office/drawing/2014/main" id="{B787B849-01F2-58F1-94DE-52B82165B5C6}"/>
              </a:ext>
            </a:extLst>
          </p:cNvPr>
          <p:cNvPicPr>
            <a:picLocks noChangeAspect="1"/>
          </p:cNvPicPr>
          <p:nvPr/>
        </p:nvPicPr>
        <p:blipFill>
          <a:blip r:embed="rId3"/>
          <a:stretch>
            <a:fillRect/>
          </a:stretch>
        </p:blipFill>
        <p:spPr>
          <a:xfrm>
            <a:off x="2533509" y="1030164"/>
            <a:ext cx="4340881" cy="3894622"/>
          </a:xfrm>
          <a:prstGeom prst="rect">
            <a:avLst/>
          </a:prstGeom>
        </p:spPr>
      </p:pic>
    </p:spTree>
    <p:extLst>
      <p:ext uri="{BB962C8B-B14F-4D97-AF65-F5344CB8AC3E}">
        <p14:creationId xmlns:p14="http://schemas.microsoft.com/office/powerpoint/2010/main" val="192901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69;p37">
            <a:extLst>
              <a:ext uri="{FF2B5EF4-FFF2-40B4-BE49-F238E27FC236}">
                <a16:creationId xmlns:a16="http://schemas.microsoft.com/office/drawing/2014/main" id="{76719D19-D4A4-62F0-D5AA-156EF90BB9D8}"/>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CHAR LENGHT - LOCATE</a:t>
            </a:r>
          </a:p>
        </p:txBody>
      </p:sp>
      <p:sp>
        <p:nvSpPr>
          <p:cNvPr id="8" name="Subtítulo 3">
            <a:extLst>
              <a:ext uri="{FF2B5EF4-FFF2-40B4-BE49-F238E27FC236}">
                <a16:creationId xmlns:a16="http://schemas.microsoft.com/office/drawing/2014/main" id="{93DEE8F8-01D9-7689-64E9-434C435D4ACF}"/>
              </a:ext>
            </a:extLst>
          </p:cNvPr>
          <p:cNvSpPr txBox="1">
            <a:spLocks/>
          </p:cNvSpPr>
          <p:nvPr/>
        </p:nvSpPr>
        <p:spPr>
          <a:xfrm>
            <a:off x="817728" y="489784"/>
            <a:ext cx="7660640" cy="7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t>La función CHAR_LENGTH() devuelve la longitud de una cadena (en caracteres).</a:t>
            </a:r>
            <a:endParaRPr lang="es-MX" dirty="0"/>
          </a:p>
        </p:txBody>
      </p:sp>
      <p:pic>
        <p:nvPicPr>
          <p:cNvPr id="3" name="Imagen 2">
            <a:extLst>
              <a:ext uri="{FF2B5EF4-FFF2-40B4-BE49-F238E27FC236}">
                <a16:creationId xmlns:a16="http://schemas.microsoft.com/office/drawing/2014/main" id="{BB22F287-F611-CD11-95C3-A6C09F42CFA7}"/>
              </a:ext>
            </a:extLst>
          </p:cNvPr>
          <p:cNvPicPr>
            <a:picLocks noChangeAspect="1"/>
          </p:cNvPicPr>
          <p:nvPr/>
        </p:nvPicPr>
        <p:blipFill>
          <a:blip r:embed="rId3"/>
          <a:stretch>
            <a:fillRect/>
          </a:stretch>
        </p:blipFill>
        <p:spPr>
          <a:xfrm>
            <a:off x="2939045" y="1003008"/>
            <a:ext cx="3265905" cy="1961402"/>
          </a:xfrm>
          <a:prstGeom prst="rect">
            <a:avLst/>
          </a:prstGeom>
        </p:spPr>
      </p:pic>
      <p:sp>
        <p:nvSpPr>
          <p:cNvPr id="4" name="Subtítulo 3">
            <a:extLst>
              <a:ext uri="{FF2B5EF4-FFF2-40B4-BE49-F238E27FC236}">
                <a16:creationId xmlns:a16="http://schemas.microsoft.com/office/drawing/2014/main" id="{D972F9A2-24CA-9452-CE1D-65CDE65580BC}"/>
              </a:ext>
            </a:extLst>
          </p:cNvPr>
          <p:cNvSpPr txBox="1">
            <a:spLocks/>
          </p:cNvSpPr>
          <p:nvPr/>
        </p:nvSpPr>
        <p:spPr>
          <a:xfrm>
            <a:off x="-138855" y="2868260"/>
            <a:ext cx="9421707" cy="7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t>La función LOCATE() devuelve la posición de la primera aparición de una subcadena en una cadena.</a:t>
            </a:r>
            <a:endParaRPr lang="es-MX" dirty="0"/>
          </a:p>
        </p:txBody>
      </p:sp>
      <p:pic>
        <p:nvPicPr>
          <p:cNvPr id="7" name="Imagen 6">
            <a:extLst>
              <a:ext uri="{FF2B5EF4-FFF2-40B4-BE49-F238E27FC236}">
                <a16:creationId xmlns:a16="http://schemas.microsoft.com/office/drawing/2014/main" id="{8A2001E0-ADDD-82F1-D5D8-0334D5F5728A}"/>
              </a:ext>
            </a:extLst>
          </p:cNvPr>
          <p:cNvPicPr>
            <a:picLocks noChangeAspect="1"/>
          </p:cNvPicPr>
          <p:nvPr/>
        </p:nvPicPr>
        <p:blipFill>
          <a:blip r:embed="rId4"/>
          <a:stretch>
            <a:fillRect/>
          </a:stretch>
        </p:blipFill>
        <p:spPr>
          <a:xfrm>
            <a:off x="1846450" y="3428382"/>
            <a:ext cx="5715000" cy="1524000"/>
          </a:xfrm>
          <a:prstGeom prst="rect">
            <a:avLst/>
          </a:prstGeom>
        </p:spPr>
      </p:pic>
    </p:spTree>
    <p:extLst>
      <p:ext uri="{BB962C8B-B14F-4D97-AF65-F5344CB8AC3E}">
        <p14:creationId xmlns:p14="http://schemas.microsoft.com/office/powerpoint/2010/main" val="1273229432"/>
      </p:ext>
    </p:extLst>
  </p:cSld>
  <p:clrMapOvr>
    <a:masterClrMapping/>
  </p:clrMapOvr>
</p:sld>
</file>

<file path=ppt/theme/theme1.xml><?xml version="1.0" encoding="utf-8"?>
<a:theme xmlns:a="http://schemas.openxmlformats.org/drawingml/2006/main" name="Dark Mirror Series Newsletter by Slidesgo">
  <a:themeElements>
    <a:clrScheme name="Simple Light">
      <a:dk1>
        <a:srgbClr val="000000"/>
      </a:dk1>
      <a:lt1>
        <a:srgbClr val="FFFFFF"/>
      </a:lt1>
      <a:dk2>
        <a:srgbClr val="2510A1"/>
      </a:dk2>
      <a:lt2>
        <a:srgbClr val="FFFFFF"/>
      </a:lt2>
      <a:accent1>
        <a:srgbClr val="2510A1"/>
      </a:accent1>
      <a:accent2>
        <a:srgbClr val="69E0F8"/>
      </a:accent2>
      <a:accent3>
        <a:srgbClr val="FFFFFF"/>
      </a:accent3>
      <a:accent4>
        <a:srgbClr val="2510A1"/>
      </a:accent4>
      <a:accent5>
        <a:srgbClr val="69E0F8"/>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396</Words>
  <Application>Microsoft Office PowerPoint</Application>
  <PresentationFormat>Presentación en pantalla (16:9)</PresentationFormat>
  <Paragraphs>45</Paragraphs>
  <Slides>21</Slides>
  <Notes>21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Nunito Light</vt:lpstr>
      <vt:lpstr>Poppins</vt:lpstr>
      <vt:lpstr>Proxima Nova</vt:lpstr>
      <vt:lpstr>Work Sans</vt:lpstr>
      <vt:lpstr>Arial</vt:lpstr>
      <vt:lpstr>VT323</vt:lpstr>
      <vt:lpstr>Arial</vt:lpstr>
      <vt:lpstr>Dark Mirror Series Newsletter by Slidesgo</vt:lpstr>
      <vt:lpstr>BASE DE DATOS II</vt:lpstr>
      <vt:lpstr>PARTE TEORICA</vt:lpstr>
      <vt:lpstr>PROCEDURE MYSQL</vt:lpstr>
      <vt:lpstr>FUNCTION MYSQL</vt:lpstr>
      <vt:lpstr>Presentación de PowerPoint</vt:lpstr>
      <vt:lpstr>Presentación de PowerPoint</vt:lpstr>
      <vt:lpstr>Presentación de PowerPoint</vt:lpstr>
      <vt:lpstr>Presentación de PowerPoint</vt:lpstr>
      <vt:lpstr>Presentación de PowerPoint</vt:lpstr>
      <vt:lpstr>FUNCIONES DE AGREGACION Y  FUNCIONES POR EL USUARIOS</vt:lpstr>
      <vt:lpstr>PARAMETRO DE ENTRADA “IN”   PARAMETRO DE SALIDA “OUT”    PARAMETRO DE SALIDA Y ENTRADA “INOUT”</vt:lpstr>
      <vt:lpstr>PARTE PRACTICA</vt:lpstr>
      <vt:lpstr>MODELO E-R</vt:lpstr>
      <vt:lpstr>CODIGO SQL</vt:lpstr>
      <vt:lpstr>REGISTROS</vt:lpstr>
      <vt:lpstr>02</vt:lpstr>
      <vt:lpstr>02</vt:lpstr>
      <vt:lpstr>02</vt:lpstr>
      <vt:lpstr>02</vt:lpstr>
      <vt:lpstr>02</vt:lpstr>
      <vt:lpstr>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PC</dc:creator>
  <cp:lastModifiedBy>Freddy Machaca</cp:lastModifiedBy>
  <cp:revision>39</cp:revision>
  <dcterms:modified xsi:type="dcterms:W3CDTF">2022-10-23T03:14:16Z</dcterms:modified>
</cp:coreProperties>
</file>