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312" r:id="rId3"/>
    <p:sldId id="321" r:id="rId4"/>
    <p:sldId id="342" r:id="rId5"/>
    <p:sldId id="343" r:id="rId6"/>
    <p:sldId id="325" r:id="rId7"/>
    <p:sldId id="329" r:id="rId8"/>
    <p:sldId id="332" r:id="rId9"/>
    <p:sldId id="334" r:id="rId10"/>
    <p:sldId id="320" r:id="rId11"/>
    <p:sldId id="337" r:id="rId12"/>
    <p:sldId id="347" r:id="rId13"/>
    <p:sldId id="345" r:id="rId14"/>
    <p:sldId id="346" r:id="rId15"/>
    <p:sldId id="348" r:id="rId16"/>
    <p:sldId id="349" r:id="rId17"/>
  </p:sldIdLst>
  <p:sldSz cx="9144000" cy="5143500" type="screen16x9"/>
  <p:notesSz cx="6858000" cy="9144000"/>
  <p:embeddedFontLst>
    <p:embeddedFont>
      <p:font typeface="Noto Sans" panose="020B0502040504020204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VT323" panose="020B0604020202020204" charset="0"/>
      <p:regular r:id="rId33"/>
    </p:embeddedFont>
    <p:embeddedFont>
      <p:font typeface="Work Sans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88B94-A960-4714-990F-DFA6F876A1AE}">
  <a:tblStyle styleId="{C5288B94-A960-4714-990F-DFA6F876A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79D63-99AC-4BA3-AE55-D0E32E9FA0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9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812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1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9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2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379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72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1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4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9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27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3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28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 flipH="1">
            <a:off x="76" y="6842328"/>
            <a:ext cx="719925" cy="9700"/>
          </a:xfrm>
          <a:custGeom>
            <a:avLst/>
            <a:gdLst/>
            <a:ahLst/>
            <a:cxnLst/>
            <a:rect l="l" t="t" r="r" b="b"/>
            <a:pathLst>
              <a:path w="7679" h="290" extrusionOk="0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 flipH="1">
            <a:off x="155699" y="2577142"/>
            <a:ext cx="74076" cy="305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l="-758" t="19250" r="11496" b="21041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0"/>
            <a:ext cx="9144076" cy="30492"/>
          </a:xfrm>
          <a:custGeom>
            <a:avLst/>
            <a:gdLst/>
            <a:ahLst/>
            <a:cxnLst/>
            <a:rect l="l" t="t" r="r" b="b"/>
            <a:pathLst>
              <a:path w="74910" h="350" extrusionOk="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title" idx="2" hasCustomPrompt="1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"/>
          <p:cNvSpPr txBox="1">
            <a:spLocks noGrp="1"/>
          </p:cNvSpPr>
          <p:nvPr>
            <p:ph type="subTitle" idx="1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 rot="10800000">
            <a:off x="-332101" y="25576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 rot="10800000">
            <a:off x="-205056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"/>
          <p:cNvSpPr/>
          <p:nvPr/>
        </p:nvSpPr>
        <p:spPr>
          <a:xfrm rot="10800000">
            <a:off x="7295694" y="41878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8230705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3545056" y="17100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 rot="10800000">
            <a:off x="8452202" y="3773895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10800000">
            <a:off x="8116136" y="4100007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 rot="10800000">
            <a:off x="8116114" y="43391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rot="10800000">
            <a:off x="927003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 rot="10800000" flipH="1">
            <a:off x="1896476" y="35311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"/>
          <p:cNvSpPr txBox="1">
            <a:spLocks noGrp="1"/>
          </p:cNvSpPr>
          <p:nvPr>
            <p:ph type="subTitle" idx="1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1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408" name="Google Shape;1408;p16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1" name="Google Shape;1501;p16"/>
          <p:cNvSpPr txBox="1">
            <a:spLocks noGrp="1"/>
          </p:cNvSpPr>
          <p:nvPr>
            <p:ph type="title"/>
          </p:nvPr>
        </p:nvSpPr>
        <p:spPr>
          <a:xfrm flipH="1">
            <a:off x="1183463" y="1700475"/>
            <a:ext cx="4780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2" name="Google Shape;150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83538" y="170047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3" name="Google Shape;1503;p16"/>
          <p:cNvSpPr txBox="1">
            <a:spLocks noGrp="1"/>
          </p:cNvSpPr>
          <p:nvPr>
            <p:ph type="subTitle" idx="1"/>
          </p:nvPr>
        </p:nvSpPr>
        <p:spPr>
          <a:xfrm flipH="1">
            <a:off x="2110538" y="2672575"/>
            <a:ext cx="38538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04" name="Google Shape;15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58690">
            <a:off x="-696715" y="-476814"/>
            <a:ext cx="2833431" cy="283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16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-899998" flipH="1">
            <a:off x="4877597" y="1104920"/>
            <a:ext cx="3670476" cy="265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49348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6"/>
          <p:cNvSpPr/>
          <p:nvPr/>
        </p:nvSpPr>
        <p:spPr>
          <a:xfrm rot="10800000" flipH="1">
            <a:off x="-1035207" y="13765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6"/>
          <p:cNvSpPr/>
          <p:nvPr/>
        </p:nvSpPr>
        <p:spPr>
          <a:xfrm rot="10800000" flipH="1">
            <a:off x="8723790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6"/>
          <p:cNvSpPr/>
          <p:nvPr/>
        </p:nvSpPr>
        <p:spPr>
          <a:xfrm rot="10800000" flipH="1">
            <a:off x="1555140" y="4470439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6"/>
          <p:cNvSpPr/>
          <p:nvPr/>
        </p:nvSpPr>
        <p:spPr>
          <a:xfrm flipH="1">
            <a:off x="288028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6"/>
          <p:cNvSpPr/>
          <p:nvPr/>
        </p:nvSpPr>
        <p:spPr>
          <a:xfrm rot="10800000" flipH="1">
            <a:off x="-1" y="4056507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6"/>
          <p:cNvSpPr/>
          <p:nvPr/>
        </p:nvSpPr>
        <p:spPr>
          <a:xfrm rot="10800000" flipH="1">
            <a:off x="5" y="4382619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6"/>
          <p:cNvSpPr/>
          <p:nvPr/>
        </p:nvSpPr>
        <p:spPr>
          <a:xfrm rot="10800000" flipH="1">
            <a:off x="1085415" y="462174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6"/>
          <p:cNvSpPr/>
          <p:nvPr/>
        </p:nvSpPr>
        <p:spPr>
          <a:xfrm rot="10800000" flipH="1">
            <a:off x="7849428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6"/>
          <p:cNvSpPr/>
          <p:nvPr/>
        </p:nvSpPr>
        <p:spPr>
          <a:xfrm rot="10800000" flipH="1">
            <a:off x="6385854" y="34444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3"/>
          <p:cNvSpPr txBox="1">
            <a:spLocks noGrp="1"/>
          </p:cNvSpPr>
          <p:nvPr>
            <p:ph type="ctrTitle"/>
          </p:nvPr>
        </p:nvSpPr>
        <p:spPr>
          <a:xfrm>
            <a:off x="1304853" y="147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DE DATOS</a:t>
            </a:r>
            <a:endParaRPr b="0" dirty="0"/>
          </a:p>
        </p:txBody>
      </p:sp>
      <p:sp>
        <p:nvSpPr>
          <p:cNvPr id="2920" name="Google Shape;2920;p33"/>
          <p:cNvSpPr txBox="1"/>
          <p:nvPr/>
        </p:nvSpPr>
        <p:spPr>
          <a:xfrm>
            <a:off x="5172962" y="4391823"/>
            <a:ext cx="3190313" cy="52877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FREDDY MACHACA MAMANI</a:t>
            </a:r>
            <a:endParaRPr sz="800" dirty="0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 PRACTICA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1131070" y="151953"/>
            <a:ext cx="4843668" cy="63079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Clase Cliente</a:t>
            </a:r>
            <a:endParaRPr sz="36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965C17-3D42-F00D-D23C-37611F00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7" y="1606314"/>
            <a:ext cx="2810286" cy="24984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B80D0B-46BE-B5D1-B68D-3F099F45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58" y="719564"/>
            <a:ext cx="5568611" cy="42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1131070" y="151953"/>
            <a:ext cx="4843668" cy="63079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Clase Cliente</a:t>
            </a:r>
            <a:endParaRPr sz="36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2B5054-33BE-643B-CAA8-52F1C503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312"/>
            <a:ext cx="9144000" cy="27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B0C240-1803-4B75-408F-2D6C756E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1" y="2040042"/>
            <a:ext cx="3522490" cy="16942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B152EA-BB29-B1F5-3A0A-043B4F7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60" y="995512"/>
            <a:ext cx="5148412" cy="24115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B3826-224F-DC45-B424-F139BB54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457" y="3619862"/>
            <a:ext cx="4575419" cy="5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257238-F066-F526-E619-21F5F829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8" y="1141445"/>
            <a:ext cx="3414463" cy="27541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21B409-0426-C3A0-CBFC-480CCD9F6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36"/>
          <a:stretch/>
        </p:blipFill>
        <p:spPr>
          <a:xfrm>
            <a:off x="4008876" y="183639"/>
            <a:ext cx="4798398" cy="25189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C09E31-72A0-0D91-309F-8D4EA81B2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951" y="2810616"/>
            <a:ext cx="3795323" cy="21492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1B2DD26-D501-7BB6-67AC-9E1ACC5BC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6" y="4130025"/>
            <a:ext cx="4849295" cy="8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032809-4B07-EA66-4EC2-B59F84AE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38" y="301279"/>
            <a:ext cx="5419725" cy="2619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9914F7-A9CD-57FB-16B7-5A71185FA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9" y="1170472"/>
            <a:ext cx="2713676" cy="32732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A7C852-E750-27F3-428D-4242B809D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20" y="3032402"/>
            <a:ext cx="4299159" cy="20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877A95-B1B6-5BC2-28A4-7EDBD89C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36" y="2492895"/>
            <a:ext cx="4096877" cy="25769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AA6EB6-382B-7FB6-D771-6E4CD460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41" y="133313"/>
            <a:ext cx="2854790" cy="22788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BD45AE-61EC-EC7E-AEB6-75353542C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0"/>
            <a:ext cx="45135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 TEORICA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625832" y="284149"/>
            <a:ext cx="4341275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 ESTRUCTURA DE DATOS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62839" y="1278732"/>
            <a:ext cx="5019040" cy="386476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400" dirty="0">
                <a:solidFill>
                  <a:schemeClr val="bg1"/>
                </a:solidFill>
                <a:latin typeface="Poppins"/>
              </a:rPr>
              <a:t>las estructuras de datos son aquellas que nos permiten, como desarrolladores, organizar la información de manera eficiente, y en definitiva diseñar la solución correcta para un determinado problema.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3"/>
          <a:srcRect t="619" b="619"/>
          <a:stretch/>
        </p:blipFill>
        <p:spPr>
          <a:xfrm>
            <a:off x="5313453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62840" y="616982"/>
            <a:ext cx="8972788" cy="436456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400" b="0" i="0" dirty="0">
                <a:effectLst/>
                <a:latin typeface="Noto Sans" panose="020B0502040204020203" pitchFamily="34" charset="0"/>
              </a:rPr>
              <a:t>En programación estructurada se utilizan tres tipos de estructuras: </a:t>
            </a:r>
          </a:p>
          <a:p>
            <a:pPr marL="139700" indent="0" algn="ctr" rtl="0">
              <a:buNone/>
            </a:pPr>
            <a:endParaRPr lang="es-ES" sz="2400" b="0" i="0" dirty="0">
              <a:effectLst/>
              <a:latin typeface="Noto Sans" panose="020B0502040204020203" pitchFamily="34" charset="0"/>
            </a:endParaRPr>
          </a:p>
          <a:p>
            <a:pPr marL="139700" indent="0" algn="ctr" rtl="0">
              <a:buNone/>
            </a:pPr>
            <a:r>
              <a:rPr lang="es-ES" sz="2400" dirty="0">
                <a:latin typeface="Noto Sans" panose="020B0502040204020203" pitchFamily="34" charset="0"/>
              </a:rPr>
              <a:t>-S</a:t>
            </a:r>
            <a:r>
              <a:rPr lang="es-ES" sz="2400" b="0" i="0" dirty="0">
                <a:effectLst/>
                <a:latin typeface="Noto Sans" panose="020B0502040204020203" pitchFamily="34" charset="0"/>
              </a:rPr>
              <a:t>ecuenciales, aquellas que se ejecutan una después de otra siguiendo el orden en que se han escrito.</a:t>
            </a:r>
          </a:p>
          <a:p>
            <a:pPr marL="139700" indent="0" algn="ctr" rtl="0">
              <a:buNone/>
            </a:pPr>
            <a:endParaRPr lang="es-ES" sz="2400" b="0" i="0" dirty="0">
              <a:effectLst/>
              <a:latin typeface="Noto Sans" panose="020B0502040204020203" pitchFamily="34" charset="0"/>
            </a:endParaRPr>
          </a:p>
          <a:p>
            <a:pPr marL="139700" indent="0" algn="ctr" rtl="0">
              <a:buNone/>
            </a:pPr>
            <a:r>
              <a:rPr lang="es-ES" sz="2400" dirty="0">
                <a:latin typeface="Noto Sans" panose="020B0502040204020203" pitchFamily="34" charset="0"/>
              </a:rPr>
              <a:t>-D</a:t>
            </a:r>
            <a:r>
              <a:rPr lang="es-ES" sz="2400" b="0" i="0" dirty="0">
                <a:effectLst/>
                <a:latin typeface="Noto Sans" panose="020B0502040204020203" pitchFamily="34" charset="0"/>
              </a:rPr>
              <a:t>ecisión, que permiten omitir parte del código o seleccionar el flujo de ejecución de entre dos o más alternativas.</a:t>
            </a:r>
          </a:p>
          <a:p>
            <a:pPr marL="139700" indent="0" algn="ctr" rtl="0">
              <a:buNone/>
            </a:pPr>
            <a:endParaRPr lang="es-ES" sz="2400" b="0" i="0" dirty="0">
              <a:effectLst/>
              <a:latin typeface="Noto Sans" panose="020B0502040204020203" pitchFamily="34" charset="0"/>
            </a:endParaRPr>
          </a:p>
          <a:p>
            <a:pPr marL="139700" indent="0" algn="ctr" rtl="0">
              <a:buNone/>
            </a:pPr>
            <a:r>
              <a:rPr lang="es-ES" sz="2400" b="0" i="0" dirty="0">
                <a:effectLst/>
                <a:latin typeface="Noto Sans" panose="020B0502040204020203" pitchFamily="34" charset="0"/>
              </a:rPr>
              <a:t>-Iterativas, que se utilizan para repetir la ejecución de cierta parte del programa.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69;p37">
            <a:extLst>
              <a:ext uri="{FF2B5EF4-FFF2-40B4-BE49-F238E27FC236}">
                <a16:creationId xmlns:a16="http://schemas.microsoft.com/office/drawing/2014/main" id="{29D46547-F82F-1617-AA44-78AEE7465A78}"/>
              </a:ext>
            </a:extLst>
          </p:cNvPr>
          <p:cNvSpPr txBox="1">
            <a:spLocks/>
          </p:cNvSpPr>
          <p:nvPr/>
        </p:nvSpPr>
        <p:spPr>
          <a:xfrm>
            <a:off x="1265733" y="170427"/>
            <a:ext cx="6239436" cy="58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dirty="0"/>
              <a:t>TIPOS DE ESTRUCTURA</a:t>
            </a:r>
          </a:p>
        </p:txBody>
      </p:sp>
    </p:spTree>
    <p:extLst>
      <p:ext uri="{BB962C8B-B14F-4D97-AF65-F5344CB8AC3E}">
        <p14:creationId xmlns:p14="http://schemas.microsoft.com/office/powerpoint/2010/main" val="10733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625832" y="284149"/>
            <a:ext cx="4341275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 ESTRUCTURA DE DATOS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286949" y="1234580"/>
            <a:ext cx="5019040" cy="303022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400" dirty="0">
                <a:solidFill>
                  <a:schemeClr val="bg1"/>
                </a:solidFill>
              </a:rPr>
              <a:t>Las estructuras de datos son una forma de organizar los datos en la computadora, de tal manera que nos permita realizar unas operaciones con ellas de forma muy eficiente.</a:t>
            </a: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3"/>
          <a:srcRect t="10776" b="10776"/>
          <a:stretch/>
        </p:blipFill>
        <p:spPr>
          <a:xfrm>
            <a:off x="5693968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2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1337982" y="143564"/>
            <a:ext cx="6239436" cy="583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LIFO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3042631" y="813437"/>
            <a:ext cx="5243326" cy="7918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Una pila se define formalmente como una colección de datos a los cuales se puede acceder mediante un extremo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70;p37">
            <a:extLst>
              <a:ext uri="{FF2B5EF4-FFF2-40B4-BE49-F238E27FC236}">
                <a16:creationId xmlns:a16="http://schemas.microsoft.com/office/drawing/2014/main" id="{082DCB8B-C6BE-4001-973E-A3EC7B2905FD}"/>
              </a:ext>
            </a:extLst>
          </p:cNvPr>
          <p:cNvSpPr txBox="1">
            <a:spLocks/>
          </p:cNvSpPr>
          <p:nvPr/>
        </p:nvSpPr>
        <p:spPr>
          <a:xfrm>
            <a:off x="3003544" y="2991192"/>
            <a:ext cx="5243326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1800" dirty="0">
                <a:solidFill>
                  <a:schemeClr val="bg1"/>
                </a:solidFill>
              </a:rPr>
              <a:t>Numero máximo de elementos que soporta la pila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Google Shape;2970;p37">
            <a:extLst>
              <a:ext uri="{FF2B5EF4-FFF2-40B4-BE49-F238E27FC236}">
                <a16:creationId xmlns:a16="http://schemas.microsoft.com/office/drawing/2014/main" id="{3780A114-7B7A-493A-8D32-50E55C42CE66}"/>
              </a:ext>
            </a:extLst>
          </p:cNvPr>
          <p:cNvSpPr txBox="1">
            <a:spLocks/>
          </p:cNvSpPr>
          <p:nvPr/>
        </p:nvSpPr>
        <p:spPr>
          <a:xfrm>
            <a:off x="2620563" y="1871960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Numero de elementos que tiene la pila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A3707FA3-60EF-498B-8B5F-1920C75EFA8F}"/>
              </a:ext>
            </a:extLst>
          </p:cNvPr>
          <p:cNvSpPr txBox="1">
            <a:spLocks/>
          </p:cNvSpPr>
          <p:nvPr/>
        </p:nvSpPr>
        <p:spPr>
          <a:xfrm>
            <a:off x="2786076" y="4092926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1600" dirty="0">
                <a:solidFill>
                  <a:schemeClr val="bg1"/>
                </a:solidFill>
              </a:rPr>
              <a:t>Un objeto de la clase </a:t>
            </a:r>
            <a:r>
              <a:rPr lang="es-ES" sz="1600" dirty="0" err="1">
                <a:solidFill>
                  <a:schemeClr val="bg1"/>
                </a:solidFill>
              </a:rPr>
              <a:t>Stack</a:t>
            </a:r>
            <a:r>
              <a:rPr lang="es-ES" sz="1600" dirty="0">
                <a:solidFill>
                  <a:schemeClr val="bg1"/>
                </a:solidFill>
              </a:rPr>
              <a:t> es una pila. Permite almacenar objetos y luego recuperarlos en el orden inverso en el cual se insertaron.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" name="Google Shape;2969;p37">
            <a:extLst>
              <a:ext uri="{FF2B5EF4-FFF2-40B4-BE49-F238E27FC236}">
                <a16:creationId xmlns:a16="http://schemas.microsoft.com/office/drawing/2014/main" id="{32995126-51BE-454B-B8CA-44287018409F}"/>
              </a:ext>
            </a:extLst>
          </p:cNvPr>
          <p:cNvSpPr txBox="1">
            <a:spLocks/>
          </p:cNvSpPr>
          <p:nvPr/>
        </p:nvSpPr>
        <p:spPr>
          <a:xfrm>
            <a:off x="163236" y="688043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PILA</a:t>
            </a:r>
          </a:p>
        </p:txBody>
      </p:sp>
      <p:sp>
        <p:nvSpPr>
          <p:cNvPr id="3" name="Google Shape;2969;p37">
            <a:extLst>
              <a:ext uri="{FF2B5EF4-FFF2-40B4-BE49-F238E27FC236}">
                <a16:creationId xmlns:a16="http://schemas.microsoft.com/office/drawing/2014/main" id="{BE94E34F-9AF0-A20D-7D22-742FBF020A1D}"/>
              </a:ext>
            </a:extLst>
          </p:cNvPr>
          <p:cNvSpPr txBox="1">
            <a:spLocks/>
          </p:cNvSpPr>
          <p:nvPr/>
        </p:nvSpPr>
        <p:spPr>
          <a:xfrm>
            <a:off x="163236" y="1905647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TOPE</a:t>
            </a:r>
          </a:p>
        </p:txBody>
      </p:sp>
      <p:sp>
        <p:nvSpPr>
          <p:cNvPr id="4" name="Google Shape;2969;p37">
            <a:extLst>
              <a:ext uri="{FF2B5EF4-FFF2-40B4-BE49-F238E27FC236}">
                <a16:creationId xmlns:a16="http://schemas.microsoft.com/office/drawing/2014/main" id="{B9950ED8-324B-CB81-EA1C-44046B994067}"/>
              </a:ext>
            </a:extLst>
          </p:cNvPr>
          <p:cNvSpPr txBox="1">
            <a:spLocks/>
          </p:cNvSpPr>
          <p:nvPr/>
        </p:nvSpPr>
        <p:spPr>
          <a:xfrm>
            <a:off x="163236" y="3008275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MAX</a:t>
            </a:r>
          </a:p>
        </p:txBody>
      </p:sp>
      <p:sp>
        <p:nvSpPr>
          <p:cNvPr id="6" name="Google Shape;2969;p37">
            <a:extLst>
              <a:ext uri="{FF2B5EF4-FFF2-40B4-BE49-F238E27FC236}">
                <a16:creationId xmlns:a16="http://schemas.microsoft.com/office/drawing/2014/main" id="{AC0A494C-63D0-4851-E255-3197A35326CE}"/>
              </a:ext>
            </a:extLst>
          </p:cNvPr>
          <p:cNvSpPr txBox="1">
            <a:spLocks/>
          </p:cNvSpPr>
          <p:nvPr/>
        </p:nvSpPr>
        <p:spPr>
          <a:xfrm>
            <a:off x="47372" y="4067831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7550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2090031" y="11021"/>
            <a:ext cx="4994875" cy="772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/>
              <a:t>esVacia</a:t>
            </a:r>
            <a:r>
              <a:rPr lang="es-ES" sz="2000" dirty="0"/>
              <a:t>() y </a:t>
            </a:r>
            <a:r>
              <a:rPr lang="es-ES" sz="2000" dirty="0" err="1"/>
              <a:t>esLLena</a:t>
            </a:r>
            <a:r>
              <a:rPr lang="es-ES" sz="2000" dirty="0"/>
              <a:t>() en una PILA</a:t>
            </a:r>
            <a:endParaRPr sz="32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6388D8-B7C4-31E8-D4DA-198D667D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22" y="1357353"/>
            <a:ext cx="3099118" cy="23205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C3E73A-A2E6-C4D6-1375-98C9689F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631" y="1357352"/>
            <a:ext cx="3214476" cy="23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2090032" y="11021"/>
            <a:ext cx="4401810" cy="791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Métodos Estáticos</a:t>
            </a:r>
            <a:endParaRPr sz="3200"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677032" y="1019574"/>
            <a:ext cx="7789935" cy="320021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sz="2800" dirty="0">
                <a:solidFill>
                  <a:schemeClr val="bg1"/>
                </a:solidFill>
              </a:rPr>
              <a:t>Un método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 en Java es un método que pertenece a la clase y no al objeto. Un método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 solo puede acceder a variables o tipos de datos declarados como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. Un método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 sólo puede acceder a datos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8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893477" y="11021"/>
            <a:ext cx="7789935" cy="791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METODOS MINIMOS DE UNA PILA</a:t>
            </a:r>
            <a:endParaRPr sz="32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4CC949-A585-B334-4B6A-A1D40DF0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1" y="780089"/>
            <a:ext cx="3168538" cy="42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267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291</Words>
  <Application>Microsoft Office PowerPoint</Application>
  <PresentationFormat>Presentación en pantalla (16:9)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Work Sans</vt:lpstr>
      <vt:lpstr>Proxima Nova</vt:lpstr>
      <vt:lpstr>Poppins</vt:lpstr>
      <vt:lpstr>Noto Sans</vt:lpstr>
      <vt:lpstr>VT323</vt:lpstr>
      <vt:lpstr>Nunito Light</vt:lpstr>
      <vt:lpstr>Arial</vt:lpstr>
      <vt:lpstr>Dark Mirror Series Newsletter by Slidesgo</vt:lpstr>
      <vt:lpstr>ESTRUCTURA DE DATOS</vt:lpstr>
      <vt:lpstr>PARTE TEORICA</vt:lpstr>
      <vt:lpstr>  QUE ES ESTRUCTURA DE DATOS</vt:lpstr>
      <vt:lpstr>Presentación de PowerPoint</vt:lpstr>
      <vt:lpstr>  QUE ES ESTRUCTURA DE DATOS</vt:lpstr>
      <vt:lpstr>LIFO</vt:lpstr>
      <vt:lpstr>esVacia() y esLLena() en una PILA</vt:lpstr>
      <vt:lpstr>Métodos Estáticos</vt:lpstr>
      <vt:lpstr>METODOS MINIMOS DE UNA PILA</vt:lpstr>
      <vt:lpstr>PARTE PRACTICA</vt:lpstr>
      <vt:lpstr>Clase Cliente</vt:lpstr>
      <vt:lpstr>Clase Cliente</vt:lpstr>
      <vt:lpstr>02</vt:lpstr>
      <vt:lpstr>02</vt:lpstr>
      <vt:lpstr>02</vt:lpstr>
      <vt:lpstr>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PC</dc:creator>
  <cp:lastModifiedBy>Freddy Machaca</cp:lastModifiedBy>
  <cp:revision>35</cp:revision>
  <dcterms:modified xsi:type="dcterms:W3CDTF">2022-10-24T02:15:09Z</dcterms:modified>
</cp:coreProperties>
</file>