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307" r:id="rId3"/>
    <p:sldId id="308" r:id="rId4"/>
    <p:sldId id="264" r:id="rId5"/>
    <p:sldId id="309" r:id="rId6"/>
    <p:sldId id="262" r:id="rId7"/>
    <p:sldId id="279" r:id="rId8"/>
    <p:sldId id="266" r:id="rId9"/>
    <p:sldId id="293" r:id="rId10"/>
    <p:sldId id="312" r:id="rId11"/>
    <p:sldId id="300" r:id="rId12"/>
    <p:sldId id="305" r:id="rId13"/>
    <p:sldId id="297" r:id="rId14"/>
    <p:sldId id="267" r:id="rId15"/>
    <p:sldId id="288" r:id="rId16"/>
    <p:sldId id="289" r:id="rId17"/>
    <p:sldId id="304" r:id="rId18"/>
    <p:sldId id="290" r:id="rId19"/>
    <p:sldId id="291" r:id="rId20"/>
    <p:sldId id="294" r:id="rId21"/>
    <p:sldId id="296" r:id="rId22"/>
    <p:sldId id="299" r:id="rId23"/>
    <p:sldId id="298" r:id="rId24"/>
    <p:sldId id="292" r:id="rId25"/>
    <p:sldId id="303" r:id="rId26"/>
    <p:sldId id="302" r:id="rId27"/>
    <p:sldId id="310" r:id="rId28"/>
    <p:sldId id="313" r:id="rId29"/>
    <p:sldId id="315" r:id="rId30"/>
    <p:sldId id="317" r:id="rId31"/>
    <p:sldId id="316" r:id="rId32"/>
    <p:sldId id="311" r:id="rId33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4B7D41-3AE6-45C3-B01F-498614A235FF}">
          <p14:sldIdLst>
            <p14:sldId id="256"/>
            <p14:sldId id="307"/>
            <p14:sldId id="308"/>
            <p14:sldId id="264"/>
            <p14:sldId id="309"/>
            <p14:sldId id="262"/>
            <p14:sldId id="279"/>
            <p14:sldId id="266"/>
            <p14:sldId id="293"/>
            <p14:sldId id="312"/>
            <p14:sldId id="300"/>
            <p14:sldId id="305"/>
            <p14:sldId id="297"/>
            <p14:sldId id="267"/>
            <p14:sldId id="288"/>
            <p14:sldId id="289"/>
            <p14:sldId id="304"/>
            <p14:sldId id="290"/>
            <p14:sldId id="291"/>
            <p14:sldId id="294"/>
            <p14:sldId id="296"/>
            <p14:sldId id="299"/>
            <p14:sldId id="298"/>
            <p14:sldId id="292"/>
            <p14:sldId id="303"/>
            <p14:sldId id="302"/>
            <p14:sldId id="310"/>
            <p14:sldId id="313"/>
            <p14:sldId id="315"/>
            <p14:sldId id="317"/>
            <p14:sldId id="316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BF5"/>
    <a:srgbClr val="CC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72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B93A-2259-466F-ACA2-F5571914F28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7515-5BC7-4DD6-A277-E2FE20FBC5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B93A-2259-466F-ACA2-F5571914F28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9667515-5BC7-4DD6-A277-E2FE20FBC57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B93A-2259-466F-ACA2-F5571914F28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7515-5BC7-4DD6-A277-E2FE20FBC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B93A-2259-466F-ACA2-F5571914F28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7515-5BC7-4DD6-A277-E2FE20FBC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B93A-2259-466F-ACA2-F5571914F28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7515-5BC7-4DD6-A277-E2FE20FBC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B93A-2259-466F-ACA2-F5571914F28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7515-5BC7-4DD6-A277-E2FE20FBC5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B93A-2259-466F-ACA2-F5571914F28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7515-5BC7-4DD6-A277-E2FE20FBC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B93A-2259-466F-ACA2-F5571914F28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7515-5BC7-4DD6-A277-E2FE20FBC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190500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190500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B93A-2259-466F-ACA2-F5571914F28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7515-5BC7-4DD6-A277-E2FE20FBC57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4419600"/>
            <a:ext cx="8229600" cy="190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5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B93A-2259-466F-ACA2-F5571914F28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7515-5BC7-4DD6-A277-E2FE20FBC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B93A-2259-466F-ACA2-F5571914F28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7515-5BC7-4DD6-A277-E2FE20FBC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B93A-2259-466F-ACA2-F5571914F28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7515-5BC7-4DD6-A277-E2FE20FBC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ACB93A-2259-466F-ACA2-F5571914F28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9667515-5BC7-4DD6-A277-E2FE20FBC57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8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SSILE/OSSI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marinaschwenk23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aSchwenk/IBMiUn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Unit </a:t>
            </a:r>
            <a:r>
              <a:rPr lang="en-US" dirty="0"/>
              <a:t>T</a:t>
            </a:r>
            <a:r>
              <a:rPr lang="en-US" dirty="0" smtClean="0"/>
              <a:t>esting using </a:t>
            </a:r>
            <a:r>
              <a:rPr lang="en-US" dirty="0" err="1" smtClean="0"/>
              <a:t>IBMiUnit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Fall 2019</a:t>
            </a:r>
          </a:p>
          <a:p>
            <a:r>
              <a:rPr lang="en-US" dirty="0" smtClean="0"/>
              <a:t>Marina Schwenk</a:t>
            </a:r>
          </a:p>
          <a:p>
            <a:r>
              <a:rPr lang="en-US" dirty="0" smtClean="0"/>
              <a:t>Software Developer </a:t>
            </a:r>
          </a:p>
        </p:txBody>
      </p:sp>
    </p:spTree>
    <p:extLst>
      <p:ext uri="{BB962C8B-B14F-4D97-AF65-F5344CB8AC3E}">
        <p14:creationId xmlns:p14="http://schemas.microsoft.com/office/powerpoint/2010/main" val="284967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OSSILE 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github.com/OSSILE/OSSILE</a:t>
            </a:r>
            <a:endParaRPr lang="en-US" dirty="0" smtClean="0"/>
          </a:p>
          <a:p>
            <a:pPr lvl="1"/>
            <a:r>
              <a:rPr lang="en-US" dirty="0" smtClean="0"/>
              <a:t>Download the repo </a:t>
            </a:r>
          </a:p>
          <a:p>
            <a:pPr lvl="1"/>
            <a:r>
              <a:rPr lang="en-US" dirty="0" smtClean="0"/>
              <a:t>Follow the build instructions listed on the </a:t>
            </a:r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0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Internals of </a:t>
            </a:r>
            <a:r>
              <a:rPr lang="en-US" dirty="0" err="1" smtClean="0"/>
              <a:t>IBMiUnit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(five?) run-time objects</a:t>
            </a:r>
          </a:p>
          <a:p>
            <a:pPr lvl="1"/>
            <a:r>
              <a:rPr lang="en-US" dirty="0" smtClean="0"/>
              <a:t>RUNTEST *PGM and *CMD</a:t>
            </a:r>
            <a:endParaRPr lang="en-US" dirty="0" smtClean="0"/>
          </a:p>
          <a:p>
            <a:pPr lvl="1"/>
            <a:r>
              <a:rPr lang="en-US" dirty="0" err="1" smtClean="0"/>
              <a:t>IBMiUnit</a:t>
            </a:r>
            <a:r>
              <a:rPr lang="en-US" dirty="0" smtClean="0"/>
              <a:t> *SRVPGM</a:t>
            </a:r>
          </a:p>
          <a:p>
            <a:pPr lvl="1"/>
            <a:r>
              <a:rPr lang="en-US" dirty="0" err="1" smtClean="0"/>
              <a:t>IBMiUnit</a:t>
            </a:r>
            <a:r>
              <a:rPr lang="en-US" dirty="0" smtClean="0"/>
              <a:t> *MSGF</a:t>
            </a:r>
          </a:p>
          <a:p>
            <a:pPr lvl="1"/>
            <a:r>
              <a:rPr lang="en-US" dirty="0" smtClean="0"/>
              <a:t>Appropriate UI plug-in program</a:t>
            </a:r>
          </a:p>
          <a:p>
            <a:r>
              <a:rPr lang="en-US" dirty="0" smtClean="0"/>
              <a:t>Two compile-time objects</a:t>
            </a:r>
          </a:p>
          <a:p>
            <a:pPr lvl="1"/>
            <a:r>
              <a:rPr lang="en-US" dirty="0" smtClean="0"/>
              <a:t>/copy </a:t>
            </a:r>
            <a:r>
              <a:rPr lang="en-US" dirty="0" err="1" smtClean="0"/>
              <a:t>IBMiUnit</a:t>
            </a:r>
            <a:r>
              <a:rPr lang="en-US" dirty="0" smtClean="0"/>
              <a:t>/QRPGLESRC(</a:t>
            </a:r>
            <a:r>
              <a:rPr lang="en-US" dirty="0" err="1" smtClean="0"/>
              <a:t>IBMiUnit_H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IBMiUnit</a:t>
            </a:r>
            <a:r>
              <a:rPr lang="en-US" dirty="0" smtClean="0"/>
              <a:t> *BNDDIR</a:t>
            </a:r>
          </a:p>
          <a:p>
            <a:r>
              <a:rPr lang="en-US" dirty="0" smtClean="0"/>
              <a:t>All UI text in the message file </a:t>
            </a:r>
            <a:r>
              <a:rPr lang="en-US" dirty="0" smtClean="0"/>
              <a:t>(future goal)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804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Internals of </a:t>
            </a:r>
            <a:r>
              <a:rPr lang="en-US" dirty="0" err="1" smtClean="0"/>
              <a:t>IBMiUnit</a:t>
            </a:r>
            <a:r>
              <a:rPr lang="en-US" dirty="0" smtClean="0"/>
              <a:t> Library, UI 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DSPLY</a:t>
            </a:r>
          </a:p>
          <a:p>
            <a:pPr lvl="1"/>
            <a:r>
              <a:rPr lang="en-US" dirty="0" smtClean="0"/>
              <a:t>Very simple UI</a:t>
            </a:r>
          </a:p>
          <a:p>
            <a:pPr lvl="1"/>
            <a:r>
              <a:rPr lang="en-US" dirty="0" smtClean="0"/>
              <a:t>Simply uses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DSPLY</a:t>
            </a:r>
            <a:r>
              <a:rPr lang="en-US" dirty="0" smtClean="0"/>
              <a:t> op-code for all possible feedback</a:t>
            </a:r>
          </a:p>
          <a:p>
            <a:r>
              <a:rPr lang="en-US" dirty="0" smtClean="0"/>
              <a:t>Interactive</a:t>
            </a:r>
          </a:p>
          <a:p>
            <a:pPr lvl="1"/>
            <a:r>
              <a:rPr lang="en-US" dirty="0" smtClean="0"/>
              <a:t>Intuitive and easy-to-follow</a:t>
            </a:r>
          </a:p>
          <a:p>
            <a:pPr lvl="1"/>
            <a:r>
              <a:rPr lang="en-US" dirty="0" smtClean="0"/>
              <a:t>Progress bar with test result feedback</a:t>
            </a:r>
          </a:p>
        </p:txBody>
      </p:sp>
    </p:spTree>
    <p:extLst>
      <p:ext uri="{BB962C8B-B14F-4D97-AF65-F5344CB8AC3E}">
        <p14:creationId xmlns:p14="http://schemas.microsoft.com/office/powerpoint/2010/main" val="4207933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Internals: Future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 smtClean="0"/>
              <a:t>scripts </a:t>
            </a:r>
            <a:endParaRPr lang="en-US" dirty="0" smtClean="0"/>
          </a:p>
          <a:p>
            <a:r>
              <a:rPr lang="en-US" dirty="0" smtClean="0"/>
              <a:t>Easy </a:t>
            </a:r>
            <a:r>
              <a:rPr lang="en-US" dirty="0" smtClean="0"/>
              <a:t>run </a:t>
            </a:r>
            <a:r>
              <a:rPr lang="en-US" dirty="0" smtClean="0"/>
              <a:t>of SQL </a:t>
            </a:r>
            <a:r>
              <a:rPr lang="en-US" dirty="0" smtClean="0"/>
              <a:t>scripts</a:t>
            </a:r>
            <a:endParaRPr lang="en-US" dirty="0" smtClean="0"/>
          </a:p>
          <a:p>
            <a:r>
              <a:rPr lang="en-US" dirty="0"/>
              <a:t>Ability to run a single test from the command </a:t>
            </a:r>
            <a:r>
              <a:rPr lang="en-US" dirty="0" smtClean="0"/>
              <a:t>line </a:t>
            </a:r>
          </a:p>
          <a:p>
            <a:r>
              <a:rPr lang="en-US" dirty="0" smtClean="0"/>
              <a:t>Additional </a:t>
            </a:r>
            <a:r>
              <a:rPr lang="en-US" dirty="0" smtClean="0"/>
              <a:t>UI modules</a:t>
            </a:r>
          </a:p>
          <a:p>
            <a:pPr lvl="1"/>
            <a:r>
              <a:rPr lang="en-US" dirty="0" smtClean="0"/>
              <a:t>XML </a:t>
            </a:r>
            <a:r>
              <a:rPr lang="en-US" dirty="0" smtClean="0"/>
              <a:t>output</a:t>
            </a:r>
            <a:endParaRPr lang="en-US" dirty="0" smtClean="0"/>
          </a:p>
          <a:p>
            <a:pPr lvl="1"/>
            <a:r>
              <a:rPr lang="en-US" dirty="0" smtClean="0"/>
              <a:t>Interface with Rational Developer for </a:t>
            </a:r>
            <a:r>
              <a:rPr lang="en-US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57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Test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parameters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bndDir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IBMiUnit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/copy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IBMiUnit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QRPGLESRC,IBMiUnit_H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Main body of the program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IBMiUnit_setupSuite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(one-time)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IBMiUnit_addTestCase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(for each test case)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IBMiUnit_teardownSuite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(one-time)</a:t>
            </a:r>
          </a:p>
          <a:p>
            <a:pPr lvl="1"/>
            <a:r>
              <a:rPr lang="en-US" dirty="0" smtClean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39460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IBMiUnit</a:t>
            </a:r>
            <a:r>
              <a:rPr lang="en-US" dirty="0" smtClean="0"/>
              <a:t>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IBMiUnit_setupSuite</a:t>
            </a:r>
            <a:r>
              <a:rPr lang="en-US" dirty="0"/>
              <a:t>()</a:t>
            </a:r>
          </a:p>
          <a:p>
            <a:r>
              <a:rPr lang="en-US" dirty="0" smtClean="0"/>
              <a:t>Initializes the </a:t>
            </a:r>
            <a:r>
              <a:rPr lang="en-US" dirty="0" err="1" smtClean="0"/>
              <a:t>IBMiUnit</a:t>
            </a:r>
            <a:r>
              <a:rPr lang="en-US" dirty="0" smtClean="0"/>
              <a:t> library to run tests in the program</a:t>
            </a:r>
          </a:p>
          <a:p>
            <a:r>
              <a:rPr lang="en-US" dirty="0" smtClean="0"/>
              <a:t>Parameters (all optional)</a:t>
            </a:r>
          </a:p>
          <a:p>
            <a:pPr lvl="1"/>
            <a:r>
              <a:rPr lang="en-US" dirty="0" smtClean="0"/>
              <a:t>Name for the test suite</a:t>
            </a:r>
          </a:p>
          <a:p>
            <a:pPr lvl="1"/>
            <a:r>
              <a:rPr lang="en-US" dirty="0" smtClean="0"/>
              <a:t>Address of sub-procedure to call before each test</a:t>
            </a:r>
          </a:p>
          <a:p>
            <a:pPr lvl="1"/>
            <a:r>
              <a:rPr lang="en-US" dirty="0" smtClean="0"/>
              <a:t>Address of sub-procedure to call after each test</a:t>
            </a:r>
          </a:p>
          <a:p>
            <a:pPr lvl="1"/>
            <a:r>
              <a:rPr lang="en-US" dirty="0" smtClean="0"/>
              <a:t>Address of sub-procedure to call once before any tests in the program are called</a:t>
            </a:r>
          </a:p>
          <a:p>
            <a:pPr lvl="1"/>
            <a:r>
              <a:rPr lang="en-US" dirty="0" smtClean="0"/>
              <a:t>Address of sub-procedure to call once after all tests in the program are completed</a:t>
            </a:r>
          </a:p>
          <a:p>
            <a:r>
              <a:rPr lang="en-US" dirty="0" smtClean="0"/>
              <a:t>Example</a:t>
            </a:r>
          </a:p>
          <a:p>
            <a:pPr marL="393192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IBMiUnit_setupSuite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MathTests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24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IBMiUnit</a:t>
            </a:r>
            <a:r>
              <a:rPr lang="en-US" dirty="0" smtClean="0"/>
              <a:t> Test Case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IBMiUnit_addTestCase</a:t>
            </a:r>
            <a:r>
              <a:rPr lang="en-US" dirty="0"/>
              <a:t>()</a:t>
            </a:r>
          </a:p>
          <a:p>
            <a:r>
              <a:rPr lang="en-US" dirty="0" smtClean="0"/>
              <a:t>Identifies or ‘links’ a test case into the suite</a:t>
            </a:r>
          </a:p>
          <a:p>
            <a:r>
              <a:rPr lang="en-US" dirty="0" smtClean="0"/>
              <a:t>Parameters (no return value)</a:t>
            </a:r>
          </a:p>
          <a:p>
            <a:pPr lvl="1"/>
            <a:r>
              <a:rPr lang="en-US" dirty="0" smtClean="0"/>
              <a:t>Address of a test case sub-procedure</a:t>
            </a:r>
          </a:p>
          <a:p>
            <a:pPr lvl="2"/>
            <a:r>
              <a:rPr lang="en-US" dirty="0" smtClean="0"/>
              <a:t>No parameters or return values</a:t>
            </a:r>
          </a:p>
          <a:p>
            <a:pPr lvl="1"/>
            <a:r>
              <a:rPr lang="en-US" dirty="0" smtClean="0"/>
              <a:t>Name of test case; optional but greatly helps you understand the test output and find the problem</a:t>
            </a:r>
          </a:p>
          <a:p>
            <a:r>
              <a:rPr lang="en-US" dirty="0" smtClean="0"/>
              <a:t>Example</a:t>
            </a:r>
          </a:p>
          <a:p>
            <a:pPr marL="393192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IBMiUnit_test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pAddr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add_twoNumbers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add_twoNumbers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7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IBMiUnit</a:t>
            </a:r>
            <a:r>
              <a:rPr lang="en-US" dirty="0" smtClean="0"/>
              <a:t> Test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IBMiUnit_addTestSuite</a:t>
            </a:r>
            <a:r>
              <a:rPr lang="en-US" dirty="0"/>
              <a:t>()</a:t>
            </a:r>
          </a:p>
          <a:p>
            <a:r>
              <a:rPr lang="en-US" dirty="0" smtClean="0"/>
              <a:t>Adds a set of test cases (suite) to a parent set</a:t>
            </a:r>
          </a:p>
          <a:p>
            <a:r>
              <a:rPr lang="en-US" dirty="0" smtClean="0"/>
              <a:t>Not all test programs will use this</a:t>
            </a:r>
          </a:p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Name of test program</a:t>
            </a:r>
          </a:p>
          <a:p>
            <a:pPr lvl="1"/>
            <a:r>
              <a:rPr lang="en-US" dirty="0" smtClean="0"/>
              <a:t>Library of test program</a:t>
            </a:r>
          </a:p>
          <a:p>
            <a:pPr lvl="2"/>
            <a:r>
              <a:rPr lang="en-US" dirty="0" smtClean="0"/>
              <a:t>Optional, 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*LIBL</a:t>
            </a:r>
          </a:p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IBMiUnit_addTestSuite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'TEST_ACHAR' 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3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IBMiUnit</a:t>
            </a:r>
            <a:r>
              <a:rPr lang="en-US" dirty="0" smtClean="0"/>
              <a:t> Teardown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IBMiUnit_teardownSuite</a:t>
            </a:r>
            <a:r>
              <a:rPr lang="en-US" dirty="0"/>
              <a:t>()</a:t>
            </a:r>
          </a:p>
          <a:p>
            <a:r>
              <a:rPr lang="en-US" dirty="0" smtClean="0"/>
              <a:t>Wraps up  test suite</a:t>
            </a:r>
          </a:p>
          <a:p>
            <a:r>
              <a:rPr lang="en-US" dirty="0" smtClean="0"/>
              <a:t>No parameters</a:t>
            </a:r>
          </a:p>
          <a:p>
            <a:r>
              <a:rPr lang="en-US" dirty="0" smtClean="0"/>
              <a:t>Every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IBMiUnit_setupSuite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needs a corresponding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IBMiUnit_teardownSuite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Example</a:t>
            </a:r>
          </a:p>
          <a:p>
            <a:pPr marL="393192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IBMiUnit_teardownSuite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29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Test Case: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Sub-procedure without parameters or a return value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ame the test case with the name of the sub-procedure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Writing a test case to test the return value from a sub-procedure named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</a:p>
          <a:p>
            <a:pPr lvl="2"/>
            <a:r>
              <a:rPr lang="en-US" dirty="0" smtClean="0"/>
              <a:t>Calling the sub-procedure with positive values</a:t>
            </a:r>
          </a:p>
          <a:p>
            <a:pPr lvl="2"/>
            <a:r>
              <a:rPr lang="en-US" dirty="0" smtClean="0"/>
              <a:t>Test case named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multiply_twoPositives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Other test case names: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multiply_positiveByZero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multiply_zeroByZero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multiply_twoNegatives</a:t>
            </a:r>
            <a:r>
              <a:rPr lang="en-US" dirty="0" smtClean="0"/>
              <a:t>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Unit Testing?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Breaking </a:t>
            </a:r>
            <a:r>
              <a:rPr lang="en-US" dirty="0"/>
              <a:t>apart your application and testing each </a:t>
            </a:r>
            <a:r>
              <a:rPr lang="en-US" dirty="0" smtClean="0"/>
              <a:t>part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It’s a program that will call your production </a:t>
            </a:r>
            <a:r>
              <a:rPr lang="en-US" dirty="0" smtClean="0"/>
              <a:t>program/procedure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Test its behavior </a:t>
            </a:r>
            <a:r>
              <a:rPr lang="en-US" dirty="0"/>
              <a:t>and/or </a:t>
            </a:r>
            <a:r>
              <a:rPr lang="en-US" dirty="0" smtClean="0"/>
              <a:t>output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Separate pieces that gets tested before the final program is </a:t>
            </a:r>
            <a:r>
              <a:rPr lang="en-US" dirty="0" smtClean="0"/>
              <a:t>completed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Test Case: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sub-procedure with test data</a:t>
            </a:r>
          </a:p>
          <a:p>
            <a:r>
              <a:rPr lang="en-US" dirty="0" smtClean="0"/>
              <a:t>Compare actual result with the expected result</a:t>
            </a:r>
          </a:p>
          <a:p>
            <a:pPr lvl="1"/>
            <a:r>
              <a:rPr lang="en-US" dirty="0" smtClean="0"/>
              <a:t>Trigger failure when they don’t (or do) match</a:t>
            </a:r>
          </a:p>
        </p:txBody>
      </p:sp>
    </p:spTree>
    <p:extLst>
      <p:ext uri="{BB962C8B-B14F-4D97-AF65-F5344CB8AC3E}">
        <p14:creationId xmlns:p14="http://schemas.microsoft.com/office/powerpoint/2010/main" val="26535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Test Case: Failure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Always fail, i.e. you write the condition and 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fail()</a:t>
            </a:r>
            <a:endParaRPr lang="en-US" dirty="0" smtClean="0"/>
          </a:p>
          <a:p>
            <a:r>
              <a:rPr lang="en-US" dirty="0" smtClean="0"/>
              <a:t>Conditionally fail, or test for failure; many possibilities</a:t>
            </a:r>
          </a:p>
          <a:p>
            <a:pPr lvl="1"/>
            <a:r>
              <a:rPr lang="en-US" dirty="0" smtClean="0"/>
              <a:t>All start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</a:p>
          <a:p>
            <a:pPr lvl="1"/>
            <a:r>
              <a:rPr lang="en-US" dirty="0" smtClean="0"/>
              <a:t>Indicator tests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dirty="0" smtClean="0"/>
              <a:t> 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</a:p>
          <a:p>
            <a:pPr lvl="1"/>
            <a:r>
              <a:rPr lang="en-US" dirty="0" smtClean="0"/>
              <a:t>Pointer tests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 smtClean="0"/>
              <a:t> 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Variable tests / comparisons</a:t>
            </a:r>
          </a:p>
          <a:p>
            <a:pPr lvl="2"/>
            <a:r>
              <a:rPr lang="en-US" dirty="0" smtClean="0"/>
              <a:t>RPG doesn’t have overloading so next word is a type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dirty="0" smtClean="0"/>
              <a:t> (ISO),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 smtClean="0"/>
              <a:t> (ISO),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</a:p>
          <a:p>
            <a:pPr lvl="4"/>
            <a:r>
              <a:rPr lang="en-US" dirty="0" smtClean="0"/>
              <a:t>Character tests work on values up to a length of 250</a:t>
            </a:r>
          </a:p>
          <a:p>
            <a:pPr lvl="4"/>
            <a:r>
              <a:rPr lang="en-US" dirty="0" smtClean="0"/>
              <a:t>Numeric is used for non-float numbers; size is 60,25</a:t>
            </a:r>
          </a:p>
        </p:txBody>
      </p:sp>
    </p:spTree>
    <p:extLst>
      <p:ext uri="{BB962C8B-B14F-4D97-AF65-F5344CB8AC3E}">
        <p14:creationId xmlns:p14="http://schemas.microsoft.com/office/powerpoint/2010/main" val="356586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Test Case: Test </a:t>
            </a:r>
            <a:r>
              <a:rPr lang="en-US" dirty="0" err="1" smtClean="0"/>
              <a:t>Procs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fail()</a:t>
            </a:r>
          </a:p>
          <a:p>
            <a:pPr lvl="1"/>
            <a:r>
              <a:rPr lang="en-US" dirty="0" smtClean="0"/>
              <a:t>Message to display; optional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assertOff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assertNotNull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Actual value; required</a:t>
            </a:r>
          </a:p>
          <a:p>
            <a:pPr lvl="1"/>
            <a:r>
              <a:rPr lang="en-US" dirty="0" smtClean="0"/>
              <a:t>Message to display on failure; optional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assertFloatXxx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Expected value; required</a:t>
            </a:r>
          </a:p>
          <a:p>
            <a:pPr lvl="1"/>
            <a:r>
              <a:rPr lang="en-US" dirty="0" smtClean="0"/>
              <a:t>Actual value; required</a:t>
            </a:r>
          </a:p>
          <a:p>
            <a:pPr lvl="1"/>
            <a:r>
              <a:rPr lang="en-US" dirty="0" smtClean="0"/>
              <a:t>Delta (leeway; allowable difference); required</a:t>
            </a:r>
          </a:p>
          <a:p>
            <a:pPr lvl="1"/>
            <a:r>
              <a:rPr lang="en-US" dirty="0" smtClean="0"/>
              <a:t>Message to display on failure; optional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assertXxx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(everything else)</a:t>
            </a:r>
          </a:p>
          <a:p>
            <a:pPr lvl="1"/>
            <a:r>
              <a:rPr lang="en-US" dirty="0" smtClean="0"/>
              <a:t>Expected value; required</a:t>
            </a:r>
          </a:p>
          <a:p>
            <a:pPr lvl="1"/>
            <a:r>
              <a:rPr lang="en-US" dirty="0" smtClean="0"/>
              <a:t>Actual value; required</a:t>
            </a:r>
          </a:p>
          <a:p>
            <a:pPr lvl="1"/>
            <a:r>
              <a:rPr lang="en-US" dirty="0" smtClean="0"/>
              <a:t>Message to display on failure; optional</a:t>
            </a:r>
          </a:p>
        </p:txBody>
      </p:sp>
    </p:spTree>
    <p:extLst>
      <p:ext uri="{BB962C8B-B14F-4D97-AF65-F5344CB8AC3E}">
        <p14:creationId xmlns:p14="http://schemas.microsoft.com/office/powerpoint/2010/main" val="106892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Test Case: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 %scan( 'TEST' : value ) &lt;&gt; 1 );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fail( 'value does not start with TEST' );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rowFound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'Row not found' );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assertCharEquals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expected, actual, 'Name' );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assertNumericEquals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( 12.00,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extendedAmount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'Item price' );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assertDateEquals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today,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invoiceDate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'Invoice date' 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64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</a:t>
            </a:r>
            <a:r>
              <a:rPr lang="en-US" dirty="0" smtClean="0"/>
              <a:t>RUNTEST command</a:t>
            </a:r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IBMIUNIT/RUNTEST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SUITE(TEXTUTIL_T) UI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No feedback if all tests are successful</a:t>
            </a:r>
          </a:p>
          <a:p>
            <a:pPr lvl="1"/>
            <a:r>
              <a:rPr lang="en-US" dirty="0" smtClean="0"/>
              <a:t>Helps you focus on the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7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</a:t>
            </a:r>
          </a:p>
          <a:p>
            <a:r>
              <a:rPr lang="en-US" dirty="0" smtClean="0"/>
              <a:t>Failure</a:t>
            </a:r>
          </a:p>
          <a:p>
            <a:pPr lvl="1"/>
            <a:r>
              <a:rPr lang="en-US" dirty="0" smtClean="0"/>
              <a:t>A state detected by your code</a:t>
            </a:r>
          </a:p>
          <a:p>
            <a:pPr lvl="1"/>
            <a:r>
              <a:rPr lang="en-US" dirty="0" smtClean="0"/>
              <a:t>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fail()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assertXxx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</a:t>
            </a:r>
          </a:p>
          <a:p>
            <a:r>
              <a:rPr lang="en-US" dirty="0" smtClean="0"/>
              <a:t>Error</a:t>
            </a:r>
          </a:p>
          <a:p>
            <a:pPr lvl="1"/>
            <a:r>
              <a:rPr lang="en-US" dirty="0" smtClean="0"/>
              <a:t>A problem encountered, but not detected, by your code</a:t>
            </a:r>
          </a:p>
          <a:p>
            <a:pPr lvl="1"/>
            <a:r>
              <a:rPr lang="en-US" dirty="0" smtClean="0"/>
              <a:t>Level check, divide by 0, array index out of bounds,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18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Naming sub-procedures</a:t>
            </a:r>
          </a:p>
          <a:p>
            <a:r>
              <a:rPr lang="en-US" dirty="0" smtClean="0"/>
              <a:t>Internal vs External include files</a:t>
            </a:r>
          </a:p>
          <a:p>
            <a:r>
              <a:rPr lang="en-US" dirty="0" smtClean="0"/>
              <a:t>Keep test code separate from production </a:t>
            </a:r>
            <a:r>
              <a:rPr lang="en-US" dirty="0" smtClean="0"/>
              <a:t>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58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6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21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IBMiUnit</a:t>
            </a:r>
            <a:r>
              <a:rPr lang="en-US" dirty="0" smtClean="0"/>
              <a:t> </a:t>
            </a:r>
            <a:r>
              <a:rPr lang="en-US" dirty="0" smtClean="0"/>
              <a:t>Interactive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212" y="1935163"/>
            <a:ext cx="8103576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5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Unit Test</a:t>
            </a:r>
            <a:r>
              <a:rPr lang="en-US" dirty="0"/>
              <a:t>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Peace of </a:t>
            </a:r>
            <a:r>
              <a:rPr lang="en-US" dirty="0" smtClean="0"/>
              <a:t>mind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Good for program </a:t>
            </a:r>
            <a:r>
              <a:rPr lang="en-US" dirty="0" smtClean="0"/>
              <a:t>modifications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Good </a:t>
            </a:r>
            <a:r>
              <a:rPr lang="en-US" dirty="0" smtClean="0"/>
              <a:t>for defining what your program needs to do, before you write the </a:t>
            </a:r>
            <a:r>
              <a:rPr lang="en-US" dirty="0" smtClean="0"/>
              <a:t>program</a:t>
            </a:r>
            <a:endParaRPr lang="en-US" dirty="0"/>
          </a:p>
          <a:p>
            <a:endParaRPr lang="en-US" dirty="0"/>
          </a:p>
          <a:p>
            <a:r>
              <a:rPr lang="en-US" dirty="0"/>
              <a:t>Test cases will build over </a:t>
            </a: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8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IBMiUnit</a:t>
            </a:r>
            <a:r>
              <a:rPr lang="en-US" dirty="0" smtClean="0"/>
              <a:t> Display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212" y="1935163"/>
            <a:ext cx="8103576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13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212" y="1935163"/>
            <a:ext cx="8103576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66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My contact Info </a:t>
            </a:r>
          </a:p>
          <a:p>
            <a:pPr marL="0" indent="0" algn="ctr">
              <a:buNone/>
            </a:pPr>
            <a:r>
              <a:rPr lang="en-US" dirty="0"/>
              <a:t>Marina Schwenk </a:t>
            </a:r>
          </a:p>
          <a:p>
            <a:pPr algn="ctr"/>
            <a:r>
              <a:rPr lang="en-US" dirty="0">
                <a:hlinkClick r:id="rId2"/>
              </a:rPr>
              <a:t>marinaschwenk23@gmail.com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@marinaschwenk26 on twitter </a:t>
            </a:r>
          </a:p>
          <a:p>
            <a:endParaRPr lang="en-US" dirty="0"/>
          </a:p>
          <a:p>
            <a:r>
              <a:rPr lang="en-US" dirty="0"/>
              <a:t>Special Thanks: </a:t>
            </a:r>
          </a:p>
          <a:p>
            <a:r>
              <a:rPr lang="en-US" dirty="0"/>
              <a:t>Austin Narus, Network Security Administrator, Everbrite</a:t>
            </a:r>
          </a:p>
          <a:p>
            <a:r>
              <a:rPr lang="en-US" dirty="0"/>
              <a:t>Bryan Peterson, </a:t>
            </a:r>
            <a:r>
              <a:rPr lang="en-US" dirty="0" smtClean="0"/>
              <a:t>Application Developer, </a:t>
            </a:r>
            <a:r>
              <a:rPr lang="en-US" dirty="0"/>
              <a:t>Everbrite</a:t>
            </a:r>
          </a:p>
          <a:p>
            <a:r>
              <a:rPr lang="en-US" dirty="0"/>
              <a:t>Steve Johnson-Evers, Lead Architect, Everbrite </a:t>
            </a:r>
          </a:p>
          <a:p>
            <a:r>
              <a:rPr lang="en-US" dirty="0"/>
              <a:t>Rochelle Petty, </a:t>
            </a:r>
            <a:r>
              <a:rPr lang="en-US" dirty="0" smtClean="0"/>
              <a:t>Application Support, Everbrite</a:t>
            </a:r>
            <a:endParaRPr lang="en-US" dirty="0"/>
          </a:p>
          <a:p>
            <a:r>
              <a:rPr lang="en-US" dirty="0"/>
              <a:t>Debbie Saugen, Owner, Debbie Saugen Consulting, LLC </a:t>
            </a:r>
          </a:p>
          <a:p>
            <a:r>
              <a:rPr lang="en-US" dirty="0" smtClean="0"/>
              <a:t>Jeff </a:t>
            </a:r>
            <a:r>
              <a:rPr lang="en-US" dirty="0" smtClean="0"/>
              <a:t>(Red) </a:t>
            </a:r>
            <a:r>
              <a:rPr lang="en-US" dirty="0"/>
              <a:t>Koon, RPG Developer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3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Test?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Improved </a:t>
            </a:r>
            <a:r>
              <a:rPr lang="en-US" dirty="0" smtClean="0"/>
              <a:t>code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Validates existing </a:t>
            </a:r>
            <a:r>
              <a:rPr lang="en-US" dirty="0" smtClean="0"/>
              <a:t>behavior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625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IBMiUnit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RPG open source unit testing framework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Streamlines unit testing of RPGLE programs and procedures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630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IBMiUnit</a:t>
            </a:r>
            <a:r>
              <a:rPr lang="en-US" dirty="0" smtClean="0"/>
              <a:t>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Repeatable automated testing</a:t>
            </a:r>
          </a:p>
          <a:p>
            <a:endParaRPr lang="en-US" dirty="0" smtClean="0"/>
          </a:p>
          <a:p>
            <a:r>
              <a:rPr lang="en-US" dirty="0" smtClean="0"/>
              <a:t>Easily test external interfaces </a:t>
            </a:r>
          </a:p>
          <a:p>
            <a:endParaRPr lang="en-US" dirty="0" smtClean="0"/>
          </a:p>
          <a:p>
            <a:r>
              <a:rPr lang="en-US" dirty="0" smtClean="0"/>
              <a:t>Follow industry standards</a:t>
            </a:r>
          </a:p>
        </p:txBody>
      </p:sp>
    </p:spTree>
    <p:extLst>
      <p:ext uri="{BB962C8B-B14F-4D97-AF65-F5344CB8AC3E}">
        <p14:creationId xmlns:p14="http://schemas.microsoft.com/office/powerpoint/2010/main" val="377539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IBMiUnit</a:t>
            </a:r>
            <a:r>
              <a:rPr lang="en-US" dirty="0" smtClean="0"/>
              <a:t> is </a:t>
            </a:r>
            <a:r>
              <a:rPr lang="en-US" i="1" dirty="0" smtClean="0"/>
              <a:t>Not</a:t>
            </a:r>
            <a:endParaRPr lang="en-US" i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Subroutine testing</a:t>
            </a:r>
          </a:p>
          <a:p>
            <a:endParaRPr lang="en-US" dirty="0" smtClean="0"/>
          </a:p>
          <a:p>
            <a:r>
              <a:rPr lang="en-US" dirty="0" smtClean="0"/>
              <a:t>Integration testing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Automatic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Magic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382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IBMiUnit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IBMiUnit</a:t>
            </a:r>
            <a:r>
              <a:rPr lang="en-US" dirty="0" smtClean="0"/>
              <a:t> Library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Create test program</a:t>
            </a:r>
          </a:p>
          <a:p>
            <a:endParaRPr lang="en-US" dirty="0" smtClean="0"/>
          </a:p>
          <a:p>
            <a:r>
              <a:rPr lang="en-US" dirty="0" smtClean="0"/>
              <a:t>Write one or more tests</a:t>
            </a:r>
          </a:p>
          <a:p>
            <a:endParaRPr lang="en-US" dirty="0" smtClean="0"/>
          </a:p>
          <a:p>
            <a:r>
              <a:rPr lang="en-US" dirty="0" smtClean="0"/>
              <a:t>Run the tests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935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github.com/MarinaSchwenk/IBMiUnit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Download the </a:t>
            </a:r>
            <a:r>
              <a:rPr lang="en-US" dirty="0" smtClean="0"/>
              <a:t>SAVF </a:t>
            </a:r>
            <a:r>
              <a:rPr lang="en-US" dirty="0" smtClean="0"/>
              <a:t>file to IFS   </a:t>
            </a:r>
            <a:endParaRPr lang="en-US" dirty="0"/>
          </a:p>
          <a:p>
            <a:r>
              <a:rPr lang="en-US" dirty="0" smtClean="0"/>
              <a:t>Create library </a:t>
            </a:r>
            <a:r>
              <a:rPr lang="en-US" dirty="0" err="1" smtClean="0"/>
              <a:t>IBMiUnit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Restore </a:t>
            </a:r>
            <a:r>
              <a:rPr lang="en-US" dirty="0" err="1" smtClean="0"/>
              <a:t>IBMiUnit</a:t>
            </a:r>
            <a:r>
              <a:rPr lang="en-US" dirty="0"/>
              <a:t> </a:t>
            </a:r>
            <a:r>
              <a:rPr lang="en-US" dirty="0" smtClean="0"/>
              <a:t>library.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2135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14651</TotalTime>
  <Words>953</Words>
  <Application>Microsoft Office PowerPoint</Application>
  <PresentationFormat>On-screen Show (4:3)</PresentationFormat>
  <Paragraphs>209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Cambria</vt:lpstr>
      <vt:lpstr>Courier New</vt:lpstr>
      <vt:lpstr>Wingdings 2</vt:lpstr>
      <vt:lpstr>Flow</vt:lpstr>
      <vt:lpstr>Intro to Unit Testing using IBMiUnit </vt:lpstr>
      <vt:lpstr>What is Unit Testing? </vt:lpstr>
      <vt:lpstr>Why Unit Test? </vt:lpstr>
      <vt:lpstr>Why Unit Test?</vt:lpstr>
      <vt:lpstr>What is IBMiUnit?</vt:lpstr>
      <vt:lpstr>IBMiUnit Goals</vt:lpstr>
      <vt:lpstr>What IBMiUnit is Not</vt:lpstr>
      <vt:lpstr>How to Use IBMiUnit</vt:lpstr>
      <vt:lpstr>Installation</vt:lpstr>
      <vt:lpstr>Dependencies </vt:lpstr>
      <vt:lpstr>Internals of IBMiUnit Library</vt:lpstr>
      <vt:lpstr>Internals of IBMiUnit Library, UI Plug-Ins</vt:lpstr>
      <vt:lpstr>Internals: Future Possibilities</vt:lpstr>
      <vt:lpstr>Create Test Program</vt:lpstr>
      <vt:lpstr>IBMiUnit Initialization</vt:lpstr>
      <vt:lpstr>IBMiUnit Test Case </vt:lpstr>
      <vt:lpstr>IBMiUnit Test Suite</vt:lpstr>
      <vt:lpstr>IBMiUnit Teardown</vt:lpstr>
      <vt:lpstr>Write a Test Case: Interface</vt:lpstr>
      <vt:lpstr>Write Test Case: Logic</vt:lpstr>
      <vt:lpstr>Write Test Case: Failure Detection</vt:lpstr>
      <vt:lpstr>Write Test Case: Test Procs </vt:lpstr>
      <vt:lpstr>Write Test Case: Examples</vt:lpstr>
      <vt:lpstr>Run Tests</vt:lpstr>
      <vt:lpstr>Result Status</vt:lpstr>
      <vt:lpstr>Best Practices</vt:lpstr>
      <vt:lpstr>Any Questions? </vt:lpstr>
      <vt:lpstr>Demo Time! </vt:lpstr>
      <vt:lpstr>Run IBMiUnit Interactive</vt:lpstr>
      <vt:lpstr>Run IBMiUnit Display </vt:lpstr>
      <vt:lpstr>Display </vt:lpstr>
      <vt:lpstr>Thank you!!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Johnson-Evers</dc:creator>
  <cp:lastModifiedBy>Steve Johnson-Evers</cp:lastModifiedBy>
  <cp:revision>190</cp:revision>
  <cp:lastPrinted>2016-10-28T19:44:28Z</cp:lastPrinted>
  <dcterms:created xsi:type="dcterms:W3CDTF">2016-09-06T16:54:40Z</dcterms:created>
  <dcterms:modified xsi:type="dcterms:W3CDTF">2019-11-14T20:22:20Z</dcterms:modified>
</cp:coreProperties>
</file>