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347" r:id="rId4"/>
    <p:sldId id="290" r:id="rId5"/>
    <p:sldId id="291" r:id="rId6"/>
    <p:sldId id="340" r:id="rId7"/>
    <p:sldId id="306" r:id="rId8"/>
    <p:sldId id="276" r:id="rId9"/>
    <p:sldId id="292" r:id="rId10"/>
    <p:sldId id="342" r:id="rId11"/>
    <p:sldId id="343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10" r:id="rId20"/>
    <p:sldId id="311" r:id="rId21"/>
    <p:sldId id="303" r:id="rId22"/>
    <p:sldId id="304" r:id="rId23"/>
    <p:sldId id="263" r:id="rId24"/>
    <p:sldId id="305" r:id="rId25"/>
    <p:sldId id="309" r:id="rId26"/>
    <p:sldId id="312" r:id="rId27"/>
    <p:sldId id="313" r:id="rId28"/>
    <p:sldId id="314" r:id="rId29"/>
    <p:sldId id="315" r:id="rId30"/>
    <p:sldId id="344" r:id="rId31"/>
    <p:sldId id="316" r:id="rId32"/>
    <p:sldId id="318" r:id="rId33"/>
    <p:sldId id="319" r:id="rId34"/>
    <p:sldId id="320" r:id="rId35"/>
    <p:sldId id="322" r:id="rId36"/>
    <p:sldId id="323" r:id="rId37"/>
    <p:sldId id="321" r:id="rId38"/>
    <p:sldId id="324" r:id="rId39"/>
    <p:sldId id="325" r:id="rId40"/>
    <p:sldId id="326" r:id="rId41"/>
    <p:sldId id="327" r:id="rId42"/>
    <p:sldId id="328" r:id="rId43"/>
    <p:sldId id="329" r:id="rId44"/>
    <p:sldId id="285" r:id="rId45"/>
    <p:sldId id="288" r:id="rId46"/>
    <p:sldId id="345" r:id="rId47"/>
    <p:sldId id="330" r:id="rId48"/>
    <p:sldId id="332" r:id="rId49"/>
    <p:sldId id="331" r:id="rId50"/>
    <p:sldId id="334" r:id="rId51"/>
    <p:sldId id="335" r:id="rId52"/>
    <p:sldId id="336" r:id="rId53"/>
    <p:sldId id="338" r:id="rId54"/>
    <p:sldId id="337" r:id="rId55"/>
    <p:sldId id="339" r:id="rId56"/>
    <p:sldId id="283" r:id="rId57"/>
    <p:sldId id="289" r:id="rId58"/>
    <p:sldId id="346" r:id="rId5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8"/>
    <p:restoredTop sz="86464"/>
  </p:normalViewPr>
  <p:slideViewPr>
    <p:cSldViewPr snapToGrid="0" snapToObjects="1">
      <p:cViewPr varScale="1">
        <p:scale>
          <a:sx n="70" d="100"/>
          <a:sy n="70" d="100"/>
        </p:scale>
        <p:origin x="-656" y="-12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-2596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153347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64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9454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6688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4350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496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109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1952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8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5484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Check-in:</a:t>
            </a:r>
          </a:p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1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063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2200" b="0" i="0" u="none" strike="noStrike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-What does HTML stand for?</a:t>
            </a:r>
            <a:endParaRPr lang="en-US" b="0" dirty="0" smtClean="0">
              <a:effectLst/>
            </a:endParaRPr>
          </a:p>
          <a:p>
            <a:pPr rtl="0"/>
            <a:r>
              <a:rPr lang="en-US" sz="2200" b="0" i="0" u="none" strike="noStrike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-What is it used for?</a:t>
            </a:r>
            <a:endParaRPr lang="en-US" b="0" dirty="0" smtClean="0">
              <a:effectLst/>
            </a:endParaRPr>
          </a:p>
          <a:p>
            <a:pPr rtl="0"/>
            <a:r>
              <a:rPr lang="en-US" sz="2200" b="0" i="0" u="none" strike="noStrike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-What is an element?</a:t>
            </a:r>
            <a:endParaRPr lang="en-US" b="0" dirty="0" smtClean="0">
              <a:effectLst/>
            </a:endParaRPr>
          </a:p>
          <a:p>
            <a:pPr rtl="0"/>
            <a:r>
              <a:rPr lang="en-US" sz="2200" b="0" i="0" u="none" strike="noStrike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-What is a tag?</a:t>
            </a:r>
            <a:endParaRPr lang="en-US" b="0" dirty="0" smtClean="0">
              <a:effectLst/>
            </a:endParaRPr>
          </a:p>
          <a:p>
            <a:pPr rtl="0"/>
            <a:r>
              <a:rPr lang="en-US" sz="2200" b="0" i="0" u="none" strike="noStrike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-What does this mean: &lt;h1&gt;?</a:t>
            </a:r>
            <a:endParaRPr lang="en-US" b="0" dirty="0" smtClean="0">
              <a:effectLst/>
            </a:endParaRPr>
          </a:p>
          <a:p>
            <a:r>
              <a:rPr lang="en-US" sz="2200" b="0" i="0" u="none" strike="noStrike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-What would it look like if the 1 were a 3?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34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1841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Check-in:</a:t>
            </a:r>
          </a:p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46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267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2285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670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Check-in:</a:t>
            </a:r>
          </a:p>
          <a:p>
            <a:r>
              <a:rPr lang="en-US" dirty="0" smtClean="0"/>
              <a:t>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0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</a:t>
            </a:r>
            <a:r>
              <a:rPr lang="en-US" baseline="0" dirty="0" smtClean="0"/>
              <a:t>t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59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18028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64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topics covered:</a:t>
            </a:r>
          </a:p>
          <a:p>
            <a:r>
              <a:rPr lang="en-US" baseline="0" dirty="0" smtClean="0"/>
              <a:t>HTML Semantics:</a:t>
            </a:r>
          </a:p>
          <a:p>
            <a:r>
              <a:rPr lang="en-US" baseline="0" dirty="0" smtClean="0"/>
              <a:t>Images:</a:t>
            </a:r>
          </a:p>
          <a:p>
            <a:r>
              <a:rPr lang="en-US" baseline="0" dirty="0" smtClean="0"/>
              <a:t>Input and Buttons:</a:t>
            </a:r>
          </a:p>
          <a:p>
            <a:r>
              <a:rPr lang="en-US" baseline="0" dirty="0" smtClean="0"/>
              <a:t>Page Navigation:</a:t>
            </a:r>
          </a:p>
          <a:p>
            <a:r>
              <a:rPr lang="en-US" baseline="0" dirty="0" smtClean="0"/>
              <a:t>Iterative Development:</a:t>
            </a:r>
          </a:p>
          <a:p>
            <a:r>
              <a:rPr lang="en-US" baseline="0" dirty="0" smtClean="0"/>
              <a:t>Working with less step by step guidance:</a:t>
            </a:r>
          </a:p>
          <a:p>
            <a:r>
              <a:rPr lang="en-US" baseline="0" dirty="0" smtClean="0"/>
              <a:t>-How did you feel about it?</a:t>
            </a:r>
          </a:p>
          <a:p>
            <a:r>
              <a:rPr lang="en-US" baseline="0" dirty="0" smtClean="0"/>
              <a:t>-How many times did you forget to save?</a:t>
            </a:r>
          </a:p>
          <a:p>
            <a:r>
              <a:rPr lang="en-US" baseline="0" dirty="0" smtClean="0"/>
              <a:t>Overall:</a:t>
            </a:r>
          </a:p>
          <a:p>
            <a:r>
              <a:rPr lang="en-US" baseline="0" dirty="0" smtClean="0"/>
              <a:t>-What went well?</a:t>
            </a:r>
          </a:p>
          <a:p>
            <a:r>
              <a:rPr lang="en-US" baseline="0" dirty="0" smtClean="0"/>
              <a:t>-What could have gone better?</a:t>
            </a:r>
          </a:p>
          <a:p>
            <a:r>
              <a:rPr lang="en-US" baseline="0" dirty="0" smtClean="0"/>
              <a:t>-What will we do to improve?</a:t>
            </a:r>
          </a:p>
        </p:txBody>
      </p:sp>
    </p:spTree>
    <p:extLst>
      <p:ext uri="{BB962C8B-B14F-4D97-AF65-F5344CB8AC3E}">
        <p14:creationId xmlns:p14="http://schemas.microsoft.com/office/powerpoint/2010/main" val="148851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187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3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rtl="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Have students open </a:t>
            </a:r>
            <a:r>
              <a:rPr lang="en-US" dirty="0" err="1" smtClean="0"/>
              <a:t>HelloWorldHTML.html</a:t>
            </a:r>
            <a:r>
              <a:rPr lang="en-US" dirty="0" smtClean="0"/>
              <a:t> in Atom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32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8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Lessons Carried Over:</a:t>
            </a:r>
          </a:p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Have students open the html</a:t>
            </a:r>
            <a:r>
              <a:rPr lang="en-US" baseline="0" dirty="0" smtClean="0"/>
              <a:t> file in their browser to see their changes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6414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70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5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Save</a:t>
            </a:r>
            <a:r>
              <a:rPr lang="en-US" baseline="0" dirty="0" smtClean="0"/>
              <a:t> Changes then See Changes (refresh browser)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612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eaLnBrk="1" latinLnBrk="0" hangingPunct="1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web.com)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Day </a:t>
            </a:r>
            <a:r>
              <a:rPr lang="en-US" dirty="0" smtClean="0"/>
              <a:t>3</a:t>
            </a:r>
            <a:r>
              <a:rPr dirty="0" smtClean="0"/>
              <a:t> </a:t>
            </a:r>
            <a:r>
              <a:rPr dirty="0"/>
              <a:t>(MM/DD/YYYY)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D-Code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while(</a:t>
            </a:r>
            <a:r>
              <a:rPr lang="en-US" dirty="0" err="1" smtClean="0"/>
              <a:t>writingCode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SAVE YOUR PROGRESS!!!</a:t>
            </a:r>
          </a:p>
          <a:p>
            <a:pPr marL="0" indent="0" algn="ctr">
              <a:buNone/>
            </a:pPr>
            <a:r>
              <a:rPr lang="en-US" sz="4800" b="1" dirty="0" smtClean="0">
                <a:solidFill>
                  <a:schemeClr val="tx1"/>
                </a:solidFill>
              </a:rPr>
              <a:t>File &gt; Save</a:t>
            </a:r>
          </a:p>
          <a:p>
            <a:pPr marL="0" indent="0" algn="ctr">
              <a:buNone/>
            </a:pPr>
            <a:r>
              <a:rPr lang="en-US" b="1" dirty="0" smtClean="0"/>
              <a:t>or</a:t>
            </a:r>
          </a:p>
          <a:p>
            <a:pPr marL="0" indent="0" algn="ctr">
              <a:buNone/>
            </a:pPr>
            <a:r>
              <a:rPr lang="en-US" sz="5400" b="1" dirty="0" smtClean="0"/>
              <a:t>Ctrl + S</a:t>
            </a:r>
          </a:p>
        </p:txBody>
      </p:sp>
    </p:spTree>
    <p:extLst>
      <p:ext uri="{BB962C8B-B14F-4D97-AF65-F5344CB8AC3E}">
        <p14:creationId xmlns:p14="http://schemas.microsoft.com/office/powerpoint/2010/main" val="1160491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002220"/>
            <a:ext cx="11250010" cy="7157546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i="1" dirty="0" smtClean="0"/>
              <a:t>Why?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Because waiting until we’re done writing all our code until we find bugs causes delays in deployment.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i="1" dirty="0" smtClean="0"/>
              <a:t>How?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Get into the habit of iterating through three steps as you’re developing:</a:t>
            </a:r>
          </a:p>
          <a:p>
            <a:pPr marL="1187450" lvl="1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Write some code</a:t>
            </a:r>
          </a:p>
          <a:p>
            <a:pPr marL="1187450" lvl="1" indent="-742950">
              <a:spcBef>
                <a:spcPts val="0"/>
              </a:spcBef>
              <a:buAutoNum type="arabicPeriod"/>
            </a:pPr>
            <a:r>
              <a:rPr lang="en-US" dirty="0" smtClean="0"/>
              <a:t>Test your code</a:t>
            </a:r>
          </a:p>
          <a:p>
            <a:pPr marL="1187450" lvl="1" indent="-742950">
              <a:spcBef>
                <a:spcPts val="0"/>
              </a:spcBef>
              <a:buAutoNum type="arabicPeriod"/>
            </a:pPr>
            <a:r>
              <a:rPr lang="en-US" dirty="0" smtClean="0"/>
              <a:t>Fix any bugs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There are other software development methodologies that development teams use but most have this short iterative process in some fashion in common.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644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&lt;strong&gt;&lt;/strong&gt;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3252061"/>
          </a:xfrm>
        </p:spPr>
        <p:txBody>
          <a:bodyPr anchor="t"/>
          <a:lstStyle/>
          <a:p>
            <a:r>
              <a:rPr lang="en-US" dirty="0" smtClean="0"/>
              <a:t>Phrase tag</a:t>
            </a:r>
          </a:p>
          <a:p>
            <a:r>
              <a:rPr lang="en-US" dirty="0" smtClean="0"/>
              <a:t>Renders on browsers as </a:t>
            </a:r>
            <a:r>
              <a:rPr lang="en-US" b="1" dirty="0" smtClean="0"/>
              <a:t>bold</a:t>
            </a:r>
            <a:r>
              <a:rPr lang="en-US" dirty="0" smtClean="0"/>
              <a:t> text</a:t>
            </a:r>
          </a:p>
          <a:p>
            <a:r>
              <a:rPr lang="en-US" dirty="0" smtClean="0"/>
              <a:t>Use CSS to add additional effects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2820" y="6686658"/>
            <a:ext cx="9515960" cy="12105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strong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&gt;Developers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develop software that 		           develops their skillsets&lt;/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strong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27616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&lt;</a:t>
            </a:r>
            <a:r>
              <a:rPr lang="en-US" sz="6000" dirty="0" err="1" smtClean="0"/>
              <a:t>blockquote</a:t>
            </a:r>
            <a:r>
              <a:rPr lang="en-US" sz="6000" dirty="0" smtClean="0"/>
              <a:t>&gt;&lt;/</a:t>
            </a:r>
            <a:r>
              <a:rPr lang="en-US" sz="6000" dirty="0" err="1" smtClean="0"/>
              <a:t>blockquote</a:t>
            </a:r>
            <a:r>
              <a:rPr lang="en-US" sz="6000" dirty="0" smtClean="0"/>
              <a:t>&gt;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110354"/>
            <a:ext cx="11099800" cy="2632128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Specifies section quoted 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Usually renders on browsers as indented text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 HTML4.01 defines a long quote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In HTML5 defines a quote from another source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904" y="5369052"/>
            <a:ext cx="11251769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mtClean="0"/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blockquote</a:t>
            </a:r>
            <a:r>
              <a:rPr lang="en-US" dirty="0" smtClean="0"/>
              <a:t>&gt; With attributes like elegant, creative, long-termed, and seeing the forest and the trees, our results indicate that good software engineering requires engineers to make complex, experienced-driven, contextual considerations. &lt;/</a:t>
            </a:r>
            <a:r>
              <a:rPr lang="en-US" dirty="0" err="1" smtClean="0">
                <a:solidFill>
                  <a:srgbClr val="FF0000"/>
                </a:solidFill>
              </a:rPr>
              <a:t>blockquote</a:t>
            </a:r>
            <a:r>
              <a:rPr lang="en-US" dirty="0" smtClean="0"/>
              <a:t>&gt;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3498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&lt;cite&gt;&lt;/cite&gt;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247256"/>
            <a:ext cx="11099800" cy="3766088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 smtClean="0"/>
              <a:t>HTML 4.01 defines this as a citation</a:t>
            </a:r>
          </a:p>
          <a:p>
            <a:r>
              <a:rPr lang="en-US" dirty="0" smtClean="0"/>
              <a:t>HTML5 defines this as the title of the quote/work</a:t>
            </a:r>
          </a:p>
          <a:p>
            <a:r>
              <a:rPr lang="en-US" dirty="0" smtClean="0"/>
              <a:t>Renders on browsers as italicized </a:t>
            </a:r>
          </a:p>
          <a:p>
            <a:r>
              <a:rPr lang="en-US" dirty="0" smtClean="0"/>
              <a:t>Can be added to the head tag of a </a:t>
            </a:r>
            <a:r>
              <a:rPr lang="en-US" dirty="0" err="1" smtClean="0"/>
              <a:t>blockquote</a:t>
            </a:r>
            <a:r>
              <a:rPr lang="en-US" dirty="0" smtClean="0"/>
              <a:t> but it won’t be visible on the page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3337" y="6686658"/>
            <a:ext cx="10409481" cy="12105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mtClean="0"/>
              <a:t>&lt;</a:t>
            </a:r>
            <a:r>
              <a:rPr lang="en-US" smtClean="0">
                <a:solidFill>
                  <a:srgbClr val="FF0000"/>
                </a:solidFill>
              </a:rPr>
              <a:t>cite</a:t>
            </a:r>
            <a:r>
              <a:rPr lang="en-US" smtClean="0"/>
              <a:t>&gt;https://faculty.washington.edu/ajko/papers/Li2015GreatEngineers.pdf&lt;/</a:t>
            </a:r>
            <a:r>
              <a:rPr lang="en-US" smtClean="0">
                <a:solidFill>
                  <a:srgbClr val="FF0000"/>
                </a:solidFill>
              </a:rPr>
              <a:t>cite</a:t>
            </a:r>
            <a:r>
              <a:rPr lang="en-US" smtClean="0"/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4846199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&lt;q&gt;&lt;/q&gt;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88216"/>
            <a:ext cx="11099800" cy="314615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Defines a short quotation</a:t>
            </a:r>
          </a:p>
          <a:p>
            <a:r>
              <a:rPr lang="en-US" dirty="0" smtClean="0"/>
              <a:t>Renders on browsers as quotations</a:t>
            </a:r>
          </a:p>
          <a:p>
            <a:r>
              <a:rPr lang="en-US" dirty="0" smtClean="0"/>
              <a:t>IE does not render this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7871" y="6963657"/>
            <a:ext cx="10734947" cy="65659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/>
              <a:t>&gt; What Makes A Great Software Engineer</a:t>
            </a:r>
            <a:r>
              <a:rPr lang="en-US" dirty="0" smtClean="0"/>
              <a:t>?&lt;/</a:t>
            </a:r>
            <a:r>
              <a:rPr lang="en-US" dirty="0" smtClean="0">
                <a:solidFill>
                  <a:srgbClr val="FF0000"/>
                </a:solidFill>
              </a:rPr>
              <a:t>q</a:t>
            </a:r>
            <a:r>
              <a:rPr lang="en-US" dirty="0" smtClean="0"/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2384784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abbr</a:t>
            </a:r>
            <a:r>
              <a:rPr lang="en-US" dirty="0" smtClean="0"/>
              <a:t>&gt;&lt;/</a:t>
            </a:r>
            <a:r>
              <a:rPr lang="en-US" dirty="0" err="1" smtClean="0"/>
              <a:t>abbr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88215"/>
            <a:ext cx="11099800" cy="3673099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Defines an abbreviation</a:t>
            </a:r>
          </a:p>
          <a:p>
            <a:r>
              <a:rPr lang="en-US" dirty="0" smtClean="0"/>
              <a:t>Renders on browsers as the abbreviation</a:t>
            </a:r>
          </a:p>
          <a:p>
            <a:r>
              <a:rPr lang="en-US" dirty="0" smtClean="0"/>
              <a:t>Full title display on mouse over</a:t>
            </a:r>
          </a:p>
          <a:p>
            <a:r>
              <a:rPr lang="en-US" dirty="0" smtClean="0"/>
              <a:t>Needs a title attribute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7871" y="6963657"/>
            <a:ext cx="10734947" cy="65659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/>
              <a:t>&lt;</a:t>
            </a:r>
            <a:r>
              <a:rPr lang="en-US" dirty="0" err="1">
                <a:solidFill>
                  <a:srgbClr val="FF0000"/>
                </a:solidFill>
              </a:rPr>
              <a:t>abbr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title</a:t>
            </a:r>
            <a:r>
              <a:rPr lang="en-US" dirty="0"/>
              <a:t>=</a:t>
            </a:r>
            <a:r>
              <a:rPr lang="en-US" dirty="0">
                <a:solidFill>
                  <a:srgbClr val="92D050"/>
                </a:solidFill>
              </a:rPr>
              <a:t>"Developer Life"</a:t>
            </a:r>
            <a:r>
              <a:rPr lang="en-US" dirty="0"/>
              <a:t>&gt;DL&lt;/</a:t>
            </a:r>
            <a:r>
              <a:rPr lang="en-US" dirty="0" err="1">
                <a:solidFill>
                  <a:srgbClr val="FF0000"/>
                </a:solidFill>
              </a:rPr>
              <a:t>abbr</a:t>
            </a:r>
            <a:r>
              <a:rPr lang="en-US" dirty="0"/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45036599"/>
      </p:ext>
    </p:extLst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dfn</a:t>
            </a:r>
            <a:r>
              <a:rPr lang="en-US" dirty="0" smtClean="0"/>
              <a:t>&gt;&lt;/</a:t>
            </a:r>
            <a:r>
              <a:rPr lang="en-US" dirty="0" err="1" smtClean="0"/>
              <a:t>dfn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88215"/>
            <a:ext cx="11099800" cy="455650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Defines a definition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Renders on browsers as </a:t>
            </a:r>
            <a:r>
              <a:rPr lang="en-US" sz="3600" i="1" dirty="0" smtClean="0"/>
              <a:t>italicized</a:t>
            </a:r>
            <a:r>
              <a:rPr lang="en-US" sz="3600" dirty="0" smtClean="0"/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Parent tag of the &lt;</a:t>
            </a:r>
            <a:r>
              <a:rPr lang="en-US" sz="3600" dirty="0" err="1" smtClean="0"/>
              <a:t>dfn</a:t>
            </a:r>
            <a:r>
              <a:rPr lang="en-US" sz="3600" dirty="0" smtClean="0"/>
              <a:t>&gt; must also contain the definition inside it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There are multiple ways to use the &lt;</a:t>
            </a:r>
            <a:r>
              <a:rPr lang="en-US" sz="3600" dirty="0" err="1" smtClean="0"/>
              <a:t>dfn</a:t>
            </a:r>
            <a:r>
              <a:rPr lang="en-US" sz="3600" dirty="0" smtClean="0"/>
              <a:t>&gt; tag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77871" y="7663051"/>
            <a:ext cx="10734947" cy="12105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smtClean="0"/>
              <a:t>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/>
              <a:t>&gt;&lt;</a:t>
            </a:r>
            <a:r>
              <a:rPr lang="en-US" dirty="0" err="1" smtClean="0">
                <a:solidFill>
                  <a:srgbClr val="FF0000"/>
                </a:solidFill>
              </a:rPr>
              <a:t>dfn</a:t>
            </a:r>
            <a:r>
              <a:rPr lang="en-US" dirty="0" smtClean="0"/>
              <a:t>&gt;Developer&lt;/</a:t>
            </a:r>
            <a:r>
              <a:rPr lang="en-US" dirty="0" err="1" smtClean="0">
                <a:solidFill>
                  <a:srgbClr val="FF0000"/>
                </a:solidFill>
              </a:rPr>
              <a:t>dfn</a:t>
            </a:r>
            <a:r>
              <a:rPr lang="en-US" dirty="0" smtClean="0"/>
              <a:t>&gt; an artist and craftsman of software&lt;/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4010003"/>
      </p:ext>
    </p:extLst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&lt;address&gt;&lt;/address&gt;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076773"/>
            <a:ext cx="11099800" cy="4556503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Defines the contact information of the author/owner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It is not for description of a postal address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Renders on browsers as </a:t>
            </a:r>
            <a:r>
              <a:rPr lang="en-US" sz="3600" i="1" dirty="0" smtClean="0"/>
              <a:t>italicized</a:t>
            </a:r>
            <a:r>
              <a:rPr lang="en-US" sz="3600" dirty="0" smtClean="0"/>
              <a:t> block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Usually included in the &lt;footer&gt; tag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There are multiple ways to use the &lt;</a:t>
            </a:r>
            <a:r>
              <a:rPr lang="en-US" sz="3600" dirty="0" err="1" smtClean="0"/>
              <a:t>dfn</a:t>
            </a:r>
            <a:r>
              <a:rPr lang="en-US" sz="3600" dirty="0" smtClean="0"/>
              <a:t>&gt; tag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134926" y="6429099"/>
            <a:ext cx="10734947" cy="2872581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footer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&gt;Written By: (your name) </a:t>
            </a:r>
          </a:p>
          <a:p>
            <a:pPr algn="l"/>
            <a:r>
              <a:rPr lang="en-US" dirty="0" smtClean="0"/>
              <a:t>Visit Us at: The World Wide Web</a:t>
            </a:r>
          </a:p>
          <a:p>
            <a:pPr algn="l"/>
            <a:r>
              <a:rPr lang="en-US" dirty="0" smtClean="0"/>
              <a:t>&lt;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footer</a:t>
            </a:r>
            <a:r>
              <a:rPr lang="en-US" dirty="0" smtClean="0"/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0985591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431800"/>
            <a:ext cx="11099800" cy="2159000"/>
          </a:xfrm>
        </p:spPr>
        <p:txBody>
          <a:bodyPr/>
          <a:lstStyle/>
          <a:p>
            <a:r>
              <a:rPr lang="en-US" dirty="0" smtClean="0"/>
              <a:t>&lt;del&gt;&lt;/del&gt;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877160"/>
            <a:ext cx="11099800" cy="2632129"/>
          </a:xfrm>
        </p:spPr>
        <p:txBody>
          <a:bodyPr anchor="t"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Defines text that has been deleted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Renders on browsers as </a:t>
            </a:r>
            <a:r>
              <a:rPr lang="en-US" sz="3600" strike="sngStrike" dirty="0"/>
              <a:t>strike through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Used with the &lt;ins&gt; </a:t>
            </a:r>
            <a:r>
              <a:rPr lang="en-US" sz="3600" dirty="0" smtClean="0"/>
              <a:t>tag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5833991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Welcome!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&lt;ins&gt;&lt;/ins&gt;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311832"/>
            <a:ext cx="11099800" cy="62865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Defines text that has been inserted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Renders on browsers as </a:t>
            </a:r>
            <a:r>
              <a:rPr lang="en-US" sz="3600" u="sng" dirty="0"/>
              <a:t>underlined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/>
              <a:t>Used with the &lt;del&gt; </a:t>
            </a:r>
            <a:r>
              <a:rPr lang="en-US" sz="3600" dirty="0" smtClean="0"/>
              <a:t>tag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68897274"/>
      </p:ext>
    </p:extLst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&lt;s&gt;&lt;/s&gt;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944679"/>
            <a:ext cx="11099800" cy="3564609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Defines text that is no longer correct, accurate or relevant but should not be deleted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Renders on browsers as </a:t>
            </a:r>
            <a:r>
              <a:rPr lang="en-US" sz="3600" strike="sngStrike" dirty="0" smtClean="0"/>
              <a:t>strike-through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 smtClean="0"/>
              <a:t>HTML5 redefined this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3437" y="7523568"/>
            <a:ext cx="11685722" cy="12105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 smtClean="0"/>
              <a:t>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/>
              <a:t>&gt;&lt;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&gt;Development takes a lot of math </a:t>
            </a:r>
            <a:r>
              <a:rPr lang="en-US" smtClean="0"/>
              <a:t>skills&lt;/</a:t>
            </a:r>
            <a:r>
              <a:rPr lang="en-US" smtClean="0">
                <a:solidFill>
                  <a:srgbClr val="FF0000"/>
                </a:solidFill>
              </a:rPr>
              <a:t>s</a:t>
            </a:r>
            <a:r>
              <a:rPr lang="en-US" smtClean="0"/>
              <a:t>&gt;&lt;/</a:t>
            </a:r>
            <a:r>
              <a:rPr lang="en-US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&gt;</a:t>
            </a:r>
          </a:p>
          <a:p>
            <a:pPr algn="l"/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&gt;Development takes creativity and logic&lt;/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&gt; 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556642"/>
      </p:ext>
    </p:extLst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Huddle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trike="sngStrike" dirty="0" smtClean="0"/>
              <a:t>HTML Semantics</a:t>
            </a:r>
          </a:p>
          <a:p>
            <a:r>
              <a:rPr lang="en-US" strike="sngStrike" dirty="0" smtClean="0"/>
              <a:t>Iterative Development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Input and Buttons</a:t>
            </a:r>
          </a:p>
          <a:p>
            <a:r>
              <a:rPr lang="en-US" dirty="0" smtClean="0"/>
              <a:t>Page Navigation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894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5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25"/>
                            </p:stCondLst>
                            <p:childTnLst>
                              <p:par>
                                <p:cTn id="13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Picture This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3190068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Save images in the size you want</a:t>
            </a:r>
          </a:p>
          <a:p>
            <a:r>
              <a:rPr lang="en-US" dirty="0" smtClean="0"/>
              <a:t>Can define a height and width in the &lt;</a:t>
            </a:r>
            <a:r>
              <a:rPr lang="en-US" dirty="0" err="1" smtClean="0"/>
              <a:t>img</a:t>
            </a:r>
            <a:r>
              <a:rPr lang="en-US" dirty="0" smtClean="0"/>
              <a:t>&gt; tag</a:t>
            </a:r>
          </a:p>
          <a:p>
            <a:r>
              <a:rPr lang="en-US" dirty="0" smtClean="0"/>
              <a:t>Store images in a folder in the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3817" y="6506457"/>
            <a:ext cx="9825925" cy="656590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img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src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=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“images/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image.gif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” 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alt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=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“an image”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24084018"/>
      </p:ext>
    </p:extLst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/&gt;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Defines an image</a:t>
            </a:r>
          </a:p>
          <a:p>
            <a:r>
              <a:rPr lang="en-US" dirty="0" smtClean="0"/>
              <a:t>Empty element, which means it does not have a closing tag.</a:t>
            </a:r>
          </a:p>
          <a:p>
            <a:r>
              <a:rPr lang="en-US" dirty="0" smtClean="0"/>
              <a:t>Requires attributes </a:t>
            </a:r>
            <a:r>
              <a:rPr lang="en-US" dirty="0" err="1" smtClean="0"/>
              <a:t>src</a:t>
            </a:r>
            <a:r>
              <a:rPr lang="en-US" dirty="0" smtClean="0"/>
              <a:t> and alt</a:t>
            </a:r>
          </a:p>
          <a:p>
            <a:r>
              <a:rPr lang="en-US" dirty="0" smtClean="0"/>
              <a:t>Images are not inserted but linked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91875"/>
      </p:ext>
    </p:extLst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rc</a:t>
            </a:r>
            <a:r>
              <a:rPr lang="en-US" dirty="0" smtClean="0"/>
              <a:t>=“”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of the image file</a:t>
            </a:r>
          </a:p>
          <a:p>
            <a:r>
              <a:rPr lang="en-US" dirty="0" smtClean="0"/>
              <a:t>Requires a URL value</a:t>
            </a:r>
          </a:p>
          <a:p>
            <a:pPr lvl="1"/>
            <a:r>
              <a:rPr lang="en-US" dirty="0" smtClean="0"/>
              <a:t>Absolute URL (</a:t>
            </a:r>
            <a:r>
              <a:rPr lang="en-US" dirty="0" err="1" smtClean="0"/>
              <a:t>ie</a:t>
            </a:r>
            <a:r>
              <a:rPr lang="en-US" dirty="0" smtClean="0"/>
              <a:t>. </a:t>
            </a:r>
            <a:r>
              <a:rPr lang="en-US" dirty="0" smtClean="0">
                <a:hlinkClick r:id="rId2"/>
              </a:rPr>
              <a:t>http://www.web.com)</a:t>
            </a:r>
            <a:endParaRPr lang="en-US" dirty="0" smtClean="0"/>
          </a:p>
          <a:p>
            <a:pPr lvl="1"/>
            <a:r>
              <a:rPr lang="en-US" dirty="0" smtClean="0"/>
              <a:t>Relative URL (</a:t>
            </a:r>
            <a:r>
              <a:rPr lang="en-US" dirty="0" err="1" smtClean="0"/>
              <a:t>ie</a:t>
            </a:r>
            <a:r>
              <a:rPr lang="en-US" dirty="0" smtClean="0"/>
              <a:t>. images/</a:t>
            </a:r>
            <a:r>
              <a:rPr lang="en-US" dirty="0" err="1" smtClean="0"/>
              <a:t>image.gif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090320"/>
      </p:ext>
    </p:extLst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lt=“”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>
              <a:spcBef>
                <a:spcPts val="0"/>
              </a:spcBef>
              <a:buSzTx/>
            </a:pPr>
            <a:r>
              <a:rPr lang="en-US" dirty="0" smtClean="0"/>
              <a:t>Defines alternate text for an image</a:t>
            </a:r>
          </a:p>
          <a:p>
            <a:pPr defTabSz="914400">
              <a:spcBef>
                <a:spcPts val="0"/>
              </a:spcBef>
              <a:buSzTx/>
            </a:pPr>
            <a:r>
              <a:rPr lang="en-US" dirty="0" smtClean="0"/>
              <a:t>Understandable by search engines and screen reader software</a:t>
            </a:r>
          </a:p>
          <a:p>
            <a:pPr defTabSz="914400">
              <a:spcBef>
                <a:spcPts val="0"/>
              </a:spcBef>
              <a:buSzTx/>
            </a:pPr>
            <a:r>
              <a:rPr lang="en-US" dirty="0" smtClean="0"/>
              <a:t>Images with no meaning should use an empty alt text</a:t>
            </a:r>
          </a:p>
          <a:p>
            <a:pPr defTabSz="914400">
              <a:spcBef>
                <a:spcPts val="0"/>
              </a:spcBef>
              <a:buSzTx/>
            </a:pPr>
            <a:r>
              <a:rPr lang="en-US" dirty="0" smtClean="0"/>
              <a:t>Title attribute can be used for more description, will be rendered as a tool tip</a:t>
            </a:r>
          </a:p>
        </p:txBody>
      </p:sp>
    </p:spTree>
    <p:extLst>
      <p:ext uri="{BB962C8B-B14F-4D97-AF65-F5344CB8AC3E}">
        <p14:creationId xmlns:p14="http://schemas.microsoft.com/office/powerpoint/2010/main" val="139372287"/>
      </p:ext>
    </p:extLst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try{</a:t>
            </a:r>
            <a:r>
              <a:rPr lang="en-US" dirty="0" err="1" smtClean="0"/>
              <a:t>addImage</a:t>
            </a:r>
            <a:r>
              <a:rPr lang="en-US" dirty="0" smtClean="0"/>
              <a:t>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Create a file folder in the </a:t>
            </a:r>
            <a:r>
              <a:rPr lang="en-US" dirty="0" err="1" smtClean="0"/>
              <a:t>helloWorld</a:t>
            </a:r>
            <a:r>
              <a:rPr lang="en-US" dirty="0" smtClean="0"/>
              <a:t> folder named </a:t>
            </a:r>
            <a:r>
              <a:rPr lang="en-US" b="1" i="1" dirty="0" smtClean="0"/>
              <a:t>images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Search the internet for an image 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Save the image in the </a:t>
            </a:r>
            <a:r>
              <a:rPr lang="en-US" b="1" i="1" dirty="0" smtClean="0"/>
              <a:t>images</a:t>
            </a:r>
            <a:r>
              <a:rPr lang="en-US" dirty="0" smtClean="0"/>
              <a:t> folder as </a:t>
            </a:r>
            <a:r>
              <a:rPr lang="en-US" dirty="0" err="1" smtClean="0"/>
              <a:t>image.jpg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dirty="0" smtClean="0"/>
              <a:t>Add the image to </a:t>
            </a:r>
            <a:r>
              <a:rPr lang="en-US" dirty="0" err="1" smtClean="0"/>
              <a:t>helloWorld.HTML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42495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atch{</a:t>
            </a:r>
            <a:r>
              <a:rPr lang="en-US" dirty="0" err="1" smtClean="0"/>
              <a:t>addCaption</a:t>
            </a:r>
            <a:r>
              <a:rPr lang="en-US" dirty="0" smtClean="0"/>
              <a:t>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358123"/>
            <a:ext cx="11099800" cy="803329"/>
          </a:xfrm>
        </p:spPr>
        <p:txBody>
          <a:bodyPr anchor="t"/>
          <a:lstStyle/>
          <a:p>
            <a:r>
              <a:rPr lang="en-US" dirty="0" smtClean="0"/>
              <a:t>Add a caption to your image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5193" y="5273092"/>
            <a:ext cx="9934414" cy="2872581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figure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&lt;</a:t>
            </a:r>
            <a:r>
              <a:rPr lang="en-US" dirty="0" err="1" smtClean="0">
                <a:solidFill>
                  <a:srgbClr val="FF0000"/>
                </a:solidFill>
              </a:rPr>
              <a:t>img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src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“images/</a:t>
            </a:r>
            <a:r>
              <a:rPr lang="en-US" dirty="0" err="1" smtClean="0">
                <a:solidFill>
                  <a:srgbClr val="92D050"/>
                </a:solidFill>
              </a:rPr>
              <a:t>image.jpg</a:t>
            </a:r>
            <a:r>
              <a:rPr lang="en-US" dirty="0" smtClean="0">
                <a:solidFill>
                  <a:srgbClr val="92D050"/>
                </a:solidFill>
              </a:rPr>
              <a:t>” </a:t>
            </a:r>
            <a:r>
              <a:rPr lang="en-US" dirty="0" smtClean="0">
                <a:solidFill>
                  <a:srgbClr val="FFC000"/>
                </a:solidFill>
              </a:rPr>
              <a:t>alt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“image”</a:t>
            </a:r>
            <a:r>
              <a:rPr lang="en-US" dirty="0" smtClean="0"/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&lt;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br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	&lt;</a:t>
            </a:r>
            <a:r>
              <a:rPr lang="en-US" dirty="0" err="1" smtClean="0">
                <a:solidFill>
                  <a:srgbClr val="FF0000"/>
                </a:solidFill>
              </a:rPr>
              <a:t>figcaption</a:t>
            </a:r>
            <a:r>
              <a:rPr lang="en-US" dirty="0" smtClean="0"/>
              <a:t>&gt;Caption here&lt;/</a:t>
            </a:r>
            <a:r>
              <a:rPr lang="en-US" dirty="0" err="1" smtClean="0">
                <a:solidFill>
                  <a:srgbClr val="FF0000"/>
                </a:solidFill>
              </a:rPr>
              <a:t>figcaption</a:t>
            </a:r>
            <a:r>
              <a:rPr lang="en-US" dirty="0" smtClean="0"/>
              <a:t>&gt;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figure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41557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Standup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799"/>
            <a:ext cx="11099800" cy="4993341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HTML Semantics</a:t>
            </a:r>
          </a:p>
          <a:p>
            <a:r>
              <a:rPr lang="en-US" dirty="0"/>
              <a:t>Iterative Development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Input and Buttons</a:t>
            </a:r>
          </a:p>
          <a:p>
            <a:r>
              <a:rPr lang="en-US" dirty="0"/>
              <a:t>Page </a:t>
            </a:r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740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Huddle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trike="sngStrike" dirty="0" smtClean="0"/>
              <a:t>HTML Semantics</a:t>
            </a:r>
          </a:p>
          <a:p>
            <a:r>
              <a:rPr lang="en-US" strike="sngStrike" dirty="0" smtClean="0"/>
              <a:t>Iterative Development</a:t>
            </a:r>
          </a:p>
          <a:p>
            <a:r>
              <a:rPr lang="en-US" strike="sngStrike" dirty="0" smtClean="0"/>
              <a:t>Images</a:t>
            </a:r>
          </a:p>
          <a:p>
            <a:r>
              <a:rPr lang="en-US" dirty="0" smtClean="0"/>
              <a:t>Input and Buttons</a:t>
            </a:r>
          </a:p>
          <a:p>
            <a:r>
              <a:rPr lang="en-US" dirty="0" smtClean="0"/>
              <a:t>Page Navigation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9640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778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&lt;input/&gt;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Empty element</a:t>
            </a:r>
          </a:p>
          <a:p>
            <a:r>
              <a:rPr lang="en-US" dirty="0" smtClean="0"/>
              <a:t>Defines field where user can input data</a:t>
            </a:r>
          </a:p>
          <a:p>
            <a:r>
              <a:rPr lang="en-US" dirty="0" smtClean="0"/>
              <a:t>Can be used within &lt;form&gt; element</a:t>
            </a:r>
          </a:p>
          <a:p>
            <a:r>
              <a:rPr lang="en-US" dirty="0" smtClean="0"/>
              <a:t>Input type varies based on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38296"/>
      </p:ext>
    </p:extLst>
  </p:cSld>
  <p:clrMapOvr>
    <a:masterClrMapping/>
  </p:clrMapOvr>
  <p:transition xmlns:p14="http://schemas.microsoft.com/office/powerpoint/2010/main"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type=“text”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21795"/>
            <a:ext cx="11099800" cy="3825500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 smtClean="0"/>
              <a:t>Defines one line of text input</a:t>
            </a:r>
          </a:p>
          <a:p>
            <a:r>
              <a:rPr lang="en-US" dirty="0" smtClean="0"/>
              <a:t>Renders as a rectangle</a:t>
            </a:r>
          </a:p>
          <a:p>
            <a:r>
              <a:rPr lang="en-US" dirty="0" smtClean="0"/>
              <a:t>Can be used with the name attribute to name the field</a:t>
            </a:r>
          </a:p>
          <a:p>
            <a:r>
              <a:rPr lang="en-US" dirty="0" smtClean="0"/>
              <a:t>Must be used within a &lt;form&gt;</a:t>
            </a:r>
          </a:p>
        </p:txBody>
      </p:sp>
    </p:spTree>
    <p:extLst>
      <p:ext uri="{BB962C8B-B14F-4D97-AF65-F5344CB8AC3E}">
        <p14:creationId xmlns:p14="http://schemas.microsoft.com/office/powerpoint/2010/main" val="1120411052"/>
      </p:ext>
    </p:extLst>
  </p:cSld>
  <p:clrMapOvr>
    <a:masterClrMapping/>
  </p:clrMapOvr>
  <p:transition xmlns:p14="http://schemas.microsoft.com/office/powerpoint/2010/main"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ype=“password”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21796"/>
            <a:ext cx="11099800" cy="3670516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 smtClean="0"/>
              <a:t>Defines a password field</a:t>
            </a:r>
          </a:p>
          <a:p>
            <a:r>
              <a:rPr lang="en-US" dirty="0" smtClean="0"/>
              <a:t>Renders as a rectangle</a:t>
            </a:r>
          </a:p>
          <a:p>
            <a:r>
              <a:rPr lang="en-US" dirty="0" smtClean="0"/>
              <a:t>Renders text inputted as asterisks or circles</a:t>
            </a:r>
          </a:p>
          <a:p>
            <a:r>
              <a:rPr lang="en-US" dirty="0" smtClean="0"/>
              <a:t>Must be used within a &lt;form&gt;</a:t>
            </a:r>
          </a:p>
        </p:txBody>
      </p:sp>
    </p:spTree>
    <p:extLst>
      <p:ext uri="{BB962C8B-B14F-4D97-AF65-F5344CB8AC3E}">
        <p14:creationId xmlns:p14="http://schemas.microsoft.com/office/powerpoint/2010/main" val="1323831046"/>
      </p:ext>
    </p:extLst>
  </p:cSld>
  <p:clrMapOvr>
    <a:masterClrMapping/>
  </p:clrMapOvr>
  <p:transition xmlns:p14="http://schemas.microsoft.com/office/powerpoint/2010/main"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ype=“submit”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21795"/>
            <a:ext cx="11099800" cy="4088971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 smtClean="0"/>
              <a:t>Defines button for submitting data to form-handler</a:t>
            </a:r>
          </a:p>
          <a:p>
            <a:r>
              <a:rPr lang="en-US" dirty="0" smtClean="0"/>
              <a:t>Renders as a button with a text value label</a:t>
            </a:r>
          </a:p>
          <a:p>
            <a:r>
              <a:rPr lang="en-US" dirty="0" smtClean="0"/>
              <a:t>If no value is added it renders default value of “submit”</a:t>
            </a:r>
          </a:p>
          <a:p>
            <a:r>
              <a:rPr lang="en-US" dirty="0" smtClean="0"/>
              <a:t>Must be used within a &lt;form&gt;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61011"/>
      </p:ext>
    </p:extLst>
  </p:cSld>
  <p:clrMapOvr>
    <a:masterClrMapping/>
  </p:clrMapOvr>
  <p:transition xmlns:p14="http://schemas.microsoft.com/office/powerpoint/2010/main"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ype=“button”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21796"/>
            <a:ext cx="11099800" cy="3081580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Defines button </a:t>
            </a:r>
          </a:p>
          <a:p>
            <a:r>
              <a:rPr lang="en-US" dirty="0" smtClean="0"/>
              <a:t>Renders as a button with a text value label</a:t>
            </a:r>
          </a:p>
          <a:p>
            <a:r>
              <a:rPr lang="en-US" dirty="0" smtClean="0"/>
              <a:t>Does not have to be used within a &lt;form&gt;</a:t>
            </a:r>
          </a:p>
        </p:txBody>
      </p:sp>
    </p:spTree>
    <p:extLst>
      <p:ext uri="{BB962C8B-B14F-4D97-AF65-F5344CB8AC3E}">
        <p14:creationId xmlns:p14="http://schemas.microsoft.com/office/powerpoint/2010/main" val="655751352"/>
      </p:ext>
    </p:extLst>
  </p:cSld>
  <p:clrMapOvr>
    <a:masterClrMapping/>
  </p:clrMapOvr>
  <p:transition xmlns:p14="http://schemas.microsoft.com/office/powerpoint/2010/main"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ame=“”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21795"/>
            <a:ext cx="11099800" cy="3949485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Defines the name of the input element</a:t>
            </a:r>
          </a:p>
          <a:p>
            <a:r>
              <a:rPr lang="en-US" dirty="0" smtClean="0"/>
              <a:t>Used to reference elements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Only elements with a name will have values passed when a form is submitted.</a:t>
            </a:r>
          </a:p>
        </p:txBody>
      </p:sp>
    </p:spTree>
    <p:extLst>
      <p:ext uri="{BB962C8B-B14F-4D97-AF65-F5344CB8AC3E}">
        <p14:creationId xmlns:p14="http://schemas.microsoft.com/office/powerpoint/2010/main" val="1989641377"/>
      </p:ext>
    </p:extLst>
  </p:cSld>
  <p:clrMapOvr>
    <a:masterClrMapping/>
  </p:clrMapOvr>
  <p:transition xmlns:p14="http://schemas.microsoft.com/office/powerpoint/2010/main"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&lt;input/&gt; restrictions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add restrictions to input elements using restrictions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02055"/>
      </p:ext>
    </p:extLst>
  </p:cSld>
  <p:clrMapOvr>
    <a:masterClrMapping/>
  </p:clrMapOvr>
  <p:transition xmlns:p14="http://schemas.microsoft.com/office/powerpoint/2010/main"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maxlength</a:t>
            </a:r>
            <a:r>
              <a:rPr lang="en-US" dirty="0" smtClean="0"/>
              <a:t>=“”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4497092"/>
            <a:ext cx="11099800" cy="1516252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Defines the maximum length of characters that can be entered into an input element</a:t>
            </a:r>
          </a:p>
        </p:txBody>
      </p:sp>
    </p:spTree>
    <p:extLst>
      <p:ext uri="{BB962C8B-B14F-4D97-AF65-F5344CB8AC3E}">
        <p14:creationId xmlns:p14="http://schemas.microsoft.com/office/powerpoint/2010/main" val="4285130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2440" y="3225800"/>
            <a:ext cx="12237720" cy="2672080"/>
          </a:xfrm>
        </p:spPr>
        <p:txBody>
          <a:bodyPr>
            <a:normAutofit/>
          </a:bodyPr>
          <a:lstStyle/>
          <a:p>
            <a:r>
              <a:rPr lang="en-US" sz="7200" dirty="0"/>
              <a:t>try{</a:t>
            </a:r>
            <a:r>
              <a:rPr lang="en-US" sz="7200" dirty="0" err="1"/>
              <a:t>whatDoYouRemember</a:t>
            </a:r>
            <a:r>
              <a:rPr lang="en-US" sz="7200" dirty="0" smtClean="0"/>
              <a:t>();}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989677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size=“”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3657600"/>
            <a:ext cx="11099800" cy="2929180"/>
          </a:xfrm>
        </p:spPr>
        <p:txBody>
          <a:bodyPr anchor="t">
            <a:normAutofit lnSpcReduction="10000"/>
          </a:bodyPr>
          <a:lstStyle/>
          <a:p>
            <a:r>
              <a:rPr lang="en-US" dirty="0" smtClean="0"/>
              <a:t>Defines the width in characters that can be entered into an input element</a:t>
            </a:r>
          </a:p>
          <a:p>
            <a:r>
              <a:rPr lang="en-US" dirty="0" smtClean="0"/>
              <a:t>If your size is too small the browser will not display all the entered text</a:t>
            </a:r>
          </a:p>
        </p:txBody>
      </p:sp>
    </p:spTree>
    <p:extLst>
      <p:ext uri="{BB962C8B-B14F-4D97-AF65-F5344CB8AC3E}">
        <p14:creationId xmlns:p14="http://schemas.microsoft.com/office/powerpoint/2010/main" val="6406211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&gt;&lt;/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681207"/>
            <a:ext cx="11099800" cy="5455403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 smtClean="0"/>
              <a:t>Defines multi-line text input control</a:t>
            </a:r>
          </a:p>
          <a:p>
            <a:r>
              <a:rPr lang="en-US" dirty="0" smtClean="0"/>
              <a:t>Holds unlimited number of characters</a:t>
            </a:r>
          </a:p>
          <a:p>
            <a:r>
              <a:rPr lang="en-US" dirty="0" smtClean="0"/>
              <a:t>Text added to the tags will render inside the box</a:t>
            </a:r>
          </a:p>
          <a:p>
            <a:r>
              <a:rPr lang="en-US" dirty="0" smtClean="0"/>
              <a:t>Renders fixed width font</a:t>
            </a:r>
          </a:p>
          <a:p>
            <a:r>
              <a:rPr lang="en-US" dirty="0" smtClean="0"/>
              <a:t>Use attribute cols to set a value for the visible width </a:t>
            </a:r>
          </a:p>
          <a:p>
            <a:r>
              <a:rPr lang="en-US" dirty="0" smtClean="0"/>
              <a:t>Use attribute rows to set visible number of lines</a:t>
            </a:r>
          </a:p>
        </p:txBody>
      </p:sp>
    </p:spTree>
    <p:extLst>
      <p:ext uri="{BB962C8B-B14F-4D97-AF65-F5344CB8AC3E}">
        <p14:creationId xmlns:p14="http://schemas.microsoft.com/office/powerpoint/2010/main" val="12824426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try{</a:t>
            </a:r>
            <a:r>
              <a:rPr lang="en-US" dirty="0" err="1" smtClean="0"/>
              <a:t>addToHelloWorld</a:t>
            </a:r>
            <a:r>
              <a:rPr lang="en-US" dirty="0" smtClean="0"/>
              <a:t>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an &lt;input&gt; to your </a:t>
            </a:r>
            <a:r>
              <a:rPr lang="en-US" dirty="0" err="1" smtClean="0"/>
              <a:t>HelloWorld.HTML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Add a &lt;</a:t>
            </a:r>
            <a:r>
              <a:rPr lang="en-US" dirty="0" err="1" smtClean="0"/>
              <a:t>textarea</a:t>
            </a:r>
            <a:r>
              <a:rPr lang="en-US" dirty="0" smtClean="0"/>
              <a:t>&gt; to your </a:t>
            </a:r>
            <a:r>
              <a:rPr lang="en-US" dirty="0" err="1" smtClean="0"/>
              <a:t>HelloWorld.HTML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030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atch{</a:t>
            </a:r>
            <a:r>
              <a:rPr lang="en-US" dirty="0" err="1" smtClean="0"/>
              <a:t>addMore</a:t>
            </a:r>
            <a:r>
              <a:rPr lang="en-US" dirty="0" smtClean="0"/>
              <a:t>();}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an input type=“radio” to your </a:t>
            </a:r>
            <a:r>
              <a:rPr lang="en-US" dirty="0" err="1" smtClean="0"/>
              <a:t>HelloWorld.HTML</a:t>
            </a:r>
            <a:endParaRPr lang="en-US" dirty="0" smtClean="0"/>
          </a:p>
          <a:p>
            <a:r>
              <a:rPr lang="en-US" dirty="0" smtClean="0"/>
              <a:t>Add an input type=“checkbox” to your </a:t>
            </a:r>
            <a:r>
              <a:rPr lang="en-US" dirty="0" err="1" smtClean="0"/>
              <a:t>HelloWorld.HTML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lvl="1" indent="0">
              <a:spcBef>
                <a:spcPts val="0"/>
              </a:spcBef>
              <a:buNone/>
            </a:pPr>
            <a:r>
              <a:rPr lang="en-US" sz="2800" b="1" dirty="0"/>
              <a:t>Note</a:t>
            </a:r>
            <a:r>
              <a:rPr lang="en-US" sz="2800" b="1" dirty="0" smtClean="0"/>
              <a:t>:</a:t>
            </a:r>
          </a:p>
          <a:p>
            <a:pPr marL="571500" lvl="1" indent="-571500">
              <a:spcBef>
                <a:spcPts val="0"/>
              </a:spcBef>
            </a:pPr>
            <a:r>
              <a:rPr lang="en-US" sz="2800" dirty="0" smtClean="0"/>
              <a:t>Users </a:t>
            </a:r>
            <a:r>
              <a:rPr lang="en-US" sz="2800" dirty="0"/>
              <a:t>are only able to select one of the possible </a:t>
            </a:r>
            <a:r>
              <a:rPr lang="en-US" sz="2800" dirty="0" smtClean="0"/>
              <a:t>options</a:t>
            </a:r>
          </a:p>
          <a:p>
            <a:pPr marL="571500" lvl="1" indent="-571500">
              <a:spcBef>
                <a:spcPts val="0"/>
              </a:spcBef>
            </a:pPr>
            <a:r>
              <a:rPr lang="en-US" sz="2800" dirty="0" smtClean="0"/>
              <a:t>You can have a preselected radio or checkbox by adding the checked attribute to the input element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76784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/>
              <a:t>Can you add an image to a button?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6249519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ontinue;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032861"/>
            <a:ext cx="11099800" cy="62865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button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img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C000"/>
                </a:solidFill>
              </a:rPr>
              <a:t>src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“images/</a:t>
            </a:r>
            <a:r>
              <a:rPr lang="en-US" dirty="0" err="1" smtClean="0">
                <a:solidFill>
                  <a:srgbClr val="92D050"/>
                </a:solidFill>
              </a:rPr>
              <a:t>image.jpg</a:t>
            </a:r>
            <a:r>
              <a:rPr lang="en-US" dirty="0" smtClean="0">
                <a:solidFill>
                  <a:srgbClr val="92D050"/>
                </a:solidFill>
              </a:rPr>
              <a:t>” </a:t>
            </a:r>
            <a:r>
              <a:rPr lang="en-US" dirty="0" smtClean="0">
                <a:solidFill>
                  <a:srgbClr val="FFC000"/>
                </a:solidFill>
              </a:rPr>
              <a:t>alt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“image” </a:t>
            </a:r>
            <a:r>
              <a:rPr lang="en-US" dirty="0" smtClean="0">
                <a:solidFill>
                  <a:srgbClr val="FFC000"/>
                </a:solidFill>
              </a:rPr>
              <a:t>width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“10px” </a:t>
            </a:r>
            <a:r>
              <a:rPr lang="en-US" dirty="0" smtClean="0">
                <a:solidFill>
                  <a:srgbClr val="FFC000"/>
                </a:solidFill>
              </a:rPr>
              <a:t>height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92D050"/>
                </a:solidFill>
              </a:rPr>
              <a:t>“10px”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Button Text&lt;/</a:t>
            </a:r>
            <a:r>
              <a:rPr lang="en-US" dirty="0" smtClean="0">
                <a:solidFill>
                  <a:srgbClr val="FF0000"/>
                </a:solidFill>
              </a:rPr>
              <a:t>button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You don’t have to include an image. Without one, the button will render with the text inside the element. Images render to the left of any text.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 a button to your </a:t>
            </a: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HelloWorld.HTML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file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1037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Huddle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strike="sngStrike" dirty="0" smtClean="0"/>
              <a:t>HTML Semantics</a:t>
            </a:r>
          </a:p>
          <a:p>
            <a:r>
              <a:rPr lang="en-US" strike="sngStrike" dirty="0" smtClean="0"/>
              <a:t>Iterative Development</a:t>
            </a:r>
          </a:p>
          <a:p>
            <a:r>
              <a:rPr lang="en-US" strike="sngStrike" dirty="0" smtClean="0"/>
              <a:t>Images</a:t>
            </a:r>
          </a:p>
          <a:p>
            <a:r>
              <a:rPr lang="en-US" strike="sngStrike" dirty="0" smtClean="0"/>
              <a:t>Input and Buttons</a:t>
            </a:r>
          </a:p>
          <a:p>
            <a:r>
              <a:rPr lang="en-US" dirty="0" smtClean="0"/>
              <a:t>Page Navigation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118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6" y="1365787"/>
            <a:ext cx="12584624" cy="7078851"/>
          </a:xfrm>
        </p:spPr>
      </p:pic>
      <p:sp>
        <p:nvSpPr>
          <p:cNvPr id="6" name="TextBox 5"/>
          <p:cNvSpPr txBox="1"/>
          <p:nvPr/>
        </p:nvSpPr>
        <p:spPr>
          <a:xfrm>
            <a:off x="7113722" y="8250016"/>
            <a:ext cx="568787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Time Remaining: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5 </a:t>
            </a:r>
            <a:r>
              <a:rPr kumimoji="0" lang="en-US" sz="36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mins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189548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Paging Dr. 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160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Navigation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link to another page within the same project by using a Relative URL</a:t>
            </a:r>
          </a:p>
          <a:p>
            <a:r>
              <a:rPr lang="en-US" dirty="0" smtClean="0"/>
              <a:t>The browser starts looking in the folder you are currently inside of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href</a:t>
            </a:r>
            <a:r>
              <a:rPr lang="en-US" dirty="0" smtClean="0"/>
              <a:t> value will just be the name of the file if it’s located in the same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361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How do you open an HTML file to edit the code?</a:t>
            </a:r>
          </a:p>
        </p:txBody>
      </p:sp>
    </p:spTree>
    <p:extLst>
      <p:ext uri="{BB962C8B-B14F-4D97-AF65-F5344CB8AC3E}">
        <p14:creationId xmlns:p14="http://schemas.microsoft.com/office/powerpoint/2010/main" val="511138441"/>
      </p:ext>
    </p:extLst>
  </p:cSld>
  <p:clrMapOvr>
    <a:masterClrMapping/>
  </p:clrMapOvr>
  <p:transition xmlns:p14="http://schemas.microsoft.com/office/powerpoint/2010/main"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&lt;a </a:t>
            </a:r>
            <a:r>
              <a:rPr lang="en-US" sz="6000" dirty="0" err="1" smtClean="0"/>
              <a:t>href</a:t>
            </a:r>
            <a:r>
              <a:rPr lang="en-US" sz="6000" dirty="0" smtClean="0"/>
              <a:t>=“relative </a:t>
            </a:r>
            <a:r>
              <a:rPr lang="en-US" sz="6000" dirty="0" err="1" smtClean="0"/>
              <a:t>url</a:t>
            </a:r>
            <a:r>
              <a:rPr lang="en-US" sz="6000" dirty="0" smtClean="0"/>
              <a:t>”&gt;&lt;/a&gt;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44306"/>
            <a:ext cx="11099800" cy="6286500"/>
          </a:xfrm>
        </p:spPr>
        <p:txBody>
          <a:bodyPr>
            <a:normAutofit/>
          </a:bodyPr>
          <a:lstStyle/>
          <a:p>
            <a:r>
              <a:rPr lang="en-US" dirty="0" smtClean="0"/>
              <a:t>Create a new HTML file in the </a:t>
            </a:r>
            <a:r>
              <a:rPr lang="en-US" dirty="0" err="1" smtClean="0"/>
              <a:t>HelloWorld</a:t>
            </a:r>
            <a:r>
              <a:rPr lang="en-US" dirty="0" smtClean="0"/>
              <a:t> folder</a:t>
            </a:r>
          </a:p>
          <a:p>
            <a:r>
              <a:rPr lang="en-US" dirty="0" smtClean="0"/>
              <a:t>Save file as “</a:t>
            </a:r>
            <a:r>
              <a:rPr lang="en-US" dirty="0" err="1" smtClean="0"/>
              <a:t>HelloAgainHTML.html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Copy code from </a:t>
            </a:r>
            <a:r>
              <a:rPr lang="en-US" dirty="0" err="1" smtClean="0"/>
              <a:t>HelloWorldHTML</a:t>
            </a:r>
            <a:r>
              <a:rPr lang="en-US" dirty="0" smtClean="0"/>
              <a:t> and paste it inside </a:t>
            </a:r>
            <a:r>
              <a:rPr lang="en-US" dirty="0" err="1" smtClean="0"/>
              <a:t>HelloAgainHTML</a:t>
            </a:r>
            <a:endParaRPr lang="en-US" dirty="0" smtClean="0"/>
          </a:p>
          <a:p>
            <a:r>
              <a:rPr lang="en-US" dirty="0" smtClean="0"/>
              <a:t>Make some changes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 a link inside </a:t>
            </a: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HelloWorldHTML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to </a:t>
            </a: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HelloAgain</a:t>
            </a:r>
            <a:endParaRPr lang="en-US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5591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use links to navigate up and down file structures </a:t>
            </a:r>
          </a:p>
          <a:p>
            <a:r>
              <a:rPr lang="en-US" dirty="0" smtClean="0"/>
              <a:t>../ is up a folder</a:t>
            </a:r>
          </a:p>
          <a:p>
            <a:r>
              <a:rPr lang="en-US" dirty="0" smtClean="0"/>
              <a:t>/ is down a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877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018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If this is your file structure… </a:t>
            </a:r>
            <a:endParaRPr lang="en-US" dirty="0"/>
          </a:p>
        </p:txBody>
      </p:sp>
      <p:pic>
        <p:nvPicPr>
          <p:cNvPr id="1026" name="Picture 2" descr="https://lh5.googleusercontent.com/VvxTIv74ECqto7P1KMr1FYRCbsVvB97m1q2OgFfuW7YSNJzPBKuKtsnIaQeF5zH-XQ9nKkxIpSq_8TPa7tUVy40mNxNMPhzUjdomVjUUtk5FdulYJ2meogAgaQjXKVLmKyy07Fq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78" y="3385949"/>
            <a:ext cx="10243774" cy="38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2833" y="7779234"/>
            <a:ext cx="1153913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How would</a:t>
            </a:r>
            <a:r>
              <a:rPr kumimoji="0" lang="en-US" sz="3600" b="1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you access </a:t>
            </a:r>
            <a:r>
              <a:rPr kumimoji="0" lang="en-US" sz="3600" b="1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textAdventure.css</a:t>
            </a:r>
            <a:r>
              <a:rPr kumimoji="0" lang="en-US" sz="3600" b="1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from </a:t>
            </a:r>
            <a:r>
              <a:rPr kumimoji="0" lang="en-US" sz="3600" b="1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textAdventure.html</a:t>
            </a:r>
            <a:r>
              <a:rPr kumimoji="0" lang="en-US" sz="3600" b="1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?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1567850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ontinue;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b="1" dirty="0" err="1"/>
              <a:t>h</a:t>
            </a:r>
            <a:r>
              <a:rPr lang="en-US" sz="4400" b="1" dirty="0" err="1" smtClean="0"/>
              <a:t>ref</a:t>
            </a:r>
            <a:r>
              <a:rPr lang="en-US" sz="4400" b="1" dirty="0" smtClean="0"/>
              <a:t>=“/</a:t>
            </a:r>
            <a:r>
              <a:rPr lang="en-US" sz="4400" b="1" dirty="0" err="1" smtClean="0"/>
              <a:t>textAdventure.css</a:t>
            </a:r>
            <a:r>
              <a:rPr lang="en-US" b="1" dirty="0" smtClean="0"/>
              <a:t>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939843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reak;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018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If this is your file structure…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833" y="7779234"/>
            <a:ext cx="1153913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b="1" dirty="0"/>
              <a:t>How would you access </a:t>
            </a:r>
            <a:r>
              <a:rPr lang="en-US" b="1" dirty="0" err="1"/>
              <a:t>textAdventure.css</a:t>
            </a:r>
            <a:r>
              <a:rPr lang="en-US" b="1" dirty="0"/>
              <a:t> from </a:t>
            </a:r>
            <a:r>
              <a:rPr lang="en-US" b="1" dirty="0" err="1"/>
              <a:t>textAdventureCopy.html</a:t>
            </a:r>
            <a:r>
              <a:rPr lang="en-US" b="1" dirty="0"/>
              <a:t>?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pic>
        <p:nvPicPr>
          <p:cNvPr id="2050" name="Picture 2" descr="https://lh4.googleusercontent.com/xEv3bxPndmS1K4Ak60wm2v1Vh939spVKan4SJkKVDo7K4Rz2OGfS6aNucZnc-i5g1AkgoCIJ0KsDARcB6HNwo-YjiUcUSEpSM6scJ4VY3f1Xr2ao5RsHdH_OdNAcW0Vk98ljFL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68" y="3370451"/>
            <a:ext cx="11514332" cy="409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2136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ontinue;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err="1"/>
              <a:t>h</a:t>
            </a:r>
            <a:r>
              <a:rPr lang="en-US" sz="4000" b="1" dirty="0" err="1" smtClean="0"/>
              <a:t>ref</a:t>
            </a:r>
            <a:r>
              <a:rPr lang="en-US" sz="4000" b="1" dirty="0" smtClean="0"/>
              <a:t>=“../</a:t>
            </a:r>
            <a:r>
              <a:rPr lang="en-US" sz="4000" b="1" dirty="0" err="1" smtClean="0"/>
              <a:t>textAdventure.css</a:t>
            </a:r>
            <a:r>
              <a:rPr lang="en-US" sz="4000" b="1" dirty="0" smtClean="0"/>
              <a:t>”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59710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Complete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26559" y="8281892"/>
            <a:ext cx="74632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Testing… testing… 123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799"/>
            <a:ext cx="11099800" cy="4993341"/>
          </a:xfrm>
        </p:spPr>
        <p:txBody>
          <a:bodyPr anchor="t">
            <a:normAutofit lnSpcReduction="10000"/>
          </a:bodyPr>
          <a:lstStyle/>
          <a:p>
            <a:r>
              <a:rPr lang="en-US" strike="sngStrike" dirty="0"/>
              <a:t>HTML Semantics</a:t>
            </a:r>
          </a:p>
          <a:p>
            <a:r>
              <a:rPr lang="en-US" strike="sngStrike" dirty="0"/>
              <a:t>Iterative Development</a:t>
            </a:r>
          </a:p>
          <a:p>
            <a:r>
              <a:rPr lang="en-US" strike="sngStrike" dirty="0"/>
              <a:t>Images</a:t>
            </a:r>
          </a:p>
          <a:p>
            <a:r>
              <a:rPr lang="en-US" strike="sngStrike" dirty="0"/>
              <a:t>Input and Buttons</a:t>
            </a:r>
          </a:p>
          <a:p>
            <a:r>
              <a:rPr lang="en-US" strike="sngStrike" dirty="0"/>
              <a:t>Page </a:t>
            </a:r>
            <a:r>
              <a:rPr lang="en-US" strike="sngStrike" dirty="0" smtClean="0"/>
              <a:t>Navigation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7289143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746" y="2014780"/>
            <a:ext cx="9174997" cy="6013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/>
              <a:t>f</a:t>
            </a:r>
            <a:r>
              <a:rPr lang="en-US" sz="4400" dirty="0" smtClean="0"/>
              <a:t>inally{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 smtClean="0"/>
              <a:t>	</a:t>
            </a:r>
            <a:r>
              <a:rPr lang="en-US" sz="4400" dirty="0" err="1" smtClean="0"/>
              <a:t>talkAboutWhatWe’veLearned</a:t>
            </a:r>
            <a:r>
              <a:rPr lang="en-US" sz="4400" dirty="0" smtClean="0"/>
              <a:t>();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effectLst/>
                <a:uFillTx/>
                <a:sym typeface="Helvetica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7171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We’re Done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26559" y="8281892"/>
            <a:ext cx="746329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At least… by our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definition of done.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952500" y="2590799"/>
            <a:ext cx="11099800" cy="4993341"/>
          </a:xfrm>
        </p:spPr>
        <p:txBody>
          <a:bodyPr anchor="t">
            <a:normAutofit lnSpcReduction="10000"/>
          </a:bodyPr>
          <a:lstStyle/>
          <a:p>
            <a:r>
              <a:rPr lang="en-US" strike="sngStrike" dirty="0"/>
              <a:t>HTML Semantics</a:t>
            </a:r>
          </a:p>
          <a:p>
            <a:r>
              <a:rPr lang="en-US" strike="sngStrike" dirty="0"/>
              <a:t>Iterative Development</a:t>
            </a:r>
          </a:p>
          <a:p>
            <a:r>
              <a:rPr lang="en-US" strike="sngStrike" dirty="0"/>
              <a:t>Images</a:t>
            </a:r>
          </a:p>
          <a:p>
            <a:r>
              <a:rPr lang="en-US" strike="sngStrike" dirty="0"/>
              <a:t>Input and Buttons</a:t>
            </a:r>
          </a:p>
          <a:p>
            <a:r>
              <a:rPr lang="en-US" strike="sngStrike" dirty="0"/>
              <a:t>Page </a:t>
            </a:r>
            <a:r>
              <a:rPr lang="en-US" strike="sngStrike" dirty="0" smtClean="0"/>
              <a:t>Navigation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46895219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ontinue;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can open an HTML file to edit by either:</a:t>
            </a:r>
          </a:p>
          <a:p>
            <a:pPr marL="742950" indent="-742950">
              <a:buAutoNum type="arabicPeriod"/>
            </a:pPr>
            <a:r>
              <a:rPr lang="en-US" dirty="0" smtClean="0"/>
              <a:t>Right clicking on the file -&gt; </a:t>
            </a:r>
            <a:r>
              <a:rPr lang="en-US" dirty="0"/>
              <a:t>O</a:t>
            </a:r>
            <a:r>
              <a:rPr lang="en-US" dirty="0" smtClean="0"/>
              <a:t>pen With -&gt; text editor you use.</a:t>
            </a:r>
          </a:p>
          <a:p>
            <a:pPr marL="742950" indent="-742950">
              <a:buAutoNum type="arabicPeriod"/>
            </a:pPr>
            <a:r>
              <a:rPr lang="en-US" dirty="0" smtClean="0"/>
              <a:t>Opening the text editor you use and selecting File -&gt; Open -&gt; .html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4795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Tomato </a:t>
            </a:r>
            <a:r>
              <a:rPr lang="en-US" dirty="0" smtClean="0"/>
              <a:t>Tomato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51316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148181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Semantic Tags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952500" y="2061274"/>
            <a:ext cx="11099800" cy="6788257"/>
          </a:xfrm>
        </p:spPr>
        <p:txBody>
          <a:bodyPr anchor="t"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/>
              <a:t>Elements with a meaning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/>
              <a:t>Describes it’s meaning to the browser and developer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/>
              <a:t>Useful for text-to-speech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/>
              <a:t>Makes types, hierarchies and relationships clearer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/>
              <a:t>HTML5 has new semantic tags that eliminate the need for previous semantic tags.</a:t>
            </a:r>
          </a:p>
        </p:txBody>
      </p:sp>
    </p:spTree>
    <p:extLst>
      <p:ext uri="{BB962C8B-B14F-4D97-AF65-F5344CB8AC3E}">
        <p14:creationId xmlns:p14="http://schemas.microsoft.com/office/powerpoint/2010/main" val="1621356524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&gt;&lt;/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3221064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Phrase tag</a:t>
            </a:r>
          </a:p>
          <a:p>
            <a:r>
              <a:rPr lang="en-US" dirty="0" smtClean="0"/>
              <a:t>Renders on the browser as </a:t>
            </a:r>
            <a:r>
              <a:rPr lang="en-US" i="1" dirty="0" smtClean="0"/>
              <a:t>italicized </a:t>
            </a:r>
            <a:r>
              <a:rPr lang="en-US" dirty="0" smtClean="0"/>
              <a:t>text</a:t>
            </a:r>
          </a:p>
          <a:p>
            <a:r>
              <a:rPr lang="en-US" dirty="0" smtClean="0"/>
              <a:t>Use CSS to add additional effects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9831" y="6539424"/>
            <a:ext cx="10166888" cy="1210588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&lt;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em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&gt;Software Development is a craft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that 				     must one must work to develop&lt;/</a:t>
            </a:r>
            <a:r>
              <a:rPr kumimoji="0" lang="en-US" sz="3600" b="0" i="0" u="none" strike="noStrike" cap="none" spc="0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em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&gt;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912181"/>
      </p:ext>
    </p:extLst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Day3 JS Class" id="{D4F05966-464E-784D-BF29-31F7893CCB96}" vid="{C32FFA51-6A7F-6940-8C20-C86CE7F3094E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Day3 JS Class</Template>
  <TotalTime>211</TotalTime>
  <Words>2006</Words>
  <Application>Microsoft Macintosh PowerPoint</Application>
  <PresentationFormat>Custom</PresentationFormat>
  <Paragraphs>305</Paragraphs>
  <Slides>58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Black</vt:lpstr>
      <vt:lpstr>Day 3 (MM/DD/YYYY)</vt:lpstr>
      <vt:lpstr>Welcome!</vt:lpstr>
      <vt:lpstr>Standup</vt:lpstr>
      <vt:lpstr>try{whatDoYouRemember();}</vt:lpstr>
      <vt:lpstr>break;</vt:lpstr>
      <vt:lpstr>continue;</vt:lpstr>
      <vt:lpstr>Tomato Tomato</vt:lpstr>
      <vt:lpstr>Semantic Tags</vt:lpstr>
      <vt:lpstr>&lt;em&gt;&lt;/em&gt;</vt:lpstr>
      <vt:lpstr>while(writingCode);</vt:lpstr>
      <vt:lpstr>Iterative Development</vt:lpstr>
      <vt:lpstr>&lt;strong&gt;&lt;/strong&gt;</vt:lpstr>
      <vt:lpstr>&lt;blockquote&gt;&lt;/blockquote&gt;</vt:lpstr>
      <vt:lpstr>&lt;cite&gt;&lt;/cite&gt;</vt:lpstr>
      <vt:lpstr>&lt;q&gt;&lt;/q&gt;</vt:lpstr>
      <vt:lpstr>&lt;abbr&gt;&lt;/abbr&gt;</vt:lpstr>
      <vt:lpstr>&lt;dfn&gt;&lt;/dfn&gt;</vt:lpstr>
      <vt:lpstr>&lt;address&gt;&lt;/address&gt;</vt:lpstr>
      <vt:lpstr>&lt;del&gt;&lt;/del&gt;</vt:lpstr>
      <vt:lpstr>&lt;ins&gt;&lt;/ins&gt;</vt:lpstr>
      <vt:lpstr>&lt;s&gt;&lt;/s&gt;</vt:lpstr>
      <vt:lpstr>Huddle</vt:lpstr>
      <vt:lpstr>Picture This</vt:lpstr>
      <vt:lpstr>Images</vt:lpstr>
      <vt:lpstr>&lt;img/&gt;</vt:lpstr>
      <vt:lpstr>src=“”</vt:lpstr>
      <vt:lpstr>alt=“”</vt:lpstr>
      <vt:lpstr>try{addImage();}</vt:lpstr>
      <vt:lpstr>catch{addCaption();}</vt:lpstr>
      <vt:lpstr>Huddle</vt:lpstr>
      <vt:lpstr>Easy Button</vt:lpstr>
      <vt:lpstr>&lt;input/&gt;</vt:lpstr>
      <vt:lpstr>type=“text”</vt:lpstr>
      <vt:lpstr>type=“password”</vt:lpstr>
      <vt:lpstr>type=“submit”</vt:lpstr>
      <vt:lpstr>type=“button”</vt:lpstr>
      <vt:lpstr>name=“”</vt:lpstr>
      <vt:lpstr>&lt;input/&gt; restrictions</vt:lpstr>
      <vt:lpstr>maxlength=“”</vt:lpstr>
      <vt:lpstr>size=“”</vt:lpstr>
      <vt:lpstr>&lt;textarea&gt;&lt;/textarea&gt;</vt:lpstr>
      <vt:lpstr>try{addToHelloWorld();}</vt:lpstr>
      <vt:lpstr>catch{addMore();}</vt:lpstr>
      <vt:lpstr>break;</vt:lpstr>
      <vt:lpstr>continue;</vt:lpstr>
      <vt:lpstr>Huddle</vt:lpstr>
      <vt:lpstr>PowerPoint Presentation</vt:lpstr>
      <vt:lpstr>Paging Dr. Dev</vt:lpstr>
      <vt:lpstr>Page Navigation</vt:lpstr>
      <vt:lpstr>&lt;a href=“relative url”&gt;&lt;/a&gt;</vt:lpstr>
      <vt:lpstr>Directory Structure</vt:lpstr>
      <vt:lpstr>break;</vt:lpstr>
      <vt:lpstr>continue;</vt:lpstr>
      <vt:lpstr>break;</vt:lpstr>
      <vt:lpstr>continue;</vt:lpstr>
      <vt:lpstr>Dev Complete</vt:lpstr>
      <vt:lpstr>PowerPoint Presentation</vt:lpstr>
      <vt:lpstr>Now We’re Done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 (MM/DD/YYYY)</dc:title>
  <dc:creator>Brandy Foster</dc:creator>
  <cp:lastModifiedBy>Kyle Ofori</cp:lastModifiedBy>
  <cp:revision>21</cp:revision>
  <dcterms:created xsi:type="dcterms:W3CDTF">2016-01-12T15:58:22Z</dcterms:created>
  <dcterms:modified xsi:type="dcterms:W3CDTF">2016-01-29T17:29:11Z</dcterms:modified>
</cp:coreProperties>
</file>