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comments/comment2.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3.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57" r:id="rId3"/>
    <p:sldId id="275" r:id="rId4"/>
    <p:sldId id="258" r:id="rId5"/>
    <p:sldId id="341" r:id="rId6"/>
    <p:sldId id="276" r:id="rId7"/>
    <p:sldId id="331" r:id="rId8"/>
    <p:sldId id="332" r:id="rId9"/>
    <p:sldId id="328" r:id="rId10"/>
    <p:sldId id="333" r:id="rId11"/>
    <p:sldId id="334" r:id="rId12"/>
    <p:sldId id="335" r:id="rId13"/>
    <p:sldId id="329" r:id="rId14"/>
    <p:sldId id="336" r:id="rId15"/>
    <p:sldId id="337" r:id="rId16"/>
    <p:sldId id="338" r:id="rId17"/>
    <p:sldId id="339" r:id="rId18"/>
    <p:sldId id="340" r:id="rId19"/>
    <p:sldId id="290" r:id="rId20"/>
    <p:sldId id="293" r:id="rId21"/>
    <p:sldId id="300" r:id="rId22"/>
    <p:sldId id="321" r:id="rId23"/>
    <p:sldId id="291" r:id="rId24"/>
    <p:sldId id="292" r:id="rId25"/>
    <p:sldId id="322" r:id="rId26"/>
    <p:sldId id="295" r:id="rId27"/>
    <p:sldId id="296" r:id="rId28"/>
    <p:sldId id="265" r:id="rId29"/>
    <p:sldId id="297" r:id="rId30"/>
    <p:sldId id="298" r:id="rId31"/>
    <p:sldId id="299" r:id="rId32"/>
    <p:sldId id="303" r:id="rId33"/>
    <p:sldId id="327" r:id="rId34"/>
    <p:sldId id="267" r:id="rId35"/>
    <p:sldId id="304" r:id="rId36"/>
    <p:sldId id="301" r:id="rId37"/>
    <p:sldId id="305" r:id="rId38"/>
    <p:sldId id="302" r:id="rId39"/>
    <p:sldId id="306" r:id="rId40"/>
    <p:sldId id="307" r:id="rId41"/>
    <p:sldId id="308" r:id="rId42"/>
    <p:sldId id="309" r:id="rId43"/>
    <p:sldId id="310" r:id="rId44"/>
    <p:sldId id="311" r:id="rId45"/>
    <p:sldId id="323" r:id="rId46"/>
    <p:sldId id="312" r:id="rId47"/>
    <p:sldId id="313" r:id="rId48"/>
    <p:sldId id="314" r:id="rId49"/>
    <p:sldId id="316" r:id="rId50"/>
    <p:sldId id="315" r:id="rId51"/>
    <p:sldId id="317" r:id="rId52"/>
    <p:sldId id="326" r:id="rId53"/>
    <p:sldId id="318" r:id="rId54"/>
    <p:sldId id="324" r:id="rId55"/>
    <p:sldId id="319" r:id="rId56"/>
    <p:sldId id="325" r:id="rId57"/>
    <p:sldId id="320" r:id="rId58"/>
    <p:sldId id="342" r:id="rId5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9pPr>
  </p:defaultTextStyle>
  <p:extLst>
    <p:ext uri="{521415D9-36F7-43E2-AB2F-B90AF26B5E84}">
      <p14:sectionLst xmlns:p14="http://schemas.microsoft.com/office/powerpoint/2010/main">
        <p14:section name="Default Section" id="{60398C8F-1501-B34D-AD6E-8F41CA70A01F}">
          <p14:sldIdLst>
            <p14:sldId id="256"/>
            <p14:sldId id="257"/>
            <p14:sldId id="275"/>
            <p14:sldId id="258"/>
            <p14:sldId id="341"/>
            <p14:sldId id="276"/>
            <p14:sldId id="331"/>
            <p14:sldId id="332"/>
            <p14:sldId id="328"/>
            <p14:sldId id="333"/>
            <p14:sldId id="334"/>
            <p14:sldId id="335"/>
            <p14:sldId id="329"/>
            <p14:sldId id="336"/>
            <p14:sldId id="337"/>
            <p14:sldId id="338"/>
            <p14:sldId id="339"/>
            <p14:sldId id="340"/>
            <p14:sldId id="290"/>
            <p14:sldId id="293"/>
            <p14:sldId id="300"/>
            <p14:sldId id="321"/>
            <p14:sldId id="291"/>
            <p14:sldId id="292"/>
            <p14:sldId id="322"/>
            <p14:sldId id="295"/>
            <p14:sldId id="296"/>
            <p14:sldId id="265"/>
            <p14:sldId id="297"/>
            <p14:sldId id="298"/>
            <p14:sldId id="299"/>
            <p14:sldId id="303"/>
            <p14:sldId id="327"/>
            <p14:sldId id="267"/>
            <p14:sldId id="304"/>
            <p14:sldId id="301"/>
            <p14:sldId id="305"/>
            <p14:sldId id="302"/>
            <p14:sldId id="306"/>
            <p14:sldId id="307"/>
            <p14:sldId id="308"/>
            <p14:sldId id="309"/>
            <p14:sldId id="310"/>
            <p14:sldId id="311"/>
            <p14:sldId id="323"/>
            <p14:sldId id="312"/>
            <p14:sldId id="313"/>
            <p14:sldId id="314"/>
            <p14:sldId id="316"/>
            <p14:sldId id="315"/>
            <p14:sldId id="317"/>
            <p14:sldId id="326"/>
            <p14:sldId id="318"/>
            <p14:sldId id="324"/>
            <p14:sldId id="319"/>
            <p14:sldId id="325"/>
            <p14:sldId id="320"/>
            <p14:sldId id="342"/>
          </p14:sldIdLst>
        </p14:section>
      </p14:sectionLst>
    </p:ex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ndy Foster" initials="BF" lastIdx="1" clrIdx="0">
    <p:extLst/>
  </p:cmAuthor>
  <p:cmAuthor id="2" name="Brandy Foster" initials="BF [2]" lastIdx="1" clrIdx="1">
    <p:extLst/>
  </p:cmAuthor>
  <p:cmAuthor id="3" name="Brandy Foster" initials="BF [3]" lastIdx="1" clrIdx="2">
    <p:extLst/>
  </p:cmAuthor>
  <p:cmAuthor id="4" name="Brandy Foster" initials="BF [4]" lastIdx="1"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68"/>
    <p:restoredTop sz="94337"/>
  </p:normalViewPr>
  <p:slideViewPr>
    <p:cSldViewPr snapToGrid="0" snapToObjects="1">
      <p:cViewPr varScale="1">
        <p:scale>
          <a:sx n="60" d="100"/>
          <a:sy n="60" d="100"/>
        </p:scale>
        <p:origin x="-1152" y="-112"/>
      </p:cViewPr>
      <p:guideLst>
        <p:guide orient="horz" pos="3072"/>
        <p:guide pos="409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2512"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notesMaster" Target="notesMasters/notesMaster1.xml"/><Relationship Id="rId61" Type="http://schemas.openxmlformats.org/officeDocument/2006/relationships/printerSettings" Target="printerSettings/printerSettings1.bin"/><Relationship Id="rId62" Type="http://schemas.openxmlformats.org/officeDocument/2006/relationships/commentAuthors" Target="commentAuthor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6-01-05T12:52:04.922" idx="1">
    <p:pos x="10" y="10"/>
    <p:text>Break down direction sides for atom, github and khan into slide per step with image for ease of understanding</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16-01-05T12:52:04.922" idx="1">
    <p:pos x="10" y="10"/>
    <p:text>Break down direction sides for atom, github and khan into slide per step with image for ease of understanding</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6-01-05T12:53:00.544" idx="1">
    <p:pos x="10" y="10"/>
    <p:text>Check Spelling</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07153347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4745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2200" b="0" i="0" u="none" strike="noStrike" dirty="0" smtClean="0">
                <a:effectLst/>
                <a:latin typeface="Helvetica Neue"/>
                <a:ea typeface="Helvetica Neue"/>
                <a:cs typeface="Helvetica Neue"/>
                <a:sym typeface="Helvetica Neue"/>
              </a:rPr>
              <a:t>HTML stands for Hypertext Markup Language. It’s not a programming language; it’s the markup language used to create websites. (Sort of like taking notes in the margin of a paper; you’ve got the actual information, then the stuff you write about the information.) Web browsers “render” it to show webpages.</a:t>
            </a:r>
            <a:endParaRPr lang="en-US" b="0" dirty="0" smtClean="0">
              <a:effectLst/>
            </a:endParaRPr>
          </a:p>
          <a:p>
            <a:r>
              <a:rPr lang="en-US" b="0" dirty="0" smtClean="0">
                <a:effectLst/>
              </a:rPr>
              <a:t/>
            </a:r>
            <a:br>
              <a:rPr lang="en-US" b="0" dirty="0" smtClean="0">
                <a:effectLst/>
              </a:rPr>
            </a:br>
            <a:r>
              <a:rPr lang="en-US" sz="2200" b="0" i="0" u="none" strike="noStrike" dirty="0" smtClean="0">
                <a:effectLst/>
                <a:latin typeface="Helvetica Neue"/>
                <a:ea typeface="Helvetica Neue"/>
                <a:cs typeface="Helvetica Neue"/>
                <a:sym typeface="Helvetica Neue"/>
              </a:rPr>
              <a:t>Developers try to keep the “stuff you write about the information” to structure, like where it falls on the page. They use CSS to make it look nice (“styling”), and JavaScript to make it interactive. </a:t>
            </a:r>
            <a:endParaRPr lang="en-US" dirty="0"/>
          </a:p>
        </p:txBody>
      </p:sp>
    </p:spTree>
    <p:extLst>
      <p:ext uri="{BB962C8B-B14F-4D97-AF65-F5344CB8AC3E}">
        <p14:creationId xmlns:p14="http://schemas.microsoft.com/office/powerpoint/2010/main" val="2117828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en-US" dirty="0" smtClean="0"/>
              <a:t>Any questions</a:t>
            </a:r>
            <a:r>
              <a:rPr lang="en-US" baseline="0" dirty="0" smtClean="0"/>
              <a:t>?</a:t>
            </a:r>
            <a:endParaRPr lang="en-US" dirty="0" smtClean="0"/>
          </a:p>
        </p:txBody>
      </p:sp>
    </p:spTree>
    <p:extLst>
      <p:ext uri="{BB962C8B-B14F-4D97-AF65-F5344CB8AC3E}">
        <p14:creationId xmlns:p14="http://schemas.microsoft.com/office/powerpoint/2010/main" val="1511176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p>
        </p:txBody>
      </p:sp>
    </p:spTree>
    <p:extLst>
      <p:ext uri="{BB962C8B-B14F-4D97-AF65-F5344CB8AC3E}">
        <p14:creationId xmlns:p14="http://schemas.microsoft.com/office/powerpoint/2010/main" val="1568795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62385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2200" b="0" i="0" u="none" strike="noStrike" dirty="0" smtClean="0">
                <a:effectLst/>
                <a:latin typeface="Helvetica Neue"/>
                <a:ea typeface="Helvetica Neue"/>
                <a:cs typeface="Helvetica Neue"/>
                <a:sym typeface="Helvetica Neue"/>
              </a:rPr>
              <a:t>Structure: what is where on the page. Think of a newspaper, and how some things are written in bigger text than others, and headers, and images in one place...everything helps you understand better what’s going on in the article.</a:t>
            </a:r>
            <a:endParaRPr lang="en-US" b="0" dirty="0" smtClean="0">
              <a:effectLst/>
            </a:endParaRPr>
          </a:p>
          <a:p>
            <a:pPr rtl="0"/>
            <a:r>
              <a:rPr lang="en-US" sz="2200" b="0" i="0" u="none" strike="noStrike" dirty="0" smtClean="0">
                <a:effectLst/>
                <a:latin typeface="Helvetica Neue"/>
                <a:ea typeface="Helvetica Neue"/>
                <a:cs typeface="Helvetica Neue"/>
                <a:sym typeface="Helvetica Neue"/>
              </a:rPr>
              <a:t>Sure you can think of other examples of media that has structure. (FB, Instagram)</a:t>
            </a:r>
            <a:endParaRPr lang="en-US" b="0" dirty="0" smtClean="0">
              <a:effectLst/>
            </a:endParaRPr>
          </a:p>
          <a:p>
            <a:r>
              <a:rPr lang="en-US" sz="2200" b="0" i="0" u="none" strike="noStrike" dirty="0" smtClean="0">
                <a:effectLst/>
                <a:latin typeface="Helvetica Neue"/>
                <a:ea typeface="Helvetica Neue"/>
                <a:cs typeface="Helvetica Neue"/>
                <a:sym typeface="Helvetica Neue"/>
              </a:rPr>
              <a:t>Structural markup: elements used to describe headings and paragraphs</a:t>
            </a:r>
            <a:endParaRPr lang="en-US" dirty="0"/>
          </a:p>
        </p:txBody>
      </p:sp>
    </p:spTree>
    <p:extLst>
      <p:ext uri="{BB962C8B-B14F-4D97-AF65-F5344CB8AC3E}">
        <p14:creationId xmlns:p14="http://schemas.microsoft.com/office/powerpoint/2010/main" val="18434135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20073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2200" b="0" i="0" u="none" strike="noStrike" dirty="0" smtClean="0">
                <a:effectLst/>
                <a:latin typeface="Helvetica Neue"/>
                <a:ea typeface="Helvetica Neue"/>
                <a:cs typeface="Helvetica Neue"/>
                <a:sym typeface="Helvetica Neue"/>
              </a:rPr>
              <a:t>Notice how title’s opening and closing elements are both inside of the head element? That’s called </a:t>
            </a:r>
            <a:r>
              <a:rPr lang="en-US" sz="2200" b="1" i="0" u="none" strike="noStrike" dirty="0" smtClean="0">
                <a:effectLst/>
                <a:latin typeface="Helvetica Neue"/>
                <a:ea typeface="Helvetica Neue"/>
                <a:cs typeface="Helvetica Neue"/>
                <a:sym typeface="Helvetica Neue"/>
              </a:rPr>
              <a:t>nesting</a:t>
            </a:r>
            <a:r>
              <a:rPr lang="en-US" sz="2200" b="0" i="0" u="none" strike="noStrike" dirty="0" smtClean="0">
                <a:effectLst/>
                <a:latin typeface="Helvetica Neue"/>
                <a:ea typeface="Helvetica Neue"/>
                <a:cs typeface="Helvetica Neue"/>
                <a:sym typeface="Helvetica Neue"/>
              </a:rPr>
              <a:t>. Some elements nest inside of others. First to open will be last to close, and v.v.</a:t>
            </a:r>
            <a:endParaRPr lang="en-US" b="0" dirty="0" smtClean="0">
              <a:effectLst/>
            </a:endParaRPr>
          </a:p>
          <a:p>
            <a:r>
              <a:rPr lang="en-US" dirty="0" smtClean="0"/>
              <a:t/>
            </a:r>
            <a:br>
              <a:rPr lang="en-US" dirty="0" smtClean="0"/>
            </a:br>
            <a:endParaRPr lang="en-US" dirty="0"/>
          </a:p>
        </p:txBody>
      </p:sp>
    </p:spTree>
    <p:extLst>
      <p:ext uri="{BB962C8B-B14F-4D97-AF65-F5344CB8AC3E}">
        <p14:creationId xmlns:p14="http://schemas.microsoft.com/office/powerpoint/2010/main" val="15615883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Remind</a:t>
            </a:r>
            <a:r>
              <a:rPr lang="en-US" baseline="0" dirty="0" smtClean="0"/>
              <a:t> students to save again</a:t>
            </a:r>
            <a:endParaRPr lang="en-US" dirty="0"/>
          </a:p>
        </p:txBody>
      </p:sp>
    </p:spTree>
    <p:extLst>
      <p:ext uri="{BB962C8B-B14F-4D97-AF65-F5344CB8AC3E}">
        <p14:creationId xmlns:p14="http://schemas.microsoft.com/office/powerpoint/2010/main" val="2082901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Remind students</a:t>
            </a:r>
            <a:r>
              <a:rPr lang="en-US" baseline="0" dirty="0" smtClean="0"/>
              <a:t> to save again</a:t>
            </a:r>
            <a:endParaRPr lang="en-US" dirty="0"/>
          </a:p>
        </p:txBody>
      </p:sp>
    </p:spTree>
    <p:extLst>
      <p:ext uri="{BB962C8B-B14F-4D97-AF65-F5344CB8AC3E}">
        <p14:creationId xmlns:p14="http://schemas.microsoft.com/office/powerpoint/2010/main" val="9030679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Remind students to save again</a:t>
            </a:r>
            <a:endParaRPr lang="en-US" dirty="0"/>
          </a:p>
        </p:txBody>
      </p:sp>
    </p:spTree>
    <p:extLst>
      <p:ext uri="{BB962C8B-B14F-4D97-AF65-F5344CB8AC3E}">
        <p14:creationId xmlns:p14="http://schemas.microsoft.com/office/powerpoint/2010/main" val="1245142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 What is programming?</a:t>
            </a:r>
            <a:r>
              <a:rPr lang="en-US" baseline="0" dirty="0" smtClean="0"/>
              <a:t> What is the purpose of our working agreement? What does Dev Tools help you do? How do you open an element in Dev Tool?</a:t>
            </a:r>
            <a:endParaRPr lang="en-US" dirty="0"/>
          </a:p>
        </p:txBody>
      </p:sp>
    </p:spTree>
    <p:extLst>
      <p:ext uri="{BB962C8B-B14F-4D97-AF65-F5344CB8AC3E}">
        <p14:creationId xmlns:p14="http://schemas.microsoft.com/office/powerpoint/2010/main" val="554104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Save!</a:t>
            </a:r>
            <a:endParaRPr lang="en-US" dirty="0"/>
          </a:p>
        </p:txBody>
      </p:sp>
    </p:spTree>
    <p:extLst>
      <p:ext uri="{BB962C8B-B14F-4D97-AF65-F5344CB8AC3E}">
        <p14:creationId xmlns:p14="http://schemas.microsoft.com/office/powerpoint/2010/main" val="2033828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Save!</a:t>
            </a:r>
            <a:endParaRPr lang="en-US" dirty="0"/>
          </a:p>
        </p:txBody>
      </p:sp>
    </p:spTree>
    <p:extLst>
      <p:ext uri="{BB962C8B-B14F-4D97-AF65-F5344CB8AC3E}">
        <p14:creationId xmlns:p14="http://schemas.microsoft.com/office/powerpoint/2010/main" val="10124455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385121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Save!</a:t>
            </a:r>
            <a:endParaRPr lang="en-US" dirty="0"/>
          </a:p>
        </p:txBody>
      </p:sp>
    </p:spTree>
    <p:extLst>
      <p:ext uri="{BB962C8B-B14F-4D97-AF65-F5344CB8AC3E}">
        <p14:creationId xmlns:p14="http://schemas.microsoft.com/office/powerpoint/2010/main" val="7474932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Save!!</a:t>
            </a:r>
            <a:endParaRPr lang="en-US" dirty="0"/>
          </a:p>
        </p:txBody>
      </p:sp>
    </p:spTree>
    <p:extLst>
      <p:ext uri="{BB962C8B-B14F-4D97-AF65-F5344CB8AC3E}">
        <p14:creationId xmlns:p14="http://schemas.microsoft.com/office/powerpoint/2010/main" val="2676344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157959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661673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Discussion:</a:t>
            </a:r>
          </a:p>
          <a:p>
            <a:r>
              <a:rPr lang="en-US" dirty="0" smtClean="0"/>
              <a:t>If</a:t>
            </a:r>
            <a:r>
              <a:rPr lang="en-US" baseline="0" dirty="0" smtClean="0"/>
              <a:t> there are any errors on their pages:</a:t>
            </a:r>
          </a:p>
          <a:p>
            <a:r>
              <a:rPr lang="en-US" baseline="0" dirty="0" smtClean="0"/>
              <a:t>-What could we have done while developing to catch them sooner?</a:t>
            </a:r>
          </a:p>
          <a:p>
            <a:r>
              <a:rPr lang="en-US" baseline="0" dirty="0" smtClean="0"/>
              <a:t>*Importance of testing and refactoring during the development cycle.</a:t>
            </a:r>
          </a:p>
          <a:p>
            <a:r>
              <a:rPr lang="en-US" baseline="0" dirty="0" smtClean="0"/>
              <a:t>-Remember that time you waited until the last minute to write that paper??</a:t>
            </a:r>
            <a:endParaRPr lang="en-US" dirty="0"/>
          </a:p>
        </p:txBody>
      </p:sp>
    </p:spTree>
    <p:extLst>
      <p:ext uri="{BB962C8B-B14F-4D97-AF65-F5344CB8AC3E}">
        <p14:creationId xmlns:p14="http://schemas.microsoft.com/office/powerpoint/2010/main" val="8086440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 questions</a:t>
            </a:r>
            <a:r>
              <a:rPr lang="en-US" baseline="0" dirty="0" smtClean="0"/>
              <a:t>?</a:t>
            </a:r>
            <a:endParaRPr lang="en-US" dirty="0"/>
          </a:p>
        </p:txBody>
      </p:sp>
    </p:spTree>
    <p:extLst>
      <p:ext uri="{BB962C8B-B14F-4D97-AF65-F5344CB8AC3E}">
        <p14:creationId xmlns:p14="http://schemas.microsoft.com/office/powerpoint/2010/main" val="21112751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64616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457200" rtl="0" eaLnBrk="1" fontAlgn="auto" latinLnBrk="0" hangingPunct="1">
              <a:lnSpc>
                <a:spcPct val="117999"/>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6150321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051064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topics covered:</a:t>
            </a:r>
          </a:p>
          <a:p>
            <a:r>
              <a:rPr lang="en-US" dirty="0" smtClean="0"/>
              <a:t>Tools used</a:t>
            </a:r>
            <a:r>
              <a:rPr lang="en-US" baseline="0" dirty="0" smtClean="0"/>
              <a:t> to develop:</a:t>
            </a:r>
          </a:p>
          <a:p>
            <a:r>
              <a:rPr lang="en-US" baseline="0" dirty="0" smtClean="0"/>
              <a:t>What HTML means:</a:t>
            </a:r>
          </a:p>
          <a:p>
            <a:r>
              <a:rPr lang="en-US" baseline="0" dirty="0" smtClean="0"/>
              <a:t>Tags:</a:t>
            </a:r>
          </a:p>
          <a:p>
            <a:r>
              <a:rPr lang="en-US" baseline="0" dirty="0" err="1" smtClean="0"/>
              <a:t>HelloWorld</a:t>
            </a:r>
            <a:r>
              <a:rPr lang="en-US" baseline="0" dirty="0" smtClean="0"/>
              <a:t>:</a:t>
            </a:r>
          </a:p>
          <a:p>
            <a:r>
              <a:rPr lang="en-US" baseline="0" dirty="0" smtClean="0"/>
              <a:t>-How did it feel to develop a web page?</a:t>
            </a:r>
          </a:p>
          <a:p>
            <a:r>
              <a:rPr lang="en-US" baseline="0" dirty="0" smtClean="0"/>
              <a:t>Team Assignment:</a:t>
            </a:r>
          </a:p>
          <a:p>
            <a:r>
              <a:rPr lang="en-US" baseline="0" dirty="0" smtClean="0"/>
              <a:t>-How did it feel to work in a group?</a:t>
            </a:r>
          </a:p>
          <a:p>
            <a:pPr marL="0" marR="0" indent="0" defTabSz="457200" eaLnBrk="1" fontAlgn="auto" latinLnBrk="0" hangingPunct="1">
              <a:lnSpc>
                <a:spcPct val="117999"/>
              </a:lnSpc>
              <a:spcBef>
                <a:spcPts val="0"/>
              </a:spcBef>
              <a:spcAft>
                <a:spcPts val="0"/>
              </a:spcAft>
              <a:buClrTx/>
              <a:buSzTx/>
              <a:buFontTx/>
              <a:buNone/>
              <a:tabLst/>
              <a:defRPr/>
            </a:pPr>
            <a:r>
              <a:rPr lang="en-US" baseline="0" dirty="0" smtClean="0"/>
              <a:t>-Why is team work is important in development?</a:t>
            </a:r>
          </a:p>
          <a:p>
            <a:r>
              <a:rPr lang="en-US" baseline="0" dirty="0" smtClean="0"/>
              <a:t>Overall Day:</a:t>
            </a:r>
          </a:p>
          <a:p>
            <a:r>
              <a:rPr lang="en-US" baseline="0" dirty="0" smtClean="0"/>
              <a:t>-What went well?</a:t>
            </a:r>
          </a:p>
          <a:p>
            <a:r>
              <a:rPr lang="en-US" baseline="0" dirty="0" smtClean="0"/>
              <a:t>-What could have gone better?</a:t>
            </a:r>
          </a:p>
          <a:p>
            <a:r>
              <a:rPr lang="en-US" baseline="0" dirty="0" smtClean="0"/>
              <a:t>-What will do we to improve?</a:t>
            </a:r>
          </a:p>
        </p:txBody>
      </p:sp>
    </p:spTree>
    <p:extLst>
      <p:ext uri="{BB962C8B-B14F-4D97-AF65-F5344CB8AC3E}">
        <p14:creationId xmlns:p14="http://schemas.microsoft.com/office/powerpoint/2010/main" val="19670349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14655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457200" rtl="0" eaLnBrk="1" fontAlgn="auto" latinLnBrk="0" hangingPunct="1">
              <a:lnSpc>
                <a:spcPct val="117999"/>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035196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457200" rtl="0" eaLnBrk="1" fontAlgn="auto" latinLnBrk="0" hangingPunct="1">
              <a:lnSpc>
                <a:spcPct val="117999"/>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925824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discussing this</a:t>
            </a:r>
            <a:r>
              <a:rPr lang="en-US" baseline="0" dirty="0" smtClean="0"/>
              <a:t> slide, have the class open the zip file which should be downloaded and finish downloading Atom.</a:t>
            </a:r>
            <a:endParaRPr lang="en-US" dirty="0"/>
          </a:p>
        </p:txBody>
      </p:sp>
    </p:spTree>
    <p:extLst>
      <p:ext uri="{BB962C8B-B14F-4D97-AF65-F5344CB8AC3E}">
        <p14:creationId xmlns:p14="http://schemas.microsoft.com/office/powerpoint/2010/main" val="1307207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15610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a:t>
            </a:r>
            <a:r>
              <a:rPr lang="en-US" baseline="0" dirty="0" smtClean="0"/>
              <a:t> minute break for the students</a:t>
            </a:r>
            <a:endParaRPr lang="en-US" dirty="0"/>
          </a:p>
        </p:txBody>
      </p:sp>
    </p:spTree>
    <p:extLst>
      <p:ext uri="{BB962C8B-B14F-4D97-AF65-F5344CB8AC3E}">
        <p14:creationId xmlns:p14="http://schemas.microsoft.com/office/powerpoint/2010/main" val="2033891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en-US" dirty="0" smtClean="0"/>
              <a:t>Any questions</a:t>
            </a:r>
            <a:r>
              <a:rPr lang="en-US" baseline="0" dirty="0" smtClean="0"/>
              <a:t>?</a:t>
            </a:r>
            <a:endParaRPr lang="en-US" dirty="0" smtClean="0"/>
          </a:p>
        </p:txBody>
      </p:sp>
    </p:spTree>
    <p:extLst>
      <p:ext uri="{BB962C8B-B14F-4D97-AF65-F5344CB8AC3E}">
        <p14:creationId xmlns:p14="http://schemas.microsoft.com/office/powerpoint/2010/main" val="785222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270000" y="1638300"/>
            <a:ext cx="10464800" cy="3302000"/>
          </a:xfrm>
          <a:prstGeom prst="rect">
            <a:avLst/>
          </a:prstGeom>
        </p:spPr>
        <p:txBody>
          <a:bodyPr anchor="b"/>
          <a:lstStyle/>
          <a:p>
            <a:r>
              <a:rPr lang="en-US" smtClean="0"/>
              <a:t>Click to edit Master title style</a:t>
            </a:r>
            <a:endParaRPr/>
          </a:p>
        </p:txBody>
      </p:sp>
      <p:sp>
        <p:nvSpPr>
          <p:cNvPr id="12" name="Shape 12"/>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i="1"/>
            </a:lvl1pPr>
          </a:lstStyle>
          <a:p>
            <a:pPr lvl="0"/>
            <a:r>
              <a:rPr lang="en-US" smtClean="0"/>
              <a:t>Click to edit Master text styles</a:t>
            </a:r>
          </a:p>
        </p:txBody>
      </p:sp>
      <p:sp>
        <p:nvSpPr>
          <p:cNvPr id="94" name="Shape 94"/>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lvl1pPr>
          </a:lstStyle>
          <a:p>
            <a:pPr lvl="0"/>
            <a:r>
              <a:rPr lang="en-US" smtClean="0"/>
              <a:t>Click to edit Master text styles</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3175" y="0"/>
            <a:ext cx="13004800" cy="9753600"/>
          </a:xfrm>
          <a:prstGeom prst="rect">
            <a:avLst/>
          </a:prstGeom>
        </p:spPr>
        <p:txBody>
          <a:bodyPr lIns="91439" tIns="45719" rIns="91439" bIns="45719" anchor="t">
            <a:noAutofit/>
          </a:bodyPr>
          <a:lstStyle/>
          <a:p>
            <a:r>
              <a:rPr lang="en-US" smtClean="0"/>
              <a:t>Drag picture to placeholder or click icon to add</a:t>
            </a:r>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1619250" y="660400"/>
            <a:ext cx="9758016" cy="5905500"/>
          </a:xfrm>
          <a:prstGeom prst="rect">
            <a:avLst/>
          </a:prstGeom>
        </p:spPr>
        <p:txBody>
          <a:bodyPr lIns="91439" tIns="45719" rIns="91439" bIns="45719" anchor="t">
            <a:noAutofit/>
          </a:bodyPr>
          <a:lstStyle/>
          <a:p>
            <a:r>
              <a:rPr lang="en-US" smtClean="0"/>
              <a:t>Drag picture to placeholder or click icon to add</a:t>
            </a:r>
            <a:endParaRPr/>
          </a:p>
        </p:txBody>
      </p:sp>
      <p:sp>
        <p:nvSpPr>
          <p:cNvPr id="21" name="Shape 21"/>
          <p:cNvSpPr>
            <a:spLocks noGrp="1"/>
          </p:cNvSpPr>
          <p:nvPr>
            <p:ph type="title"/>
          </p:nvPr>
        </p:nvSpPr>
        <p:spPr>
          <a:xfrm>
            <a:off x="1270000" y="6718300"/>
            <a:ext cx="10464800" cy="1422400"/>
          </a:xfrm>
          <a:prstGeom prst="rect">
            <a:avLst/>
          </a:prstGeom>
        </p:spPr>
        <p:txBody>
          <a:bodyPr/>
          <a:lstStyle/>
          <a:p>
            <a:r>
              <a:rPr lang="en-US" smtClean="0"/>
              <a:t>Click to edit Master title style</a:t>
            </a:r>
            <a:endParaRPr/>
          </a:p>
        </p:txBody>
      </p:sp>
      <p:sp>
        <p:nvSpPr>
          <p:cNvPr id="22" name="Shape 22"/>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1270000" y="3225800"/>
            <a:ext cx="10464800" cy="3302000"/>
          </a:xfrm>
          <a:prstGeom prst="rect">
            <a:avLst/>
          </a:prstGeom>
        </p:spPr>
        <p:txBody>
          <a:bodyPr/>
          <a:lstStyle/>
          <a:p>
            <a:r>
              <a:rPr lang="en-US" smtClean="0"/>
              <a:t>Click to edit Master title style</a:t>
            </a:r>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718299" y="638919"/>
            <a:ext cx="5325770" cy="8216901"/>
          </a:xfrm>
          <a:prstGeom prst="rect">
            <a:avLst/>
          </a:prstGeom>
        </p:spPr>
        <p:txBody>
          <a:bodyPr lIns="91439" tIns="45719" rIns="91439" bIns="45719" anchor="t">
            <a:noAutofit/>
          </a:bodyPr>
          <a:lstStyle/>
          <a:p>
            <a:r>
              <a:rPr lang="en-US" smtClean="0"/>
              <a:t>Drag picture to placeholder or click icon to add</a:t>
            </a:r>
            <a:endParaRPr/>
          </a:p>
        </p:txBody>
      </p:sp>
      <p:sp>
        <p:nvSpPr>
          <p:cNvPr id="39" name="Shape 39"/>
          <p:cNvSpPr>
            <a:spLocks noGrp="1"/>
          </p:cNvSpPr>
          <p:nvPr>
            <p:ph type="title"/>
          </p:nvPr>
        </p:nvSpPr>
        <p:spPr>
          <a:xfrm>
            <a:off x="952500" y="635000"/>
            <a:ext cx="5334000" cy="3987800"/>
          </a:xfrm>
          <a:prstGeom prst="rect">
            <a:avLst/>
          </a:prstGeom>
        </p:spPr>
        <p:txBody>
          <a:bodyPr anchor="b"/>
          <a:lstStyle>
            <a:lvl1pPr>
              <a:defRPr sz="6000"/>
            </a:lvl1pPr>
          </a:lstStyle>
          <a:p>
            <a:r>
              <a:rPr lang="en-US" smtClean="0"/>
              <a:t>Click to edit Master title style</a:t>
            </a:r>
            <a:endParaRPr/>
          </a:p>
        </p:txBody>
      </p:sp>
      <p:sp>
        <p:nvSpPr>
          <p:cNvPr id="40" name="Shape 40"/>
          <p:cNvSpPr>
            <a:spLocks noGrp="1"/>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rPr lang="en-US" smtClean="0"/>
              <a:t>Click to edit Master title style</a:t>
            </a:r>
            <a:endParaRP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rPr lang="en-US" smtClean="0"/>
              <a:t>Click to edit Master title style</a:t>
            </a:r>
            <a:endParaRPr/>
          </a:p>
        </p:txBody>
      </p:sp>
      <p:sp>
        <p:nvSpPr>
          <p:cNvPr id="57" name="Shape 57"/>
          <p:cNvSpPr>
            <a:spLocks noGrp="1"/>
          </p:cNvSpPr>
          <p:nvPr>
            <p:ph type="body" idx="1"/>
          </p:nvPr>
        </p:nvSpPr>
        <p:spPr>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r>
              <a:rPr lang="en-US" smtClean="0"/>
              <a:t>Drag picture to placeholder or click icon to add</a:t>
            </a:r>
            <a:endParaRPr/>
          </a:p>
        </p:txBody>
      </p:sp>
      <p:sp>
        <p:nvSpPr>
          <p:cNvPr id="66" name="Shape 66"/>
          <p:cNvSpPr>
            <a:spLocks noGrp="1"/>
          </p:cNvSpPr>
          <p:nvPr>
            <p:ph type="title"/>
          </p:nvPr>
        </p:nvSpPr>
        <p:spPr>
          <a:prstGeom prst="rect">
            <a:avLst/>
          </a:prstGeom>
        </p:spPr>
        <p:txBody>
          <a:bodyPr/>
          <a:lstStyle/>
          <a:p>
            <a:r>
              <a:rPr lang="en-US" smtClean="0"/>
              <a:t>Click to edit Master title style</a:t>
            </a:r>
            <a:endParaRPr/>
          </a:p>
        </p:txBody>
      </p:sp>
      <p:sp>
        <p:nvSpPr>
          <p:cNvPr id="67" name="Shape 67"/>
          <p:cNvSpPr>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952500" y="1270000"/>
            <a:ext cx="11099800" cy="7213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r>
              <a:rPr lang="en-US" smtClean="0"/>
              <a:t>Drag picture to placeholder or click icon to add</a:t>
            </a:r>
            <a:endParaRPr/>
          </a:p>
        </p:txBody>
      </p:sp>
      <p:sp>
        <p:nvSpPr>
          <p:cNvPr id="84" name="Shape 84"/>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r>
              <a:rPr lang="en-US" smtClean="0"/>
              <a:t>Drag picture to placeholder or click icon to add</a:t>
            </a:r>
            <a:endParaRPr/>
          </a:p>
        </p:txBody>
      </p:sp>
      <p:sp>
        <p:nvSpPr>
          <p:cNvPr id="85" name="Shape 85"/>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r>
              <a:rPr lang="en-US" smtClean="0"/>
              <a:t>Drag picture to placeholder or click icon to add</a:t>
            </a:r>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xmlns:p14="http://schemas.microsoft.com/office/powerpoint/2010/main" spd="med"/>
  <p:txStyles>
    <p:titleStyle>
      <a:lvl1pPr marL="0" marR="0" indent="0" algn="ctr" defTabSz="584200" rtl="0" eaLnBrk="1" latinLnBrk="0" hangingPunct="1">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1pPr>
      <a:lvl2pPr marL="0" marR="0" indent="228600" algn="ctr" defTabSz="584200" rtl="0" eaLnBrk="1" latinLnBrk="0" hangingPunct="1">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2pPr>
      <a:lvl3pPr marL="0" marR="0" indent="457200" algn="ctr" defTabSz="584200" rtl="0" eaLnBrk="1" latinLnBrk="0" hangingPunct="1">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3pPr>
      <a:lvl4pPr marL="0" marR="0" indent="685800" algn="ctr" defTabSz="584200" rtl="0" eaLnBrk="1" latinLnBrk="0" hangingPunct="1">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4pPr>
      <a:lvl5pPr marL="0" marR="0" indent="914400" algn="ctr" defTabSz="584200" rtl="0" eaLnBrk="1" latinLnBrk="0" hangingPunct="1">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5pPr>
      <a:lvl6pPr marL="0" marR="0" indent="1143000" algn="ctr" defTabSz="584200" rtl="0" eaLnBrk="1" latinLnBrk="0" hangingPunct="1">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6pPr>
      <a:lvl7pPr marL="0" marR="0" indent="1371600" algn="ctr" defTabSz="584200" rtl="0" eaLnBrk="1" latinLnBrk="0" hangingPunct="1">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7pPr>
      <a:lvl8pPr marL="0" marR="0" indent="1600200" algn="ctr" defTabSz="584200" rtl="0" eaLnBrk="1" latinLnBrk="0" hangingPunct="1">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8pPr>
      <a:lvl9pPr marL="0" marR="0" indent="1828800" algn="ctr" defTabSz="584200" rtl="0" eaLnBrk="1" latinLnBrk="0" hangingPunct="1">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9pPr>
    </p:titleStyle>
    <p:bodyStyle>
      <a:lvl1pPr marL="444500" marR="0" indent="-444500" algn="l" defTabSz="584200" rtl="0" eaLnBrk="1" latinLnBrk="0" hangingPunct="1">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1pPr>
      <a:lvl2pPr marL="889000" marR="0" indent="-444500" algn="l" defTabSz="584200" rtl="0" eaLnBrk="1" latinLnBrk="0" hangingPunct="1">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2pPr>
      <a:lvl3pPr marL="1333500" marR="0" indent="-444500" algn="l" defTabSz="584200" rtl="0" eaLnBrk="1" latinLnBrk="0" hangingPunct="1">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3pPr>
      <a:lvl4pPr marL="1778000" marR="0" indent="-444500" algn="l" defTabSz="584200" rtl="0" eaLnBrk="1" latinLnBrk="0" hangingPunct="1">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4pPr>
      <a:lvl5pPr marL="2222500" marR="0" indent="-444500" algn="l" defTabSz="584200" rtl="0" eaLnBrk="1" latinLnBrk="0" hangingPunct="1">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5pPr>
      <a:lvl6pPr marL="2667000" marR="0" indent="-444500" algn="l" defTabSz="584200" rtl="0" eaLnBrk="1" latinLnBrk="0" hangingPunct="1">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6pPr>
      <a:lvl7pPr marL="3111500" marR="0" indent="-444500" algn="l" defTabSz="584200" rtl="0" eaLnBrk="1" latinLnBrk="0" hangingPunct="1">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7pPr>
      <a:lvl8pPr marL="3556000" marR="0" indent="-444500" algn="l" defTabSz="584200" rtl="0" eaLnBrk="1" latinLnBrk="0" hangingPunct="1">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8pPr>
      <a:lvl9pPr marL="4000500" marR="0" indent="-444500" algn="l" defTabSz="584200" rtl="0" eaLnBrk="1" latinLnBrk="0" hangingPunct="1">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9pPr>
    </p:bodyStyle>
    <p:otherStyle>
      <a:lvl1pPr marL="0" marR="0" indent="0" algn="ctr" defTabSz="584200" rtl="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khanadacemy.org/" TargetMode="Externa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hyperlink" Target="http://udacity.github.io/js-basics/static-home/index.html" TargetMode="External"/><Relationship Id="rId4" Type="http://schemas.openxmlformats.org/officeDocument/2006/relationships/comments" Target="../comments/comment3.xml"/><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53.xml.rels><?xml version="1.0" encoding="UTF-8" standalone="yes"?>
<Relationships xmlns="http://schemas.openxmlformats.org/package/2006/relationships"><Relationship Id="rId3" Type="http://schemas.openxmlformats.org/officeDocument/2006/relationships/hyperlink" Target="http://www.w3schools.com/tags/)" TargetMode="External"/><Relationship Id="rId4" Type="http://schemas.openxmlformats.org/officeDocument/2006/relationships/hyperlink" Target="http://www.htmldog.com/references/html/tags/" TargetMode="External"/><Relationship Id="rId1" Type="http://schemas.openxmlformats.org/officeDocument/2006/relationships/slideLayout" Target="../slideLayouts/slideLayout6.xml"/><Relationship Id="rId2" Type="http://schemas.openxmlformats.org/officeDocument/2006/relationships/hyperlink" Target="https://developer.mozilla.org/en-US/docs/Web/HTML"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6.xml.rels><?xml version="1.0" encoding="UTF-8" standalone="yes"?>
<Relationships xmlns="http://schemas.openxmlformats.org/package/2006/relationships"><Relationship Id="rId3" Type="http://schemas.openxmlformats.org/officeDocument/2006/relationships/hyperlink" Target="https://atom.io/" TargetMode="External"/><Relationship Id="rId4" Type="http://schemas.openxmlformats.org/officeDocument/2006/relationships/image" Target="../media/image1.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comments" Target="../comments/comment1.xml"/><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comments" Target="../comments/comment2.xml"/><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github.com/" TargetMode="Externa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a:spLocks noGrp="1"/>
          </p:cNvSpPr>
          <p:nvPr>
            <p:ph type="ctrTitle"/>
          </p:nvPr>
        </p:nvSpPr>
        <p:spPr>
          <a:prstGeom prst="rect">
            <a:avLst/>
          </a:prstGeom>
        </p:spPr>
        <p:txBody>
          <a:bodyPr/>
          <a:lstStyle/>
          <a:p>
            <a:r>
              <a:rPr dirty="0"/>
              <a:t>Day </a:t>
            </a:r>
            <a:r>
              <a:rPr lang="en-US" dirty="0" smtClean="0"/>
              <a:t>2</a:t>
            </a:r>
            <a:r>
              <a:rPr dirty="0" smtClean="0"/>
              <a:t> </a:t>
            </a:r>
            <a:r>
              <a:rPr dirty="0"/>
              <a:t>(MM/DD/YYYY)</a:t>
            </a:r>
          </a:p>
        </p:txBody>
      </p:sp>
      <p:sp>
        <p:nvSpPr>
          <p:cNvPr id="120" name="Shape 120"/>
          <p:cNvSpPr>
            <a:spLocks noGrp="1"/>
          </p:cNvSpPr>
          <p:nvPr>
            <p:ph type="subTitle" sz="quarter" idx="1"/>
          </p:nvPr>
        </p:nvSpPr>
        <p:spPr>
          <a:prstGeom prst="rect">
            <a:avLst/>
          </a:prstGeom>
        </p:spPr>
        <p:txBody>
          <a:bodyPr/>
          <a:lstStyle/>
          <a:p>
            <a:r>
              <a:rPr lang="en-US" dirty="0" smtClean="0"/>
              <a:t>D-Code</a:t>
            </a:r>
            <a:endParaRPr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845820" y="693420"/>
            <a:ext cx="11099800" cy="1965960"/>
          </a:xfrm>
        </p:spPr>
        <p:txBody>
          <a:bodyPr anchor="t">
            <a:normAutofit/>
          </a:bodyPr>
          <a:lstStyle/>
          <a:p>
            <a:pPr marL="742950" indent="-742950">
              <a:lnSpc>
                <a:spcPct val="150000"/>
              </a:lnSpc>
              <a:spcBef>
                <a:spcPts val="0"/>
              </a:spcBef>
              <a:buFont typeface="+mj-lt"/>
              <a:buAutoNum type="arabicPeriod"/>
            </a:pPr>
            <a:r>
              <a:rPr lang="en-US" dirty="0" smtClean="0">
                <a:solidFill>
                  <a:schemeClr val="bg1"/>
                </a:solidFill>
              </a:rPr>
              <a:t>Go to the following website: https://github.com</a:t>
            </a:r>
          </a:p>
          <a:p>
            <a:pPr marL="742950" indent="-742950">
              <a:lnSpc>
                <a:spcPct val="150000"/>
              </a:lnSpc>
              <a:spcBef>
                <a:spcPts val="0"/>
              </a:spcBef>
              <a:buFont typeface="+mj-lt"/>
              <a:buAutoNum type="arabicPeriod"/>
            </a:pPr>
            <a:r>
              <a:rPr lang="en-US" dirty="0" smtClean="0"/>
              <a:t>Click ”Sign up”</a:t>
            </a:r>
          </a:p>
        </p:txBody>
      </p:sp>
      <p:sp>
        <p:nvSpPr>
          <p:cNvPr id="5" name="Title 4"/>
          <p:cNvSpPr>
            <a:spLocks noGrp="1"/>
          </p:cNvSpPr>
          <p:nvPr>
            <p:ph type="title"/>
          </p:nvPr>
        </p:nvSpPr>
        <p:spPr>
          <a:xfrm>
            <a:off x="952500" y="254000"/>
            <a:ext cx="11099800" cy="1422400"/>
          </a:xfrm>
        </p:spPr>
        <p:txBody>
          <a:bodyPr/>
          <a:lstStyle/>
          <a:p>
            <a:r>
              <a:rPr lang="en-US" dirty="0" err="1" smtClean="0"/>
              <a:t>Github</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5899" y="3257493"/>
            <a:ext cx="4933002" cy="5212018"/>
          </a:xfrm>
          <a:prstGeom prst="rect">
            <a:avLst/>
          </a:prstGeom>
        </p:spPr>
      </p:pic>
    </p:spTree>
    <p:extLst>
      <p:ext uri="{BB962C8B-B14F-4D97-AF65-F5344CB8AC3E}">
        <p14:creationId xmlns:p14="http://schemas.microsoft.com/office/powerpoint/2010/main" val="167710626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53" presetClass="entr" presetSubtype="16" fill="hold" nodeType="withEffect">
                                  <p:stCondLst>
                                    <p:cond delay="250"/>
                                  </p:stCondLst>
                                  <p:childTnLst>
                                    <p:set>
                                      <p:cBhvr>
                                        <p:cTn id="8" dur="1" fill="hold">
                                          <p:stCondLst>
                                            <p:cond delay="0"/>
                                          </p:stCondLst>
                                        </p:cTn>
                                        <p:tgtEl>
                                          <p:spTgt spid="8"/>
                                        </p:tgtEl>
                                        <p:attrNameLst>
                                          <p:attrName>style.visibility</p:attrName>
                                        </p:attrNameLst>
                                      </p:cBhvr>
                                      <p:to>
                                        <p:strVal val="visible"/>
                                      </p:to>
                                    </p:set>
                                    <p:anim calcmode="lin" valueType="num">
                                      <p:cBhvr>
                                        <p:cTn id="9" dur="1000" fill="hold"/>
                                        <p:tgtEl>
                                          <p:spTgt spid="8"/>
                                        </p:tgtEl>
                                        <p:attrNameLst>
                                          <p:attrName>ppt_w</p:attrName>
                                        </p:attrNameLst>
                                      </p:cBhvr>
                                      <p:tavLst>
                                        <p:tav tm="0">
                                          <p:val>
                                            <p:fltVal val="0"/>
                                          </p:val>
                                        </p:tav>
                                        <p:tav tm="100000">
                                          <p:val>
                                            <p:strVal val="#ppt_w"/>
                                          </p:val>
                                        </p:tav>
                                      </p:tavLst>
                                    </p:anim>
                                    <p:anim calcmode="lin" valueType="num">
                                      <p:cBhvr>
                                        <p:cTn id="10" dur="1000" fill="hold"/>
                                        <p:tgtEl>
                                          <p:spTgt spid="8"/>
                                        </p:tgtEl>
                                        <p:attrNameLst>
                                          <p:attrName>ppt_h</p:attrName>
                                        </p:attrNameLst>
                                      </p:cBhvr>
                                      <p:tavLst>
                                        <p:tav tm="0">
                                          <p:val>
                                            <p:fltVal val="0"/>
                                          </p:val>
                                        </p:tav>
                                        <p:tav tm="100000">
                                          <p:val>
                                            <p:strVal val="#ppt_h"/>
                                          </p:val>
                                        </p:tav>
                                      </p:tavLst>
                                    </p:anim>
                                    <p:animEffect transition="in" filter="fade">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1062989" y="0"/>
            <a:ext cx="11099800" cy="2758440"/>
          </a:xfrm>
        </p:spPr>
        <p:txBody>
          <a:bodyPr anchor="t">
            <a:normAutofit/>
          </a:bodyPr>
          <a:lstStyle/>
          <a:p>
            <a:pPr marL="742950" indent="-742950">
              <a:lnSpc>
                <a:spcPct val="150000"/>
              </a:lnSpc>
              <a:spcBef>
                <a:spcPts val="0"/>
              </a:spcBef>
              <a:buFont typeface="+mj-lt"/>
              <a:buAutoNum type="arabicPeriod"/>
            </a:pPr>
            <a:r>
              <a:rPr lang="en-US" dirty="0" smtClean="0">
                <a:solidFill>
                  <a:schemeClr val="bg1"/>
                </a:solidFill>
              </a:rPr>
              <a:t>Go to the following website: https://github.com</a:t>
            </a:r>
          </a:p>
          <a:p>
            <a:pPr marL="742950" indent="-742950">
              <a:lnSpc>
                <a:spcPct val="150000"/>
              </a:lnSpc>
              <a:spcBef>
                <a:spcPts val="0"/>
              </a:spcBef>
              <a:buFont typeface="+mj-lt"/>
              <a:buAutoNum type="arabicPeriod"/>
            </a:pPr>
            <a:r>
              <a:rPr lang="en-US" dirty="0" smtClean="0">
                <a:solidFill>
                  <a:schemeClr val="bg1"/>
                </a:solidFill>
              </a:rPr>
              <a:t>Click ”Sign up”</a:t>
            </a:r>
          </a:p>
          <a:p>
            <a:pPr marL="742950" indent="-742950">
              <a:lnSpc>
                <a:spcPct val="150000"/>
              </a:lnSpc>
              <a:spcBef>
                <a:spcPts val="0"/>
              </a:spcBef>
              <a:buFont typeface="+mj-lt"/>
              <a:buAutoNum type="arabicPeriod"/>
            </a:pPr>
            <a:r>
              <a:rPr lang="en-US" dirty="0" smtClean="0"/>
              <a:t>Create an account</a:t>
            </a:r>
          </a:p>
        </p:txBody>
      </p:sp>
      <p:sp>
        <p:nvSpPr>
          <p:cNvPr id="5" name="Title 4"/>
          <p:cNvSpPr>
            <a:spLocks noGrp="1"/>
          </p:cNvSpPr>
          <p:nvPr>
            <p:ph type="title"/>
          </p:nvPr>
        </p:nvSpPr>
        <p:spPr>
          <a:xfrm>
            <a:off x="952500" y="254000"/>
            <a:ext cx="11099800" cy="1422400"/>
          </a:xfrm>
        </p:spPr>
        <p:txBody>
          <a:bodyPr/>
          <a:lstStyle/>
          <a:p>
            <a:r>
              <a:rPr lang="en-US" dirty="0" err="1" smtClean="0"/>
              <a:t>Github</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7791" y="3195320"/>
            <a:ext cx="5650195" cy="5232971"/>
          </a:xfrm>
          <a:prstGeom prst="rect">
            <a:avLst/>
          </a:prstGeom>
        </p:spPr>
      </p:pic>
    </p:spTree>
    <p:extLst>
      <p:ext uri="{BB962C8B-B14F-4D97-AF65-F5344CB8AC3E}">
        <p14:creationId xmlns:p14="http://schemas.microsoft.com/office/powerpoint/2010/main" val="96123308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53" presetClass="entr" presetSubtype="16" fill="hold" nodeType="withEffect">
                                  <p:stCondLst>
                                    <p:cond delay="250"/>
                                  </p:stCondLst>
                                  <p:childTnLst>
                                    <p:set>
                                      <p:cBhvr>
                                        <p:cTn id="8" dur="1" fill="hold">
                                          <p:stCondLst>
                                            <p:cond delay="0"/>
                                          </p:stCondLst>
                                        </p:cTn>
                                        <p:tgtEl>
                                          <p:spTgt spid="9"/>
                                        </p:tgtEl>
                                        <p:attrNameLst>
                                          <p:attrName>style.visibility</p:attrName>
                                        </p:attrNameLst>
                                      </p:cBhvr>
                                      <p:to>
                                        <p:strVal val="visible"/>
                                      </p:to>
                                    </p:set>
                                    <p:anim calcmode="lin" valueType="num">
                                      <p:cBhvr>
                                        <p:cTn id="9" dur="1000" fill="hold"/>
                                        <p:tgtEl>
                                          <p:spTgt spid="9"/>
                                        </p:tgtEl>
                                        <p:attrNameLst>
                                          <p:attrName>ppt_w</p:attrName>
                                        </p:attrNameLst>
                                      </p:cBhvr>
                                      <p:tavLst>
                                        <p:tav tm="0">
                                          <p:val>
                                            <p:fltVal val="0"/>
                                          </p:val>
                                        </p:tav>
                                        <p:tav tm="100000">
                                          <p:val>
                                            <p:strVal val="#ppt_w"/>
                                          </p:val>
                                        </p:tav>
                                      </p:tavLst>
                                    </p:anim>
                                    <p:anim calcmode="lin" valueType="num">
                                      <p:cBhvr>
                                        <p:cTn id="10" dur="1000" fill="hold"/>
                                        <p:tgtEl>
                                          <p:spTgt spid="9"/>
                                        </p:tgtEl>
                                        <p:attrNameLst>
                                          <p:attrName>ppt_h</p:attrName>
                                        </p:attrNameLst>
                                      </p:cBhvr>
                                      <p:tavLst>
                                        <p:tav tm="0">
                                          <p:val>
                                            <p:fltVal val="0"/>
                                          </p:val>
                                        </p:tav>
                                        <p:tav tm="100000">
                                          <p:val>
                                            <p:strVal val="#ppt_h"/>
                                          </p:val>
                                        </p:tav>
                                      </p:tavLst>
                                    </p:anim>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830580" y="-749589"/>
            <a:ext cx="11099800" cy="4191000"/>
          </a:xfrm>
        </p:spPr>
        <p:txBody>
          <a:bodyPr anchor="t">
            <a:normAutofit/>
          </a:bodyPr>
          <a:lstStyle/>
          <a:p>
            <a:pPr marL="742950" indent="-742950">
              <a:lnSpc>
                <a:spcPct val="150000"/>
              </a:lnSpc>
              <a:spcBef>
                <a:spcPts val="0"/>
              </a:spcBef>
              <a:buFont typeface="+mj-lt"/>
              <a:buAutoNum type="arabicPeriod"/>
            </a:pPr>
            <a:r>
              <a:rPr lang="en-US" dirty="0" smtClean="0">
                <a:solidFill>
                  <a:schemeClr val="bg1"/>
                </a:solidFill>
              </a:rPr>
              <a:t>Go to the following website: https://github.com</a:t>
            </a:r>
          </a:p>
          <a:p>
            <a:pPr marL="742950" indent="-742950">
              <a:lnSpc>
                <a:spcPct val="150000"/>
              </a:lnSpc>
              <a:spcBef>
                <a:spcPts val="0"/>
              </a:spcBef>
              <a:buFont typeface="+mj-lt"/>
              <a:buAutoNum type="arabicPeriod"/>
            </a:pPr>
            <a:r>
              <a:rPr lang="en-US" dirty="0" smtClean="0">
                <a:solidFill>
                  <a:schemeClr val="bg1"/>
                </a:solidFill>
              </a:rPr>
              <a:t>Click ”Sign up”</a:t>
            </a:r>
          </a:p>
          <a:p>
            <a:pPr marL="742950" indent="-742950">
              <a:lnSpc>
                <a:spcPct val="150000"/>
              </a:lnSpc>
              <a:spcBef>
                <a:spcPts val="0"/>
              </a:spcBef>
              <a:buFont typeface="+mj-lt"/>
              <a:buAutoNum type="arabicPeriod"/>
            </a:pPr>
            <a:r>
              <a:rPr lang="en-US" dirty="0" smtClean="0">
                <a:solidFill>
                  <a:schemeClr val="bg1"/>
                </a:solidFill>
              </a:rPr>
              <a:t>Create an account </a:t>
            </a:r>
          </a:p>
          <a:p>
            <a:pPr marL="742950" indent="-742950">
              <a:lnSpc>
                <a:spcPct val="150000"/>
              </a:lnSpc>
              <a:spcBef>
                <a:spcPts val="0"/>
              </a:spcBef>
              <a:buFont typeface="+mj-lt"/>
              <a:buAutoNum type="arabicPeriod"/>
            </a:pPr>
            <a:r>
              <a:rPr lang="en-US" dirty="0" smtClean="0"/>
              <a:t>Choose the Free Plan</a:t>
            </a:r>
          </a:p>
        </p:txBody>
      </p:sp>
      <p:sp>
        <p:nvSpPr>
          <p:cNvPr id="5" name="Title 4"/>
          <p:cNvSpPr>
            <a:spLocks noGrp="1"/>
          </p:cNvSpPr>
          <p:nvPr>
            <p:ph type="title"/>
          </p:nvPr>
        </p:nvSpPr>
        <p:spPr>
          <a:xfrm>
            <a:off x="952500" y="254000"/>
            <a:ext cx="11099800" cy="1422400"/>
          </a:xfrm>
        </p:spPr>
        <p:txBody>
          <a:bodyPr/>
          <a:lstStyle/>
          <a:p>
            <a:r>
              <a:rPr lang="en-US" dirty="0" err="1" smtClean="0"/>
              <a:t>Github</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142" y="3441411"/>
            <a:ext cx="5260514" cy="5240812"/>
          </a:xfrm>
          <a:prstGeom prst="rect">
            <a:avLst/>
          </a:prstGeom>
        </p:spPr>
      </p:pic>
    </p:spTree>
    <p:extLst>
      <p:ext uri="{BB962C8B-B14F-4D97-AF65-F5344CB8AC3E}">
        <p14:creationId xmlns:p14="http://schemas.microsoft.com/office/powerpoint/2010/main" val="50088588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53" presetClass="entr" presetSubtype="16"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 calcmode="lin" valueType="num">
                                      <p:cBhvr>
                                        <p:cTn id="9" dur="1000" fill="hold"/>
                                        <p:tgtEl>
                                          <p:spTgt spid="10"/>
                                        </p:tgtEl>
                                        <p:attrNameLst>
                                          <p:attrName>ppt_w</p:attrName>
                                        </p:attrNameLst>
                                      </p:cBhvr>
                                      <p:tavLst>
                                        <p:tav tm="0">
                                          <p:val>
                                            <p:fltVal val="0"/>
                                          </p:val>
                                        </p:tav>
                                        <p:tav tm="100000">
                                          <p:val>
                                            <p:strVal val="#ppt_w"/>
                                          </p:val>
                                        </p:tav>
                                      </p:tavLst>
                                    </p:anim>
                                    <p:anim calcmode="lin" valueType="num">
                                      <p:cBhvr>
                                        <p:cTn id="10" dur="1000" fill="hold"/>
                                        <p:tgtEl>
                                          <p:spTgt spid="10"/>
                                        </p:tgtEl>
                                        <p:attrNameLst>
                                          <p:attrName>ppt_h</p:attrName>
                                        </p:attrNameLst>
                                      </p:cBhvr>
                                      <p:tavLst>
                                        <p:tav tm="0">
                                          <p:val>
                                            <p:fltVal val="0"/>
                                          </p:val>
                                        </p:tav>
                                        <p:tav tm="100000">
                                          <p:val>
                                            <p:strVal val="#ppt_h"/>
                                          </p:val>
                                        </p:tav>
                                      </p:tavLst>
                                    </p:anim>
                                    <p:animEffect transition="in" filter="fade">
                                      <p:cBhvr>
                                        <p:cTn id="1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34398" y="315991"/>
            <a:ext cx="7025640" cy="852409"/>
          </a:xfrm>
        </p:spPr>
        <p:txBody>
          <a:bodyPr>
            <a:normAutofit fontScale="90000"/>
          </a:bodyPr>
          <a:lstStyle/>
          <a:p>
            <a:r>
              <a:rPr lang="en-US" dirty="0" smtClean="0"/>
              <a:t>Khan Academy</a:t>
            </a:r>
            <a:endParaRPr lang="en-US" dirty="0"/>
          </a:p>
        </p:txBody>
      </p:sp>
      <p:sp>
        <p:nvSpPr>
          <p:cNvPr id="6" name="Text Placeholder 5"/>
          <p:cNvSpPr>
            <a:spLocks noGrp="1"/>
          </p:cNvSpPr>
          <p:nvPr>
            <p:ph type="body" idx="1"/>
          </p:nvPr>
        </p:nvSpPr>
        <p:spPr>
          <a:xfrm>
            <a:off x="350520" y="1727458"/>
            <a:ext cx="12252960" cy="1442462"/>
          </a:xfrm>
        </p:spPr>
        <p:txBody>
          <a:bodyPr anchor="t">
            <a:normAutofit/>
          </a:bodyPr>
          <a:lstStyle/>
          <a:p>
            <a:pPr marL="742950" indent="-742950">
              <a:lnSpc>
                <a:spcPct val="150000"/>
              </a:lnSpc>
              <a:spcBef>
                <a:spcPts val="0"/>
              </a:spcBef>
              <a:buFont typeface="+mj-lt"/>
              <a:buAutoNum type="arabicPeriod"/>
            </a:pPr>
            <a:r>
              <a:rPr lang="en-US" dirty="0" smtClean="0"/>
              <a:t>Go to the following website: </a:t>
            </a:r>
            <a:r>
              <a:rPr lang="en-US" dirty="0" smtClean="0">
                <a:hlinkClick r:id="rId2"/>
              </a:rPr>
              <a:t>www.khanadacemy.org</a:t>
            </a:r>
            <a:endParaRPr lang="en-US" dirty="0" smtClean="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1160" y="3510280"/>
            <a:ext cx="10058400" cy="4981977"/>
          </a:xfrm>
          <a:prstGeom prst="rect">
            <a:avLst/>
          </a:prstGeom>
        </p:spPr>
      </p:pic>
    </p:spTree>
    <p:extLst>
      <p:ext uri="{BB962C8B-B14F-4D97-AF65-F5344CB8AC3E}">
        <p14:creationId xmlns:p14="http://schemas.microsoft.com/office/powerpoint/2010/main" val="116838455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53" presetClass="entr" presetSubtype="16" fill="hold" nodeType="withEffect">
                                  <p:stCondLst>
                                    <p:cond delay="250"/>
                                  </p:stCondLst>
                                  <p:childTnLst>
                                    <p:set>
                                      <p:cBhvr>
                                        <p:cTn id="8" dur="1" fill="hold">
                                          <p:stCondLst>
                                            <p:cond delay="0"/>
                                          </p:stCondLst>
                                        </p:cTn>
                                        <p:tgtEl>
                                          <p:spTgt spid="2"/>
                                        </p:tgtEl>
                                        <p:attrNameLst>
                                          <p:attrName>style.visibility</p:attrName>
                                        </p:attrNameLst>
                                      </p:cBhvr>
                                      <p:to>
                                        <p:strVal val="visible"/>
                                      </p:to>
                                    </p:set>
                                    <p:anim calcmode="lin" valueType="num">
                                      <p:cBhvr>
                                        <p:cTn id="9" dur="1000" fill="hold"/>
                                        <p:tgtEl>
                                          <p:spTgt spid="2"/>
                                        </p:tgtEl>
                                        <p:attrNameLst>
                                          <p:attrName>ppt_w</p:attrName>
                                        </p:attrNameLst>
                                      </p:cBhvr>
                                      <p:tavLst>
                                        <p:tav tm="0">
                                          <p:val>
                                            <p:fltVal val="0"/>
                                          </p:val>
                                        </p:tav>
                                        <p:tav tm="100000">
                                          <p:val>
                                            <p:strVal val="#ppt_w"/>
                                          </p:val>
                                        </p:tav>
                                      </p:tavLst>
                                    </p:anim>
                                    <p:anim calcmode="lin" valueType="num">
                                      <p:cBhvr>
                                        <p:cTn id="10" dur="1000" fill="hold"/>
                                        <p:tgtEl>
                                          <p:spTgt spid="2"/>
                                        </p:tgtEl>
                                        <p:attrNameLst>
                                          <p:attrName>ppt_h</p:attrName>
                                        </p:attrNameLst>
                                      </p:cBhvr>
                                      <p:tavLst>
                                        <p:tav tm="0">
                                          <p:val>
                                            <p:fltVal val="0"/>
                                          </p:val>
                                        </p:tav>
                                        <p:tav tm="100000">
                                          <p:val>
                                            <p:strVal val="#ppt_h"/>
                                          </p:val>
                                        </p:tav>
                                      </p:tavLst>
                                    </p:anim>
                                    <p:animEffect transition="in" filter="fade">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872967" y="1554480"/>
            <a:ext cx="11099800" cy="1158240"/>
          </a:xfrm>
        </p:spPr>
        <p:txBody>
          <a:bodyPr anchor="t">
            <a:normAutofit/>
          </a:bodyPr>
          <a:lstStyle/>
          <a:p>
            <a:pPr marL="742950" indent="-742950">
              <a:lnSpc>
                <a:spcPct val="150000"/>
              </a:lnSpc>
              <a:spcBef>
                <a:spcPts val="0"/>
              </a:spcBef>
              <a:buFont typeface="+mj-lt"/>
              <a:buAutoNum type="arabicPeriod" startAt="2"/>
            </a:pPr>
            <a:r>
              <a:rPr lang="en-US" dirty="0" smtClean="0"/>
              <a:t>Click “Start Learning” </a:t>
            </a:r>
          </a:p>
        </p:txBody>
      </p:sp>
      <p:sp>
        <p:nvSpPr>
          <p:cNvPr id="5" name="Title 4"/>
          <p:cNvSpPr>
            <a:spLocks noGrp="1"/>
          </p:cNvSpPr>
          <p:nvPr>
            <p:ph type="title"/>
          </p:nvPr>
        </p:nvSpPr>
        <p:spPr>
          <a:xfrm>
            <a:off x="3434398" y="315991"/>
            <a:ext cx="7025640" cy="852409"/>
          </a:xfrm>
        </p:spPr>
        <p:txBody>
          <a:bodyPr>
            <a:normAutofit fontScale="90000"/>
          </a:bodyPr>
          <a:lstStyle/>
          <a:p>
            <a:r>
              <a:rPr lang="en-US" dirty="0" smtClean="0"/>
              <a:t>Khan Academy</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320" y="3251200"/>
            <a:ext cx="5931800" cy="4353560"/>
          </a:xfrm>
          <a:prstGeom prst="rect">
            <a:avLst/>
          </a:prstGeom>
        </p:spPr>
      </p:pic>
    </p:spTree>
    <p:extLst>
      <p:ext uri="{BB962C8B-B14F-4D97-AF65-F5344CB8AC3E}">
        <p14:creationId xmlns:p14="http://schemas.microsoft.com/office/powerpoint/2010/main" val="185332565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53" presetClass="entr" presetSubtype="16" fill="hold" nodeType="withEffect">
                                  <p:stCondLst>
                                    <p:cond delay="250"/>
                                  </p:stCondLst>
                                  <p:childTnLst>
                                    <p:set>
                                      <p:cBhvr>
                                        <p:cTn id="8" dur="1" fill="hold">
                                          <p:stCondLst>
                                            <p:cond delay="0"/>
                                          </p:stCondLst>
                                        </p:cTn>
                                        <p:tgtEl>
                                          <p:spTgt spid="2"/>
                                        </p:tgtEl>
                                        <p:attrNameLst>
                                          <p:attrName>style.visibility</p:attrName>
                                        </p:attrNameLst>
                                      </p:cBhvr>
                                      <p:to>
                                        <p:strVal val="visible"/>
                                      </p:to>
                                    </p:set>
                                    <p:anim calcmode="lin" valueType="num">
                                      <p:cBhvr>
                                        <p:cTn id="9" dur="1000" fill="hold"/>
                                        <p:tgtEl>
                                          <p:spTgt spid="2"/>
                                        </p:tgtEl>
                                        <p:attrNameLst>
                                          <p:attrName>ppt_w</p:attrName>
                                        </p:attrNameLst>
                                      </p:cBhvr>
                                      <p:tavLst>
                                        <p:tav tm="0">
                                          <p:val>
                                            <p:fltVal val="0"/>
                                          </p:val>
                                        </p:tav>
                                        <p:tav tm="100000">
                                          <p:val>
                                            <p:strVal val="#ppt_w"/>
                                          </p:val>
                                        </p:tav>
                                      </p:tavLst>
                                    </p:anim>
                                    <p:anim calcmode="lin" valueType="num">
                                      <p:cBhvr>
                                        <p:cTn id="10" dur="1000" fill="hold"/>
                                        <p:tgtEl>
                                          <p:spTgt spid="2"/>
                                        </p:tgtEl>
                                        <p:attrNameLst>
                                          <p:attrName>ppt_h</p:attrName>
                                        </p:attrNameLst>
                                      </p:cBhvr>
                                      <p:tavLst>
                                        <p:tav tm="0">
                                          <p:val>
                                            <p:fltVal val="0"/>
                                          </p:val>
                                        </p:tav>
                                        <p:tav tm="100000">
                                          <p:val>
                                            <p:strVal val="#ppt_h"/>
                                          </p:val>
                                        </p:tav>
                                      </p:tavLst>
                                    </p:anim>
                                    <p:animEffect transition="in" filter="fade">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1116807" y="-1076316"/>
            <a:ext cx="11099800" cy="3637022"/>
          </a:xfrm>
        </p:spPr>
        <p:txBody>
          <a:bodyPr anchor="t">
            <a:normAutofit/>
          </a:bodyPr>
          <a:lstStyle/>
          <a:p>
            <a:pPr marL="742950" indent="-742950">
              <a:lnSpc>
                <a:spcPct val="150000"/>
              </a:lnSpc>
              <a:spcBef>
                <a:spcPts val="0"/>
              </a:spcBef>
              <a:buFont typeface="+mj-lt"/>
              <a:buAutoNum type="arabicPeriod"/>
            </a:pPr>
            <a:r>
              <a:rPr lang="en-US" dirty="0" smtClean="0">
                <a:solidFill>
                  <a:schemeClr val="bg1"/>
                </a:solidFill>
              </a:rPr>
              <a:t>Go to the following website: www.khanadacemy.org</a:t>
            </a:r>
          </a:p>
          <a:p>
            <a:pPr marL="742950" indent="-742950">
              <a:lnSpc>
                <a:spcPct val="150000"/>
              </a:lnSpc>
              <a:spcBef>
                <a:spcPts val="0"/>
              </a:spcBef>
              <a:buFont typeface="+mj-lt"/>
              <a:buAutoNum type="arabicPeriod"/>
            </a:pPr>
            <a:r>
              <a:rPr lang="en-US" dirty="0" smtClean="0">
                <a:solidFill>
                  <a:schemeClr val="bg1"/>
                </a:solidFill>
              </a:rPr>
              <a:t>Click “Start Learning” </a:t>
            </a:r>
          </a:p>
          <a:p>
            <a:pPr marL="742950" indent="-742950">
              <a:lnSpc>
                <a:spcPct val="150000"/>
              </a:lnSpc>
              <a:spcBef>
                <a:spcPts val="0"/>
              </a:spcBef>
              <a:buFont typeface="+mj-lt"/>
              <a:buAutoNum type="arabicPeriod"/>
            </a:pPr>
            <a:r>
              <a:rPr lang="en-US" dirty="0" smtClean="0"/>
              <a:t>Select “Sign up with email”</a:t>
            </a:r>
          </a:p>
        </p:txBody>
      </p:sp>
      <p:sp>
        <p:nvSpPr>
          <p:cNvPr id="5" name="Title 4"/>
          <p:cNvSpPr>
            <a:spLocks noGrp="1"/>
          </p:cNvSpPr>
          <p:nvPr>
            <p:ph type="title"/>
          </p:nvPr>
        </p:nvSpPr>
        <p:spPr>
          <a:xfrm>
            <a:off x="3434398" y="315991"/>
            <a:ext cx="7025640" cy="852409"/>
          </a:xfrm>
        </p:spPr>
        <p:txBody>
          <a:bodyPr>
            <a:normAutofit fontScale="90000"/>
          </a:bodyPr>
          <a:lstStyle/>
          <a:p>
            <a:r>
              <a:rPr lang="en-US" dirty="0" smtClean="0"/>
              <a:t>Khan Academy</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3074" y="3213100"/>
            <a:ext cx="5585202" cy="5059680"/>
          </a:xfrm>
          <a:prstGeom prst="rect">
            <a:avLst/>
          </a:prstGeom>
        </p:spPr>
      </p:pic>
    </p:spTree>
    <p:extLst>
      <p:ext uri="{BB962C8B-B14F-4D97-AF65-F5344CB8AC3E}">
        <p14:creationId xmlns:p14="http://schemas.microsoft.com/office/powerpoint/2010/main" val="50712186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par>
                          <p:cTn id="7" fill="hold">
                            <p:stCondLst>
                              <p:cond delay="0"/>
                            </p:stCondLst>
                            <p:childTnLst>
                              <p:par>
                                <p:cTn id="8" presetID="53" presetClass="entr" presetSubtype="16"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34398" y="315991"/>
            <a:ext cx="7025640" cy="852409"/>
          </a:xfrm>
        </p:spPr>
        <p:txBody>
          <a:bodyPr>
            <a:normAutofit fontScale="90000"/>
          </a:bodyPr>
          <a:lstStyle/>
          <a:p>
            <a:r>
              <a:rPr lang="en-US" dirty="0" smtClean="0"/>
              <a:t>Khan Academy</a:t>
            </a:r>
            <a:endParaRPr lang="en-US" dirty="0"/>
          </a:p>
        </p:txBody>
      </p:sp>
      <p:sp>
        <p:nvSpPr>
          <p:cNvPr id="6" name="Text Placeholder 5"/>
          <p:cNvSpPr>
            <a:spLocks noGrp="1"/>
          </p:cNvSpPr>
          <p:nvPr>
            <p:ph type="body" idx="1"/>
          </p:nvPr>
        </p:nvSpPr>
        <p:spPr>
          <a:xfrm>
            <a:off x="1025367" y="1605538"/>
            <a:ext cx="11099800" cy="1015742"/>
          </a:xfrm>
        </p:spPr>
        <p:txBody>
          <a:bodyPr anchor="t">
            <a:normAutofit/>
          </a:bodyPr>
          <a:lstStyle/>
          <a:p>
            <a:pPr marL="742950" indent="-742950">
              <a:lnSpc>
                <a:spcPct val="150000"/>
              </a:lnSpc>
              <a:spcBef>
                <a:spcPts val="0"/>
              </a:spcBef>
              <a:buFont typeface="+mj-lt"/>
              <a:buAutoNum type="arabicPeriod" startAt="4"/>
            </a:pPr>
            <a:r>
              <a:rPr lang="en-US" dirty="0" smtClean="0"/>
              <a:t>Complete the sign up form </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2046" y="3099058"/>
            <a:ext cx="5586441" cy="5059680"/>
          </a:xfrm>
          <a:prstGeom prst="rect">
            <a:avLst/>
          </a:prstGeom>
        </p:spPr>
      </p:pic>
    </p:spTree>
    <p:extLst>
      <p:ext uri="{BB962C8B-B14F-4D97-AF65-F5344CB8AC3E}">
        <p14:creationId xmlns:p14="http://schemas.microsoft.com/office/powerpoint/2010/main" val="91624549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53" presetClass="entr" presetSubtype="16" fill="hold" nodeType="withEffect">
                                  <p:stCondLst>
                                    <p:cond delay="250"/>
                                  </p:stCondLst>
                                  <p:childTnLst>
                                    <p:set>
                                      <p:cBhvr>
                                        <p:cTn id="8" dur="1" fill="hold">
                                          <p:stCondLst>
                                            <p:cond delay="0"/>
                                          </p:stCondLst>
                                        </p:cTn>
                                        <p:tgtEl>
                                          <p:spTgt spid="10"/>
                                        </p:tgtEl>
                                        <p:attrNameLst>
                                          <p:attrName>style.visibility</p:attrName>
                                        </p:attrNameLst>
                                      </p:cBhvr>
                                      <p:to>
                                        <p:strVal val="visible"/>
                                      </p:to>
                                    </p:set>
                                    <p:anim calcmode="lin" valueType="num">
                                      <p:cBhvr>
                                        <p:cTn id="9" dur="1000" fill="hold"/>
                                        <p:tgtEl>
                                          <p:spTgt spid="10"/>
                                        </p:tgtEl>
                                        <p:attrNameLst>
                                          <p:attrName>ppt_w</p:attrName>
                                        </p:attrNameLst>
                                      </p:cBhvr>
                                      <p:tavLst>
                                        <p:tav tm="0">
                                          <p:val>
                                            <p:fltVal val="0"/>
                                          </p:val>
                                        </p:tav>
                                        <p:tav tm="100000">
                                          <p:val>
                                            <p:strVal val="#ppt_w"/>
                                          </p:val>
                                        </p:tav>
                                      </p:tavLst>
                                    </p:anim>
                                    <p:anim calcmode="lin" valueType="num">
                                      <p:cBhvr>
                                        <p:cTn id="10" dur="1000" fill="hold"/>
                                        <p:tgtEl>
                                          <p:spTgt spid="10"/>
                                        </p:tgtEl>
                                        <p:attrNameLst>
                                          <p:attrName>ppt_h</p:attrName>
                                        </p:attrNameLst>
                                      </p:cBhvr>
                                      <p:tavLst>
                                        <p:tav tm="0">
                                          <p:val>
                                            <p:fltVal val="0"/>
                                          </p:val>
                                        </p:tav>
                                        <p:tav tm="100000">
                                          <p:val>
                                            <p:strVal val="#ppt_h"/>
                                          </p:val>
                                        </p:tav>
                                      </p:tavLst>
                                    </p:anim>
                                    <p:animEffect transition="in" filter="fade">
                                      <p:cBhvr>
                                        <p:cTn id="1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34398" y="315991"/>
            <a:ext cx="7025640" cy="852409"/>
          </a:xfrm>
        </p:spPr>
        <p:txBody>
          <a:bodyPr>
            <a:normAutofit fontScale="90000"/>
          </a:bodyPr>
          <a:lstStyle/>
          <a:p>
            <a:r>
              <a:rPr lang="en-US" dirty="0" smtClean="0"/>
              <a:t>Khan Academy</a:t>
            </a:r>
            <a:endParaRPr lang="en-US" dirty="0"/>
          </a:p>
        </p:txBody>
      </p:sp>
      <p:sp>
        <p:nvSpPr>
          <p:cNvPr id="6" name="Text Placeholder 5"/>
          <p:cNvSpPr>
            <a:spLocks noGrp="1"/>
          </p:cNvSpPr>
          <p:nvPr>
            <p:ph type="body" idx="1"/>
          </p:nvPr>
        </p:nvSpPr>
        <p:spPr>
          <a:xfrm>
            <a:off x="1071087" y="1483618"/>
            <a:ext cx="11099800" cy="1183382"/>
          </a:xfrm>
        </p:spPr>
        <p:txBody>
          <a:bodyPr anchor="t">
            <a:normAutofit/>
          </a:bodyPr>
          <a:lstStyle/>
          <a:p>
            <a:pPr marL="742950" indent="-742950">
              <a:lnSpc>
                <a:spcPct val="150000"/>
              </a:lnSpc>
              <a:spcBef>
                <a:spcPts val="0"/>
              </a:spcBef>
              <a:buFont typeface="+mj-lt"/>
              <a:buAutoNum type="arabicPeriod" startAt="5"/>
            </a:pPr>
            <a:r>
              <a:rPr lang="en-US" dirty="0" smtClean="0"/>
              <a:t>Select your name and go to your profile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5019" y="3549043"/>
            <a:ext cx="5487064" cy="4537950"/>
          </a:xfrm>
          <a:prstGeom prst="rect">
            <a:avLst/>
          </a:prstGeom>
        </p:spPr>
      </p:pic>
    </p:spTree>
    <p:extLst>
      <p:ext uri="{BB962C8B-B14F-4D97-AF65-F5344CB8AC3E}">
        <p14:creationId xmlns:p14="http://schemas.microsoft.com/office/powerpoint/2010/main" val="71853006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53" presetClass="entr" presetSubtype="16" fill="hold" nodeType="withEffect">
                                  <p:stCondLst>
                                    <p:cond delay="250"/>
                                  </p:stCondLst>
                                  <p:childTnLst>
                                    <p:set>
                                      <p:cBhvr>
                                        <p:cTn id="8" dur="1" fill="hold">
                                          <p:stCondLst>
                                            <p:cond delay="0"/>
                                          </p:stCondLst>
                                        </p:cTn>
                                        <p:tgtEl>
                                          <p:spTgt spid="8"/>
                                        </p:tgtEl>
                                        <p:attrNameLst>
                                          <p:attrName>style.visibility</p:attrName>
                                        </p:attrNameLst>
                                      </p:cBhvr>
                                      <p:to>
                                        <p:strVal val="visible"/>
                                      </p:to>
                                    </p:set>
                                    <p:anim calcmode="lin" valueType="num">
                                      <p:cBhvr>
                                        <p:cTn id="9" dur="1000" fill="hold"/>
                                        <p:tgtEl>
                                          <p:spTgt spid="8"/>
                                        </p:tgtEl>
                                        <p:attrNameLst>
                                          <p:attrName>ppt_w</p:attrName>
                                        </p:attrNameLst>
                                      </p:cBhvr>
                                      <p:tavLst>
                                        <p:tav tm="0">
                                          <p:val>
                                            <p:fltVal val="0"/>
                                          </p:val>
                                        </p:tav>
                                        <p:tav tm="100000">
                                          <p:val>
                                            <p:strVal val="#ppt_w"/>
                                          </p:val>
                                        </p:tav>
                                      </p:tavLst>
                                    </p:anim>
                                    <p:anim calcmode="lin" valueType="num">
                                      <p:cBhvr>
                                        <p:cTn id="10" dur="1000" fill="hold"/>
                                        <p:tgtEl>
                                          <p:spTgt spid="8"/>
                                        </p:tgtEl>
                                        <p:attrNameLst>
                                          <p:attrName>ppt_h</p:attrName>
                                        </p:attrNameLst>
                                      </p:cBhvr>
                                      <p:tavLst>
                                        <p:tav tm="0">
                                          <p:val>
                                            <p:fltVal val="0"/>
                                          </p:val>
                                        </p:tav>
                                        <p:tav tm="100000">
                                          <p:val>
                                            <p:strVal val="#ppt_h"/>
                                          </p:val>
                                        </p:tav>
                                      </p:tavLst>
                                    </p:anim>
                                    <p:animEffect transition="in" filter="fade">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34398" y="315991"/>
            <a:ext cx="7025640" cy="852409"/>
          </a:xfrm>
        </p:spPr>
        <p:txBody>
          <a:bodyPr>
            <a:normAutofit fontScale="90000"/>
          </a:bodyPr>
          <a:lstStyle/>
          <a:p>
            <a:r>
              <a:rPr lang="en-US" dirty="0" smtClean="0"/>
              <a:t>Khan Academy</a:t>
            </a:r>
            <a:endParaRPr lang="en-US" dirty="0"/>
          </a:p>
        </p:txBody>
      </p:sp>
      <p:sp>
        <p:nvSpPr>
          <p:cNvPr id="6" name="Text Placeholder 5"/>
          <p:cNvSpPr>
            <a:spLocks noGrp="1"/>
          </p:cNvSpPr>
          <p:nvPr>
            <p:ph type="body" idx="1"/>
          </p:nvPr>
        </p:nvSpPr>
        <p:spPr>
          <a:xfrm>
            <a:off x="472440" y="1559817"/>
            <a:ext cx="12176760" cy="4155183"/>
          </a:xfrm>
        </p:spPr>
        <p:txBody>
          <a:bodyPr anchor="t">
            <a:normAutofit fontScale="92500"/>
          </a:bodyPr>
          <a:lstStyle/>
          <a:p>
            <a:pPr marL="742950" indent="-742950">
              <a:lnSpc>
                <a:spcPct val="150000"/>
              </a:lnSpc>
              <a:spcBef>
                <a:spcPts val="0"/>
              </a:spcBef>
              <a:buFont typeface="+mj-lt"/>
              <a:buAutoNum type="arabicPeriod" startAt="6"/>
            </a:pPr>
            <a:r>
              <a:rPr lang="en-US" dirty="0" smtClean="0"/>
              <a:t>Open the “Coaches” tab</a:t>
            </a:r>
          </a:p>
          <a:p>
            <a:pPr marL="742950" indent="-742950">
              <a:lnSpc>
                <a:spcPct val="150000"/>
              </a:lnSpc>
              <a:spcBef>
                <a:spcPts val="0"/>
              </a:spcBef>
              <a:buFont typeface="+mj-lt"/>
              <a:buAutoNum type="arabicPeriod" startAt="6"/>
            </a:pPr>
            <a:r>
              <a:rPr lang="en-US" dirty="0" smtClean="0"/>
              <a:t>In Add a Coach enter </a:t>
            </a:r>
            <a:r>
              <a:rPr lang="en-US" dirty="0"/>
              <a:t>c</a:t>
            </a:r>
            <a:r>
              <a:rPr lang="en-US" dirty="0" smtClean="0"/>
              <a:t>lass </a:t>
            </a:r>
            <a:r>
              <a:rPr lang="en-US" dirty="0"/>
              <a:t>c</a:t>
            </a:r>
            <a:r>
              <a:rPr lang="en-US" dirty="0" smtClean="0"/>
              <a:t>ode: P7YVGM</a:t>
            </a:r>
          </a:p>
          <a:p>
            <a:pPr marL="742950" indent="-742950">
              <a:lnSpc>
                <a:spcPct val="150000"/>
              </a:lnSpc>
              <a:spcBef>
                <a:spcPts val="0"/>
              </a:spcBef>
              <a:buFont typeface="+mj-lt"/>
              <a:buAutoNum type="arabicPeriod" startAt="6"/>
            </a:pPr>
            <a:r>
              <a:rPr lang="en-US" dirty="0" smtClean="0"/>
              <a:t>Click “Join the class”</a:t>
            </a:r>
          </a:p>
          <a:p>
            <a:pPr marL="742950" indent="-742950">
              <a:lnSpc>
                <a:spcPct val="150000"/>
              </a:lnSpc>
              <a:spcBef>
                <a:spcPts val="0"/>
              </a:spcBef>
              <a:buFont typeface="+mj-lt"/>
              <a:buAutoNum type="arabicPeriod" startAt="6"/>
            </a:pPr>
            <a:r>
              <a:rPr lang="en-US" dirty="0" smtClean="0"/>
              <a:t>In the Add a Coach enter: kyle.ofori@detroitlabs.com</a:t>
            </a:r>
          </a:p>
          <a:p>
            <a:pPr marL="742950" indent="-742950">
              <a:lnSpc>
                <a:spcPct val="150000"/>
              </a:lnSpc>
              <a:spcBef>
                <a:spcPts val="0"/>
              </a:spcBef>
              <a:buFont typeface="+mj-lt"/>
              <a:buAutoNum type="arabicPeriod" startAt="6"/>
            </a:pPr>
            <a:r>
              <a:rPr lang="en-US" dirty="0"/>
              <a:t>Click “Join the class”</a:t>
            </a:r>
          </a:p>
          <a:p>
            <a:pPr marL="742950" indent="-742950">
              <a:lnSpc>
                <a:spcPct val="150000"/>
              </a:lnSpc>
              <a:spcBef>
                <a:spcPts val="0"/>
              </a:spcBef>
              <a:buFont typeface="+mj-lt"/>
              <a:buAutoNum type="arabicPeriod" startAt="6"/>
            </a:pP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756" y="6065521"/>
            <a:ext cx="11363411" cy="3168520"/>
          </a:xfrm>
          <a:prstGeom prst="rect">
            <a:avLst/>
          </a:prstGeom>
        </p:spPr>
      </p:pic>
    </p:spTree>
    <p:extLst>
      <p:ext uri="{BB962C8B-B14F-4D97-AF65-F5344CB8AC3E}">
        <p14:creationId xmlns:p14="http://schemas.microsoft.com/office/powerpoint/2010/main" val="212733299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53" presetClass="entr" presetSubtype="16" repeatCount="0" fill="hold" nodeType="withEffect">
                                  <p:stCondLst>
                                    <p:cond delay="250"/>
                                  </p:stCondLst>
                                  <p:childTnLst>
                                    <p:set>
                                      <p:cBhvr>
                                        <p:cTn id="8" dur="1" fill="hold">
                                          <p:stCondLst>
                                            <p:cond delay="0"/>
                                          </p:stCondLst>
                                        </p:cTn>
                                        <p:tgtEl>
                                          <p:spTgt spid="7"/>
                                        </p:tgtEl>
                                        <p:attrNameLst>
                                          <p:attrName>style.visibility</p:attrName>
                                        </p:attrNameLst>
                                      </p:cBhvr>
                                      <p:to>
                                        <p:strVal val="visible"/>
                                      </p:to>
                                    </p:set>
                                    <p:anim calcmode="lin" valueType="num">
                                      <p:cBhvr>
                                        <p:cTn id="9" dur="1000" fill="hold"/>
                                        <p:tgtEl>
                                          <p:spTgt spid="7"/>
                                        </p:tgtEl>
                                        <p:attrNameLst>
                                          <p:attrName>ppt_w</p:attrName>
                                        </p:attrNameLst>
                                      </p:cBhvr>
                                      <p:tavLst>
                                        <p:tav tm="0">
                                          <p:val>
                                            <p:fltVal val="0"/>
                                          </p:val>
                                        </p:tav>
                                        <p:tav tm="100000">
                                          <p:val>
                                            <p:strVal val="#ppt_w"/>
                                          </p:val>
                                        </p:tav>
                                      </p:tavLst>
                                    </p:anim>
                                    <p:anim calcmode="lin" valueType="num">
                                      <p:cBhvr>
                                        <p:cTn id="10" dur="1000" fill="hold"/>
                                        <p:tgtEl>
                                          <p:spTgt spid="7"/>
                                        </p:tgtEl>
                                        <p:attrNameLst>
                                          <p:attrName>ppt_h</p:attrName>
                                        </p:attrNameLst>
                                      </p:cBhvr>
                                      <p:tavLst>
                                        <p:tav tm="0">
                                          <p:val>
                                            <p:fltVal val="0"/>
                                          </p:val>
                                        </p:tav>
                                        <p:tav tm="100000">
                                          <p:val>
                                            <p:strVal val="#ppt_h"/>
                                          </p:val>
                                        </p:tav>
                                      </p:tavLst>
                                    </p:anim>
                                    <p:animEffect transition="in" filter="fade">
                                      <p:cBhvr>
                                        <p:cTn id="11" dur="1000"/>
                                        <p:tgtEl>
                                          <p:spTgt spid="7"/>
                                        </p:tgtEl>
                                      </p:cBhvr>
                                    </p:animEffect>
                                  </p:childTnLst>
                                </p:cTn>
                              </p:par>
                            </p:childTnLst>
                          </p:cTn>
                        </p:par>
                        <p:par>
                          <p:cTn id="12" fill="hold">
                            <p:stCondLst>
                              <p:cond delay="1250"/>
                            </p:stCondLst>
                            <p:childTnLst>
                              <p:par>
                                <p:cTn id="13" presetID="1" presetClass="entr" presetSubtype="0" fill="hold" grpId="0" nodeType="afterEffect">
                                  <p:stCondLst>
                                    <p:cond delay="25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par>
                          <p:cTn id="15" fill="hold">
                            <p:stCondLst>
                              <p:cond delay="1500"/>
                            </p:stCondLst>
                            <p:childTnLst>
                              <p:par>
                                <p:cTn id="16" presetID="1" presetClass="entr" presetSubtype="0" fill="hold" grpId="0" nodeType="afterEffect">
                                  <p:stCondLst>
                                    <p:cond delay="250"/>
                                  </p:stCondLst>
                                  <p:childTnLst>
                                    <p:set>
                                      <p:cBhvr>
                                        <p:cTn id="17" dur="1" fill="hold">
                                          <p:stCondLst>
                                            <p:cond delay="0"/>
                                          </p:stCondLst>
                                        </p:cTn>
                                        <p:tgtEl>
                                          <p:spTgt spid="6">
                                            <p:txEl>
                                              <p:pRg st="2" end="2"/>
                                            </p:txEl>
                                          </p:spTgt>
                                        </p:tgtEl>
                                        <p:attrNameLst>
                                          <p:attrName>style.visibility</p:attrName>
                                        </p:attrNameLst>
                                      </p:cBhvr>
                                      <p:to>
                                        <p:strVal val="visible"/>
                                      </p:to>
                                    </p:set>
                                  </p:childTnLst>
                                </p:cTn>
                              </p:par>
                            </p:childTnLst>
                          </p:cTn>
                        </p:par>
                        <p:par>
                          <p:cTn id="18" fill="hold">
                            <p:stCondLst>
                              <p:cond delay="1750"/>
                            </p:stCondLst>
                            <p:childTnLst>
                              <p:par>
                                <p:cTn id="19" presetID="1" presetClass="entr" presetSubtype="0" fill="hold" grpId="0" nodeType="afterEffect">
                                  <p:stCondLst>
                                    <p:cond delay="25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par>
                          <p:cTn id="21" fill="hold">
                            <p:stCondLst>
                              <p:cond delay="2000"/>
                            </p:stCondLst>
                            <p:childTnLst>
                              <p:par>
                                <p:cTn id="22" presetID="1" presetClass="entr" presetSubtype="0" fill="hold" grpId="0" nodeType="afterEffect">
                                  <p:stCondLst>
                                    <p:cond delay="250"/>
                                  </p:stCondLst>
                                  <p:childTnLst>
                                    <p:set>
                                      <p:cBhvr>
                                        <p:cTn id="23"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If you teach a fish to man</a:t>
            </a:r>
            <a:endParaRPr lang="en-US" dirty="0"/>
          </a:p>
        </p:txBody>
      </p:sp>
      <p:sp>
        <p:nvSpPr>
          <p:cNvPr id="3" name="Text Placeholder 2"/>
          <p:cNvSpPr>
            <a:spLocks noGrp="1"/>
          </p:cNvSpPr>
          <p:nvPr>
            <p:ph type="body" idx="1"/>
          </p:nvPr>
        </p:nvSpPr>
        <p:spPr/>
        <p:txBody>
          <a:bodyPr anchor="t">
            <a:normAutofit/>
          </a:bodyPr>
          <a:lstStyle/>
          <a:p>
            <a:pPr marL="0" indent="0">
              <a:spcBef>
                <a:spcPts val="600"/>
              </a:spcBef>
              <a:buNone/>
            </a:pPr>
            <a:r>
              <a:rPr lang="en-US" sz="3200" dirty="0" smtClean="0"/>
              <a:t>Better known as </a:t>
            </a:r>
          </a:p>
          <a:p>
            <a:pPr marL="0" indent="0" algn="ctr">
              <a:spcBef>
                <a:spcPts val="600"/>
              </a:spcBef>
              <a:buNone/>
            </a:pPr>
            <a:r>
              <a:rPr lang="en-US" sz="3200" b="1" i="1" dirty="0" smtClean="0"/>
              <a:t>“If you teach a man to fish, </a:t>
            </a:r>
          </a:p>
          <a:p>
            <a:pPr marL="0" indent="0" algn="ctr">
              <a:spcBef>
                <a:spcPts val="600"/>
              </a:spcBef>
              <a:buNone/>
            </a:pPr>
            <a:r>
              <a:rPr lang="en-US" sz="3200" b="1" i="1" dirty="0" smtClean="0"/>
              <a:t>he will never go hungry.”</a:t>
            </a:r>
          </a:p>
          <a:p>
            <a:pPr marL="0" indent="0">
              <a:buNone/>
            </a:pPr>
            <a:r>
              <a:rPr lang="en-US" sz="4000" b="1" dirty="0" smtClean="0"/>
              <a:t>Resources for Always Learning:</a:t>
            </a:r>
          </a:p>
          <a:p>
            <a:pPr>
              <a:spcBef>
                <a:spcPts val="1200"/>
              </a:spcBef>
            </a:pPr>
            <a:r>
              <a:rPr lang="en-US" dirty="0" err="1" smtClean="0"/>
              <a:t>CodeAcademy</a:t>
            </a:r>
            <a:endParaRPr lang="en-US" dirty="0" smtClean="0"/>
          </a:p>
          <a:p>
            <a:pPr>
              <a:spcBef>
                <a:spcPts val="1200"/>
              </a:spcBef>
            </a:pPr>
            <a:r>
              <a:rPr lang="en-US" dirty="0" err="1" smtClean="0"/>
              <a:t>Udacity</a:t>
            </a:r>
            <a:endParaRPr lang="en-US" dirty="0" smtClean="0"/>
          </a:p>
          <a:p>
            <a:pPr>
              <a:spcBef>
                <a:spcPts val="1200"/>
              </a:spcBef>
            </a:pPr>
            <a:r>
              <a:rPr lang="en-US" dirty="0" smtClean="0"/>
              <a:t>Khan Academy</a:t>
            </a:r>
          </a:p>
          <a:p>
            <a:pPr>
              <a:spcBef>
                <a:spcPts val="1200"/>
              </a:spcBef>
            </a:pPr>
            <a:r>
              <a:rPr lang="en-US" dirty="0" smtClean="0"/>
              <a:t>And most vital Stack Overflow </a:t>
            </a:r>
          </a:p>
          <a:p>
            <a:pPr marL="0" indent="0">
              <a:buNone/>
            </a:pPr>
            <a:endParaRPr lang="en-US" dirty="0"/>
          </a:p>
        </p:txBody>
      </p:sp>
    </p:spTree>
    <p:extLst>
      <p:ext uri="{BB962C8B-B14F-4D97-AF65-F5344CB8AC3E}">
        <p14:creationId xmlns:p14="http://schemas.microsoft.com/office/powerpoint/2010/main" val="18649082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a:spLocks noGrp="1"/>
          </p:cNvSpPr>
          <p:nvPr>
            <p:ph type="title"/>
          </p:nvPr>
        </p:nvSpPr>
        <p:spPr>
          <a:xfrm>
            <a:off x="533400" y="3225800"/>
            <a:ext cx="12085320" cy="3302000"/>
          </a:xfrm>
          <a:prstGeom prst="rect">
            <a:avLst/>
          </a:prstGeom>
        </p:spPr>
        <p:txBody>
          <a:bodyPr/>
          <a:lstStyle/>
          <a:p>
            <a:r>
              <a:rPr lang="en-US" dirty="0" smtClean="0"/>
              <a:t>try{</a:t>
            </a:r>
            <a:r>
              <a:rPr lang="en-US" sz="7200" dirty="0" err="1" smtClean="0"/>
              <a:t>whatDoYouRemember</a:t>
            </a:r>
            <a:r>
              <a:rPr lang="en-US" sz="7200" dirty="0" smtClean="0"/>
              <a:t>()</a:t>
            </a:r>
            <a:r>
              <a:rPr lang="en-US" dirty="0" smtClean="0"/>
              <a:t>}</a:t>
            </a:r>
            <a:endParaRPr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Udacity</a:t>
            </a:r>
            <a:r>
              <a:rPr lang="en-US" dirty="0" smtClean="0"/>
              <a:t> Challenge v02</a:t>
            </a:r>
            <a:endParaRPr lang="en-US" dirty="0"/>
          </a:p>
        </p:txBody>
      </p:sp>
      <p:sp>
        <p:nvSpPr>
          <p:cNvPr id="4" name="Text Placeholder 3"/>
          <p:cNvSpPr>
            <a:spLocks noGrp="1"/>
          </p:cNvSpPr>
          <p:nvPr>
            <p:ph type="body" idx="1"/>
          </p:nvPr>
        </p:nvSpPr>
        <p:spPr>
          <a:xfrm>
            <a:off x="952500" y="3518116"/>
            <a:ext cx="11099800" cy="4370521"/>
          </a:xfrm>
        </p:spPr>
        <p:txBody>
          <a:bodyPr anchor="t">
            <a:normAutofit/>
          </a:bodyPr>
          <a:lstStyle/>
          <a:p>
            <a:pPr marL="0" indent="0">
              <a:buNone/>
            </a:pPr>
            <a:r>
              <a:rPr lang="en-US" dirty="0" smtClean="0"/>
              <a:t>Type the following in your browser:</a:t>
            </a:r>
          </a:p>
          <a:p>
            <a:pPr marL="0" indent="0">
              <a:buNone/>
            </a:pPr>
            <a:r>
              <a:rPr lang="en-US" sz="4200" b="1" dirty="0" smtClean="0">
                <a:hlinkClick r:id="rId3"/>
              </a:rPr>
              <a:t>http</a:t>
            </a:r>
            <a:r>
              <a:rPr lang="en-US" sz="4200" b="1" dirty="0">
                <a:hlinkClick r:id="rId3"/>
              </a:rPr>
              <a:t>://</a:t>
            </a:r>
            <a:r>
              <a:rPr lang="en-US" sz="4200" b="1" dirty="0" smtClean="0">
                <a:hlinkClick r:id="rId3"/>
              </a:rPr>
              <a:t>udacity.github.io/js-basics/static-home/index.html</a:t>
            </a:r>
            <a:endParaRPr lang="en-US" sz="4200" b="1" dirty="0"/>
          </a:p>
          <a:p>
            <a:pPr marL="0" indent="0">
              <a:spcBef>
                <a:spcPts val="0"/>
              </a:spcBef>
              <a:buNone/>
            </a:pPr>
            <a:endParaRPr lang="en-US" sz="4400" dirty="0" smtClean="0"/>
          </a:p>
          <a:p>
            <a:pPr marL="0" indent="0">
              <a:spcBef>
                <a:spcPts val="0"/>
              </a:spcBef>
              <a:buNone/>
            </a:pPr>
            <a:r>
              <a:rPr lang="en-US" sz="4400" dirty="0" smtClean="0"/>
              <a:t>What is on an HTML web page?</a:t>
            </a:r>
            <a:endParaRPr lang="en-US" sz="4400" dirty="0"/>
          </a:p>
        </p:txBody>
      </p:sp>
    </p:spTree>
    <p:extLst>
      <p:ext uri="{BB962C8B-B14F-4D97-AF65-F5344CB8AC3E}">
        <p14:creationId xmlns:p14="http://schemas.microsoft.com/office/powerpoint/2010/main" val="208266358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3"/>
          </p:nvPr>
        </p:nvPicPr>
        <p:blipFill>
          <a:blip r:embed="rId3">
            <a:extLst>
              <a:ext uri="{28A0092B-C50C-407E-A947-70E740481C1C}">
                <a14:useLocalDpi xmlns:a14="http://schemas.microsoft.com/office/drawing/2010/main" val="0"/>
              </a:ext>
            </a:extLst>
          </a:blip>
          <a:stretch>
            <a:fillRect/>
          </a:stretch>
        </p:blipFill>
        <p:spPr>
          <a:xfrm>
            <a:off x="216976" y="1365787"/>
            <a:ext cx="12584624" cy="7078851"/>
          </a:xfrm>
        </p:spPr>
      </p:pic>
      <p:sp>
        <p:nvSpPr>
          <p:cNvPr id="6" name="TextBox 5"/>
          <p:cNvSpPr txBox="1"/>
          <p:nvPr/>
        </p:nvSpPr>
        <p:spPr>
          <a:xfrm>
            <a:off x="7113722" y="8250016"/>
            <a:ext cx="5687878"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Time Remaining:</a:t>
            </a:r>
            <a:r>
              <a:rPr kumimoji="0" lang="en-US" sz="3600" b="0" i="0" u="none" strike="noStrike" cap="none" spc="0" normalizeH="0" dirty="0" smtClean="0">
                <a:ln>
                  <a:noFill/>
                </a:ln>
                <a:solidFill>
                  <a:srgbClr val="FFFFFF"/>
                </a:solidFill>
                <a:effectLst/>
                <a:uFillTx/>
                <a:latin typeface="+mn-lt"/>
                <a:ea typeface="+mn-ea"/>
                <a:cs typeface="+mn-cs"/>
                <a:sym typeface="Helvetica Light"/>
              </a:rPr>
              <a:t> 5 </a:t>
            </a:r>
            <a:r>
              <a:rPr kumimoji="0" lang="en-US" sz="3600" b="0" i="0" u="none" strike="noStrike" cap="none" spc="0" normalizeH="0" dirty="0" err="1" smtClean="0">
                <a:ln>
                  <a:noFill/>
                </a:ln>
                <a:solidFill>
                  <a:srgbClr val="FFFFFF"/>
                </a:solidFill>
                <a:effectLst/>
                <a:uFillTx/>
                <a:latin typeface="+mn-lt"/>
                <a:ea typeface="+mn-ea"/>
                <a:cs typeface="+mn-cs"/>
                <a:sym typeface="Helvetica Light"/>
              </a:rPr>
              <a:t>mins</a:t>
            </a:r>
            <a:endParaRPr kumimoji="0" lang="en-US" sz="3600" b="0"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48746562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Huddle</a:t>
            </a:r>
            <a:endParaRPr lang="en-US" dirty="0"/>
          </a:p>
        </p:txBody>
      </p:sp>
      <p:sp>
        <p:nvSpPr>
          <p:cNvPr id="3" name="Text Placeholder 2"/>
          <p:cNvSpPr>
            <a:spLocks noGrp="1"/>
          </p:cNvSpPr>
          <p:nvPr>
            <p:ph type="body" idx="1"/>
          </p:nvPr>
        </p:nvSpPr>
        <p:spPr>
          <a:xfrm>
            <a:off x="952500" y="2590800"/>
            <a:ext cx="11099800" cy="4343400"/>
          </a:xfrm>
        </p:spPr>
        <p:txBody>
          <a:bodyPr anchor="t"/>
          <a:lstStyle/>
          <a:p>
            <a:r>
              <a:rPr lang="en-US" strike="sngStrike" dirty="0" smtClean="0"/>
              <a:t>Add to our Developer Toolbox</a:t>
            </a:r>
          </a:p>
          <a:p>
            <a:r>
              <a:rPr lang="en-US" dirty="0" smtClean="0"/>
              <a:t>What </a:t>
            </a:r>
            <a:r>
              <a:rPr lang="en-US" i="1" dirty="0" smtClean="0"/>
              <a:t>is</a:t>
            </a:r>
            <a:r>
              <a:rPr lang="en-US" dirty="0" smtClean="0"/>
              <a:t> HTML</a:t>
            </a:r>
          </a:p>
          <a:p>
            <a:r>
              <a:rPr lang="en-US" dirty="0" smtClean="0"/>
              <a:t>Hello World!!</a:t>
            </a:r>
          </a:p>
          <a:p>
            <a:r>
              <a:rPr lang="en-US" dirty="0" smtClean="0"/>
              <a:t>Tag You’re It</a:t>
            </a:r>
          </a:p>
        </p:txBody>
      </p:sp>
    </p:spTree>
    <p:extLst>
      <p:ext uri="{BB962C8B-B14F-4D97-AF65-F5344CB8AC3E}">
        <p14:creationId xmlns:p14="http://schemas.microsoft.com/office/powerpoint/2010/main" val="178846340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b</a:t>
            </a:r>
            <a:r>
              <a:rPr lang="en-US" sz="5400" dirty="0" smtClean="0"/>
              <a:t>reak;</a:t>
            </a:r>
            <a:endParaRPr lang="en-US" sz="5400" dirty="0"/>
          </a:p>
        </p:txBody>
      </p:sp>
      <p:sp>
        <p:nvSpPr>
          <p:cNvPr id="3" name="Text Placeholder 2"/>
          <p:cNvSpPr>
            <a:spLocks noGrp="1"/>
          </p:cNvSpPr>
          <p:nvPr>
            <p:ph type="body" idx="1"/>
          </p:nvPr>
        </p:nvSpPr>
        <p:spPr/>
        <p:txBody>
          <a:bodyPr anchor="ctr">
            <a:normAutofit/>
          </a:bodyPr>
          <a:lstStyle/>
          <a:p>
            <a:pPr marL="0" indent="0" algn="ctr">
              <a:buNone/>
            </a:pPr>
            <a:r>
              <a:rPr lang="en-US" sz="4400" b="1" dirty="0" smtClean="0"/>
              <a:t>What does HTML stand for?</a:t>
            </a:r>
            <a:endParaRPr lang="en-US" sz="4400" b="1" dirty="0"/>
          </a:p>
        </p:txBody>
      </p:sp>
    </p:spTree>
    <p:extLst>
      <p:ext uri="{BB962C8B-B14F-4D97-AF65-F5344CB8AC3E}">
        <p14:creationId xmlns:p14="http://schemas.microsoft.com/office/powerpoint/2010/main" val="64065476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Speaks</a:t>
            </a:r>
            <a:endParaRPr lang="en-US" dirty="0"/>
          </a:p>
        </p:txBody>
      </p:sp>
      <p:sp>
        <p:nvSpPr>
          <p:cNvPr id="3" name="Text Placeholder 2"/>
          <p:cNvSpPr>
            <a:spLocks noGrp="1"/>
          </p:cNvSpPr>
          <p:nvPr>
            <p:ph type="body" idx="1"/>
          </p:nvPr>
        </p:nvSpPr>
        <p:spPr>
          <a:xfrm>
            <a:off x="952500" y="3195234"/>
            <a:ext cx="11099800" cy="5731790"/>
          </a:xfrm>
        </p:spPr>
        <p:txBody>
          <a:bodyPr anchor="t"/>
          <a:lstStyle/>
          <a:p>
            <a:pPr marL="0" indent="0">
              <a:buNone/>
            </a:pPr>
            <a:r>
              <a:rPr lang="en-US" dirty="0" smtClean="0"/>
              <a:t>HTML aka Hypertext Markup Language</a:t>
            </a:r>
          </a:p>
          <a:p>
            <a:pPr marL="0" indent="0">
              <a:buNone/>
            </a:pPr>
            <a:r>
              <a:rPr lang="en-US" dirty="0"/>
              <a:t>p</a:t>
            </a:r>
            <a:r>
              <a:rPr lang="en-US" dirty="0" smtClean="0"/>
              <a:t>rogramming language === false;</a:t>
            </a:r>
          </a:p>
          <a:p>
            <a:pPr marL="0" indent="0">
              <a:buNone/>
            </a:pPr>
            <a:r>
              <a:rPr lang="en-US" dirty="0" smtClean="0"/>
              <a:t>Defines the structure of the web page</a:t>
            </a:r>
          </a:p>
          <a:p>
            <a:pPr marL="0" indent="0">
              <a:buNone/>
            </a:pPr>
            <a:r>
              <a:rPr lang="en-US" dirty="0" smtClean="0"/>
              <a:t>Uses tags&lt;&gt;&lt;/&gt;</a:t>
            </a:r>
          </a:p>
          <a:p>
            <a:pPr marL="0" indent="0">
              <a:buNone/>
            </a:pPr>
            <a:r>
              <a:rPr lang="en-US" dirty="0" smtClean="0"/>
              <a:t>Tree like structure</a:t>
            </a:r>
            <a:endParaRPr lang="en-US" dirty="0"/>
          </a:p>
        </p:txBody>
      </p:sp>
    </p:spTree>
    <p:extLst>
      <p:ext uri="{BB962C8B-B14F-4D97-AF65-F5344CB8AC3E}">
        <p14:creationId xmlns:p14="http://schemas.microsoft.com/office/powerpoint/2010/main" val="142330432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Huddle</a:t>
            </a:r>
            <a:endParaRPr lang="en-US" dirty="0"/>
          </a:p>
        </p:txBody>
      </p:sp>
      <p:sp>
        <p:nvSpPr>
          <p:cNvPr id="3" name="Text Placeholder 2"/>
          <p:cNvSpPr>
            <a:spLocks noGrp="1"/>
          </p:cNvSpPr>
          <p:nvPr>
            <p:ph type="body" idx="1"/>
          </p:nvPr>
        </p:nvSpPr>
        <p:spPr>
          <a:xfrm>
            <a:off x="952500" y="2590800"/>
            <a:ext cx="11099800" cy="4343400"/>
          </a:xfrm>
        </p:spPr>
        <p:txBody>
          <a:bodyPr anchor="t"/>
          <a:lstStyle/>
          <a:p>
            <a:r>
              <a:rPr lang="en-US" strike="sngStrike" dirty="0" smtClean="0"/>
              <a:t>Add to our Developer Toolbox</a:t>
            </a:r>
          </a:p>
          <a:p>
            <a:r>
              <a:rPr lang="en-US" strike="sngStrike" dirty="0" smtClean="0"/>
              <a:t>What </a:t>
            </a:r>
            <a:r>
              <a:rPr lang="en-US" i="1" strike="sngStrike" dirty="0" smtClean="0"/>
              <a:t>is</a:t>
            </a:r>
            <a:r>
              <a:rPr lang="en-US" strike="sngStrike" dirty="0" smtClean="0"/>
              <a:t> HTML</a:t>
            </a:r>
          </a:p>
          <a:p>
            <a:r>
              <a:rPr lang="en-US" dirty="0" smtClean="0"/>
              <a:t>Hello World!!</a:t>
            </a:r>
          </a:p>
          <a:p>
            <a:r>
              <a:rPr lang="en-US" dirty="0" smtClean="0"/>
              <a:t>Tag You’re It</a:t>
            </a:r>
          </a:p>
        </p:txBody>
      </p:sp>
    </p:spTree>
    <p:extLst>
      <p:ext uri="{BB962C8B-B14F-4D97-AF65-F5344CB8AC3E}">
        <p14:creationId xmlns:p14="http://schemas.microsoft.com/office/powerpoint/2010/main" val="131736499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Hello World!!</a:t>
            </a:r>
            <a:endParaRPr lang="en-US" dirty="0"/>
          </a:p>
        </p:txBody>
      </p:sp>
    </p:spTree>
    <p:extLst>
      <p:ext uri="{BB962C8B-B14F-4D97-AF65-F5344CB8AC3E}">
        <p14:creationId xmlns:p14="http://schemas.microsoft.com/office/powerpoint/2010/main" val="120485030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If you write it…</a:t>
            </a:r>
            <a:endParaRPr lang="en-US" dirty="0"/>
          </a:p>
        </p:txBody>
      </p:sp>
      <p:sp>
        <p:nvSpPr>
          <p:cNvPr id="4" name="Text Placeholder 3"/>
          <p:cNvSpPr>
            <a:spLocks noGrp="1"/>
          </p:cNvSpPr>
          <p:nvPr>
            <p:ph type="body" idx="1"/>
          </p:nvPr>
        </p:nvSpPr>
        <p:spPr>
          <a:xfrm>
            <a:off x="464949" y="2185261"/>
            <a:ext cx="12135173" cy="6692039"/>
          </a:xfrm>
        </p:spPr>
        <p:txBody>
          <a:bodyPr anchor="t">
            <a:normAutofit fontScale="92500" lnSpcReduction="10000"/>
          </a:bodyPr>
          <a:lstStyle/>
          <a:p>
            <a:pPr marL="0" indent="0">
              <a:spcBef>
                <a:spcPts val="0"/>
              </a:spcBef>
              <a:buNone/>
            </a:pPr>
            <a:r>
              <a:rPr lang="en-US" sz="3900" dirty="0" smtClean="0"/>
              <a:t>	If(</a:t>
            </a:r>
            <a:r>
              <a:rPr lang="en-US" sz="3900" dirty="0" err="1" smtClean="0"/>
              <a:t>DCode</a:t>
            </a:r>
            <a:r>
              <a:rPr lang="en-US" sz="3900" dirty="0" smtClean="0"/>
              <a:t> Folder == null){		</a:t>
            </a:r>
          </a:p>
          <a:p>
            <a:pPr marL="0" indent="0">
              <a:spcBef>
                <a:spcPts val="0"/>
              </a:spcBef>
              <a:buNone/>
            </a:pPr>
            <a:r>
              <a:rPr lang="en-US" sz="3900" dirty="0" smtClean="0"/>
              <a:t>		Make </a:t>
            </a:r>
            <a:r>
              <a:rPr lang="en-US" sz="3900" dirty="0"/>
              <a:t>a new folder on your desktop </a:t>
            </a:r>
            <a:r>
              <a:rPr lang="en-US" sz="3900" dirty="0" smtClean="0"/>
              <a:t>named </a:t>
            </a:r>
            <a:r>
              <a:rPr lang="en-US" sz="3900" b="1" dirty="0" err="1" smtClean="0"/>
              <a:t>Dcode</a:t>
            </a:r>
            <a:r>
              <a:rPr lang="en-US" sz="3900" b="1" dirty="0" smtClean="0"/>
              <a:t>.	</a:t>
            </a:r>
          </a:p>
          <a:p>
            <a:pPr marL="0" indent="0">
              <a:spcBef>
                <a:spcPts val="0"/>
              </a:spcBef>
              <a:buNone/>
            </a:pPr>
            <a:r>
              <a:rPr lang="en-US" sz="3900" dirty="0" smtClean="0"/>
              <a:t>		}</a:t>
            </a:r>
          </a:p>
          <a:p>
            <a:pPr marL="742950" indent="-742950">
              <a:spcBef>
                <a:spcPts val="0"/>
              </a:spcBef>
              <a:buFont typeface="+mj-lt"/>
              <a:buAutoNum type="arabicPeriod"/>
            </a:pPr>
            <a:r>
              <a:rPr lang="en-US" sz="3900" dirty="0" smtClean="0"/>
              <a:t>Make a new folder in </a:t>
            </a:r>
            <a:r>
              <a:rPr lang="en-US" sz="3900" dirty="0" err="1" smtClean="0"/>
              <a:t>Dcode</a:t>
            </a:r>
            <a:r>
              <a:rPr lang="en-US" sz="3900" dirty="0" smtClean="0"/>
              <a:t> named </a:t>
            </a:r>
            <a:r>
              <a:rPr lang="en-US" sz="3900" dirty="0" err="1" smtClean="0"/>
              <a:t>helloWorld</a:t>
            </a:r>
            <a:r>
              <a:rPr lang="en-US" sz="3900" dirty="0" smtClean="0"/>
              <a:t>.</a:t>
            </a:r>
            <a:endParaRPr lang="en-US" sz="3900" dirty="0"/>
          </a:p>
          <a:p>
            <a:pPr marL="742950" indent="-742950">
              <a:spcBef>
                <a:spcPts val="0"/>
              </a:spcBef>
              <a:buFont typeface="+mj-lt"/>
              <a:buAutoNum type="arabicPeriod"/>
            </a:pPr>
            <a:r>
              <a:rPr lang="en-US" sz="3900" dirty="0" smtClean="0"/>
              <a:t>Open a </a:t>
            </a:r>
            <a:r>
              <a:rPr lang="en-US" sz="3900" dirty="0"/>
              <a:t>new document in Atom.</a:t>
            </a:r>
          </a:p>
          <a:p>
            <a:pPr marL="742950" indent="-742950">
              <a:spcBef>
                <a:spcPts val="0"/>
              </a:spcBef>
              <a:buFont typeface="+mj-lt"/>
              <a:buAutoNum type="arabicPeriod"/>
            </a:pPr>
            <a:r>
              <a:rPr lang="en-US" sz="3900" dirty="0"/>
              <a:t>(File &gt; ) Save As…</a:t>
            </a:r>
          </a:p>
          <a:p>
            <a:pPr marL="742950" indent="-742950">
              <a:spcBef>
                <a:spcPts val="0"/>
              </a:spcBef>
              <a:buFont typeface="+mj-lt"/>
              <a:buAutoNum type="arabicPeriod"/>
            </a:pPr>
            <a:r>
              <a:rPr lang="en-US" sz="3900" dirty="0" smtClean="0"/>
              <a:t>Save </a:t>
            </a:r>
            <a:r>
              <a:rPr lang="en-US" sz="3900" dirty="0"/>
              <a:t>file in </a:t>
            </a:r>
            <a:r>
              <a:rPr lang="en-US" sz="3900" dirty="0" err="1"/>
              <a:t>DCode</a:t>
            </a:r>
            <a:r>
              <a:rPr lang="en-US" sz="3900" dirty="0"/>
              <a:t> as </a:t>
            </a:r>
            <a:r>
              <a:rPr lang="en-US" sz="3900" b="1" dirty="0" err="1" smtClean="0"/>
              <a:t>helloWorldHTML.html</a:t>
            </a:r>
            <a:endParaRPr lang="en-US" sz="3900" b="1" dirty="0" smtClean="0"/>
          </a:p>
          <a:p>
            <a:pPr marL="742950" indent="-742950">
              <a:spcBef>
                <a:spcPts val="0"/>
              </a:spcBef>
              <a:buFont typeface="+mj-lt"/>
              <a:buAutoNum type="arabicPeriod"/>
            </a:pPr>
            <a:r>
              <a:rPr lang="en-US" sz="3900" dirty="0" smtClean="0"/>
              <a:t>Open Chrome </a:t>
            </a:r>
            <a:r>
              <a:rPr lang="en-US" sz="3900" dirty="0"/>
              <a:t>(browser) and </a:t>
            </a:r>
            <a:endParaRPr lang="en-US" sz="3900" dirty="0" smtClean="0"/>
          </a:p>
          <a:p>
            <a:pPr marL="742950" indent="-742950">
              <a:spcBef>
                <a:spcPts val="0"/>
              </a:spcBef>
              <a:buFont typeface="+mj-lt"/>
              <a:buAutoNum type="arabicPeriod"/>
            </a:pPr>
            <a:r>
              <a:rPr lang="en-US" sz="3900" dirty="0"/>
              <a:t>O</a:t>
            </a:r>
            <a:r>
              <a:rPr lang="en-US" sz="3900" dirty="0" smtClean="0"/>
              <a:t>pen </a:t>
            </a:r>
            <a:r>
              <a:rPr lang="en-US" sz="3900" dirty="0" err="1" smtClean="0"/>
              <a:t>helloWorldHTML.html</a:t>
            </a:r>
            <a:r>
              <a:rPr lang="en-US" sz="3900" dirty="0" smtClean="0"/>
              <a:t> </a:t>
            </a:r>
            <a:r>
              <a:rPr lang="en-US" sz="3900" dirty="0"/>
              <a:t>(File &gt; Open File…)</a:t>
            </a:r>
          </a:p>
          <a:p>
            <a:pPr marL="0" indent="0" algn="ctr">
              <a:buNone/>
            </a:pPr>
            <a:r>
              <a:rPr lang="en-US" dirty="0"/>
              <a:t/>
            </a:r>
            <a:br>
              <a:rPr lang="en-US" dirty="0"/>
            </a:br>
            <a:r>
              <a:rPr lang="en-US" dirty="0"/>
              <a:t>We’ll use this Atom document to make our first webpage, and we’ll see it develop on Chrome.</a:t>
            </a:r>
          </a:p>
        </p:txBody>
      </p:sp>
    </p:spTree>
    <p:extLst>
      <p:ext uri="{BB962C8B-B14F-4D97-AF65-F5344CB8AC3E}">
        <p14:creationId xmlns:p14="http://schemas.microsoft.com/office/powerpoint/2010/main" val="37939025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p:cNvSpPr>
          <p:nvPr>
            <p:ph type="title"/>
          </p:nvPr>
        </p:nvSpPr>
        <p:spPr>
          <a:prstGeom prst="rect">
            <a:avLst/>
          </a:prstGeom>
        </p:spPr>
        <p:txBody>
          <a:bodyPr/>
          <a:lstStyle/>
          <a:p>
            <a:r>
              <a:rPr lang="en-US" dirty="0" smtClean="0"/>
              <a:t>What Goes Where?</a:t>
            </a:r>
            <a:endParaRPr dirty="0"/>
          </a:p>
        </p:txBody>
      </p:sp>
      <p:sp>
        <p:nvSpPr>
          <p:cNvPr id="148" name="Shape 148"/>
          <p:cNvSpPr>
            <a:spLocks noGrp="1"/>
          </p:cNvSpPr>
          <p:nvPr>
            <p:ph type="body" idx="1"/>
          </p:nvPr>
        </p:nvSpPr>
        <p:spPr>
          <a:xfrm>
            <a:off x="952500" y="2712204"/>
            <a:ext cx="11099800" cy="5966848"/>
          </a:xfrm>
          <a:prstGeom prst="rect">
            <a:avLst/>
          </a:prstGeom>
        </p:spPr>
        <p:txBody>
          <a:bodyPr anchor="t">
            <a:normAutofit/>
          </a:bodyPr>
          <a:lstStyle/>
          <a:p>
            <a:pPr marL="0" indent="0">
              <a:buNone/>
            </a:pPr>
            <a:r>
              <a:rPr lang="en-US" sz="4000" dirty="0" err="1" smtClean="0"/>
              <a:t>Struc·ture</a:t>
            </a:r>
            <a:endParaRPr lang="en-US" sz="4000" dirty="0"/>
          </a:p>
          <a:p>
            <a:pPr marL="0" indent="0">
              <a:buNone/>
            </a:pPr>
            <a:r>
              <a:rPr lang="en-US" sz="3200" dirty="0"/>
              <a:t>ˈ</a:t>
            </a:r>
            <a:r>
              <a:rPr lang="en-US" sz="3200" dirty="0" err="1"/>
              <a:t>strək</a:t>
            </a:r>
            <a:r>
              <a:rPr lang="en-US" sz="3200" dirty="0"/>
              <a:t>(t)</a:t>
            </a:r>
            <a:r>
              <a:rPr lang="en-US" sz="3200" dirty="0" err="1"/>
              <a:t>SHər</a:t>
            </a:r>
            <a:r>
              <a:rPr lang="en-US" sz="3200" dirty="0"/>
              <a:t>/</a:t>
            </a:r>
          </a:p>
          <a:p>
            <a:pPr marL="0" indent="0">
              <a:buNone/>
            </a:pPr>
            <a:r>
              <a:rPr lang="en-US" sz="3200" i="1" dirty="0"/>
              <a:t>noun</a:t>
            </a:r>
            <a:endParaRPr lang="en-US" sz="3200" dirty="0"/>
          </a:p>
          <a:p>
            <a:pPr marL="0" indent="0">
              <a:buNone/>
            </a:pPr>
            <a:r>
              <a:rPr lang="en-US" sz="3600" b="1" dirty="0" smtClean="0"/>
              <a:t>1</a:t>
            </a:r>
            <a:r>
              <a:rPr lang="en-US" sz="3600" dirty="0" smtClean="0"/>
              <a:t>. the </a:t>
            </a:r>
            <a:r>
              <a:rPr lang="en-US" sz="3600" dirty="0"/>
              <a:t>arrangement of and relations between the parts or elements of something complex.</a:t>
            </a:r>
          </a:p>
          <a:p>
            <a:pPr marL="0" indent="0" algn="ctr">
              <a:buNone/>
            </a:pPr>
            <a:endParaRPr sz="3200"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a:t>
            </a:r>
            <a:endParaRPr lang="en-US" dirty="0"/>
          </a:p>
        </p:txBody>
      </p:sp>
      <p:sp>
        <p:nvSpPr>
          <p:cNvPr id="3" name="Text Placeholder 2"/>
          <p:cNvSpPr>
            <a:spLocks noGrp="1"/>
          </p:cNvSpPr>
          <p:nvPr>
            <p:ph type="body" idx="1"/>
          </p:nvPr>
        </p:nvSpPr>
        <p:spPr/>
        <p:txBody>
          <a:bodyPr anchor="t">
            <a:normAutofit lnSpcReduction="10000"/>
          </a:bodyPr>
          <a:lstStyle/>
          <a:p>
            <a:r>
              <a:rPr lang="en-US" dirty="0"/>
              <a:t>I</a:t>
            </a:r>
            <a:r>
              <a:rPr lang="en-US" dirty="0" smtClean="0"/>
              <a:t>ndividual </a:t>
            </a:r>
            <a:r>
              <a:rPr lang="en-US" dirty="0"/>
              <a:t>component of HTML document web page. </a:t>
            </a:r>
            <a:endParaRPr lang="en-US" dirty="0" smtClean="0"/>
          </a:p>
          <a:p>
            <a:r>
              <a:rPr lang="en-US" dirty="0" smtClean="0"/>
              <a:t>We </a:t>
            </a:r>
            <a:r>
              <a:rPr lang="en-US" dirty="0"/>
              <a:t>see them in the document-object model when we look at webpages using developer tools.</a:t>
            </a:r>
          </a:p>
          <a:p>
            <a:r>
              <a:rPr lang="en-US" dirty="0"/>
              <a:t>Elements tell browser something about the information they contain</a:t>
            </a:r>
            <a:r>
              <a:rPr lang="en-US" dirty="0" smtClean="0"/>
              <a:t>.</a:t>
            </a:r>
          </a:p>
          <a:p>
            <a:r>
              <a:rPr lang="en-US" dirty="0" smtClean="0"/>
              <a:t>Includes Tags and information between them</a:t>
            </a:r>
            <a:endParaRPr lang="en-US" dirty="0"/>
          </a:p>
        </p:txBody>
      </p:sp>
    </p:spTree>
    <p:extLst>
      <p:ext uri="{BB962C8B-B14F-4D97-AF65-F5344CB8AC3E}">
        <p14:creationId xmlns:p14="http://schemas.microsoft.com/office/powerpoint/2010/main" val="33725995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Standup</a:t>
            </a:r>
            <a:endParaRPr lang="en-US" dirty="0"/>
          </a:p>
        </p:txBody>
      </p:sp>
      <p:sp>
        <p:nvSpPr>
          <p:cNvPr id="3" name="Text Placeholder 2"/>
          <p:cNvSpPr>
            <a:spLocks noGrp="1"/>
          </p:cNvSpPr>
          <p:nvPr>
            <p:ph type="body" idx="1"/>
          </p:nvPr>
        </p:nvSpPr>
        <p:spPr>
          <a:xfrm>
            <a:off x="952500" y="2590800"/>
            <a:ext cx="11099800" cy="4343400"/>
          </a:xfrm>
        </p:spPr>
        <p:txBody>
          <a:bodyPr anchor="t"/>
          <a:lstStyle/>
          <a:p>
            <a:r>
              <a:rPr lang="en-US" dirty="0" smtClean="0"/>
              <a:t>Add to our Developer Toolbox</a:t>
            </a:r>
          </a:p>
          <a:p>
            <a:r>
              <a:rPr lang="en-US" dirty="0" smtClean="0"/>
              <a:t>What </a:t>
            </a:r>
            <a:r>
              <a:rPr lang="en-US" i="1" dirty="0" smtClean="0"/>
              <a:t>is</a:t>
            </a:r>
            <a:r>
              <a:rPr lang="en-US" dirty="0" smtClean="0"/>
              <a:t> HTML</a:t>
            </a:r>
          </a:p>
          <a:p>
            <a:r>
              <a:rPr lang="en-US" dirty="0" smtClean="0"/>
              <a:t>Hello World!!</a:t>
            </a:r>
          </a:p>
          <a:p>
            <a:r>
              <a:rPr lang="en-US" dirty="0" smtClean="0"/>
              <a:t>Tag You’re It</a:t>
            </a:r>
          </a:p>
        </p:txBody>
      </p:sp>
    </p:spTree>
    <p:extLst>
      <p:ext uri="{BB962C8B-B14F-4D97-AF65-F5344CB8AC3E}">
        <p14:creationId xmlns:p14="http://schemas.microsoft.com/office/powerpoint/2010/main" val="200857848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Tags</a:t>
            </a:r>
            <a:endParaRPr lang="en-US" dirty="0"/>
          </a:p>
        </p:txBody>
      </p:sp>
      <p:sp>
        <p:nvSpPr>
          <p:cNvPr id="3" name="Text Placeholder 2"/>
          <p:cNvSpPr>
            <a:spLocks noGrp="1"/>
          </p:cNvSpPr>
          <p:nvPr>
            <p:ph type="body" idx="1"/>
          </p:nvPr>
        </p:nvSpPr>
        <p:spPr/>
        <p:txBody>
          <a:bodyPr anchor="t">
            <a:normAutofit lnSpcReduction="10000"/>
          </a:bodyPr>
          <a:lstStyle/>
          <a:p>
            <a:r>
              <a:rPr lang="en-US" dirty="0" smtClean="0"/>
              <a:t>Marks the beginning and end (usually) of each element.</a:t>
            </a:r>
          </a:p>
          <a:p>
            <a:r>
              <a:rPr lang="en-US" dirty="0" smtClean="0"/>
              <a:t>Keywords surrounded by angle brackets.</a:t>
            </a:r>
          </a:p>
          <a:p>
            <a:r>
              <a:rPr lang="en-US" dirty="0" smtClean="0"/>
              <a:t>Describes the type of element (&lt;head&gt;, &lt;title&gt;, &lt;body&gt; or &lt;footer&gt; )</a:t>
            </a:r>
          </a:p>
          <a:p>
            <a:r>
              <a:rPr lang="en-US" dirty="0" smtClean="0"/>
              <a:t>Always Open &lt; &gt; (ex: &lt;head&gt;)</a:t>
            </a:r>
          </a:p>
          <a:p>
            <a:r>
              <a:rPr lang="en-US" dirty="0" smtClean="0"/>
              <a:t>Sometimes Closes &lt;/ &gt; (ex: &lt;/head&gt;)</a:t>
            </a:r>
          </a:p>
        </p:txBody>
      </p:sp>
    </p:spTree>
    <p:extLst>
      <p:ext uri="{BB962C8B-B14F-4D97-AF65-F5344CB8AC3E}">
        <p14:creationId xmlns:p14="http://schemas.microsoft.com/office/powerpoint/2010/main" val="10226290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&lt;!DOCTYPE html&gt;</a:t>
            </a:r>
          </a:p>
        </p:txBody>
      </p:sp>
      <p:sp>
        <p:nvSpPr>
          <p:cNvPr id="3" name="Text Placeholder 2"/>
          <p:cNvSpPr>
            <a:spLocks noGrp="1"/>
          </p:cNvSpPr>
          <p:nvPr>
            <p:ph type="body" idx="1"/>
          </p:nvPr>
        </p:nvSpPr>
        <p:spPr>
          <a:xfrm>
            <a:off x="952500" y="2185261"/>
            <a:ext cx="11099800" cy="4551766"/>
          </a:xfrm>
        </p:spPr>
        <p:txBody>
          <a:bodyPr/>
          <a:lstStyle/>
          <a:p>
            <a:pPr defTabSz="914400">
              <a:buSzTx/>
            </a:pPr>
            <a:r>
              <a:rPr lang="en-US" dirty="0" smtClean="0"/>
              <a:t>HTML Tag === false;</a:t>
            </a:r>
          </a:p>
          <a:p>
            <a:pPr defTabSz="914400">
              <a:buSzTx/>
            </a:pPr>
            <a:r>
              <a:rPr lang="en-US" dirty="0" smtClean="0"/>
              <a:t>Declares which version of HTML your page is using</a:t>
            </a:r>
          </a:p>
          <a:p>
            <a:pPr defTabSz="914400">
              <a:buSzTx/>
            </a:pPr>
            <a:r>
              <a:rPr lang="en-US" dirty="0" smtClean="0"/>
              <a:t>This is declaring the latest version of HTML (which currently is HTML5)</a:t>
            </a:r>
            <a:endParaRPr lang="en-US" dirty="0"/>
          </a:p>
        </p:txBody>
      </p:sp>
      <p:sp>
        <p:nvSpPr>
          <p:cNvPr id="4" name="TextBox 3"/>
          <p:cNvSpPr txBox="1"/>
          <p:nvPr/>
        </p:nvSpPr>
        <p:spPr>
          <a:xfrm>
            <a:off x="1704814" y="7008316"/>
            <a:ext cx="9500461" cy="2318583"/>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&lt;!DOCTYPE</a:t>
            </a:r>
            <a:r>
              <a:rPr kumimoji="0" lang="en-US" sz="3600" b="0" i="0" u="none" strike="noStrike" cap="none" spc="0" normalizeH="0" dirty="0" smtClean="0">
                <a:ln>
                  <a:noFill/>
                </a:ln>
                <a:solidFill>
                  <a:srgbClr val="FFFFFF"/>
                </a:solidFill>
                <a:effectLst/>
                <a:uFillTx/>
                <a:latin typeface="+mn-lt"/>
                <a:ea typeface="+mn-ea"/>
                <a:cs typeface="+mn-cs"/>
                <a:sym typeface="Helvetica Light"/>
              </a:rPr>
              <a:t> html&gt;</a:t>
            </a:r>
          </a:p>
          <a:p>
            <a:pPr marL="0" marR="0" indent="0" algn="l" defTabSz="584200" rtl="0" fontAlgn="auto" latinLnBrk="0" hangingPunct="0">
              <a:lnSpc>
                <a:spcPct val="100000"/>
              </a:lnSpc>
              <a:spcBef>
                <a:spcPts val="0"/>
              </a:spcBef>
              <a:spcAft>
                <a:spcPts val="0"/>
              </a:spcAft>
              <a:buClrTx/>
              <a:buSzTx/>
              <a:buFontTx/>
              <a:buNone/>
              <a:tabLst/>
            </a:pPr>
            <a:r>
              <a:rPr lang="en-US" baseline="0" dirty="0" smtClean="0"/>
              <a:t>&lt;</a:t>
            </a:r>
            <a:r>
              <a:rPr lang="en-US" baseline="0" dirty="0" smtClean="0">
                <a:solidFill>
                  <a:srgbClr val="FF0000"/>
                </a:solidFill>
              </a:rPr>
              <a:t>html</a:t>
            </a:r>
            <a:r>
              <a:rPr lang="en-US" baseline="0" dirty="0" smtClean="0"/>
              <a:t>&gt;</a:t>
            </a:r>
          </a:p>
          <a:p>
            <a:pPr marL="0" marR="0" indent="0" algn="l" defTabSz="584200" rtl="0" fontAlgn="auto" latinLnBrk="0" hangingPunct="0">
              <a:lnSpc>
                <a:spcPct val="100000"/>
              </a:lnSpc>
              <a:spcBef>
                <a:spcPts val="0"/>
              </a:spcBef>
              <a:spcAft>
                <a:spcPts val="0"/>
              </a:spcAft>
              <a:buClrTx/>
              <a:buSzTx/>
              <a:buFontTx/>
              <a:buNone/>
              <a:tabLst/>
            </a:pPr>
            <a:endParaRPr kumimoji="0" lang="en-US" sz="3600" b="0" i="0" u="none" strike="noStrike" cap="none" spc="0" normalizeH="0" dirty="0">
              <a:ln>
                <a:noFill/>
              </a:ln>
              <a:solidFill>
                <a:srgbClr val="FFFFFF"/>
              </a:solidFill>
              <a:effectLst/>
              <a:uFillTx/>
              <a:latin typeface="+mn-lt"/>
              <a:ea typeface="+mn-ea"/>
              <a:cs typeface="+mn-cs"/>
              <a:sym typeface="Helvetica Light"/>
            </a:endParaRPr>
          </a:p>
          <a:p>
            <a:pPr marL="0" marR="0" indent="0" algn="l" defTabSz="584200" rtl="0" fontAlgn="auto" latinLnBrk="0" hangingPunct="0">
              <a:lnSpc>
                <a:spcPct val="100000"/>
              </a:lnSpc>
              <a:spcBef>
                <a:spcPts val="0"/>
              </a:spcBef>
              <a:spcAft>
                <a:spcPts val="0"/>
              </a:spcAft>
              <a:buClrTx/>
              <a:buSzTx/>
              <a:buFontTx/>
              <a:buNone/>
              <a:tabLst/>
            </a:pPr>
            <a:r>
              <a:rPr lang="en-US" baseline="0" dirty="0" smtClean="0"/>
              <a:t>&lt;/</a:t>
            </a:r>
            <a:r>
              <a:rPr lang="en-US" baseline="0" dirty="0" smtClean="0">
                <a:solidFill>
                  <a:srgbClr val="FF0000"/>
                </a:solidFill>
              </a:rPr>
              <a:t>html</a:t>
            </a:r>
            <a:r>
              <a:rPr lang="en-US" baseline="0" dirty="0" smtClean="0"/>
              <a:t>&gt;</a:t>
            </a:r>
            <a:endParaRPr kumimoji="0" lang="en-US" sz="3600" b="0"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41736876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1478" y="1193369"/>
            <a:ext cx="12677613" cy="80126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algn="l"/>
            <a:r>
              <a:rPr lang="en-US" sz="4000" dirty="0"/>
              <a:t>&lt;!DOCTYPE html</a:t>
            </a:r>
            <a:r>
              <a:rPr lang="en-US" sz="4000" dirty="0" smtClean="0"/>
              <a:t>&gt;</a:t>
            </a:r>
          </a:p>
          <a:p>
            <a:pPr algn="l"/>
            <a:r>
              <a:rPr lang="en-US" sz="4000" dirty="0" smtClean="0"/>
              <a:t>&lt;</a:t>
            </a:r>
            <a:r>
              <a:rPr lang="en-US" sz="4000" dirty="0">
                <a:solidFill>
                  <a:srgbClr val="FF0000"/>
                </a:solidFill>
              </a:rPr>
              <a:t>html</a:t>
            </a:r>
            <a:r>
              <a:rPr lang="en-US" sz="4000" dirty="0"/>
              <a:t>&gt;	</a:t>
            </a:r>
            <a:endParaRPr lang="en-US" sz="4000" dirty="0" smtClean="0"/>
          </a:p>
          <a:p>
            <a:pPr algn="l"/>
            <a:r>
              <a:rPr lang="en-US" sz="4000" dirty="0" smtClean="0">
                <a:solidFill>
                  <a:schemeClr val="bg1"/>
                </a:solidFill>
              </a:rPr>
              <a:t>	&lt;head&gt;		</a:t>
            </a:r>
          </a:p>
          <a:p>
            <a:pPr algn="l"/>
            <a:r>
              <a:rPr lang="en-US" sz="4000" dirty="0" smtClean="0">
                <a:solidFill>
                  <a:schemeClr val="bg1"/>
                </a:solidFill>
              </a:rPr>
              <a:t>		&lt;title&gt;First Web Page&lt;/title&gt;	</a:t>
            </a:r>
          </a:p>
          <a:p>
            <a:pPr algn="l"/>
            <a:r>
              <a:rPr lang="en-US" sz="4000" dirty="0" smtClean="0">
                <a:solidFill>
                  <a:schemeClr val="bg1"/>
                </a:solidFill>
              </a:rPr>
              <a:t>	&lt;/head&gt;	</a:t>
            </a:r>
          </a:p>
          <a:p>
            <a:pPr algn="l"/>
            <a:r>
              <a:rPr lang="en-US" sz="4000" dirty="0" smtClean="0">
                <a:solidFill>
                  <a:schemeClr val="bg1"/>
                </a:solidFill>
              </a:rPr>
              <a:t>	&lt;body&gt;		</a:t>
            </a:r>
          </a:p>
          <a:p>
            <a:pPr algn="l"/>
            <a:r>
              <a:rPr lang="en-US" sz="4000" dirty="0" smtClean="0">
                <a:solidFill>
                  <a:schemeClr val="bg1"/>
                </a:solidFill>
              </a:rPr>
              <a:t>		&lt;h1&gt;Hello World!!&lt;/h1&gt;		</a:t>
            </a:r>
          </a:p>
          <a:p>
            <a:pPr algn="l"/>
            <a:r>
              <a:rPr lang="en-US" sz="4000" dirty="0" smtClean="0">
                <a:solidFill>
                  <a:schemeClr val="bg1"/>
                </a:solidFill>
              </a:rPr>
              <a:t>		&lt;h2&gt;by: (your name here)&lt;/h2&gt;		</a:t>
            </a:r>
          </a:p>
          <a:p>
            <a:pPr algn="l"/>
            <a:r>
              <a:rPr lang="en-US" sz="4000" dirty="0" smtClean="0">
                <a:solidFill>
                  <a:schemeClr val="bg1"/>
                </a:solidFill>
              </a:rPr>
              <a:t>		&lt;p&gt;You just wrote a webpage using HTML! </a:t>
            </a:r>
          </a:p>
          <a:p>
            <a:pPr algn="l"/>
            <a:r>
              <a:rPr lang="en-US" sz="4000" dirty="0" smtClean="0">
                <a:solidFill>
                  <a:schemeClr val="bg1"/>
                </a:solidFill>
              </a:rPr>
              <a:t>		Next we are going to look at these elements&lt;/p&gt;	</a:t>
            </a:r>
          </a:p>
          <a:p>
            <a:pPr algn="l"/>
            <a:r>
              <a:rPr lang="en-US" sz="4000" dirty="0" smtClean="0">
                <a:solidFill>
                  <a:schemeClr val="bg1"/>
                </a:solidFill>
              </a:rPr>
              <a:t>	&lt;/body&gt;</a:t>
            </a:r>
          </a:p>
          <a:p>
            <a:pPr algn="l"/>
            <a:r>
              <a:rPr lang="en-US" sz="4000" dirty="0" smtClean="0"/>
              <a:t>&lt;/</a:t>
            </a:r>
            <a:r>
              <a:rPr lang="en-US" sz="4000" dirty="0">
                <a:solidFill>
                  <a:srgbClr val="FF0000"/>
                </a:solidFill>
              </a:rPr>
              <a:t>html</a:t>
            </a:r>
            <a:r>
              <a:rPr lang="en-US" sz="4000" dirty="0"/>
              <a:t>&gt;</a:t>
            </a:r>
            <a:endParaRPr kumimoji="0" lang="en-US" sz="4000" b="0" i="0" u="none" strike="noStrike" cap="none" spc="0" normalizeH="0" baseline="0" dirty="0">
              <a:ln>
                <a:noFill/>
              </a:ln>
              <a:solidFill>
                <a:srgbClr val="FFFFFF"/>
              </a:solidFill>
              <a:effectLst/>
              <a:uFillTx/>
              <a:sym typeface="Helvetica Light"/>
            </a:endParaRPr>
          </a:p>
        </p:txBody>
      </p:sp>
      <p:sp>
        <p:nvSpPr>
          <p:cNvPr id="4" name="TextBox 3"/>
          <p:cNvSpPr txBox="1"/>
          <p:nvPr/>
        </p:nvSpPr>
        <p:spPr>
          <a:xfrm>
            <a:off x="2882682" y="291639"/>
            <a:ext cx="694324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smtClean="0">
                <a:ln>
                  <a:noFill/>
                </a:ln>
                <a:solidFill>
                  <a:srgbClr val="FFFFFF"/>
                </a:solidFill>
                <a:effectLst/>
                <a:uFillTx/>
                <a:latin typeface="+mn-lt"/>
                <a:ea typeface="+mn-ea"/>
                <a:cs typeface="+mn-cs"/>
                <a:sym typeface="Helvetica Light"/>
              </a:rPr>
              <a:t>Your First Web</a:t>
            </a:r>
            <a:r>
              <a:rPr kumimoji="0" lang="en-US" sz="3600" b="1" i="0" u="none" strike="noStrike" cap="none" spc="0" normalizeH="0" dirty="0" smtClean="0">
                <a:ln>
                  <a:noFill/>
                </a:ln>
                <a:solidFill>
                  <a:srgbClr val="FFFFFF"/>
                </a:solidFill>
                <a:effectLst/>
                <a:uFillTx/>
                <a:latin typeface="+mn-lt"/>
                <a:ea typeface="+mn-ea"/>
                <a:cs typeface="+mn-cs"/>
                <a:sym typeface="Helvetica Light"/>
              </a:rPr>
              <a:t> Page!!</a:t>
            </a:r>
            <a:endParaRPr kumimoji="0" lang="en-US" sz="3600" b="1"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92660500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a:t>
            </a:r>
            <a:r>
              <a:rPr lang="en-US" dirty="0" err="1" smtClean="0"/>
              <a:t>writingCode</a:t>
            </a:r>
            <a:r>
              <a:rPr lang="en-US" dirty="0" smtClean="0"/>
              <a:t>);</a:t>
            </a:r>
            <a:endParaRPr lang="en-US" dirty="0"/>
          </a:p>
        </p:txBody>
      </p:sp>
      <p:sp>
        <p:nvSpPr>
          <p:cNvPr id="3" name="Text Placeholder 2"/>
          <p:cNvSpPr>
            <a:spLocks noGrp="1"/>
          </p:cNvSpPr>
          <p:nvPr>
            <p:ph type="body" idx="1"/>
          </p:nvPr>
        </p:nvSpPr>
        <p:spPr/>
        <p:txBody>
          <a:bodyPr/>
          <a:lstStyle/>
          <a:p>
            <a:pPr marL="0" indent="0" algn="ctr">
              <a:buNone/>
            </a:pPr>
            <a:r>
              <a:rPr lang="en-US" b="1" dirty="0" smtClean="0"/>
              <a:t>SAVE YOUR PROGRESS!!!</a:t>
            </a:r>
          </a:p>
          <a:p>
            <a:pPr marL="0" indent="0" algn="ctr">
              <a:buNone/>
            </a:pPr>
            <a:r>
              <a:rPr lang="en-US" sz="4800" b="1" dirty="0" smtClean="0">
                <a:solidFill>
                  <a:schemeClr val="tx1"/>
                </a:solidFill>
              </a:rPr>
              <a:t>File &gt; Save</a:t>
            </a:r>
          </a:p>
          <a:p>
            <a:pPr marL="0" indent="0" algn="ctr">
              <a:buNone/>
            </a:pPr>
            <a:r>
              <a:rPr lang="en-US" b="1" dirty="0" smtClean="0"/>
              <a:t>or</a:t>
            </a:r>
          </a:p>
          <a:p>
            <a:pPr marL="0" indent="0" algn="ctr">
              <a:buNone/>
            </a:pPr>
            <a:r>
              <a:rPr lang="en-US" sz="5400" b="1" dirty="0" smtClean="0"/>
              <a:t>Ctrl + S</a:t>
            </a:r>
          </a:p>
        </p:txBody>
      </p:sp>
    </p:spTree>
    <p:extLst>
      <p:ext uri="{BB962C8B-B14F-4D97-AF65-F5344CB8AC3E}">
        <p14:creationId xmlns:p14="http://schemas.microsoft.com/office/powerpoint/2010/main" val="58148740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a:spLocks noGrp="1"/>
          </p:cNvSpPr>
          <p:nvPr>
            <p:ph type="title"/>
          </p:nvPr>
        </p:nvSpPr>
        <p:spPr>
          <a:prstGeom prst="rect">
            <a:avLst/>
          </a:prstGeom>
        </p:spPr>
        <p:txBody>
          <a:bodyPr/>
          <a:lstStyle/>
          <a:p>
            <a:r>
              <a:rPr lang="en-US" dirty="0" smtClean="0"/>
              <a:t>&lt;head&gt;&lt;/head&gt;</a:t>
            </a:r>
            <a:endParaRPr dirty="0"/>
          </a:p>
        </p:txBody>
      </p:sp>
      <p:sp>
        <p:nvSpPr>
          <p:cNvPr id="153" name="Shape 153"/>
          <p:cNvSpPr>
            <a:spLocks noGrp="1"/>
          </p:cNvSpPr>
          <p:nvPr>
            <p:ph type="body" idx="1"/>
          </p:nvPr>
        </p:nvSpPr>
        <p:spPr>
          <a:xfrm>
            <a:off x="952500" y="2590800"/>
            <a:ext cx="11099800" cy="3701512"/>
          </a:xfrm>
          <a:prstGeom prst="rect">
            <a:avLst/>
          </a:prstGeom>
        </p:spPr>
        <p:txBody>
          <a:bodyPr anchor="ctr"/>
          <a:lstStyle/>
          <a:p>
            <a:pPr marL="404495" indent="-404495" defTabSz="531622">
              <a:spcBef>
                <a:spcPts val="3800"/>
              </a:spcBef>
              <a:defRPr sz="3458"/>
            </a:pPr>
            <a:r>
              <a:rPr lang="en-US" dirty="0" smtClean="0"/>
              <a:t>Contains information about the page</a:t>
            </a:r>
          </a:p>
          <a:p>
            <a:pPr marL="404495" indent="-404495" defTabSz="531622">
              <a:spcBef>
                <a:spcPts val="3800"/>
              </a:spcBef>
              <a:defRPr sz="3458"/>
            </a:pPr>
            <a:r>
              <a:rPr lang="en-US" dirty="0" smtClean="0"/>
              <a:t>Contains the page’s &lt;title&gt;</a:t>
            </a:r>
          </a:p>
          <a:p>
            <a:pPr marL="404495" indent="-404495" defTabSz="531622">
              <a:spcBef>
                <a:spcPts val="3800"/>
              </a:spcBef>
              <a:defRPr sz="3458"/>
            </a:pPr>
            <a:r>
              <a:rPr lang="en-US" dirty="0" smtClean="0"/>
              <a:t>Contains &lt;link&gt; to other external files</a:t>
            </a:r>
            <a:endParaRPr dirty="0"/>
          </a:p>
        </p:txBody>
      </p:sp>
      <p:sp>
        <p:nvSpPr>
          <p:cNvPr id="2" name="TextBox 1"/>
          <p:cNvSpPr txBox="1"/>
          <p:nvPr/>
        </p:nvSpPr>
        <p:spPr>
          <a:xfrm>
            <a:off x="1503336" y="6432907"/>
            <a:ext cx="9779431" cy="1764586"/>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&lt;</a:t>
            </a:r>
            <a:r>
              <a:rPr kumimoji="0" lang="en-US" sz="3600" b="0" i="0" u="none" strike="noStrike" cap="none" spc="0" normalizeH="0" baseline="0" dirty="0" smtClean="0">
                <a:ln>
                  <a:noFill/>
                </a:ln>
                <a:solidFill>
                  <a:srgbClr val="FF0000"/>
                </a:solidFill>
                <a:effectLst/>
                <a:uFillTx/>
                <a:latin typeface="+mn-lt"/>
                <a:ea typeface="+mn-ea"/>
                <a:cs typeface="+mn-cs"/>
                <a:sym typeface="Helvetica Light"/>
              </a:rPr>
              <a:t>head</a:t>
            </a: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&gt;</a:t>
            </a:r>
          </a:p>
          <a:p>
            <a:pPr marL="0" marR="0" indent="0" algn="l" defTabSz="584200" rtl="0" fontAlgn="auto" latinLnBrk="0" hangingPunct="0">
              <a:lnSpc>
                <a:spcPct val="100000"/>
              </a:lnSpc>
              <a:spcBef>
                <a:spcPts val="0"/>
              </a:spcBef>
              <a:spcAft>
                <a:spcPts val="0"/>
              </a:spcAft>
              <a:buClrTx/>
              <a:buSzTx/>
              <a:buFontTx/>
              <a:buNone/>
              <a:tabLst/>
            </a:pPr>
            <a:r>
              <a:rPr lang="en-US" dirty="0" smtClean="0"/>
              <a:t>	&lt;</a:t>
            </a:r>
            <a:r>
              <a:rPr lang="en-US" dirty="0" smtClean="0">
                <a:solidFill>
                  <a:srgbClr val="FF0000"/>
                </a:solidFill>
              </a:rPr>
              <a:t>title</a:t>
            </a:r>
            <a:r>
              <a:rPr lang="en-US" dirty="0" smtClean="0"/>
              <a:t>&gt;My First Web Page&lt;/</a:t>
            </a:r>
            <a:r>
              <a:rPr lang="en-US" dirty="0" smtClean="0">
                <a:solidFill>
                  <a:srgbClr val="FF0000"/>
                </a:solidFill>
              </a:rPr>
              <a:t>title</a:t>
            </a:r>
            <a:r>
              <a:rPr lang="en-US" dirty="0" smtClean="0"/>
              <a:t>&gt;</a:t>
            </a:r>
          </a:p>
          <a:p>
            <a:pPr marL="0" marR="0" indent="0" algn="l"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&lt;/</a:t>
            </a:r>
            <a:r>
              <a:rPr kumimoji="0" lang="en-US" sz="3600" b="0" i="0" u="none" strike="noStrike" cap="none" spc="0" normalizeH="0" baseline="0" dirty="0" smtClean="0">
                <a:ln>
                  <a:noFill/>
                </a:ln>
                <a:solidFill>
                  <a:srgbClr val="FF0000"/>
                </a:solidFill>
                <a:effectLst/>
                <a:uFillTx/>
                <a:latin typeface="+mn-lt"/>
                <a:ea typeface="+mn-ea"/>
                <a:cs typeface="+mn-cs"/>
                <a:sym typeface="Helvetica Light"/>
              </a:rPr>
              <a:t>head</a:t>
            </a: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&gt;</a:t>
            </a:r>
            <a:endParaRPr kumimoji="0" lang="en-US" sz="3600" b="0" i="0" u="none" strike="noStrike" cap="none" spc="0" normalizeH="0" baseline="0" dirty="0">
              <a:ln>
                <a:noFill/>
              </a:ln>
              <a:solidFill>
                <a:srgbClr val="FFFFFF"/>
              </a:solidFill>
              <a:effectLst/>
              <a:uFillTx/>
              <a:latin typeface="+mn-lt"/>
              <a:ea typeface="+mn-ea"/>
              <a:cs typeface="+mn-cs"/>
              <a:sym typeface="Helvetica Light"/>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1478" y="1193369"/>
            <a:ext cx="12677613" cy="80126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algn="l"/>
            <a:r>
              <a:rPr lang="en-US" sz="4000" dirty="0"/>
              <a:t>&lt;!DOCTYPE html</a:t>
            </a:r>
            <a:r>
              <a:rPr lang="en-US" sz="4000" dirty="0" smtClean="0"/>
              <a:t>&gt;</a:t>
            </a:r>
          </a:p>
          <a:p>
            <a:pPr algn="l"/>
            <a:r>
              <a:rPr lang="en-US" sz="4000" dirty="0" smtClean="0"/>
              <a:t>&lt;</a:t>
            </a:r>
            <a:r>
              <a:rPr lang="en-US" sz="4000" dirty="0">
                <a:solidFill>
                  <a:srgbClr val="FF0000"/>
                </a:solidFill>
              </a:rPr>
              <a:t>html</a:t>
            </a:r>
            <a:r>
              <a:rPr lang="en-US" sz="4000" dirty="0"/>
              <a:t>&gt;	</a:t>
            </a:r>
            <a:endParaRPr lang="en-US" sz="4000" dirty="0" smtClean="0"/>
          </a:p>
          <a:p>
            <a:pPr algn="l"/>
            <a:r>
              <a:rPr lang="en-US" sz="4000" dirty="0" smtClean="0">
                <a:solidFill>
                  <a:schemeClr val="tx1"/>
                </a:solidFill>
              </a:rPr>
              <a:t>	&lt;</a:t>
            </a:r>
            <a:r>
              <a:rPr lang="en-US" sz="4000" dirty="0" smtClean="0">
                <a:solidFill>
                  <a:srgbClr val="FF0000"/>
                </a:solidFill>
              </a:rPr>
              <a:t>head</a:t>
            </a:r>
            <a:r>
              <a:rPr lang="en-US" sz="4000" dirty="0" smtClean="0">
                <a:solidFill>
                  <a:schemeClr val="tx1"/>
                </a:solidFill>
              </a:rPr>
              <a:t>&gt;		</a:t>
            </a:r>
          </a:p>
          <a:p>
            <a:pPr algn="l"/>
            <a:r>
              <a:rPr lang="en-US" sz="4000" dirty="0" smtClean="0">
                <a:solidFill>
                  <a:schemeClr val="tx1"/>
                </a:solidFill>
              </a:rPr>
              <a:t>		&lt;</a:t>
            </a:r>
            <a:r>
              <a:rPr lang="en-US" sz="4000" dirty="0" smtClean="0">
                <a:solidFill>
                  <a:srgbClr val="FF0000"/>
                </a:solidFill>
              </a:rPr>
              <a:t>title</a:t>
            </a:r>
            <a:r>
              <a:rPr lang="en-US" sz="4000" dirty="0" smtClean="0">
                <a:solidFill>
                  <a:schemeClr val="tx1"/>
                </a:solidFill>
              </a:rPr>
              <a:t>&gt;First Web Page&lt;/</a:t>
            </a:r>
            <a:r>
              <a:rPr lang="en-US" sz="4000" dirty="0" smtClean="0">
                <a:solidFill>
                  <a:srgbClr val="FF0000"/>
                </a:solidFill>
              </a:rPr>
              <a:t>title</a:t>
            </a:r>
            <a:r>
              <a:rPr lang="en-US" sz="4000" dirty="0" smtClean="0">
                <a:solidFill>
                  <a:schemeClr val="tx1"/>
                </a:solidFill>
              </a:rPr>
              <a:t>&gt;	</a:t>
            </a:r>
          </a:p>
          <a:p>
            <a:pPr algn="l"/>
            <a:r>
              <a:rPr lang="en-US" sz="4000" dirty="0" smtClean="0">
                <a:solidFill>
                  <a:schemeClr val="tx1"/>
                </a:solidFill>
              </a:rPr>
              <a:t>	&lt;/</a:t>
            </a:r>
            <a:r>
              <a:rPr lang="en-US" sz="4000" dirty="0" smtClean="0">
                <a:solidFill>
                  <a:srgbClr val="FF0000"/>
                </a:solidFill>
              </a:rPr>
              <a:t>head</a:t>
            </a:r>
            <a:r>
              <a:rPr lang="en-US" sz="4000" dirty="0" smtClean="0">
                <a:solidFill>
                  <a:schemeClr val="tx1"/>
                </a:solidFill>
              </a:rPr>
              <a:t>&gt;	</a:t>
            </a:r>
          </a:p>
          <a:p>
            <a:pPr algn="l"/>
            <a:r>
              <a:rPr lang="en-US" sz="4000" dirty="0" smtClean="0">
                <a:solidFill>
                  <a:schemeClr val="bg1"/>
                </a:solidFill>
              </a:rPr>
              <a:t>	&lt;body&gt;		</a:t>
            </a:r>
          </a:p>
          <a:p>
            <a:pPr algn="l"/>
            <a:r>
              <a:rPr lang="en-US" sz="4000" dirty="0" smtClean="0">
                <a:solidFill>
                  <a:schemeClr val="bg1"/>
                </a:solidFill>
              </a:rPr>
              <a:t>		&lt;h1&gt;Hello World!!&lt;/h1&gt;		</a:t>
            </a:r>
          </a:p>
          <a:p>
            <a:pPr algn="l"/>
            <a:r>
              <a:rPr lang="en-US" sz="4000" dirty="0" smtClean="0">
                <a:solidFill>
                  <a:schemeClr val="bg1"/>
                </a:solidFill>
              </a:rPr>
              <a:t>		&lt;h2&gt;by: (your name here)&lt;/h2&gt;		</a:t>
            </a:r>
          </a:p>
          <a:p>
            <a:pPr algn="l"/>
            <a:r>
              <a:rPr lang="en-US" sz="4000" dirty="0" smtClean="0">
                <a:solidFill>
                  <a:schemeClr val="bg1"/>
                </a:solidFill>
              </a:rPr>
              <a:t>		&lt;p&gt;You just wrote a webpage using HTML! </a:t>
            </a:r>
          </a:p>
          <a:p>
            <a:pPr algn="l"/>
            <a:r>
              <a:rPr lang="en-US" sz="4000" dirty="0" smtClean="0">
                <a:solidFill>
                  <a:schemeClr val="bg1"/>
                </a:solidFill>
              </a:rPr>
              <a:t>		Next we are going to look at these elements&lt;/p&gt;	</a:t>
            </a:r>
          </a:p>
          <a:p>
            <a:pPr algn="l"/>
            <a:r>
              <a:rPr lang="en-US" sz="4000" dirty="0" smtClean="0">
                <a:solidFill>
                  <a:schemeClr val="bg1"/>
                </a:solidFill>
              </a:rPr>
              <a:t>	&lt;/body&gt;</a:t>
            </a:r>
          </a:p>
          <a:p>
            <a:pPr algn="l"/>
            <a:r>
              <a:rPr lang="en-US" sz="4000" dirty="0" smtClean="0"/>
              <a:t>&lt;/</a:t>
            </a:r>
            <a:r>
              <a:rPr lang="en-US" sz="4000" dirty="0">
                <a:solidFill>
                  <a:srgbClr val="FF0000"/>
                </a:solidFill>
              </a:rPr>
              <a:t>html</a:t>
            </a:r>
            <a:r>
              <a:rPr lang="en-US" sz="4000" dirty="0"/>
              <a:t>&gt;</a:t>
            </a:r>
            <a:endParaRPr kumimoji="0" lang="en-US" sz="4000" b="0" i="0" u="none" strike="noStrike" cap="none" spc="0" normalizeH="0" baseline="0" dirty="0">
              <a:ln>
                <a:noFill/>
              </a:ln>
              <a:solidFill>
                <a:srgbClr val="FFFFFF"/>
              </a:solidFill>
              <a:effectLst/>
              <a:uFillTx/>
              <a:sym typeface="Helvetica Light"/>
            </a:endParaRPr>
          </a:p>
        </p:txBody>
      </p:sp>
      <p:sp>
        <p:nvSpPr>
          <p:cNvPr id="4" name="TextBox 3"/>
          <p:cNvSpPr txBox="1"/>
          <p:nvPr/>
        </p:nvSpPr>
        <p:spPr>
          <a:xfrm>
            <a:off x="2882682" y="291639"/>
            <a:ext cx="694324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smtClean="0">
                <a:ln>
                  <a:noFill/>
                </a:ln>
                <a:solidFill>
                  <a:srgbClr val="FFFFFF"/>
                </a:solidFill>
                <a:effectLst/>
                <a:uFillTx/>
                <a:latin typeface="+mn-lt"/>
                <a:ea typeface="+mn-ea"/>
                <a:cs typeface="+mn-cs"/>
                <a:sym typeface="Helvetica Light"/>
              </a:rPr>
              <a:t>Your First Web</a:t>
            </a:r>
            <a:r>
              <a:rPr kumimoji="0" lang="en-US" sz="3600" b="1" i="0" u="none" strike="noStrike" cap="none" spc="0" normalizeH="0" dirty="0" smtClean="0">
                <a:ln>
                  <a:noFill/>
                </a:ln>
                <a:solidFill>
                  <a:srgbClr val="FFFFFF"/>
                </a:solidFill>
                <a:effectLst/>
                <a:uFillTx/>
                <a:latin typeface="+mn-lt"/>
                <a:ea typeface="+mn-ea"/>
                <a:cs typeface="+mn-cs"/>
                <a:sym typeface="Helvetica Light"/>
              </a:rPr>
              <a:t> Page!!</a:t>
            </a:r>
            <a:endParaRPr kumimoji="0" lang="en-US" sz="3600" b="1"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96939120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&lt;body&gt;&lt;/body&gt;</a:t>
            </a:r>
            <a:endParaRPr lang="en-US" dirty="0"/>
          </a:p>
        </p:txBody>
      </p:sp>
      <p:sp>
        <p:nvSpPr>
          <p:cNvPr id="3" name="Text Placeholder 2"/>
          <p:cNvSpPr>
            <a:spLocks noGrp="1"/>
          </p:cNvSpPr>
          <p:nvPr>
            <p:ph type="body" idx="1"/>
          </p:nvPr>
        </p:nvSpPr>
        <p:spPr>
          <a:xfrm>
            <a:off x="952500" y="2590800"/>
            <a:ext cx="11099800" cy="2275668"/>
          </a:xfrm>
        </p:spPr>
        <p:txBody>
          <a:bodyPr/>
          <a:lstStyle/>
          <a:p>
            <a:r>
              <a:rPr lang="en-US" dirty="0" smtClean="0"/>
              <a:t>Contains the HTML document including text, buttons, tables, etc.</a:t>
            </a:r>
            <a:endParaRPr lang="en-US" dirty="0"/>
          </a:p>
        </p:txBody>
      </p:sp>
      <p:sp>
        <p:nvSpPr>
          <p:cNvPr id="6" name="TextBox 5"/>
          <p:cNvSpPr txBox="1"/>
          <p:nvPr/>
        </p:nvSpPr>
        <p:spPr>
          <a:xfrm>
            <a:off x="1472339" y="5696737"/>
            <a:ext cx="9918915" cy="1764586"/>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dirty="0"/>
              <a:t>	&lt;</a:t>
            </a:r>
            <a:r>
              <a:rPr lang="en-US" dirty="0">
                <a:solidFill>
                  <a:srgbClr val="FF0000"/>
                </a:solidFill>
              </a:rPr>
              <a:t>body</a:t>
            </a:r>
            <a:r>
              <a:rPr lang="en-US" dirty="0" smtClean="0"/>
              <a:t>&gt;</a:t>
            </a:r>
          </a:p>
          <a:p>
            <a:pPr algn="l"/>
            <a:r>
              <a:rPr lang="en-US" dirty="0"/>
              <a:t>		</a:t>
            </a:r>
          </a:p>
          <a:p>
            <a:pPr algn="l"/>
            <a:r>
              <a:rPr lang="en-US" dirty="0"/>
              <a:t>	&lt;/</a:t>
            </a:r>
            <a:r>
              <a:rPr lang="en-US" dirty="0">
                <a:solidFill>
                  <a:srgbClr val="FF0000"/>
                </a:solidFill>
              </a:rPr>
              <a:t>body</a:t>
            </a:r>
            <a:r>
              <a:rPr lang="en-US" dirty="0" smtClean="0"/>
              <a:t>&gt;</a:t>
            </a:r>
            <a:endParaRPr lang="en-US" dirty="0"/>
          </a:p>
        </p:txBody>
      </p:sp>
    </p:spTree>
    <p:extLst>
      <p:ext uri="{BB962C8B-B14F-4D97-AF65-F5344CB8AC3E}">
        <p14:creationId xmlns:p14="http://schemas.microsoft.com/office/powerpoint/2010/main" val="139199067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1478" y="1193369"/>
            <a:ext cx="12677613" cy="80126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algn="l"/>
            <a:r>
              <a:rPr lang="en-US" sz="4000" dirty="0"/>
              <a:t>&lt;!DOCTYPE html</a:t>
            </a:r>
            <a:r>
              <a:rPr lang="en-US" sz="4000" dirty="0" smtClean="0"/>
              <a:t>&gt;</a:t>
            </a:r>
          </a:p>
          <a:p>
            <a:pPr algn="l"/>
            <a:r>
              <a:rPr lang="en-US" sz="4000" dirty="0" smtClean="0"/>
              <a:t>&lt;</a:t>
            </a:r>
            <a:r>
              <a:rPr lang="en-US" sz="4000" dirty="0">
                <a:solidFill>
                  <a:srgbClr val="FF0000"/>
                </a:solidFill>
              </a:rPr>
              <a:t>html</a:t>
            </a:r>
            <a:r>
              <a:rPr lang="en-US" sz="4000" dirty="0"/>
              <a:t>&gt;	</a:t>
            </a:r>
            <a:endParaRPr lang="en-US" sz="4000" dirty="0" smtClean="0"/>
          </a:p>
          <a:p>
            <a:pPr algn="l"/>
            <a:r>
              <a:rPr lang="en-US" sz="4000" dirty="0" smtClean="0">
                <a:solidFill>
                  <a:schemeClr val="tx1"/>
                </a:solidFill>
              </a:rPr>
              <a:t>	&lt;</a:t>
            </a:r>
            <a:r>
              <a:rPr lang="en-US" sz="4000" dirty="0" smtClean="0">
                <a:solidFill>
                  <a:srgbClr val="FF0000"/>
                </a:solidFill>
              </a:rPr>
              <a:t>head</a:t>
            </a:r>
            <a:r>
              <a:rPr lang="en-US" sz="4000" dirty="0" smtClean="0">
                <a:solidFill>
                  <a:schemeClr val="tx1"/>
                </a:solidFill>
              </a:rPr>
              <a:t>&gt;		</a:t>
            </a:r>
          </a:p>
          <a:p>
            <a:pPr algn="l"/>
            <a:r>
              <a:rPr lang="en-US" sz="4000" dirty="0" smtClean="0">
                <a:solidFill>
                  <a:schemeClr val="tx1"/>
                </a:solidFill>
              </a:rPr>
              <a:t>		&lt;</a:t>
            </a:r>
            <a:r>
              <a:rPr lang="en-US" sz="4000" dirty="0" smtClean="0">
                <a:solidFill>
                  <a:srgbClr val="FF0000"/>
                </a:solidFill>
              </a:rPr>
              <a:t>title</a:t>
            </a:r>
            <a:r>
              <a:rPr lang="en-US" sz="4000" dirty="0" smtClean="0">
                <a:solidFill>
                  <a:schemeClr val="tx1"/>
                </a:solidFill>
              </a:rPr>
              <a:t>&gt;First Web Page&lt;/</a:t>
            </a:r>
            <a:r>
              <a:rPr lang="en-US" sz="4000" dirty="0" smtClean="0">
                <a:solidFill>
                  <a:srgbClr val="FF0000"/>
                </a:solidFill>
              </a:rPr>
              <a:t>title</a:t>
            </a:r>
            <a:r>
              <a:rPr lang="en-US" sz="4000" dirty="0" smtClean="0">
                <a:solidFill>
                  <a:schemeClr val="tx1"/>
                </a:solidFill>
              </a:rPr>
              <a:t>&gt;	</a:t>
            </a:r>
          </a:p>
          <a:p>
            <a:pPr algn="l"/>
            <a:r>
              <a:rPr lang="en-US" sz="4000" dirty="0" smtClean="0">
                <a:solidFill>
                  <a:schemeClr val="tx1"/>
                </a:solidFill>
              </a:rPr>
              <a:t>	&lt;/</a:t>
            </a:r>
            <a:r>
              <a:rPr lang="en-US" sz="4000" dirty="0" smtClean="0">
                <a:solidFill>
                  <a:srgbClr val="FF0000"/>
                </a:solidFill>
              </a:rPr>
              <a:t>head</a:t>
            </a:r>
            <a:r>
              <a:rPr lang="en-US" sz="4000" dirty="0" smtClean="0">
                <a:solidFill>
                  <a:schemeClr val="tx1"/>
                </a:solidFill>
              </a:rPr>
              <a:t>&gt;	</a:t>
            </a:r>
          </a:p>
          <a:p>
            <a:pPr algn="l"/>
            <a:r>
              <a:rPr lang="en-US" sz="4000" dirty="0" smtClean="0">
                <a:solidFill>
                  <a:schemeClr val="tx1"/>
                </a:solidFill>
              </a:rPr>
              <a:t>	&lt;</a:t>
            </a:r>
            <a:r>
              <a:rPr lang="en-US" sz="4000" dirty="0" smtClean="0">
                <a:solidFill>
                  <a:srgbClr val="FF0000"/>
                </a:solidFill>
              </a:rPr>
              <a:t>body</a:t>
            </a:r>
            <a:r>
              <a:rPr lang="en-US" sz="4000" dirty="0" smtClean="0">
                <a:solidFill>
                  <a:schemeClr val="tx1"/>
                </a:solidFill>
              </a:rPr>
              <a:t>&gt;		</a:t>
            </a:r>
          </a:p>
          <a:p>
            <a:pPr algn="l"/>
            <a:r>
              <a:rPr lang="en-US" sz="4000" dirty="0" smtClean="0">
                <a:solidFill>
                  <a:schemeClr val="bg1"/>
                </a:solidFill>
              </a:rPr>
              <a:t>		&lt;h1&gt;Hello World!!&lt;/h1&gt;		</a:t>
            </a:r>
          </a:p>
          <a:p>
            <a:pPr algn="l"/>
            <a:r>
              <a:rPr lang="en-US" sz="4000" dirty="0" smtClean="0">
                <a:solidFill>
                  <a:schemeClr val="bg1"/>
                </a:solidFill>
              </a:rPr>
              <a:t>		&lt;h2&gt;by: (your name here)&lt;/h2&gt;		</a:t>
            </a:r>
          </a:p>
          <a:p>
            <a:pPr algn="l"/>
            <a:r>
              <a:rPr lang="en-US" sz="4000" dirty="0" smtClean="0">
                <a:solidFill>
                  <a:schemeClr val="bg1"/>
                </a:solidFill>
              </a:rPr>
              <a:t>		&lt;p&gt;You just wrote a webpage using HTML! </a:t>
            </a:r>
          </a:p>
          <a:p>
            <a:pPr algn="l"/>
            <a:r>
              <a:rPr lang="en-US" sz="4000" dirty="0" smtClean="0">
                <a:solidFill>
                  <a:schemeClr val="bg1"/>
                </a:solidFill>
              </a:rPr>
              <a:t>		Next we are going to look at these elements&lt;/p&gt;</a:t>
            </a:r>
            <a:r>
              <a:rPr lang="en-US" sz="4000" dirty="0" smtClean="0">
                <a:solidFill>
                  <a:schemeClr val="tx1"/>
                </a:solidFill>
              </a:rPr>
              <a:t>	</a:t>
            </a:r>
          </a:p>
          <a:p>
            <a:pPr algn="l"/>
            <a:r>
              <a:rPr lang="en-US" sz="4000" dirty="0" smtClean="0">
                <a:solidFill>
                  <a:schemeClr val="tx1"/>
                </a:solidFill>
              </a:rPr>
              <a:t>	&lt;/</a:t>
            </a:r>
            <a:r>
              <a:rPr lang="en-US" sz="4000" dirty="0" smtClean="0">
                <a:solidFill>
                  <a:srgbClr val="FF0000"/>
                </a:solidFill>
              </a:rPr>
              <a:t>body</a:t>
            </a:r>
            <a:r>
              <a:rPr lang="en-US" sz="4000" dirty="0" smtClean="0">
                <a:solidFill>
                  <a:schemeClr val="tx1"/>
                </a:solidFill>
              </a:rPr>
              <a:t>&gt;</a:t>
            </a:r>
          </a:p>
          <a:p>
            <a:pPr algn="l"/>
            <a:r>
              <a:rPr lang="en-US" sz="4000" dirty="0" smtClean="0"/>
              <a:t>&lt;/</a:t>
            </a:r>
            <a:r>
              <a:rPr lang="en-US" sz="4000" dirty="0">
                <a:solidFill>
                  <a:srgbClr val="FF0000"/>
                </a:solidFill>
              </a:rPr>
              <a:t>html</a:t>
            </a:r>
            <a:r>
              <a:rPr lang="en-US" sz="4000" dirty="0"/>
              <a:t>&gt;</a:t>
            </a:r>
            <a:endParaRPr kumimoji="0" lang="en-US" sz="4000" b="0" i="0" u="none" strike="noStrike" cap="none" spc="0" normalizeH="0" baseline="0" dirty="0">
              <a:ln>
                <a:noFill/>
              </a:ln>
              <a:solidFill>
                <a:srgbClr val="FFFFFF"/>
              </a:solidFill>
              <a:effectLst/>
              <a:uFillTx/>
              <a:sym typeface="Helvetica Light"/>
            </a:endParaRPr>
          </a:p>
        </p:txBody>
      </p:sp>
      <p:sp>
        <p:nvSpPr>
          <p:cNvPr id="4" name="TextBox 3"/>
          <p:cNvSpPr txBox="1"/>
          <p:nvPr/>
        </p:nvSpPr>
        <p:spPr>
          <a:xfrm>
            <a:off x="2882682" y="291639"/>
            <a:ext cx="694324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smtClean="0">
                <a:ln>
                  <a:noFill/>
                </a:ln>
                <a:solidFill>
                  <a:srgbClr val="FFFFFF"/>
                </a:solidFill>
                <a:effectLst/>
                <a:uFillTx/>
                <a:latin typeface="+mn-lt"/>
                <a:ea typeface="+mn-ea"/>
                <a:cs typeface="+mn-cs"/>
                <a:sym typeface="Helvetica Light"/>
              </a:rPr>
              <a:t>Your First Web</a:t>
            </a:r>
            <a:r>
              <a:rPr kumimoji="0" lang="en-US" sz="3600" b="1" i="0" u="none" strike="noStrike" cap="none" spc="0" normalizeH="0" dirty="0" smtClean="0">
                <a:ln>
                  <a:noFill/>
                </a:ln>
                <a:solidFill>
                  <a:srgbClr val="FFFFFF"/>
                </a:solidFill>
                <a:effectLst/>
                <a:uFillTx/>
                <a:latin typeface="+mn-lt"/>
                <a:ea typeface="+mn-ea"/>
                <a:cs typeface="+mn-cs"/>
                <a:sym typeface="Helvetica Light"/>
              </a:rPr>
              <a:t> Page!!</a:t>
            </a:r>
            <a:endParaRPr kumimoji="0" lang="en-US" sz="3600" b="1"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92616357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&lt;h1&gt;&lt;/h1&gt;-&lt;</a:t>
            </a:r>
            <a:r>
              <a:rPr lang="en-US" dirty="0" smtClean="0"/>
              <a:t>h6&gt;</a:t>
            </a:r>
            <a:r>
              <a:rPr lang="en-US" dirty="0" smtClean="0"/>
              <a:t>&lt;/h6&gt;</a:t>
            </a:r>
            <a:endParaRPr lang="en-US" dirty="0"/>
          </a:p>
        </p:txBody>
      </p:sp>
      <p:sp>
        <p:nvSpPr>
          <p:cNvPr id="3" name="Text Placeholder 2"/>
          <p:cNvSpPr>
            <a:spLocks noGrp="1"/>
          </p:cNvSpPr>
          <p:nvPr>
            <p:ph type="body" idx="1"/>
          </p:nvPr>
        </p:nvSpPr>
        <p:spPr>
          <a:xfrm>
            <a:off x="952500" y="2262751"/>
            <a:ext cx="11099800" cy="4367293"/>
          </a:xfrm>
        </p:spPr>
        <p:txBody>
          <a:bodyPr/>
          <a:lstStyle/>
          <a:p>
            <a:r>
              <a:rPr lang="en-US" dirty="0" smtClean="0"/>
              <a:t>Defines Headings</a:t>
            </a:r>
          </a:p>
          <a:p>
            <a:r>
              <a:rPr lang="en-US" dirty="0" smtClean="0"/>
              <a:t>Range in size from &lt;h1&gt; which is the largest to &lt;h6&gt; which is the smallest</a:t>
            </a:r>
          </a:p>
          <a:p>
            <a:r>
              <a:rPr lang="en-US" dirty="0" smtClean="0"/>
              <a:t>Used to organize information on the page from most important to least important</a:t>
            </a:r>
            <a:endParaRPr lang="en-US" dirty="0"/>
          </a:p>
        </p:txBody>
      </p:sp>
      <p:sp>
        <p:nvSpPr>
          <p:cNvPr id="5" name="TextBox 4"/>
          <p:cNvSpPr txBox="1"/>
          <p:nvPr/>
        </p:nvSpPr>
        <p:spPr>
          <a:xfrm>
            <a:off x="1549831" y="6996625"/>
            <a:ext cx="9965410" cy="1210588"/>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dirty="0"/>
              <a:t>&lt;</a:t>
            </a:r>
            <a:r>
              <a:rPr lang="en-US" dirty="0">
                <a:solidFill>
                  <a:srgbClr val="FF0000"/>
                </a:solidFill>
              </a:rPr>
              <a:t>h1</a:t>
            </a:r>
            <a:r>
              <a:rPr lang="en-US" dirty="0"/>
              <a:t>&gt;Hello World!!&lt;/</a:t>
            </a:r>
            <a:r>
              <a:rPr lang="en-US" dirty="0">
                <a:solidFill>
                  <a:srgbClr val="FF0000"/>
                </a:solidFill>
              </a:rPr>
              <a:t>h1</a:t>
            </a:r>
            <a:r>
              <a:rPr lang="en-US" dirty="0"/>
              <a:t>&gt;		</a:t>
            </a:r>
          </a:p>
          <a:p>
            <a:pPr algn="l"/>
            <a:r>
              <a:rPr lang="en-US" dirty="0" smtClean="0"/>
              <a:t>&lt;</a:t>
            </a:r>
            <a:r>
              <a:rPr lang="en-US" dirty="0">
                <a:solidFill>
                  <a:srgbClr val="FF0000"/>
                </a:solidFill>
              </a:rPr>
              <a:t>h2</a:t>
            </a:r>
            <a:r>
              <a:rPr lang="en-US" dirty="0"/>
              <a:t>&gt;by: (your name here)&lt;/</a:t>
            </a:r>
            <a:r>
              <a:rPr lang="en-US" dirty="0">
                <a:solidFill>
                  <a:srgbClr val="FF0000"/>
                </a:solidFill>
              </a:rPr>
              <a:t>h2</a:t>
            </a:r>
            <a:r>
              <a:rPr lang="en-US" dirty="0"/>
              <a:t>&gt;</a:t>
            </a:r>
            <a:endParaRPr kumimoji="0" lang="en-US" sz="3600" b="0"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50067564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1478" y="1193369"/>
            <a:ext cx="12677613" cy="80126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algn="l"/>
            <a:r>
              <a:rPr lang="en-US" sz="4000" dirty="0"/>
              <a:t>&lt;!DOCTYPE html</a:t>
            </a:r>
            <a:r>
              <a:rPr lang="en-US" sz="4000" dirty="0" smtClean="0"/>
              <a:t>&gt;</a:t>
            </a:r>
          </a:p>
          <a:p>
            <a:pPr algn="l"/>
            <a:r>
              <a:rPr lang="en-US" sz="4000" dirty="0" smtClean="0"/>
              <a:t>&lt;</a:t>
            </a:r>
            <a:r>
              <a:rPr lang="en-US" sz="4000" dirty="0">
                <a:solidFill>
                  <a:srgbClr val="FF0000"/>
                </a:solidFill>
              </a:rPr>
              <a:t>html</a:t>
            </a:r>
            <a:r>
              <a:rPr lang="en-US" sz="4000" dirty="0"/>
              <a:t>&gt;	</a:t>
            </a:r>
            <a:endParaRPr lang="en-US" sz="4000" dirty="0" smtClean="0"/>
          </a:p>
          <a:p>
            <a:pPr algn="l"/>
            <a:r>
              <a:rPr lang="en-US" sz="4000" dirty="0" smtClean="0">
                <a:solidFill>
                  <a:schemeClr val="tx1"/>
                </a:solidFill>
              </a:rPr>
              <a:t>	&lt;</a:t>
            </a:r>
            <a:r>
              <a:rPr lang="en-US" sz="4000" dirty="0" smtClean="0">
                <a:solidFill>
                  <a:srgbClr val="FF0000"/>
                </a:solidFill>
              </a:rPr>
              <a:t>head</a:t>
            </a:r>
            <a:r>
              <a:rPr lang="en-US" sz="4000" dirty="0" smtClean="0">
                <a:solidFill>
                  <a:schemeClr val="tx1"/>
                </a:solidFill>
              </a:rPr>
              <a:t>&gt;		</a:t>
            </a:r>
          </a:p>
          <a:p>
            <a:pPr algn="l"/>
            <a:r>
              <a:rPr lang="en-US" sz="4000" dirty="0" smtClean="0">
                <a:solidFill>
                  <a:schemeClr val="tx1"/>
                </a:solidFill>
              </a:rPr>
              <a:t>		&lt;</a:t>
            </a:r>
            <a:r>
              <a:rPr lang="en-US" sz="4000" dirty="0" smtClean="0">
                <a:solidFill>
                  <a:srgbClr val="FF0000"/>
                </a:solidFill>
              </a:rPr>
              <a:t>title</a:t>
            </a:r>
            <a:r>
              <a:rPr lang="en-US" sz="4000" dirty="0" smtClean="0">
                <a:solidFill>
                  <a:schemeClr val="tx1"/>
                </a:solidFill>
              </a:rPr>
              <a:t>&gt;First Web Page&lt;/</a:t>
            </a:r>
            <a:r>
              <a:rPr lang="en-US" sz="4000" dirty="0" smtClean="0">
                <a:solidFill>
                  <a:srgbClr val="FF0000"/>
                </a:solidFill>
              </a:rPr>
              <a:t>title</a:t>
            </a:r>
            <a:r>
              <a:rPr lang="en-US" sz="4000" dirty="0" smtClean="0">
                <a:solidFill>
                  <a:schemeClr val="tx1"/>
                </a:solidFill>
              </a:rPr>
              <a:t>&gt;	</a:t>
            </a:r>
          </a:p>
          <a:p>
            <a:pPr algn="l"/>
            <a:r>
              <a:rPr lang="en-US" sz="4000" dirty="0" smtClean="0">
                <a:solidFill>
                  <a:schemeClr val="tx1"/>
                </a:solidFill>
              </a:rPr>
              <a:t>	&lt;/</a:t>
            </a:r>
            <a:r>
              <a:rPr lang="en-US" sz="4000" dirty="0" smtClean="0">
                <a:solidFill>
                  <a:srgbClr val="FF0000"/>
                </a:solidFill>
              </a:rPr>
              <a:t>head</a:t>
            </a:r>
            <a:r>
              <a:rPr lang="en-US" sz="4000" dirty="0" smtClean="0">
                <a:solidFill>
                  <a:schemeClr val="tx1"/>
                </a:solidFill>
              </a:rPr>
              <a:t>&gt;	</a:t>
            </a:r>
          </a:p>
          <a:p>
            <a:pPr algn="l"/>
            <a:r>
              <a:rPr lang="en-US" sz="4000" dirty="0" smtClean="0">
                <a:solidFill>
                  <a:schemeClr val="tx1"/>
                </a:solidFill>
              </a:rPr>
              <a:t>	&lt;</a:t>
            </a:r>
            <a:r>
              <a:rPr lang="en-US" sz="4000" dirty="0" smtClean="0">
                <a:solidFill>
                  <a:srgbClr val="FF0000"/>
                </a:solidFill>
              </a:rPr>
              <a:t>body</a:t>
            </a:r>
            <a:r>
              <a:rPr lang="en-US" sz="4000" dirty="0" smtClean="0">
                <a:solidFill>
                  <a:schemeClr val="tx1"/>
                </a:solidFill>
              </a:rPr>
              <a:t>&gt;		</a:t>
            </a:r>
          </a:p>
          <a:p>
            <a:pPr algn="l"/>
            <a:r>
              <a:rPr lang="en-US" sz="4000" dirty="0" smtClean="0">
                <a:solidFill>
                  <a:schemeClr val="tx1"/>
                </a:solidFill>
              </a:rPr>
              <a:t>		&lt;</a:t>
            </a:r>
            <a:r>
              <a:rPr lang="en-US" sz="4000" dirty="0" smtClean="0">
                <a:solidFill>
                  <a:srgbClr val="FF0000"/>
                </a:solidFill>
              </a:rPr>
              <a:t>h1</a:t>
            </a:r>
            <a:r>
              <a:rPr lang="en-US" sz="4000" dirty="0" smtClean="0">
                <a:solidFill>
                  <a:schemeClr val="tx1"/>
                </a:solidFill>
              </a:rPr>
              <a:t>&gt;Hello World!!&lt;/</a:t>
            </a:r>
            <a:r>
              <a:rPr lang="en-US" sz="4000" dirty="0" smtClean="0">
                <a:solidFill>
                  <a:srgbClr val="FF0000"/>
                </a:solidFill>
              </a:rPr>
              <a:t>h1</a:t>
            </a:r>
            <a:r>
              <a:rPr lang="en-US" sz="4000" dirty="0" smtClean="0">
                <a:solidFill>
                  <a:schemeClr val="tx1"/>
                </a:solidFill>
              </a:rPr>
              <a:t>&gt;		</a:t>
            </a:r>
          </a:p>
          <a:p>
            <a:pPr algn="l"/>
            <a:r>
              <a:rPr lang="en-US" sz="4000" dirty="0" smtClean="0">
                <a:solidFill>
                  <a:schemeClr val="tx1"/>
                </a:solidFill>
              </a:rPr>
              <a:t>		&lt;</a:t>
            </a:r>
            <a:r>
              <a:rPr lang="en-US" sz="4000" dirty="0" smtClean="0">
                <a:solidFill>
                  <a:srgbClr val="FF0000"/>
                </a:solidFill>
              </a:rPr>
              <a:t>h2</a:t>
            </a:r>
            <a:r>
              <a:rPr lang="en-US" sz="4000" dirty="0" smtClean="0">
                <a:solidFill>
                  <a:schemeClr val="tx1"/>
                </a:solidFill>
              </a:rPr>
              <a:t>&gt;by: (your name here)&lt;/</a:t>
            </a:r>
            <a:r>
              <a:rPr lang="en-US" sz="4000" dirty="0" smtClean="0">
                <a:solidFill>
                  <a:srgbClr val="FF0000"/>
                </a:solidFill>
              </a:rPr>
              <a:t>h2</a:t>
            </a:r>
            <a:r>
              <a:rPr lang="en-US" sz="4000" dirty="0" smtClean="0">
                <a:solidFill>
                  <a:schemeClr val="tx1"/>
                </a:solidFill>
              </a:rPr>
              <a:t>&gt;		</a:t>
            </a:r>
          </a:p>
          <a:p>
            <a:pPr algn="l"/>
            <a:r>
              <a:rPr lang="en-US" sz="4000" dirty="0" smtClean="0">
                <a:solidFill>
                  <a:schemeClr val="bg1"/>
                </a:solidFill>
              </a:rPr>
              <a:t>		&lt;p&gt;You just wrote a webpage using HTML! </a:t>
            </a:r>
          </a:p>
          <a:p>
            <a:pPr algn="l"/>
            <a:r>
              <a:rPr lang="en-US" sz="4000" dirty="0" smtClean="0">
                <a:solidFill>
                  <a:schemeClr val="bg1"/>
                </a:solidFill>
              </a:rPr>
              <a:t>		Next we are going to look at these elements&lt;/p&gt;</a:t>
            </a:r>
            <a:r>
              <a:rPr lang="en-US" sz="4000" dirty="0" smtClean="0">
                <a:solidFill>
                  <a:schemeClr val="tx1"/>
                </a:solidFill>
              </a:rPr>
              <a:t>	</a:t>
            </a:r>
          </a:p>
          <a:p>
            <a:pPr algn="l"/>
            <a:r>
              <a:rPr lang="en-US" sz="4000" dirty="0" smtClean="0">
                <a:solidFill>
                  <a:schemeClr val="tx1"/>
                </a:solidFill>
              </a:rPr>
              <a:t>	&lt;/</a:t>
            </a:r>
            <a:r>
              <a:rPr lang="en-US" sz="4000" dirty="0" smtClean="0">
                <a:solidFill>
                  <a:srgbClr val="FF0000"/>
                </a:solidFill>
              </a:rPr>
              <a:t>body</a:t>
            </a:r>
            <a:r>
              <a:rPr lang="en-US" sz="4000" dirty="0" smtClean="0">
                <a:solidFill>
                  <a:schemeClr val="tx1"/>
                </a:solidFill>
              </a:rPr>
              <a:t>&gt;</a:t>
            </a:r>
          </a:p>
          <a:p>
            <a:pPr algn="l"/>
            <a:r>
              <a:rPr lang="en-US" sz="4000" dirty="0" smtClean="0"/>
              <a:t>&lt;/</a:t>
            </a:r>
            <a:r>
              <a:rPr lang="en-US" sz="4000" dirty="0">
                <a:solidFill>
                  <a:srgbClr val="FF0000"/>
                </a:solidFill>
              </a:rPr>
              <a:t>html</a:t>
            </a:r>
            <a:r>
              <a:rPr lang="en-US" sz="4000" dirty="0"/>
              <a:t>&gt;</a:t>
            </a:r>
            <a:endParaRPr kumimoji="0" lang="en-US" sz="4000" b="0" i="0" u="none" strike="noStrike" cap="none" spc="0" normalizeH="0" baseline="0" dirty="0">
              <a:ln>
                <a:noFill/>
              </a:ln>
              <a:solidFill>
                <a:srgbClr val="FFFFFF"/>
              </a:solidFill>
              <a:effectLst/>
              <a:uFillTx/>
              <a:sym typeface="Helvetica Light"/>
            </a:endParaRPr>
          </a:p>
        </p:txBody>
      </p:sp>
      <p:sp>
        <p:nvSpPr>
          <p:cNvPr id="4" name="TextBox 3"/>
          <p:cNvSpPr txBox="1"/>
          <p:nvPr/>
        </p:nvSpPr>
        <p:spPr>
          <a:xfrm>
            <a:off x="2882682" y="291639"/>
            <a:ext cx="694324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smtClean="0">
                <a:ln>
                  <a:noFill/>
                </a:ln>
                <a:solidFill>
                  <a:srgbClr val="FFFFFF"/>
                </a:solidFill>
                <a:effectLst/>
                <a:uFillTx/>
                <a:latin typeface="+mn-lt"/>
                <a:ea typeface="+mn-ea"/>
                <a:cs typeface="+mn-cs"/>
                <a:sym typeface="Helvetica Light"/>
              </a:rPr>
              <a:t>Your First Web</a:t>
            </a:r>
            <a:r>
              <a:rPr kumimoji="0" lang="en-US" sz="3600" b="1" i="0" u="none" strike="noStrike" cap="none" spc="0" normalizeH="0" dirty="0" smtClean="0">
                <a:ln>
                  <a:noFill/>
                </a:ln>
                <a:solidFill>
                  <a:srgbClr val="FFFFFF"/>
                </a:solidFill>
                <a:effectLst/>
                <a:uFillTx/>
                <a:latin typeface="+mn-lt"/>
                <a:ea typeface="+mn-ea"/>
                <a:cs typeface="+mn-cs"/>
                <a:sym typeface="Helvetica Light"/>
              </a:rPr>
              <a:t> Page!!</a:t>
            </a:r>
            <a:endParaRPr kumimoji="0" lang="en-US" sz="3600" b="1"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211407746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b</a:t>
            </a:r>
            <a:r>
              <a:rPr lang="en-US" sz="5400" dirty="0" smtClean="0"/>
              <a:t>reak;</a:t>
            </a:r>
            <a:endParaRPr lang="en-US" sz="5400" dirty="0"/>
          </a:p>
        </p:txBody>
      </p:sp>
      <p:sp>
        <p:nvSpPr>
          <p:cNvPr id="3" name="Text Placeholder 2"/>
          <p:cNvSpPr>
            <a:spLocks noGrp="1"/>
          </p:cNvSpPr>
          <p:nvPr>
            <p:ph type="body" idx="1"/>
          </p:nvPr>
        </p:nvSpPr>
        <p:spPr/>
        <p:txBody>
          <a:bodyPr anchor="ctr">
            <a:normAutofit/>
          </a:bodyPr>
          <a:lstStyle/>
          <a:p>
            <a:pPr marL="0" indent="0" algn="ctr">
              <a:buNone/>
            </a:pPr>
            <a:r>
              <a:rPr lang="en-US" sz="4400" b="1" dirty="0" smtClean="0"/>
              <a:t>What tool do many web developers use to write their code for web pages?</a:t>
            </a:r>
            <a:endParaRPr lang="en-US" sz="4400" b="1"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&lt;p&gt;&lt;/p&gt;</a:t>
            </a:r>
            <a:endParaRPr lang="en-US" dirty="0"/>
          </a:p>
        </p:txBody>
      </p:sp>
      <p:sp>
        <p:nvSpPr>
          <p:cNvPr id="3" name="Text Placeholder 2"/>
          <p:cNvSpPr>
            <a:spLocks noGrp="1"/>
          </p:cNvSpPr>
          <p:nvPr>
            <p:ph type="body" idx="1"/>
          </p:nvPr>
        </p:nvSpPr>
        <p:spPr>
          <a:xfrm>
            <a:off x="952500" y="2590800"/>
            <a:ext cx="11099800" cy="2895600"/>
          </a:xfrm>
        </p:spPr>
        <p:txBody>
          <a:bodyPr/>
          <a:lstStyle/>
          <a:p>
            <a:r>
              <a:rPr lang="en-US" dirty="0" smtClean="0"/>
              <a:t>Defines Paragraphs</a:t>
            </a:r>
          </a:p>
          <a:p>
            <a:r>
              <a:rPr lang="en-US" dirty="0" smtClean="0"/>
              <a:t>Small text, usually the bulk of the page content</a:t>
            </a:r>
          </a:p>
        </p:txBody>
      </p:sp>
      <p:sp>
        <p:nvSpPr>
          <p:cNvPr id="4" name="TextBox 3"/>
          <p:cNvSpPr txBox="1"/>
          <p:nvPr/>
        </p:nvSpPr>
        <p:spPr>
          <a:xfrm>
            <a:off x="952500" y="6516178"/>
            <a:ext cx="11339378" cy="1210588"/>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 </a:t>
            </a:r>
            <a:r>
              <a:rPr lang="en-US" dirty="0"/>
              <a:t>&lt;</a:t>
            </a:r>
            <a:r>
              <a:rPr lang="en-US" dirty="0">
                <a:solidFill>
                  <a:srgbClr val="FF0000"/>
                </a:solidFill>
              </a:rPr>
              <a:t>p</a:t>
            </a:r>
            <a:r>
              <a:rPr lang="en-US" dirty="0"/>
              <a:t>&gt;You just wrote a webpage using HTML! </a:t>
            </a:r>
          </a:p>
          <a:p>
            <a:pPr algn="l"/>
            <a:r>
              <a:rPr lang="en-US" dirty="0"/>
              <a:t>		Next we are going to look at these </a:t>
            </a:r>
            <a:r>
              <a:rPr lang="en-US" dirty="0" smtClean="0"/>
              <a:t>elements&lt;/</a:t>
            </a:r>
            <a:r>
              <a:rPr lang="en-US" dirty="0">
                <a:solidFill>
                  <a:srgbClr val="FF0000"/>
                </a:solidFill>
              </a:rPr>
              <a:t>p</a:t>
            </a:r>
            <a:r>
              <a:rPr lang="en-US" dirty="0"/>
              <a:t>&gt;</a:t>
            </a:r>
            <a:endParaRPr kumimoji="0" lang="en-US" sz="3600" b="0"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5601017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1478" y="1193369"/>
            <a:ext cx="12677613" cy="80126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algn="l"/>
            <a:r>
              <a:rPr lang="en-US" dirty="0"/>
              <a:t>&lt;!DOCTYPE html</a:t>
            </a:r>
            <a:r>
              <a:rPr lang="en-US" dirty="0" smtClean="0"/>
              <a:t>&gt;</a:t>
            </a:r>
          </a:p>
          <a:p>
            <a:pPr algn="l"/>
            <a:r>
              <a:rPr lang="en-US" dirty="0" smtClean="0"/>
              <a:t>&lt;</a:t>
            </a:r>
            <a:r>
              <a:rPr lang="en-US" dirty="0">
                <a:solidFill>
                  <a:srgbClr val="FF0000"/>
                </a:solidFill>
              </a:rPr>
              <a:t>html</a:t>
            </a:r>
            <a:r>
              <a:rPr lang="en-US" dirty="0"/>
              <a:t>&gt;	</a:t>
            </a:r>
            <a:endParaRPr lang="en-US" dirty="0" smtClean="0"/>
          </a:p>
          <a:p>
            <a:pPr algn="l"/>
            <a:r>
              <a:rPr lang="en-US" dirty="0" smtClean="0">
                <a:solidFill>
                  <a:schemeClr val="tx1"/>
                </a:solidFill>
              </a:rPr>
              <a:t>	&lt;</a:t>
            </a:r>
            <a:r>
              <a:rPr lang="en-US" dirty="0" smtClean="0">
                <a:solidFill>
                  <a:srgbClr val="FF0000"/>
                </a:solidFill>
              </a:rPr>
              <a:t>head</a:t>
            </a:r>
            <a:r>
              <a:rPr lang="en-US" dirty="0" smtClean="0">
                <a:solidFill>
                  <a:schemeClr val="tx1"/>
                </a:solidFill>
              </a:rPr>
              <a:t>&gt;		</a:t>
            </a:r>
          </a:p>
          <a:p>
            <a:pPr algn="l"/>
            <a:r>
              <a:rPr lang="en-US" dirty="0" smtClean="0">
                <a:solidFill>
                  <a:schemeClr val="tx1"/>
                </a:solidFill>
              </a:rPr>
              <a:t>		&lt;</a:t>
            </a:r>
            <a:r>
              <a:rPr lang="en-US" dirty="0" smtClean="0">
                <a:solidFill>
                  <a:srgbClr val="FF0000"/>
                </a:solidFill>
              </a:rPr>
              <a:t>title</a:t>
            </a:r>
            <a:r>
              <a:rPr lang="en-US" dirty="0" smtClean="0">
                <a:solidFill>
                  <a:schemeClr val="tx1"/>
                </a:solidFill>
              </a:rPr>
              <a:t>&gt;First Web Page&lt;/</a:t>
            </a:r>
            <a:r>
              <a:rPr lang="en-US" dirty="0" smtClean="0">
                <a:solidFill>
                  <a:srgbClr val="FF0000"/>
                </a:solidFill>
              </a:rPr>
              <a:t>title</a:t>
            </a:r>
            <a:r>
              <a:rPr lang="en-US" dirty="0" smtClean="0">
                <a:solidFill>
                  <a:schemeClr val="tx1"/>
                </a:solidFill>
              </a:rPr>
              <a:t>&gt;	</a:t>
            </a:r>
          </a:p>
          <a:p>
            <a:pPr algn="l"/>
            <a:r>
              <a:rPr lang="en-US" dirty="0" smtClean="0">
                <a:solidFill>
                  <a:schemeClr val="tx1"/>
                </a:solidFill>
              </a:rPr>
              <a:t>	&lt;/</a:t>
            </a:r>
            <a:r>
              <a:rPr lang="en-US" dirty="0" smtClean="0">
                <a:solidFill>
                  <a:srgbClr val="FF0000"/>
                </a:solidFill>
              </a:rPr>
              <a:t>head</a:t>
            </a:r>
            <a:r>
              <a:rPr lang="en-US" dirty="0" smtClean="0">
                <a:solidFill>
                  <a:schemeClr val="tx1"/>
                </a:solidFill>
              </a:rPr>
              <a:t>&gt;	</a:t>
            </a:r>
          </a:p>
          <a:p>
            <a:pPr algn="l"/>
            <a:r>
              <a:rPr lang="en-US" dirty="0" smtClean="0">
                <a:solidFill>
                  <a:schemeClr val="tx1"/>
                </a:solidFill>
              </a:rPr>
              <a:t>	&lt;</a:t>
            </a:r>
            <a:r>
              <a:rPr lang="en-US" dirty="0" smtClean="0">
                <a:solidFill>
                  <a:srgbClr val="FF0000"/>
                </a:solidFill>
              </a:rPr>
              <a:t>body</a:t>
            </a:r>
            <a:r>
              <a:rPr lang="en-US" dirty="0" smtClean="0">
                <a:solidFill>
                  <a:schemeClr val="tx1"/>
                </a:solidFill>
              </a:rPr>
              <a:t>&gt;		</a:t>
            </a:r>
          </a:p>
          <a:p>
            <a:pPr algn="l"/>
            <a:r>
              <a:rPr lang="en-US" dirty="0" smtClean="0">
                <a:solidFill>
                  <a:schemeClr val="tx1"/>
                </a:solidFill>
              </a:rPr>
              <a:t>		&lt;</a:t>
            </a:r>
            <a:r>
              <a:rPr lang="en-US" dirty="0" smtClean="0">
                <a:solidFill>
                  <a:srgbClr val="FF0000"/>
                </a:solidFill>
              </a:rPr>
              <a:t>h1</a:t>
            </a:r>
            <a:r>
              <a:rPr lang="en-US" dirty="0" smtClean="0">
                <a:solidFill>
                  <a:schemeClr val="tx1"/>
                </a:solidFill>
              </a:rPr>
              <a:t>&gt;Hello World!!&lt;/</a:t>
            </a:r>
            <a:r>
              <a:rPr lang="en-US" dirty="0" smtClean="0">
                <a:solidFill>
                  <a:srgbClr val="FF0000"/>
                </a:solidFill>
              </a:rPr>
              <a:t>h1</a:t>
            </a:r>
            <a:r>
              <a:rPr lang="en-US" dirty="0" smtClean="0">
                <a:solidFill>
                  <a:schemeClr val="tx1"/>
                </a:solidFill>
              </a:rPr>
              <a:t>&gt;		</a:t>
            </a:r>
          </a:p>
          <a:p>
            <a:pPr algn="l"/>
            <a:r>
              <a:rPr lang="en-US" dirty="0" smtClean="0">
                <a:solidFill>
                  <a:schemeClr val="tx1"/>
                </a:solidFill>
              </a:rPr>
              <a:t>		&lt;</a:t>
            </a:r>
            <a:r>
              <a:rPr lang="en-US" dirty="0" smtClean="0">
                <a:solidFill>
                  <a:srgbClr val="FF0000"/>
                </a:solidFill>
              </a:rPr>
              <a:t>h2</a:t>
            </a:r>
            <a:r>
              <a:rPr lang="en-US" dirty="0" smtClean="0">
                <a:solidFill>
                  <a:schemeClr val="tx1"/>
                </a:solidFill>
              </a:rPr>
              <a:t>&gt;by: (your name here)&lt;/</a:t>
            </a:r>
            <a:r>
              <a:rPr lang="en-US" dirty="0" smtClean="0">
                <a:solidFill>
                  <a:srgbClr val="FF0000"/>
                </a:solidFill>
              </a:rPr>
              <a:t>h2</a:t>
            </a:r>
            <a:r>
              <a:rPr lang="en-US" dirty="0" smtClean="0">
                <a:solidFill>
                  <a:schemeClr val="tx1"/>
                </a:solidFill>
              </a:rPr>
              <a:t>&gt;		</a:t>
            </a:r>
          </a:p>
          <a:p>
            <a:pPr algn="l"/>
            <a:r>
              <a:rPr lang="en-US" dirty="0" smtClean="0">
                <a:solidFill>
                  <a:schemeClr val="tx1"/>
                </a:solidFill>
              </a:rPr>
              <a:t>		&lt;</a:t>
            </a:r>
            <a:r>
              <a:rPr lang="en-US" dirty="0" smtClean="0">
                <a:solidFill>
                  <a:srgbClr val="FF0000"/>
                </a:solidFill>
              </a:rPr>
              <a:t>p</a:t>
            </a:r>
            <a:r>
              <a:rPr lang="en-US" dirty="0" smtClean="0">
                <a:solidFill>
                  <a:schemeClr val="tx1"/>
                </a:solidFill>
              </a:rPr>
              <a:t>&gt;You just wrote a webpage using HTML at &lt;/</a:t>
            </a:r>
            <a:r>
              <a:rPr lang="en-US" dirty="0" smtClean="0">
                <a:solidFill>
                  <a:srgbClr val="FF0000"/>
                </a:solidFill>
              </a:rPr>
              <a:t>p</a:t>
            </a:r>
            <a:r>
              <a:rPr lang="en-US" dirty="0" smtClean="0">
                <a:solidFill>
                  <a:schemeClr val="tx1"/>
                </a:solidFill>
              </a:rPr>
              <a:t>&gt;</a:t>
            </a:r>
          </a:p>
          <a:p>
            <a:pPr algn="l"/>
            <a:r>
              <a:rPr lang="en-US" dirty="0" smtClean="0">
                <a:solidFill>
                  <a:schemeClr val="tx1"/>
                </a:solidFill>
              </a:rPr>
              <a:t>	&lt;/</a:t>
            </a:r>
            <a:r>
              <a:rPr lang="en-US" dirty="0" smtClean="0">
                <a:solidFill>
                  <a:srgbClr val="FF0000"/>
                </a:solidFill>
              </a:rPr>
              <a:t>body</a:t>
            </a:r>
            <a:r>
              <a:rPr lang="en-US" dirty="0" smtClean="0">
                <a:solidFill>
                  <a:schemeClr val="tx1"/>
                </a:solidFill>
              </a:rPr>
              <a:t>&gt;</a:t>
            </a:r>
          </a:p>
          <a:p>
            <a:pPr algn="l"/>
            <a:r>
              <a:rPr lang="en-US" dirty="0" smtClean="0"/>
              <a:t>&lt;/</a:t>
            </a:r>
            <a:r>
              <a:rPr lang="en-US" dirty="0">
                <a:solidFill>
                  <a:srgbClr val="FF0000"/>
                </a:solidFill>
              </a:rPr>
              <a:t>html</a:t>
            </a:r>
            <a:r>
              <a:rPr lang="en-US" dirty="0"/>
              <a:t>&gt;</a:t>
            </a:r>
            <a:endParaRPr kumimoji="0" lang="en-US" b="0" i="0" u="none" strike="noStrike" cap="none" spc="0" normalizeH="0" baseline="0" dirty="0">
              <a:ln>
                <a:noFill/>
              </a:ln>
              <a:solidFill>
                <a:srgbClr val="FFFFFF"/>
              </a:solidFill>
              <a:effectLst/>
              <a:uFillTx/>
              <a:sym typeface="Helvetica Light"/>
            </a:endParaRPr>
          </a:p>
        </p:txBody>
      </p:sp>
      <p:sp>
        <p:nvSpPr>
          <p:cNvPr id="4" name="TextBox 3"/>
          <p:cNvSpPr txBox="1"/>
          <p:nvPr/>
        </p:nvSpPr>
        <p:spPr>
          <a:xfrm>
            <a:off x="2882682" y="291639"/>
            <a:ext cx="694324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smtClean="0">
                <a:ln>
                  <a:noFill/>
                </a:ln>
                <a:solidFill>
                  <a:srgbClr val="FFFFFF"/>
                </a:solidFill>
                <a:effectLst/>
                <a:uFillTx/>
                <a:latin typeface="+mn-lt"/>
                <a:ea typeface="+mn-ea"/>
                <a:cs typeface="+mn-cs"/>
                <a:sym typeface="Helvetica Light"/>
              </a:rPr>
              <a:t>Your First Web</a:t>
            </a:r>
            <a:r>
              <a:rPr kumimoji="0" lang="en-US" sz="3600" b="1" i="0" u="none" strike="noStrike" cap="none" spc="0" normalizeH="0" dirty="0" smtClean="0">
                <a:ln>
                  <a:noFill/>
                </a:ln>
                <a:solidFill>
                  <a:srgbClr val="FFFFFF"/>
                </a:solidFill>
                <a:effectLst/>
                <a:uFillTx/>
                <a:latin typeface="+mn-lt"/>
                <a:ea typeface="+mn-ea"/>
                <a:cs typeface="+mn-cs"/>
                <a:sym typeface="Helvetica Light"/>
              </a:rPr>
              <a:t> Page!!</a:t>
            </a:r>
            <a:endParaRPr kumimoji="0" lang="en-US" sz="3600" b="1"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04249664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a:t>
            </a:r>
            <a:endParaRPr lang="en-US" dirty="0"/>
          </a:p>
        </p:txBody>
      </p:sp>
      <p:sp>
        <p:nvSpPr>
          <p:cNvPr id="3" name="Text Placeholder 2"/>
          <p:cNvSpPr>
            <a:spLocks noGrp="1"/>
          </p:cNvSpPr>
          <p:nvPr>
            <p:ph type="body" idx="1"/>
          </p:nvPr>
        </p:nvSpPr>
        <p:spPr>
          <a:xfrm>
            <a:off x="952500" y="2438400"/>
            <a:ext cx="11099800" cy="4114800"/>
          </a:xfrm>
        </p:spPr>
        <p:txBody>
          <a:bodyPr>
            <a:normAutofit fontScale="77500" lnSpcReduction="20000"/>
          </a:bodyPr>
          <a:lstStyle/>
          <a:p>
            <a:r>
              <a:rPr lang="en-US" dirty="0" smtClean="0"/>
              <a:t>Key/Value Pairs</a:t>
            </a:r>
          </a:p>
          <a:p>
            <a:r>
              <a:rPr lang="en-US" dirty="0" smtClean="0"/>
              <a:t>Keys define the attribute </a:t>
            </a:r>
          </a:p>
          <a:p>
            <a:r>
              <a:rPr lang="en-US" dirty="0" smtClean="0"/>
              <a:t>Values set the value of the attribute</a:t>
            </a:r>
          </a:p>
          <a:p>
            <a:r>
              <a:rPr lang="en-US" dirty="0" smtClean="0"/>
              <a:t>Provides additional info about/Modifies HTML elements</a:t>
            </a:r>
          </a:p>
          <a:p>
            <a:r>
              <a:rPr lang="en-US" dirty="0" smtClean="0"/>
              <a:t>Always specified in the start tag</a:t>
            </a:r>
          </a:p>
        </p:txBody>
      </p:sp>
      <p:sp>
        <p:nvSpPr>
          <p:cNvPr id="4" name="TextBox 3"/>
          <p:cNvSpPr txBox="1"/>
          <p:nvPr/>
        </p:nvSpPr>
        <p:spPr>
          <a:xfrm>
            <a:off x="1584960" y="7680325"/>
            <a:ext cx="9235440" cy="656590"/>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&lt;</a:t>
            </a:r>
            <a:r>
              <a:rPr kumimoji="0" lang="en-US" sz="3600" b="0" i="0" u="none" strike="noStrike" cap="none" spc="0" normalizeH="0" baseline="0" dirty="0" smtClean="0">
                <a:ln>
                  <a:noFill/>
                </a:ln>
                <a:solidFill>
                  <a:srgbClr val="FF0000"/>
                </a:solidFill>
                <a:effectLst/>
                <a:uFillTx/>
                <a:latin typeface="+mn-lt"/>
                <a:ea typeface="+mn-ea"/>
                <a:cs typeface="+mn-cs"/>
                <a:sym typeface="Helvetica Light"/>
              </a:rPr>
              <a:t>h1</a:t>
            </a:r>
            <a:r>
              <a:rPr kumimoji="0" lang="en-US" sz="3600" b="0" i="0" u="none" strike="noStrike" cap="none" spc="0" normalizeH="0" dirty="0" smtClean="0">
                <a:ln>
                  <a:noFill/>
                </a:ln>
                <a:solidFill>
                  <a:srgbClr val="FFFFFF"/>
                </a:solidFill>
                <a:effectLst/>
                <a:uFillTx/>
                <a:latin typeface="+mn-lt"/>
                <a:ea typeface="+mn-ea"/>
                <a:cs typeface="+mn-cs"/>
                <a:sym typeface="Helvetica Light"/>
              </a:rPr>
              <a:t> </a:t>
            </a:r>
            <a:r>
              <a:rPr kumimoji="0" lang="en-US" sz="3600" b="0" i="0" u="none" strike="noStrike" cap="none" spc="0" normalizeH="0" dirty="0" smtClean="0">
                <a:ln>
                  <a:noFill/>
                </a:ln>
                <a:solidFill>
                  <a:srgbClr val="FFC000"/>
                </a:solidFill>
                <a:effectLst/>
                <a:uFillTx/>
                <a:latin typeface="+mn-lt"/>
                <a:ea typeface="+mn-ea"/>
                <a:cs typeface="+mn-cs"/>
                <a:sym typeface="Helvetica Light"/>
              </a:rPr>
              <a:t>align</a:t>
            </a:r>
            <a:r>
              <a:rPr kumimoji="0" lang="en-US" sz="3600" b="0" i="0" u="none" strike="noStrike" cap="none" spc="0" normalizeH="0" dirty="0" smtClean="0">
                <a:ln>
                  <a:noFill/>
                </a:ln>
                <a:solidFill>
                  <a:srgbClr val="FFFFFF"/>
                </a:solidFill>
                <a:effectLst/>
                <a:uFillTx/>
                <a:latin typeface="+mn-lt"/>
                <a:ea typeface="+mn-ea"/>
                <a:cs typeface="+mn-cs"/>
                <a:sym typeface="Helvetica Light"/>
              </a:rPr>
              <a:t>=</a:t>
            </a:r>
            <a:r>
              <a:rPr kumimoji="0" lang="en-US" sz="3600" b="0" i="0" u="none" strike="noStrike" cap="none" spc="0" normalizeH="0" dirty="0" smtClean="0">
                <a:ln>
                  <a:noFill/>
                </a:ln>
                <a:solidFill>
                  <a:srgbClr val="92D050"/>
                </a:solidFill>
                <a:effectLst/>
                <a:uFillTx/>
                <a:latin typeface="+mn-lt"/>
                <a:ea typeface="+mn-ea"/>
                <a:cs typeface="+mn-cs"/>
                <a:sym typeface="Helvetica Light"/>
              </a:rPr>
              <a:t>“center”</a:t>
            </a:r>
            <a:r>
              <a:rPr kumimoji="0" lang="en-US" sz="3600" b="0" i="0" u="none" strike="noStrike" cap="none" spc="0" normalizeH="0" dirty="0" smtClean="0">
                <a:ln>
                  <a:noFill/>
                </a:ln>
                <a:solidFill>
                  <a:srgbClr val="FFFFFF"/>
                </a:solidFill>
                <a:effectLst/>
                <a:uFillTx/>
                <a:latin typeface="+mn-lt"/>
                <a:ea typeface="+mn-ea"/>
                <a:cs typeface="+mn-cs"/>
                <a:sym typeface="Helvetica Light"/>
              </a:rPr>
              <a:t>&gt;</a:t>
            </a:r>
            <a:endParaRPr kumimoji="0" lang="en-US" sz="3600" b="0"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30890797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1478" y="1193369"/>
            <a:ext cx="12677613" cy="80126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algn="l"/>
            <a:r>
              <a:rPr lang="en-US" dirty="0"/>
              <a:t>&lt;!DOCTYPE html</a:t>
            </a:r>
            <a:r>
              <a:rPr lang="en-US" dirty="0" smtClean="0"/>
              <a:t>&gt;</a:t>
            </a:r>
          </a:p>
          <a:p>
            <a:pPr algn="l"/>
            <a:r>
              <a:rPr lang="en-US" dirty="0" smtClean="0"/>
              <a:t>&lt;</a:t>
            </a:r>
            <a:r>
              <a:rPr lang="en-US" dirty="0">
                <a:solidFill>
                  <a:srgbClr val="FF0000"/>
                </a:solidFill>
              </a:rPr>
              <a:t>html</a:t>
            </a:r>
            <a:r>
              <a:rPr lang="en-US" dirty="0"/>
              <a:t>&gt;	</a:t>
            </a:r>
            <a:endParaRPr lang="en-US" dirty="0" smtClean="0"/>
          </a:p>
          <a:p>
            <a:pPr algn="l"/>
            <a:r>
              <a:rPr lang="en-US" dirty="0" smtClean="0">
                <a:solidFill>
                  <a:schemeClr val="tx1"/>
                </a:solidFill>
              </a:rPr>
              <a:t>	&lt;</a:t>
            </a:r>
            <a:r>
              <a:rPr lang="en-US" dirty="0" smtClean="0">
                <a:solidFill>
                  <a:srgbClr val="FF0000"/>
                </a:solidFill>
              </a:rPr>
              <a:t>head</a:t>
            </a:r>
            <a:r>
              <a:rPr lang="en-US" dirty="0" smtClean="0">
                <a:solidFill>
                  <a:schemeClr val="tx1"/>
                </a:solidFill>
              </a:rPr>
              <a:t>&gt;		</a:t>
            </a:r>
          </a:p>
          <a:p>
            <a:pPr algn="l"/>
            <a:r>
              <a:rPr lang="en-US" dirty="0" smtClean="0">
                <a:solidFill>
                  <a:schemeClr val="tx1"/>
                </a:solidFill>
              </a:rPr>
              <a:t>		&lt;</a:t>
            </a:r>
            <a:r>
              <a:rPr lang="en-US" dirty="0" smtClean="0">
                <a:solidFill>
                  <a:srgbClr val="FF0000"/>
                </a:solidFill>
              </a:rPr>
              <a:t>title</a:t>
            </a:r>
            <a:r>
              <a:rPr lang="en-US" dirty="0" smtClean="0">
                <a:solidFill>
                  <a:schemeClr val="tx1"/>
                </a:solidFill>
              </a:rPr>
              <a:t>&gt;First Web Page&lt;/</a:t>
            </a:r>
            <a:r>
              <a:rPr lang="en-US" dirty="0" smtClean="0">
                <a:solidFill>
                  <a:srgbClr val="FF0000"/>
                </a:solidFill>
              </a:rPr>
              <a:t>title</a:t>
            </a:r>
            <a:r>
              <a:rPr lang="en-US" dirty="0" smtClean="0">
                <a:solidFill>
                  <a:schemeClr val="tx1"/>
                </a:solidFill>
              </a:rPr>
              <a:t>&gt;	</a:t>
            </a:r>
          </a:p>
          <a:p>
            <a:pPr algn="l"/>
            <a:r>
              <a:rPr lang="en-US" dirty="0" smtClean="0">
                <a:solidFill>
                  <a:schemeClr val="tx1"/>
                </a:solidFill>
              </a:rPr>
              <a:t>	&lt;/</a:t>
            </a:r>
            <a:r>
              <a:rPr lang="en-US" dirty="0" smtClean="0">
                <a:solidFill>
                  <a:srgbClr val="FF0000"/>
                </a:solidFill>
              </a:rPr>
              <a:t>head</a:t>
            </a:r>
            <a:r>
              <a:rPr lang="en-US" dirty="0" smtClean="0">
                <a:solidFill>
                  <a:schemeClr val="tx1"/>
                </a:solidFill>
              </a:rPr>
              <a:t>&gt;	</a:t>
            </a:r>
          </a:p>
          <a:p>
            <a:pPr algn="l"/>
            <a:r>
              <a:rPr lang="en-US" dirty="0" smtClean="0">
                <a:solidFill>
                  <a:schemeClr val="tx1"/>
                </a:solidFill>
              </a:rPr>
              <a:t>	&lt;</a:t>
            </a:r>
            <a:r>
              <a:rPr lang="en-US" dirty="0" smtClean="0">
                <a:solidFill>
                  <a:srgbClr val="FF0000"/>
                </a:solidFill>
              </a:rPr>
              <a:t>body</a:t>
            </a:r>
            <a:r>
              <a:rPr lang="en-US" dirty="0" smtClean="0">
                <a:solidFill>
                  <a:schemeClr val="tx1"/>
                </a:solidFill>
              </a:rPr>
              <a:t>&gt;		</a:t>
            </a:r>
          </a:p>
          <a:p>
            <a:pPr algn="l"/>
            <a:r>
              <a:rPr lang="en-US" dirty="0" smtClean="0">
                <a:solidFill>
                  <a:schemeClr val="tx1"/>
                </a:solidFill>
              </a:rPr>
              <a:t>		&lt;</a:t>
            </a:r>
            <a:r>
              <a:rPr lang="en-US" dirty="0" smtClean="0">
                <a:solidFill>
                  <a:srgbClr val="FF0000"/>
                </a:solidFill>
              </a:rPr>
              <a:t>h1 </a:t>
            </a:r>
            <a:r>
              <a:rPr lang="en-US" dirty="0">
                <a:solidFill>
                  <a:srgbClr val="FFC000"/>
                </a:solidFill>
              </a:rPr>
              <a:t>align</a:t>
            </a:r>
            <a:r>
              <a:rPr lang="en-US" dirty="0"/>
              <a:t>=</a:t>
            </a:r>
            <a:r>
              <a:rPr lang="en-US" dirty="0">
                <a:solidFill>
                  <a:srgbClr val="92D050"/>
                </a:solidFill>
              </a:rPr>
              <a:t>“center</a:t>
            </a:r>
            <a:r>
              <a:rPr lang="en-US" dirty="0" smtClean="0">
                <a:solidFill>
                  <a:srgbClr val="92D050"/>
                </a:solidFill>
              </a:rPr>
              <a:t>”</a:t>
            </a:r>
            <a:r>
              <a:rPr lang="en-US" dirty="0" smtClean="0">
                <a:solidFill>
                  <a:schemeClr val="tx1"/>
                </a:solidFill>
              </a:rPr>
              <a:t>&gt;Hello World!!&lt;/</a:t>
            </a:r>
            <a:r>
              <a:rPr lang="en-US" dirty="0" smtClean="0">
                <a:solidFill>
                  <a:srgbClr val="FF0000"/>
                </a:solidFill>
              </a:rPr>
              <a:t>h1</a:t>
            </a:r>
            <a:r>
              <a:rPr lang="en-US" dirty="0" smtClean="0">
                <a:solidFill>
                  <a:schemeClr val="tx1"/>
                </a:solidFill>
              </a:rPr>
              <a:t>&gt;		</a:t>
            </a:r>
          </a:p>
          <a:p>
            <a:pPr algn="l"/>
            <a:r>
              <a:rPr lang="en-US" dirty="0" smtClean="0">
                <a:solidFill>
                  <a:schemeClr val="tx1"/>
                </a:solidFill>
              </a:rPr>
              <a:t>		&lt;</a:t>
            </a:r>
            <a:r>
              <a:rPr lang="en-US" dirty="0" smtClean="0">
                <a:solidFill>
                  <a:srgbClr val="FF0000"/>
                </a:solidFill>
              </a:rPr>
              <a:t>h2</a:t>
            </a:r>
            <a:r>
              <a:rPr lang="en-US" dirty="0" smtClean="0">
                <a:solidFill>
                  <a:schemeClr val="tx1"/>
                </a:solidFill>
              </a:rPr>
              <a:t>&gt;by: (your name here)&lt;/</a:t>
            </a:r>
            <a:r>
              <a:rPr lang="en-US" dirty="0" smtClean="0">
                <a:solidFill>
                  <a:srgbClr val="FF0000"/>
                </a:solidFill>
              </a:rPr>
              <a:t>h2</a:t>
            </a:r>
            <a:r>
              <a:rPr lang="en-US" dirty="0" smtClean="0">
                <a:solidFill>
                  <a:schemeClr val="tx1"/>
                </a:solidFill>
              </a:rPr>
              <a:t>&gt;		</a:t>
            </a:r>
          </a:p>
          <a:p>
            <a:pPr algn="l"/>
            <a:r>
              <a:rPr lang="en-US" dirty="0" smtClean="0">
                <a:solidFill>
                  <a:schemeClr val="tx1"/>
                </a:solidFill>
              </a:rPr>
              <a:t>		&lt;</a:t>
            </a:r>
            <a:r>
              <a:rPr lang="en-US" dirty="0" smtClean="0">
                <a:solidFill>
                  <a:srgbClr val="FF0000"/>
                </a:solidFill>
              </a:rPr>
              <a:t>p</a:t>
            </a:r>
            <a:r>
              <a:rPr lang="en-US" dirty="0" smtClean="0">
                <a:solidFill>
                  <a:schemeClr val="tx1"/>
                </a:solidFill>
              </a:rPr>
              <a:t>&gt;You just wrote a webpage using HTML at&lt;/</a:t>
            </a:r>
            <a:r>
              <a:rPr lang="en-US" dirty="0" smtClean="0">
                <a:solidFill>
                  <a:srgbClr val="FF0000"/>
                </a:solidFill>
              </a:rPr>
              <a:t>p</a:t>
            </a:r>
            <a:r>
              <a:rPr lang="en-US" dirty="0" smtClean="0">
                <a:solidFill>
                  <a:schemeClr val="tx1"/>
                </a:solidFill>
              </a:rPr>
              <a:t>&gt;	</a:t>
            </a:r>
          </a:p>
          <a:p>
            <a:pPr algn="l"/>
            <a:r>
              <a:rPr lang="en-US" dirty="0" smtClean="0">
                <a:solidFill>
                  <a:schemeClr val="tx1"/>
                </a:solidFill>
              </a:rPr>
              <a:t>	&lt;/</a:t>
            </a:r>
            <a:r>
              <a:rPr lang="en-US" dirty="0" smtClean="0">
                <a:solidFill>
                  <a:srgbClr val="FF0000"/>
                </a:solidFill>
              </a:rPr>
              <a:t>body</a:t>
            </a:r>
            <a:r>
              <a:rPr lang="en-US" dirty="0" smtClean="0">
                <a:solidFill>
                  <a:schemeClr val="tx1"/>
                </a:solidFill>
              </a:rPr>
              <a:t>&gt;</a:t>
            </a:r>
          </a:p>
          <a:p>
            <a:pPr algn="l"/>
            <a:r>
              <a:rPr lang="en-US" dirty="0" smtClean="0"/>
              <a:t>&lt;/</a:t>
            </a:r>
            <a:r>
              <a:rPr lang="en-US" dirty="0">
                <a:solidFill>
                  <a:srgbClr val="FF0000"/>
                </a:solidFill>
              </a:rPr>
              <a:t>html</a:t>
            </a:r>
            <a:r>
              <a:rPr lang="en-US" dirty="0"/>
              <a:t>&gt;</a:t>
            </a:r>
            <a:endParaRPr kumimoji="0" lang="en-US" b="0" i="0" u="none" strike="noStrike" cap="none" spc="0" normalizeH="0" baseline="0" dirty="0">
              <a:ln>
                <a:noFill/>
              </a:ln>
              <a:solidFill>
                <a:srgbClr val="FFFFFF"/>
              </a:solidFill>
              <a:effectLst/>
              <a:uFillTx/>
              <a:sym typeface="Helvetica Light"/>
            </a:endParaRPr>
          </a:p>
        </p:txBody>
      </p:sp>
      <p:sp>
        <p:nvSpPr>
          <p:cNvPr id="4" name="TextBox 3"/>
          <p:cNvSpPr txBox="1"/>
          <p:nvPr/>
        </p:nvSpPr>
        <p:spPr>
          <a:xfrm>
            <a:off x="2882682" y="291639"/>
            <a:ext cx="694324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smtClean="0">
                <a:ln>
                  <a:noFill/>
                </a:ln>
                <a:solidFill>
                  <a:srgbClr val="FFFFFF"/>
                </a:solidFill>
                <a:effectLst/>
                <a:uFillTx/>
                <a:latin typeface="+mn-lt"/>
                <a:ea typeface="+mn-ea"/>
                <a:cs typeface="+mn-cs"/>
                <a:sym typeface="Helvetica Light"/>
              </a:rPr>
              <a:t>Your First Web</a:t>
            </a:r>
            <a:r>
              <a:rPr kumimoji="0" lang="en-US" sz="3600" b="1" i="0" u="none" strike="noStrike" cap="none" spc="0" normalizeH="0" dirty="0" smtClean="0">
                <a:ln>
                  <a:noFill/>
                </a:ln>
                <a:solidFill>
                  <a:srgbClr val="FFFFFF"/>
                </a:solidFill>
                <a:effectLst/>
                <a:uFillTx/>
                <a:latin typeface="+mn-lt"/>
                <a:ea typeface="+mn-ea"/>
                <a:cs typeface="+mn-cs"/>
                <a:sym typeface="Helvetica Light"/>
              </a:rPr>
              <a:t> Page!!</a:t>
            </a:r>
            <a:endParaRPr kumimoji="0" lang="en-US" sz="3600" b="1"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06051171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reak;</a:t>
            </a:r>
            <a:endParaRPr lang="en-US" dirty="0"/>
          </a:p>
        </p:txBody>
      </p:sp>
      <p:sp>
        <p:nvSpPr>
          <p:cNvPr id="3" name="Text Placeholder 2"/>
          <p:cNvSpPr>
            <a:spLocks noGrp="1"/>
          </p:cNvSpPr>
          <p:nvPr>
            <p:ph type="body" idx="1"/>
          </p:nvPr>
        </p:nvSpPr>
        <p:spPr/>
        <p:txBody>
          <a:bodyPr/>
          <a:lstStyle/>
          <a:p>
            <a:pPr marL="0" indent="0" algn="ctr">
              <a:buNone/>
            </a:pPr>
            <a:r>
              <a:rPr lang="en-US" b="1" dirty="0" smtClean="0"/>
              <a:t>Can you change the direction of text using HTML attributes?</a:t>
            </a:r>
            <a:endParaRPr lang="en-US" b="1" dirty="0"/>
          </a:p>
        </p:txBody>
      </p:sp>
    </p:spTree>
    <p:extLst>
      <p:ext uri="{BB962C8B-B14F-4D97-AF65-F5344CB8AC3E}">
        <p14:creationId xmlns:p14="http://schemas.microsoft.com/office/powerpoint/2010/main" val="188248916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ontinue;</a:t>
            </a:r>
            <a:endParaRPr lang="en-US" dirty="0"/>
          </a:p>
        </p:txBody>
      </p:sp>
      <p:sp>
        <p:nvSpPr>
          <p:cNvPr id="3" name="Text Placeholder 2"/>
          <p:cNvSpPr>
            <a:spLocks noGrp="1"/>
          </p:cNvSpPr>
          <p:nvPr>
            <p:ph type="body" idx="1"/>
          </p:nvPr>
        </p:nvSpPr>
        <p:spPr/>
        <p:txBody>
          <a:bodyPr/>
          <a:lstStyle/>
          <a:p>
            <a:pPr marL="0" indent="0" algn="just">
              <a:buNone/>
            </a:pPr>
            <a:r>
              <a:rPr lang="en-US" dirty="0" smtClean="0"/>
              <a:t>Yes you can! Using the </a:t>
            </a:r>
            <a:r>
              <a:rPr lang="en-US" dirty="0" err="1" smtClean="0"/>
              <a:t>dir</a:t>
            </a:r>
            <a:r>
              <a:rPr lang="en-US" dirty="0" smtClean="0"/>
              <a:t> attribute you can change the direction of the text in an element. There are about 118 different HTML tags though not all are supported by HTML5. And these tags can be modified by many different attributes. </a:t>
            </a:r>
            <a:endParaRPr lang="en-US" dirty="0"/>
          </a:p>
        </p:txBody>
      </p:sp>
    </p:spTree>
    <p:extLst>
      <p:ext uri="{BB962C8B-B14F-4D97-AF65-F5344CB8AC3E}">
        <p14:creationId xmlns:p14="http://schemas.microsoft.com/office/powerpoint/2010/main" val="172921231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&lt;</a:t>
            </a:r>
            <a:r>
              <a:rPr lang="en-US" dirty="0" err="1" smtClean="0"/>
              <a:t>ol</a:t>
            </a:r>
            <a:r>
              <a:rPr lang="en-US" dirty="0" smtClean="0"/>
              <a:t>&gt;&lt;/</a:t>
            </a:r>
            <a:r>
              <a:rPr lang="en-US" dirty="0" err="1" smtClean="0"/>
              <a:t>ol</a:t>
            </a:r>
            <a:r>
              <a:rPr lang="en-US" dirty="0" smtClean="0"/>
              <a:t>&gt;</a:t>
            </a:r>
            <a:endParaRPr lang="en-US" dirty="0"/>
          </a:p>
        </p:txBody>
      </p:sp>
      <p:sp>
        <p:nvSpPr>
          <p:cNvPr id="3" name="Text Placeholder 2"/>
          <p:cNvSpPr>
            <a:spLocks noGrp="1"/>
          </p:cNvSpPr>
          <p:nvPr>
            <p:ph type="body" idx="1"/>
          </p:nvPr>
        </p:nvSpPr>
        <p:spPr>
          <a:xfrm>
            <a:off x="952500" y="2590800"/>
            <a:ext cx="11099800" cy="3398520"/>
          </a:xfrm>
        </p:spPr>
        <p:txBody>
          <a:bodyPr/>
          <a:lstStyle/>
          <a:p>
            <a:r>
              <a:rPr lang="en-US" dirty="0" smtClean="0"/>
              <a:t>Defines an ordered list</a:t>
            </a:r>
          </a:p>
          <a:p>
            <a:r>
              <a:rPr lang="en-US" dirty="0" smtClean="0"/>
              <a:t>Increments numerically as items are added</a:t>
            </a:r>
          </a:p>
          <a:p>
            <a:r>
              <a:rPr lang="en-US" dirty="0" smtClean="0"/>
              <a:t>Each item needs a &lt;li&gt;&lt;/li&gt; tag</a:t>
            </a:r>
          </a:p>
        </p:txBody>
      </p:sp>
      <p:sp>
        <p:nvSpPr>
          <p:cNvPr id="4" name="TextBox 3"/>
          <p:cNvSpPr txBox="1"/>
          <p:nvPr/>
        </p:nvSpPr>
        <p:spPr>
          <a:xfrm>
            <a:off x="1874520" y="5944811"/>
            <a:ext cx="9159240" cy="3426579"/>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&lt;</a:t>
            </a:r>
            <a:r>
              <a:rPr kumimoji="0" lang="en-US" sz="3600" b="0" i="0" u="none" strike="noStrike" cap="none" spc="0" normalizeH="0" baseline="0" dirty="0" err="1" smtClean="0">
                <a:ln>
                  <a:noFill/>
                </a:ln>
                <a:solidFill>
                  <a:srgbClr val="FF0000"/>
                </a:solidFill>
                <a:effectLst/>
                <a:uFillTx/>
                <a:latin typeface="+mn-lt"/>
                <a:ea typeface="+mn-ea"/>
                <a:cs typeface="+mn-cs"/>
                <a:sym typeface="Helvetica Light"/>
              </a:rPr>
              <a:t>ol</a:t>
            </a: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&gt;</a:t>
            </a:r>
          </a:p>
          <a:p>
            <a:pPr marL="0" marR="0" indent="0" algn="l" defTabSz="584200" rtl="0" fontAlgn="auto" latinLnBrk="0" hangingPunct="0">
              <a:lnSpc>
                <a:spcPct val="100000"/>
              </a:lnSpc>
              <a:spcBef>
                <a:spcPts val="0"/>
              </a:spcBef>
              <a:spcAft>
                <a:spcPts val="0"/>
              </a:spcAft>
              <a:buClrTx/>
              <a:buSzTx/>
              <a:buFontTx/>
              <a:buNone/>
              <a:tabLst/>
            </a:pPr>
            <a:r>
              <a:rPr lang="en-US" dirty="0" smtClean="0"/>
              <a:t>	&lt;</a:t>
            </a:r>
            <a:r>
              <a:rPr lang="en-US" dirty="0" smtClean="0">
                <a:solidFill>
                  <a:srgbClr val="FF0000"/>
                </a:solidFill>
              </a:rPr>
              <a:t>li</a:t>
            </a:r>
            <a:r>
              <a:rPr lang="en-US" dirty="0" smtClean="0"/>
              <a:t>&gt;Create new HTML file&lt;/</a:t>
            </a:r>
            <a:r>
              <a:rPr lang="en-US" dirty="0" smtClean="0">
                <a:solidFill>
                  <a:srgbClr val="FF0000"/>
                </a:solidFill>
              </a:rPr>
              <a:t>li</a:t>
            </a:r>
            <a:r>
              <a:rPr lang="en-US" dirty="0" smtClean="0"/>
              <a:t>&gt;</a:t>
            </a:r>
          </a:p>
          <a:p>
            <a:pPr marL="0" marR="0" indent="0" algn="l"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	&lt;</a:t>
            </a:r>
            <a:r>
              <a:rPr kumimoji="0" lang="en-US" sz="3600" b="0" i="0" u="none" strike="noStrike" cap="none" spc="0" normalizeH="0" baseline="0" dirty="0" smtClean="0">
                <a:ln>
                  <a:noFill/>
                </a:ln>
                <a:solidFill>
                  <a:srgbClr val="FF0000"/>
                </a:solidFill>
                <a:effectLst/>
                <a:uFillTx/>
                <a:latin typeface="+mn-lt"/>
                <a:ea typeface="+mn-ea"/>
                <a:cs typeface="+mn-cs"/>
                <a:sym typeface="Helvetica Light"/>
              </a:rPr>
              <a:t>li</a:t>
            </a: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&gt;Add</a:t>
            </a:r>
            <a:r>
              <a:rPr kumimoji="0" lang="en-US" sz="3600" b="0" i="0" u="none" strike="noStrike" cap="none" spc="0" normalizeH="0" dirty="0" smtClean="0">
                <a:ln>
                  <a:noFill/>
                </a:ln>
                <a:solidFill>
                  <a:srgbClr val="FFFFFF"/>
                </a:solidFill>
                <a:effectLst/>
                <a:uFillTx/>
                <a:latin typeface="+mn-lt"/>
                <a:ea typeface="+mn-ea"/>
                <a:cs typeface="+mn-cs"/>
                <a:sym typeface="Helvetica Light"/>
              </a:rPr>
              <a:t> HTML code&lt;/</a:t>
            </a:r>
            <a:r>
              <a:rPr kumimoji="0" lang="en-US" sz="3600" b="0" i="0" u="none" strike="noStrike" cap="none" spc="0" normalizeH="0" dirty="0" smtClean="0">
                <a:ln>
                  <a:noFill/>
                </a:ln>
                <a:solidFill>
                  <a:srgbClr val="FF0000"/>
                </a:solidFill>
                <a:effectLst/>
                <a:uFillTx/>
                <a:latin typeface="+mn-lt"/>
                <a:ea typeface="+mn-ea"/>
                <a:cs typeface="+mn-cs"/>
                <a:sym typeface="Helvetica Light"/>
              </a:rPr>
              <a:t>li</a:t>
            </a:r>
            <a:r>
              <a:rPr kumimoji="0" lang="en-US" sz="3600" b="0" i="0" u="none" strike="noStrike" cap="none" spc="0" normalizeH="0" dirty="0" smtClean="0">
                <a:ln>
                  <a:noFill/>
                </a:ln>
                <a:solidFill>
                  <a:srgbClr val="FFFFFF"/>
                </a:solidFill>
                <a:effectLst/>
                <a:uFillTx/>
                <a:latin typeface="+mn-lt"/>
                <a:ea typeface="+mn-ea"/>
                <a:cs typeface="+mn-cs"/>
                <a:sym typeface="Helvetica Light"/>
              </a:rPr>
              <a:t>&gt;</a:t>
            </a:r>
          </a:p>
          <a:p>
            <a:pPr marL="0" marR="0" indent="0" algn="l" defTabSz="584200" rtl="0" fontAlgn="auto" latinLnBrk="0" hangingPunct="0">
              <a:lnSpc>
                <a:spcPct val="100000"/>
              </a:lnSpc>
              <a:spcBef>
                <a:spcPts val="0"/>
              </a:spcBef>
              <a:spcAft>
                <a:spcPts val="0"/>
              </a:spcAft>
              <a:buClrTx/>
              <a:buSzTx/>
              <a:buFontTx/>
              <a:buNone/>
              <a:tabLst/>
            </a:pPr>
            <a:r>
              <a:rPr lang="en-US" baseline="0" dirty="0" smtClean="0"/>
              <a:t>	&lt;</a:t>
            </a:r>
            <a:r>
              <a:rPr lang="en-US" baseline="0" dirty="0" smtClean="0">
                <a:solidFill>
                  <a:srgbClr val="FF0000"/>
                </a:solidFill>
              </a:rPr>
              <a:t>li</a:t>
            </a:r>
            <a:r>
              <a:rPr lang="en-US" baseline="0" dirty="0" smtClean="0"/>
              <a:t>&gt;Save</a:t>
            </a:r>
            <a:r>
              <a:rPr lang="en-US" dirty="0" smtClean="0"/>
              <a:t> file&lt;/</a:t>
            </a:r>
            <a:r>
              <a:rPr lang="en-US" dirty="0" smtClean="0">
                <a:solidFill>
                  <a:srgbClr val="FF0000"/>
                </a:solidFill>
              </a:rPr>
              <a:t>li</a:t>
            </a:r>
            <a:r>
              <a:rPr lang="en-US" dirty="0" smtClean="0"/>
              <a:t>&gt;	</a:t>
            </a:r>
          </a:p>
          <a:p>
            <a:pPr marL="0" marR="0" indent="0" algn="l"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	&lt;</a:t>
            </a:r>
            <a:r>
              <a:rPr kumimoji="0" lang="en-US" sz="3600" b="0" i="0" u="none" strike="noStrike" cap="none" spc="0" normalizeH="0" baseline="0" dirty="0" smtClean="0">
                <a:ln>
                  <a:noFill/>
                </a:ln>
                <a:solidFill>
                  <a:srgbClr val="FF0000"/>
                </a:solidFill>
                <a:effectLst/>
                <a:uFillTx/>
                <a:latin typeface="+mn-lt"/>
                <a:ea typeface="+mn-ea"/>
                <a:cs typeface="+mn-cs"/>
                <a:sym typeface="Helvetica Light"/>
              </a:rPr>
              <a:t>li</a:t>
            </a: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&gt;Open</a:t>
            </a:r>
            <a:r>
              <a:rPr kumimoji="0" lang="en-US" sz="3600" b="0" i="0" u="none" strike="noStrike" cap="none" spc="0" normalizeH="0" dirty="0" smtClean="0">
                <a:ln>
                  <a:noFill/>
                </a:ln>
                <a:solidFill>
                  <a:srgbClr val="FFFFFF"/>
                </a:solidFill>
                <a:effectLst/>
                <a:uFillTx/>
                <a:latin typeface="+mn-lt"/>
                <a:ea typeface="+mn-ea"/>
                <a:cs typeface="+mn-cs"/>
                <a:sym typeface="Helvetica Light"/>
              </a:rPr>
              <a:t> file in browser&lt;/</a:t>
            </a:r>
            <a:r>
              <a:rPr kumimoji="0" lang="en-US" sz="3600" b="0" i="0" u="none" strike="noStrike" cap="none" spc="0" normalizeH="0" dirty="0" smtClean="0">
                <a:ln>
                  <a:noFill/>
                </a:ln>
                <a:solidFill>
                  <a:srgbClr val="FF0000"/>
                </a:solidFill>
                <a:effectLst/>
                <a:uFillTx/>
                <a:latin typeface="+mn-lt"/>
                <a:ea typeface="+mn-ea"/>
                <a:cs typeface="+mn-cs"/>
                <a:sym typeface="Helvetica Light"/>
              </a:rPr>
              <a:t>li</a:t>
            </a:r>
            <a:r>
              <a:rPr kumimoji="0" lang="en-US" sz="3600" b="0" i="0" u="none" strike="noStrike" cap="none" spc="0" normalizeH="0" dirty="0" smtClean="0">
                <a:ln>
                  <a:noFill/>
                </a:ln>
                <a:solidFill>
                  <a:srgbClr val="FFFFFF"/>
                </a:solidFill>
                <a:effectLst/>
                <a:uFillTx/>
                <a:latin typeface="+mn-lt"/>
                <a:ea typeface="+mn-ea"/>
                <a:cs typeface="+mn-cs"/>
                <a:sym typeface="Helvetica Light"/>
              </a:rPr>
              <a:t>&gt;</a:t>
            </a:r>
          </a:p>
          <a:p>
            <a:pPr marL="0" marR="0" indent="0" algn="l" defTabSz="584200" rtl="0" fontAlgn="auto" latinLnBrk="0" hangingPunct="0">
              <a:lnSpc>
                <a:spcPct val="100000"/>
              </a:lnSpc>
              <a:spcBef>
                <a:spcPts val="0"/>
              </a:spcBef>
              <a:spcAft>
                <a:spcPts val="0"/>
              </a:spcAft>
              <a:buClrTx/>
              <a:buSzTx/>
              <a:buFontTx/>
              <a:buNone/>
              <a:tabLst/>
            </a:pPr>
            <a:r>
              <a:rPr lang="en-US" baseline="0" dirty="0" smtClean="0"/>
              <a:t>&lt;/</a:t>
            </a:r>
            <a:r>
              <a:rPr lang="en-US" baseline="0" dirty="0" err="1" smtClean="0">
                <a:solidFill>
                  <a:srgbClr val="FF0000"/>
                </a:solidFill>
              </a:rPr>
              <a:t>ol</a:t>
            </a:r>
            <a:r>
              <a:rPr lang="en-US" baseline="0" dirty="0" smtClean="0"/>
              <a:t>&gt;</a:t>
            </a:r>
            <a:endParaRPr kumimoji="0" lang="en-US" sz="3600" b="0"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206303519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1478" y="1193369"/>
            <a:ext cx="12677613" cy="80126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algn="l"/>
            <a:r>
              <a:rPr lang="en-US" sz="3200" dirty="0"/>
              <a:t>&lt;!DOCTYPE html</a:t>
            </a:r>
            <a:r>
              <a:rPr lang="en-US" sz="3200" dirty="0" smtClean="0"/>
              <a:t>&gt;</a:t>
            </a:r>
          </a:p>
          <a:p>
            <a:pPr algn="l"/>
            <a:r>
              <a:rPr lang="en-US" sz="3200" dirty="0" smtClean="0"/>
              <a:t>&lt;</a:t>
            </a:r>
            <a:r>
              <a:rPr lang="en-US" sz="3200" dirty="0">
                <a:solidFill>
                  <a:srgbClr val="FF0000"/>
                </a:solidFill>
              </a:rPr>
              <a:t>html</a:t>
            </a:r>
            <a:r>
              <a:rPr lang="en-US" sz="3200" dirty="0"/>
              <a:t>&gt;	</a:t>
            </a:r>
            <a:endParaRPr lang="en-US" sz="3200" dirty="0" smtClean="0"/>
          </a:p>
          <a:p>
            <a:pPr algn="l"/>
            <a:r>
              <a:rPr lang="en-US" sz="3200" dirty="0" smtClean="0">
                <a:solidFill>
                  <a:schemeClr val="tx1"/>
                </a:solidFill>
              </a:rPr>
              <a:t>	&lt;</a:t>
            </a:r>
            <a:r>
              <a:rPr lang="en-US" sz="3200" dirty="0" smtClean="0">
                <a:solidFill>
                  <a:srgbClr val="FF0000"/>
                </a:solidFill>
              </a:rPr>
              <a:t>head</a:t>
            </a:r>
            <a:r>
              <a:rPr lang="en-US" sz="3200" dirty="0" smtClean="0">
                <a:solidFill>
                  <a:schemeClr val="tx1"/>
                </a:solidFill>
              </a:rPr>
              <a:t>&gt;		</a:t>
            </a:r>
          </a:p>
          <a:p>
            <a:pPr algn="l"/>
            <a:r>
              <a:rPr lang="en-US" sz="3200" dirty="0" smtClean="0">
                <a:solidFill>
                  <a:schemeClr val="tx1"/>
                </a:solidFill>
              </a:rPr>
              <a:t>		&lt;</a:t>
            </a:r>
            <a:r>
              <a:rPr lang="en-US" sz="3200" dirty="0" smtClean="0">
                <a:solidFill>
                  <a:srgbClr val="FF0000"/>
                </a:solidFill>
              </a:rPr>
              <a:t>title</a:t>
            </a:r>
            <a:r>
              <a:rPr lang="en-US" sz="3200" dirty="0" smtClean="0">
                <a:solidFill>
                  <a:schemeClr val="tx1"/>
                </a:solidFill>
              </a:rPr>
              <a:t>&gt;First Web Page&lt;/</a:t>
            </a:r>
            <a:r>
              <a:rPr lang="en-US" sz="3200" dirty="0" smtClean="0">
                <a:solidFill>
                  <a:srgbClr val="FF0000"/>
                </a:solidFill>
              </a:rPr>
              <a:t>title</a:t>
            </a:r>
            <a:r>
              <a:rPr lang="en-US" sz="3200" dirty="0" smtClean="0">
                <a:solidFill>
                  <a:schemeClr val="tx1"/>
                </a:solidFill>
              </a:rPr>
              <a:t>&gt;	</a:t>
            </a:r>
          </a:p>
          <a:p>
            <a:pPr algn="l"/>
            <a:r>
              <a:rPr lang="en-US" sz="3200" dirty="0" smtClean="0">
                <a:solidFill>
                  <a:schemeClr val="tx1"/>
                </a:solidFill>
              </a:rPr>
              <a:t>	&lt;/</a:t>
            </a:r>
            <a:r>
              <a:rPr lang="en-US" sz="3200" dirty="0" smtClean="0">
                <a:solidFill>
                  <a:srgbClr val="FF0000"/>
                </a:solidFill>
              </a:rPr>
              <a:t>head</a:t>
            </a:r>
            <a:r>
              <a:rPr lang="en-US" sz="3200" dirty="0" smtClean="0">
                <a:solidFill>
                  <a:schemeClr val="tx1"/>
                </a:solidFill>
              </a:rPr>
              <a:t>&gt;	</a:t>
            </a:r>
          </a:p>
          <a:p>
            <a:pPr algn="l"/>
            <a:r>
              <a:rPr lang="en-US" sz="3200" dirty="0" smtClean="0">
                <a:solidFill>
                  <a:schemeClr val="tx1"/>
                </a:solidFill>
              </a:rPr>
              <a:t>	&lt;</a:t>
            </a:r>
            <a:r>
              <a:rPr lang="en-US" sz="3200" dirty="0" smtClean="0">
                <a:solidFill>
                  <a:srgbClr val="FF0000"/>
                </a:solidFill>
              </a:rPr>
              <a:t>body</a:t>
            </a:r>
            <a:r>
              <a:rPr lang="en-US" sz="3200" dirty="0" smtClean="0">
                <a:solidFill>
                  <a:schemeClr val="tx1"/>
                </a:solidFill>
              </a:rPr>
              <a:t>&gt;		</a:t>
            </a:r>
          </a:p>
          <a:p>
            <a:pPr algn="l"/>
            <a:r>
              <a:rPr lang="en-US" sz="3200" dirty="0" smtClean="0">
                <a:solidFill>
                  <a:schemeClr val="tx1"/>
                </a:solidFill>
              </a:rPr>
              <a:t>		&lt;</a:t>
            </a:r>
            <a:r>
              <a:rPr lang="en-US" sz="3200" dirty="0" smtClean="0">
                <a:solidFill>
                  <a:srgbClr val="FF0000"/>
                </a:solidFill>
              </a:rPr>
              <a:t>h1 </a:t>
            </a:r>
            <a:r>
              <a:rPr lang="en-US" sz="3200" dirty="0">
                <a:solidFill>
                  <a:srgbClr val="FFC000"/>
                </a:solidFill>
              </a:rPr>
              <a:t>align</a:t>
            </a:r>
            <a:r>
              <a:rPr lang="en-US" sz="3200" dirty="0"/>
              <a:t>=</a:t>
            </a:r>
            <a:r>
              <a:rPr lang="en-US" sz="3200" dirty="0">
                <a:solidFill>
                  <a:srgbClr val="92D050"/>
                </a:solidFill>
              </a:rPr>
              <a:t>“center</a:t>
            </a:r>
            <a:r>
              <a:rPr lang="en-US" sz="3200" dirty="0" smtClean="0">
                <a:solidFill>
                  <a:srgbClr val="92D050"/>
                </a:solidFill>
              </a:rPr>
              <a:t>”</a:t>
            </a:r>
            <a:r>
              <a:rPr lang="en-US" sz="3200" dirty="0" smtClean="0">
                <a:solidFill>
                  <a:schemeClr val="tx1"/>
                </a:solidFill>
              </a:rPr>
              <a:t>&gt;Hello World!!&lt;/</a:t>
            </a:r>
            <a:r>
              <a:rPr lang="en-US" sz="3200" dirty="0" smtClean="0">
                <a:solidFill>
                  <a:srgbClr val="FF0000"/>
                </a:solidFill>
              </a:rPr>
              <a:t>h1</a:t>
            </a:r>
            <a:r>
              <a:rPr lang="en-US" sz="3200" dirty="0" smtClean="0">
                <a:solidFill>
                  <a:schemeClr val="tx1"/>
                </a:solidFill>
              </a:rPr>
              <a:t>&gt;		</a:t>
            </a:r>
          </a:p>
          <a:p>
            <a:pPr algn="l"/>
            <a:r>
              <a:rPr lang="en-US" sz="3200" dirty="0" smtClean="0">
                <a:solidFill>
                  <a:schemeClr val="tx1"/>
                </a:solidFill>
              </a:rPr>
              <a:t>		&lt;</a:t>
            </a:r>
            <a:r>
              <a:rPr lang="en-US" sz="3200" dirty="0" smtClean="0">
                <a:solidFill>
                  <a:srgbClr val="FF0000"/>
                </a:solidFill>
              </a:rPr>
              <a:t>h2</a:t>
            </a:r>
            <a:r>
              <a:rPr lang="en-US" sz="3200" dirty="0" smtClean="0">
                <a:solidFill>
                  <a:schemeClr val="tx1"/>
                </a:solidFill>
              </a:rPr>
              <a:t>&gt;by: (your name here)&lt;/</a:t>
            </a:r>
            <a:r>
              <a:rPr lang="en-US" sz="3200" dirty="0" smtClean="0">
                <a:solidFill>
                  <a:srgbClr val="FF0000"/>
                </a:solidFill>
              </a:rPr>
              <a:t>h2</a:t>
            </a:r>
            <a:r>
              <a:rPr lang="en-US" sz="3200" dirty="0" smtClean="0">
                <a:solidFill>
                  <a:schemeClr val="tx1"/>
                </a:solidFill>
              </a:rPr>
              <a:t>&gt;		</a:t>
            </a:r>
          </a:p>
          <a:p>
            <a:pPr algn="l"/>
            <a:r>
              <a:rPr lang="en-US" sz="3200" dirty="0" smtClean="0">
                <a:solidFill>
                  <a:schemeClr val="tx1"/>
                </a:solidFill>
              </a:rPr>
              <a:t>		&lt;</a:t>
            </a:r>
            <a:r>
              <a:rPr lang="en-US" sz="3200" dirty="0" smtClean="0">
                <a:solidFill>
                  <a:srgbClr val="FF0000"/>
                </a:solidFill>
              </a:rPr>
              <a:t>p</a:t>
            </a:r>
            <a:r>
              <a:rPr lang="en-US" sz="3200" dirty="0" smtClean="0">
                <a:solidFill>
                  <a:schemeClr val="tx1"/>
                </a:solidFill>
              </a:rPr>
              <a:t>&gt;You just wrote a webpage using HTML at&lt;/</a:t>
            </a:r>
            <a:r>
              <a:rPr lang="en-US" sz="3200" dirty="0" smtClean="0">
                <a:solidFill>
                  <a:srgbClr val="FF0000"/>
                </a:solidFill>
              </a:rPr>
              <a:t>p</a:t>
            </a:r>
            <a:r>
              <a:rPr lang="en-US" sz="3200" dirty="0" smtClean="0">
                <a:solidFill>
                  <a:schemeClr val="tx1"/>
                </a:solidFill>
              </a:rPr>
              <a:t>&gt;</a:t>
            </a:r>
          </a:p>
          <a:p>
            <a:pPr algn="l"/>
            <a:r>
              <a:rPr lang="en-US" sz="3200" dirty="0" smtClean="0">
                <a:solidFill>
                  <a:schemeClr val="tx1"/>
                </a:solidFill>
              </a:rPr>
              <a:t>		</a:t>
            </a:r>
            <a:r>
              <a:rPr lang="en-US" sz="3200" dirty="0" smtClean="0"/>
              <a:t>&lt;</a:t>
            </a:r>
            <a:r>
              <a:rPr lang="en-US" sz="3200" dirty="0" err="1">
                <a:solidFill>
                  <a:srgbClr val="FF0000"/>
                </a:solidFill>
              </a:rPr>
              <a:t>ol</a:t>
            </a:r>
            <a:r>
              <a:rPr lang="en-US" sz="3200" dirty="0"/>
              <a:t>&gt;</a:t>
            </a:r>
          </a:p>
          <a:p>
            <a:pPr algn="l"/>
            <a:r>
              <a:rPr lang="en-US" sz="3200" dirty="0"/>
              <a:t>	</a:t>
            </a:r>
            <a:r>
              <a:rPr lang="en-US" sz="3200" dirty="0" smtClean="0"/>
              <a:t>		&lt;</a:t>
            </a:r>
            <a:r>
              <a:rPr lang="en-US" sz="3200" dirty="0">
                <a:solidFill>
                  <a:srgbClr val="FF0000"/>
                </a:solidFill>
              </a:rPr>
              <a:t>li</a:t>
            </a:r>
            <a:r>
              <a:rPr lang="en-US" sz="3200" dirty="0"/>
              <a:t>&gt;Create new HTML file&lt;/</a:t>
            </a:r>
            <a:r>
              <a:rPr lang="en-US" sz="3200" dirty="0">
                <a:solidFill>
                  <a:srgbClr val="FF0000"/>
                </a:solidFill>
              </a:rPr>
              <a:t>li</a:t>
            </a:r>
            <a:r>
              <a:rPr lang="en-US" sz="3200" dirty="0"/>
              <a:t>&gt;</a:t>
            </a:r>
          </a:p>
          <a:p>
            <a:pPr algn="l"/>
            <a:r>
              <a:rPr lang="en-US" sz="3200" dirty="0"/>
              <a:t>	</a:t>
            </a:r>
            <a:r>
              <a:rPr lang="en-US" sz="3200" dirty="0" smtClean="0"/>
              <a:t>		&lt;</a:t>
            </a:r>
            <a:r>
              <a:rPr lang="en-US" sz="3200" dirty="0">
                <a:solidFill>
                  <a:srgbClr val="FF0000"/>
                </a:solidFill>
              </a:rPr>
              <a:t>li</a:t>
            </a:r>
            <a:r>
              <a:rPr lang="en-US" sz="3200" dirty="0"/>
              <a:t>&gt;Add HTML code&lt;/</a:t>
            </a:r>
            <a:r>
              <a:rPr lang="en-US" sz="3200" dirty="0">
                <a:solidFill>
                  <a:srgbClr val="FF0000"/>
                </a:solidFill>
              </a:rPr>
              <a:t>li</a:t>
            </a:r>
            <a:r>
              <a:rPr lang="en-US" sz="3200" dirty="0"/>
              <a:t>&gt;</a:t>
            </a:r>
          </a:p>
          <a:p>
            <a:pPr algn="l"/>
            <a:r>
              <a:rPr lang="en-US" sz="3200" dirty="0"/>
              <a:t>	</a:t>
            </a:r>
            <a:r>
              <a:rPr lang="en-US" sz="3200" dirty="0" smtClean="0"/>
              <a:t>		&lt;</a:t>
            </a:r>
            <a:r>
              <a:rPr lang="en-US" sz="3200" dirty="0">
                <a:solidFill>
                  <a:srgbClr val="FF0000"/>
                </a:solidFill>
              </a:rPr>
              <a:t>li</a:t>
            </a:r>
            <a:r>
              <a:rPr lang="en-US" sz="3200" dirty="0"/>
              <a:t>&gt;Save file&lt;/</a:t>
            </a:r>
            <a:r>
              <a:rPr lang="en-US" sz="3200" dirty="0">
                <a:solidFill>
                  <a:srgbClr val="FF0000"/>
                </a:solidFill>
              </a:rPr>
              <a:t>li</a:t>
            </a:r>
            <a:r>
              <a:rPr lang="en-US" sz="3200" dirty="0"/>
              <a:t>&gt;	</a:t>
            </a:r>
          </a:p>
          <a:p>
            <a:pPr algn="l"/>
            <a:r>
              <a:rPr lang="en-US" sz="3200" dirty="0"/>
              <a:t>	</a:t>
            </a:r>
            <a:r>
              <a:rPr lang="en-US" sz="3200" dirty="0" smtClean="0"/>
              <a:t>		&lt;</a:t>
            </a:r>
            <a:r>
              <a:rPr lang="en-US" sz="3200" dirty="0">
                <a:solidFill>
                  <a:srgbClr val="FF0000"/>
                </a:solidFill>
              </a:rPr>
              <a:t>li</a:t>
            </a:r>
            <a:r>
              <a:rPr lang="en-US" sz="3200" dirty="0"/>
              <a:t>&gt;Open file in browser&lt;/</a:t>
            </a:r>
            <a:r>
              <a:rPr lang="en-US" sz="3200" dirty="0">
                <a:solidFill>
                  <a:srgbClr val="FF0000"/>
                </a:solidFill>
              </a:rPr>
              <a:t>li</a:t>
            </a:r>
            <a:r>
              <a:rPr lang="en-US" sz="3200" dirty="0"/>
              <a:t>&gt;</a:t>
            </a:r>
          </a:p>
          <a:p>
            <a:pPr algn="l"/>
            <a:r>
              <a:rPr lang="en-US" sz="3200" dirty="0" smtClean="0"/>
              <a:t>		&lt;/</a:t>
            </a:r>
            <a:r>
              <a:rPr lang="en-US" sz="3200" dirty="0" err="1">
                <a:solidFill>
                  <a:srgbClr val="FF0000"/>
                </a:solidFill>
              </a:rPr>
              <a:t>ol</a:t>
            </a:r>
            <a:r>
              <a:rPr lang="en-US" sz="3200" dirty="0"/>
              <a:t>&gt;</a:t>
            </a:r>
          </a:p>
          <a:p>
            <a:pPr algn="l"/>
            <a:r>
              <a:rPr lang="en-US" sz="3200" dirty="0" smtClean="0">
                <a:solidFill>
                  <a:schemeClr val="tx1"/>
                </a:solidFill>
              </a:rPr>
              <a:t>	&lt;/</a:t>
            </a:r>
            <a:r>
              <a:rPr lang="en-US" sz="3200" dirty="0" smtClean="0">
                <a:solidFill>
                  <a:srgbClr val="FF0000"/>
                </a:solidFill>
              </a:rPr>
              <a:t>body</a:t>
            </a:r>
            <a:r>
              <a:rPr lang="en-US" sz="3200" dirty="0" smtClean="0">
                <a:solidFill>
                  <a:schemeClr val="tx1"/>
                </a:solidFill>
              </a:rPr>
              <a:t>&gt;</a:t>
            </a:r>
          </a:p>
          <a:p>
            <a:pPr algn="l"/>
            <a:r>
              <a:rPr lang="en-US" sz="3200" dirty="0" smtClean="0"/>
              <a:t>&lt;/</a:t>
            </a:r>
            <a:r>
              <a:rPr lang="en-US" sz="3200" dirty="0">
                <a:solidFill>
                  <a:srgbClr val="FF0000"/>
                </a:solidFill>
              </a:rPr>
              <a:t>html</a:t>
            </a:r>
            <a:r>
              <a:rPr lang="en-US" sz="3200" dirty="0"/>
              <a:t>&gt;</a:t>
            </a:r>
            <a:endParaRPr kumimoji="0" lang="en-US" sz="3200" b="0" i="0" u="none" strike="noStrike" cap="none" spc="0" normalizeH="0" baseline="0" dirty="0">
              <a:ln>
                <a:noFill/>
              </a:ln>
              <a:solidFill>
                <a:srgbClr val="FFFFFF"/>
              </a:solidFill>
              <a:effectLst/>
              <a:uFillTx/>
              <a:sym typeface="Helvetica Light"/>
            </a:endParaRPr>
          </a:p>
        </p:txBody>
      </p:sp>
      <p:sp>
        <p:nvSpPr>
          <p:cNvPr id="4" name="TextBox 3"/>
          <p:cNvSpPr txBox="1"/>
          <p:nvPr/>
        </p:nvSpPr>
        <p:spPr>
          <a:xfrm>
            <a:off x="2882682" y="291639"/>
            <a:ext cx="694324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smtClean="0">
                <a:ln>
                  <a:noFill/>
                </a:ln>
                <a:solidFill>
                  <a:srgbClr val="FFFFFF"/>
                </a:solidFill>
                <a:effectLst/>
                <a:uFillTx/>
                <a:latin typeface="+mn-lt"/>
                <a:ea typeface="+mn-ea"/>
                <a:cs typeface="+mn-cs"/>
                <a:sym typeface="Helvetica Light"/>
              </a:rPr>
              <a:t>Your First Web</a:t>
            </a:r>
            <a:r>
              <a:rPr kumimoji="0" lang="en-US" sz="3600" b="1" i="0" u="none" strike="noStrike" cap="none" spc="0" normalizeH="0" dirty="0" smtClean="0">
                <a:ln>
                  <a:noFill/>
                </a:ln>
                <a:solidFill>
                  <a:srgbClr val="FFFFFF"/>
                </a:solidFill>
                <a:effectLst/>
                <a:uFillTx/>
                <a:latin typeface="+mn-lt"/>
                <a:ea typeface="+mn-ea"/>
                <a:cs typeface="+mn-cs"/>
                <a:sym typeface="Helvetica Light"/>
              </a:rPr>
              <a:t> Page!!</a:t>
            </a:r>
            <a:endParaRPr kumimoji="0" lang="en-US" sz="3600" b="1"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83945065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a:t>
            </a:r>
            <a:r>
              <a:rPr lang="en-US" dirty="0" err="1" smtClean="0"/>
              <a:t>ul</a:t>
            </a:r>
            <a:r>
              <a:rPr lang="en-US" dirty="0" smtClean="0"/>
              <a:t>&gt;&lt;/</a:t>
            </a:r>
            <a:r>
              <a:rPr lang="en-US" dirty="0" err="1" smtClean="0"/>
              <a:t>ul</a:t>
            </a:r>
            <a:r>
              <a:rPr lang="en-US" dirty="0" smtClean="0"/>
              <a:t>&gt;</a:t>
            </a:r>
            <a:endParaRPr lang="en-US" dirty="0"/>
          </a:p>
        </p:txBody>
      </p:sp>
      <p:sp>
        <p:nvSpPr>
          <p:cNvPr id="3" name="Text Placeholder 2"/>
          <p:cNvSpPr>
            <a:spLocks noGrp="1"/>
          </p:cNvSpPr>
          <p:nvPr>
            <p:ph type="body" idx="1"/>
          </p:nvPr>
        </p:nvSpPr>
        <p:spPr>
          <a:xfrm>
            <a:off x="952500" y="2590800"/>
            <a:ext cx="11099800" cy="3368040"/>
          </a:xfrm>
        </p:spPr>
        <p:txBody>
          <a:bodyPr/>
          <a:lstStyle/>
          <a:p>
            <a:r>
              <a:rPr lang="en-US" dirty="0" smtClean="0"/>
              <a:t>Defines unordered list</a:t>
            </a:r>
          </a:p>
          <a:p>
            <a:r>
              <a:rPr lang="en-US" dirty="0" smtClean="0"/>
              <a:t>Bullet-points items added</a:t>
            </a:r>
          </a:p>
          <a:p>
            <a:r>
              <a:rPr lang="en-US" dirty="0" smtClean="0"/>
              <a:t>Each item needs &lt;li&gt;&lt;/li&gt; tag</a:t>
            </a:r>
            <a:endParaRPr lang="en-US" dirty="0"/>
          </a:p>
        </p:txBody>
      </p:sp>
      <p:sp>
        <p:nvSpPr>
          <p:cNvPr id="6" name="TextBox 5"/>
          <p:cNvSpPr txBox="1"/>
          <p:nvPr/>
        </p:nvSpPr>
        <p:spPr>
          <a:xfrm>
            <a:off x="1874520" y="6221810"/>
            <a:ext cx="9159240" cy="287258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&lt;</a:t>
            </a:r>
            <a:r>
              <a:rPr lang="en-US" dirty="0" err="1">
                <a:solidFill>
                  <a:srgbClr val="FF0000"/>
                </a:solidFill>
              </a:rPr>
              <a:t>u</a:t>
            </a:r>
            <a:r>
              <a:rPr kumimoji="0" lang="en-US" sz="3600" b="0" i="0" u="none" strike="noStrike" cap="none" spc="0" normalizeH="0" baseline="0" dirty="0" err="1" smtClean="0">
                <a:ln>
                  <a:noFill/>
                </a:ln>
                <a:solidFill>
                  <a:srgbClr val="FF0000"/>
                </a:solidFill>
                <a:effectLst/>
                <a:uFillTx/>
                <a:latin typeface="+mn-lt"/>
                <a:ea typeface="+mn-ea"/>
                <a:cs typeface="+mn-cs"/>
                <a:sym typeface="Helvetica Light"/>
              </a:rPr>
              <a:t>l</a:t>
            </a: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&gt;</a:t>
            </a:r>
          </a:p>
          <a:p>
            <a:pPr marL="0" marR="0" indent="0" algn="l" defTabSz="584200" rtl="0" fontAlgn="auto" latinLnBrk="0" hangingPunct="0">
              <a:lnSpc>
                <a:spcPct val="100000"/>
              </a:lnSpc>
              <a:spcBef>
                <a:spcPts val="0"/>
              </a:spcBef>
              <a:spcAft>
                <a:spcPts val="0"/>
              </a:spcAft>
              <a:buClrTx/>
              <a:buSzTx/>
              <a:buFontTx/>
              <a:buNone/>
              <a:tabLst/>
            </a:pPr>
            <a:r>
              <a:rPr lang="en-US" dirty="0" smtClean="0"/>
              <a:t>	&lt;</a:t>
            </a:r>
            <a:r>
              <a:rPr lang="en-US" dirty="0" smtClean="0">
                <a:solidFill>
                  <a:srgbClr val="FF0000"/>
                </a:solidFill>
              </a:rPr>
              <a:t>li</a:t>
            </a:r>
            <a:r>
              <a:rPr lang="en-US" dirty="0" smtClean="0"/>
              <a:t>&gt;Does page load?&lt;/</a:t>
            </a:r>
            <a:r>
              <a:rPr lang="en-US" dirty="0" smtClean="0">
                <a:solidFill>
                  <a:srgbClr val="FF0000"/>
                </a:solidFill>
              </a:rPr>
              <a:t>li</a:t>
            </a:r>
            <a:r>
              <a:rPr lang="en-US" dirty="0" smtClean="0"/>
              <a:t>&gt;</a:t>
            </a:r>
          </a:p>
          <a:p>
            <a:pPr marL="0" marR="0" indent="0" algn="l"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	&lt;</a:t>
            </a:r>
            <a:r>
              <a:rPr kumimoji="0" lang="en-US" sz="3600" b="0" i="0" u="none" strike="noStrike" cap="none" spc="0" normalizeH="0" baseline="0" dirty="0" smtClean="0">
                <a:ln>
                  <a:noFill/>
                </a:ln>
                <a:solidFill>
                  <a:srgbClr val="FF0000"/>
                </a:solidFill>
                <a:effectLst/>
                <a:uFillTx/>
                <a:latin typeface="+mn-lt"/>
                <a:ea typeface="+mn-ea"/>
                <a:cs typeface="+mn-cs"/>
                <a:sym typeface="Helvetica Light"/>
              </a:rPr>
              <a:t>li</a:t>
            </a: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&gt;Does</a:t>
            </a:r>
            <a:r>
              <a:rPr kumimoji="0" lang="en-US" sz="3600" b="0" i="0" u="none" strike="noStrike" cap="none" spc="0" normalizeH="0" dirty="0" smtClean="0">
                <a:ln>
                  <a:noFill/>
                </a:ln>
                <a:solidFill>
                  <a:srgbClr val="FFFFFF"/>
                </a:solidFill>
                <a:effectLst/>
                <a:uFillTx/>
                <a:latin typeface="+mn-lt"/>
                <a:ea typeface="+mn-ea"/>
                <a:cs typeface="+mn-cs"/>
                <a:sym typeface="Helvetica Light"/>
              </a:rPr>
              <a:t> page display properly?&lt;/</a:t>
            </a:r>
            <a:r>
              <a:rPr kumimoji="0" lang="en-US" sz="3600" b="0" i="0" u="none" strike="noStrike" cap="none" spc="0" normalizeH="0" dirty="0" smtClean="0">
                <a:ln>
                  <a:noFill/>
                </a:ln>
                <a:solidFill>
                  <a:srgbClr val="FF0000"/>
                </a:solidFill>
                <a:effectLst/>
                <a:uFillTx/>
                <a:latin typeface="+mn-lt"/>
                <a:ea typeface="+mn-ea"/>
                <a:cs typeface="+mn-cs"/>
                <a:sym typeface="Helvetica Light"/>
              </a:rPr>
              <a:t>li</a:t>
            </a:r>
            <a:r>
              <a:rPr kumimoji="0" lang="en-US" sz="3600" b="0" i="0" u="none" strike="noStrike" cap="none" spc="0" normalizeH="0" dirty="0" smtClean="0">
                <a:ln>
                  <a:noFill/>
                </a:ln>
                <a:solidFill>
                  <a:srgbClr val="FFFFFF"/>
                </a:solidFill>
                <a:effectLst/>
                <a:uFillTx/>
                <a:latin typeface="+mn-lt"/>
                <a:ea typeface="+mn-ea"/>
                <a:cs typeface="+mn-cs"/>
                <a:sym typeface="Helvetica Light"/>
              </a:rPr>
              <a:t>&gt;</a:t>
            </a:r>
          </a:p>
          <a:p>
            <a:pPr marL="0" marR="0" indent="0" algn="l" defTabSz="584200" rtl="0" fontAlgn="auto" latinLnBrk="0" hangingPunct="0">
              <a:lnSpc>
                <a:spcPct val="100000"/>
              </a:lnSpc>
              <a:spcBef>
                <a:spcPts val="0"/>
              </a:spcBef>
              <a:spcAft>
                <a:spcPts val="0"/>
              </a:spcAft>
              <a:buClrTx/>
              <a:buSzTx/>
              <a:buFontTx/>
              <a:buNone/>
              <a:tabLst/>
            </a:pPr>
            <a:r>
              <a:rPr lang="en-US" baseline="0" dirty="0" smtClean="0"/>
              <a:t>	&lt;</a:t>
            </a:r>
            <a:r>
              <a:rPr lang="en-US" baseline="0" dirty="0" smtClean="0">
                <a:solidFill>
                  <a:srgbClr val="FF0000"/>
                </a:solidFill>
              </a:rPr>
              <a:t>li</a:t>
            </a:r>
            <a:r>
              <a:rPr lang="en-US" baseline="0" dirty="0" smtClean="0"/>
              <a:t>&gt;Are yo</a:t>
            </a:r>
            <a:r>
              <a:rPr lang="en-US" dirty="0" smtClean="0"/>
              <a:t>u smiling?&lt;/</a:t>
            </a:r>
            <a:r>
              <a:rPr lang="en-US" dirty="0" smtClean="0">
                <a:solidFill>
                  <a:srgbClr val="FF0000"/>
                </a:solidFill>
              </a:rPr>
              <a:t>li</a:t>
            </a:r>
            <a:r>
              <a:rPr lang="en-US" dirty="0" smtClean="0"/>
              <a:t>&gt;	</a:t>
            </a:r>
          </a:p>
          <a:p>
            <a:pPr marL="0" marR="0" indent="0" algn="l" defTabSz="584200" rtl="0" fontAlgn="auto" latinLnBrk="0" hangingPunct="0">
              <a:lnSpc>
                <a:spcPct val="100000"/>
              </a:lnSpc>
              <a:spcBef>
                <a:spcPts val="0"/>
              </a:spcBef>
              <a:spcAft>
                <a:spcPts val="0"/>
              </a:spcAft>
              <a:buClrTx/>
              <a:buSzTx/>
              <a:buFontTx/>
              <a:buNone/>
              <a:tabLst/>
            </a:pPr>
            <a:r>
              <a:rPr lang="en-US" baseline="0" dirty="0" smtClean="0"/>
              <a:t>&lt;/</a:t>
            </a:r>
            <a:r>
              <a:rPr lang="en-US" dirty="0" err="1">
                <a:solidFill>
                  <a:srgbClr val="FF0000"/>
                </a:solidFill>
              </a:rPr>
              <a:t>u</a:t>
            </a:r>
            <a:r>
              <a:rPr lang="en-US" baseline="0" dirty="0" err="1" smtClean="0">
                <a:solidFill>
                  <a:srgbClr val="FF0000"/>
                </a:solidFill>
              </a:rPr>
              <a:t>l</a:t>
            </a:r>
            <a:r>
              <a:rPr lang="en-US" baseline="0" dirty="0" smtClean="0"/>
              <a:t>&gt;</a:t>
            </a:r>
            <a:endParaRPr kumimoji="0" lang="en-US" sz="3600" b="0"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41042369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1478" y="1193369"/>
            <a:ext cx="12677613" cy="80126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algn="l"/>
            <a:r>
              <a:rPr lang="en-US" sz="2400" dirty="0"/>
              <a:t>&lt;!DOCTYPE html</a:t>
            </a:r>
            <a:r>
              <a:rPr lang="en-US" sz="2400" dirty="0" smtClean="0"/>
              <a:t>&gt;</a:t>
            </a:r>
          </a:p>
          <a:p>
            <a:pPr algn="l"/>
            <a:r>
              <a:rPr lang="en-US" sz="2400" dirty="0" smtClean="0"/>
              <a:t>&lt;</a:t>
            </a:r>
            <a:r>
              <a:rPr lang="en-US" sz="2400" dirty="0">
                <a:solidFill>
                  <a:srgbClr val="FF0000"/>
                </a:solidFill>
              </a:rPr>
              <a:t>html</a:t>
            </a:r>
            <a:r>
              <a:rPr lang="en-US" sz="2400" dirty="0"/>
              <a:t>&gt;	</a:t>
            </a:r>
            <a:endParaRPr lang="en-US" sz="2400" dirty="0" smtClean="0"/>
          </a:p>
          <a:p>
            <a:pPr algn="l"/>
            <a:r>
              <a:rPr lang="en-US" sz="2400" dirty="0" smtClean="0">
                <a:solidFill>
                  <a:schemeClr val="tx1"/>
                </a:solidFill>
              </a:rPr>
              <a:t>	&lt;</a:t>
            </a:r>
            <a:r>
              <a:rPr lang="en-US" sz="2400" dirty="0" smtClean="0">
                <a:solidFill>
                  <a:srgbClr val="FF0000"/>
                </a:solidFill>
              </a:rPr>
              <a:t>head</a:t>
            </a:r>
            <a:r>
              <a:rPr lang="en-US" sz="2400" dirty="0" smtClean="0">
                <a:solidFill>
                  <a:schemeClr val="tx1"/>
                </a:solidFill>
              </a:rPr>
              <a:t>&gt;		</a:t>
            </a:r>
          </a:p>
          <a:p>
            <a:pPr algn="l"/>
            <a:r>
              <a:rPr lang="en-US" sz="2400" dirty="0" smtClean="0">
                <a:solidFill>
                  <a:schemeClr val="tx1"/>
                </a:solidFill>
              </a:rPr>
              <a:t>		&lt;</a:t>
            </a:r>
            <a:r>
              <a:rPr lang="en-US" sz="2400" dirty="0" smtClean="0">
                <a:solidFill>
                  <a:srgbClr val="FF0000"/>
                </a:solidFill>
              </a:rPr>
              <a:t>title</a:t>
            </a:r>
            <a:r>
              <a:rPr lang="en-US" sz="2400" dirty="0" smtClean="0">
                <a:solidFill>
                  <a:schemeClr val="tx1"/>
                </a:solidFill>
              </a:rPr>
              <a:t>&gt;First Web Page&lt;/</a:t>
            </a:r>
            <a:r>
              <a:rPr lang="en-US" sz="2400" dirty="0" smtClean="0">
                <a:solidFill>
                  <a:srgbClr val="FF0000"/>
                </a:solidFill>
              </a:rPr>
              <a:t>title</a:t>
            </a:r>
            <a:r>
              <a:rPr lang="en-US" sz="2400" dirty="0" smtClean="0">
                <a:solidFill>
                  <a:schemeClr val="tx1"/>
                </a:solidFill>
              </a:rPr>
              <a:t>&gt;	</a:t>
            </a:r>
          </a:p>
          <a:p>
            <a:pPr algn="l"/>
            <a:r>
              <a:rPr lang="en-US" sz="2400" dirty="0" smtClean="0">
                <a:solidFill>
                  <a:schemeClr val="tx1"/>
                </a:solidFill>
              </a:rPr>
              <a:t>	&lt;/</a:t>
            </a:r>
            <a:r>
              <a:rPr lang="en-US" sz="2400" dirty="0" smtClean="0">
                <a:solidFill>
                  <a:srgbClr val="FF0000"/>
                </a:solidFill>
              </a:rPr>
              <a:t>head</a:t>
            </a:r>
            <a:r>
              <a:rPr lang="en-US" sz="2400" dirty="0" smtClean="0">
                <a:solidFill>
                  <a:schemeClr val="tx1"/>
                </a:solidFill>
              </a:rPr>
              <a:t>&gt;	</a:t>
            </a:r>
          </a:p>
          <a:p>
            <a:pPr algn="l"/>
            <a:r>
              <a:rPr lang="en-US" sz="2400" dirty="0" smtClean="0">
                <a:solidFill>
                  <a:schemeClr val="tx1"/>
                </a:solidFill>
              </a:rPr>
              <a:t>	&lt;</a:t>
            </a:r>
            <a:r>
              <a:rPr lang="en-US" sz="2400" dirty="0" smtClean="0">
                <a:solidFill>
                  <a:srgbClr val="FF0000"/>
                </a:solidFill>
              </a:rPr>
              <a:t>body</a:t>
            </a:r>
            <a:r>
              <a:rPr lang="en-US" sz="2400" dirty="0" smtClean="0">
                <a:solidFill>
                  <a:schemeClr val="tx1"/>
                </a:solidFill>
              </a:rPr>
              <a:t>&gt;		</a:t>
            </a:r>
          </a:p>
          <a:p>
            <a:pPr algn="l"/>
            <a:r>
              <a:rPr lang="en-US" sz="2400" dirty="0" smtClean="0">
                <a:solidFill>
                  <a:schemeClr val="tx1"/>
                </a:solidFill>
              </a:rPr>
              <a:t>		&lt;</a:t>
            </a:r>
            <a:r>
              <a:rPr lang="en-US" sz="2400" dirty="0" smtClean="0">
                <a:solidFill>
                  <a:srgbClr val="FF0000"/>
                </a:solidFill>
              </a:rPr>
              <a:t>h1 </a:t>
            </a:r>
            <a:r>
              <a:rPr lang="en-US" sz="2400" dirty="0">
                <a:solidFill>
                  <a:srgbClr val="FFC000"/>
                </a:solidFill>
              </a:rPr>
              <a:t>align</a:t>
            </a:r>
            <a:r>
              <a:rPr lang="en-US" sz="2400" dirty="0"/>
              <a:t>=</a:t>
            </a:r>
            <a:r>
              <a:rPr lang="en-US" sz="2400" dirty="0">
                <a:solidFill>
                  <a:srgbClr val="92D050"/>
                </a:solidFill>
              </a:rPr>
              <a:t>“center</a:t>
            </a:r>
            <a:r>
              <a:rPr lang="en-US" sz="2400" dirty="0" smtClean="0">
                <a:solidFill>
                  <a:srgbClr val="92D050"/>
                </a:solidFill>
              </a:rPr>
              <a:t>”</a:t>
            </a:r>
            <a:r>
              <a:rPr lang="en-US" sz="2400" dirty="0" smtClean="0">
                <a:solidFill>
                  <a:schemeClr val="tx1"/>
                </a:solidFill>
              </a:rPr>
              <a:t>&gt;Hello World!!&lt;/</a:t>
            </a:r>
            <a:r>
              <a:rPr lang="en-US" sz="2400" dirty="0" smtClean="0">
                <a:solidFill>
                  <a:srgbClr val="FF0000"/>
                </a:solidFill>
              </a:rPr>
              <a:t>h1</a:t>
            </a:r>
            <a:r>
              <a:rPr lang="en-US" sz="2400" dirty="0" smtClean="0">
                <a:solidFill>
                  <a:schemeClr val="tx1"/>
                </a:solidFill>
              </a:rPr>
              <a:t>&gt;		</a:t>
            </a:r>
          </a:p>
          <a:p>
            <a:pPr algn="l"/>
            <a:r>
              <a:rPr lang="en-US" sz="2400" dirty="0" smtClean="0">
                <a:solidFill>
                  <a:schemeClr val="tx1"/>
                </a:solidFill>
              </a:rPr>
              <a:t>		&lt;</a:t>
            </a:r>
            <a:r>
              <a:rPr lang="en-US" sz="2400" dirty="0" smtClean="0">
                <a:solidFill>
                  <a:srgbClr val="FF0000"/>
                </a:solidFill>
              </a:rPr>
              <a:t>h2</a:t>
            </a:r>
            <a:r>
              <a:rPr lang="en-US" sz="2400" dirty="0" smtClean="0">
                <a:solidFill>
                  <a:schemeClr val="tx1"/>
                </a:solidFill>
              </a:rPr>
              <a:t>&gt;by: (your name here)&lt;/</a:t>
            </a:r>
            <a:r>
              <a:rPr lang="en-US" sz="2400" dirty="0" smtClean="0">
                <a:solidFill>
                  <a:srgbClr val="FF0000"/>
                </a:solidFill>
              </a:rPr>
              <a:t>h2</a:t>
            </a:r>
            <a:r>
              <a:rPr lang="en-US" sz="2400" dirty="0" smtClean="0">
                <a:solidFill>
                  <a:schemeClr val="tx1"/>
                </a:solidFill>
              </a:rPr>
              <a:t>&gt;		</a:t>
            </a:r>
          </a:p>
          <a:p>
            <a:pPr algn="l"/>
            <a:r>
              <a:rPr lang="en-US" sz="2400" dirty="0" smtClean="0">
                <a:solidFill>
                  <a:schemeClr val="tx1"/>
                </a:solidFill>
              </a:rPr>
              <a:t>		&lt;</a:t>
            </a:r>
            <a:r>
              <a:rPr lang="en-US" sz="2400" dirty="0" smtClean="0">
                <a:solidFill>
                  <a:srgbClr val="FF0000"/>
                </a:solidFill>
              </a:rPr>
              <a:t>p</a:t>
            </a:r>
            <a:r>
              <a:rPr lang="en-US" sz="2400" dirty="0" smtClean="0">
                <a:solidFill>
                  <a:schemeClr val="tx1"/>
                </a:solidFill>
              </a:rPr>
              <a:t>&gt;You just wrote a webpage using HTML at&lt;/</a:t>
            </a:r>
            <a:r>
              <a:rPr lang="en-US" sz="2400" dirty="0" smtClean="0">
                <a:solidFill>
                  <a:srgbClr val="FF0000"/>
                </a:solidFill>
              </a:rPr>
              <a:t>p</a:t>
            </a:r>
            <a:r>
              <a:rPr lang="en-US" sz="2400" dirty="0" smtClean="0">
                <a:solidFill>
                  <a:schemeClr val="tx1"/>
                </a:solidFill>
              </a:rPr>
              <a:t>&gt;</a:t>
            </a:r>
          </a:p>
          <a:p>
            <a:pPr algn="l"/>
            <a:r>
              <a:rPr lang="en-US" sz="2400" dirty="0" smtClean="0">
                <a:solidFill>
                  <a:schemeClr val="tx1"/>
                </a:solidFill>
              </a:rPr>
              <a:t>		</a:t>
            </a:r>
            <a:r>
              <a:rPr lang="en-US" sz="2400" dirty="0" smtClean="0"/>
              <a:t>&lt;</a:t>
            </a:r>
            <a:r>
              <a:rPr lang="en-US" sz="2400" dirty="0" err="1">
                <a:solidFill>
                  <a:srgbClr val="FF0000"/>
                </a:solidFill>
              </a:rPr>
              <a:t>ol</a:t>
            </a:r>
            <a:r>
              <a:rPr lang="en-US" sz="2400" dirty="0"/>
              <a:t>&gt;</a:t>
            </a:r>
          </a:p>
          <a:p>
            <a:pPr algn="l"/>
            <a:r>
              <a:rPr lang="en-US" sz="2400" dirty="0"/>
              <a:t>	</a:t>
            </a:r>
            <a:r>
              <a:rPr lang="en-US" sz="2400" dirty="0" smtClean="0"/>
              <a:t>		&lt;</a:t>
            </a:r>
            <a:r>
              <a:rPr lang="en-US" sz="2400" dirty="0">
                <a:solidFill>
                  <a:srgbClr val="FF0000"/>
                </a:solidFill>
              </a:rPr>
              <a:t>li</a:t>
            </a:r>
            <a:r>
              <a:rPr lang="en-US" sz="2400" dirty="0"/>
              <a:t>&gt;Create new HTML file&lt;/</a:t>
            </a:r>
            <a:r>
              <a:rPr lang="en-US" sz="2400" dirty="0">
                <a:solidFill>
                  <a:srgbClr val="FF0000"/>
                </a:solidFill>
              </a:rPr>
              <a:t>li</a:t>
            </a:r>
            <a:r>
              <a:rPr lang="en-US" sz="2400" dirty="0"/>
              <a:t>&gt;</a:t>
            </a:r>
          </a:p>
          <a:p>
            <a:pPr algn="l"/>
            <a:r>
              <a:rPr lang="en-US" sz="2400" dirty="0"/>
              <a:t>	</a:t>
            </a:r>
            <a:r>
              <a:rPr lang="en-US" sz="2400" dirty="0" smtClean="0"/>
              <a:t>		&lt;</a:t>
            </a:r>
            <a:r>
              <a:rPr lang="en-US" sz="2400" dirty="0">
                <a:solidFill>
                  <a:srgbClr val="FF0000"/>
                </a:solidFill>
              </a:rPr>
              <a:t>li</a:t>
            </a:r>
            <a:r>
              <a:rPr lang="en-US" sz="2400" dirty="0"/>
              <a:t>&gt;Add HTML code&lt;/</a:t>
            </a:r>
            <a:r>
              <a:rPr lang="en-US" sz="2400" dirty="0">
                <a:solidFill>
                  <a:srgbClr val="FF0000"/>
                </a:solidFill>
              </a:rPr>
              <a:t>li</a:t>
            </a:r>
            <a:r>
              <a:rPr lang="en-US" sz="2400" dirty="0"/>
              <a:t>&gt;</a:t>
            </a:r>
          </a:p>
          <a:p>
            <a:pPr algn="l"/>
            <a:r>
              <a:rPr lang="en-US" sz="2400" dirty="0"/>
              <a:t>	</a:t>
            </a:r>
            <a:r>
              <a:rPr lang="en-US" sz="2400" dirty="0" smtClean="0"/>
              <a:t>		&lt;</a:t>
            </a:r>
            <a:r>
              <a:rPr lang="en-US" sz="2400" dirty="0">
                <a:solidFill>
                  <a:srgbClr val="FF0000"/>
                </a:solidFill>
              </a:rPr>
              <a:t>li</a:t>
            </a:r>
            <a:r>
              <a:rPr lang="en-US" sz="2400" dirty="0"/>
              <a:t>&gt;Save file&lt;/</a:t>
            </a:r>
            <a:r>
              <a:rPr lang="en-US" sz="2400" dirty="0">
                <a:solidFill>
                  <a:srgbClr val="FF0000"/>
                </a:solidFill>
              </a:rPr>
              <a:t>li</a:t>
            </a:r>
            <a:r>
              <a:rPr lang="en-US" sz="2400" dirty="0"/>
              <a:t>&gt;	</a:t>
            </a:r>
          </a:p>
          <a:p>
            <a:pPr algn="l"/>
            <a:r>
              <a:rPr lang="en-US" sz="2400" dirty="0"/>
              <a:t>	</a:t>
            </a:r>
            <a:r>
              <a:rPr lang="en-US" sz="2400" dirty="0" smtClean="0"/>
              <a:t>		&lt;</a:t>
            </a:r>
            <a:r>
              <a:rPr lang="en-US" sz="2400" dirty="0">
                <a:solidFill>
                  <a:srgbClr val="FF0000"/>
                </a:solidFill>
              </a:rPr>
              <a:t>li</a:t>
            </a:r>
            <a:r>
              <a:rPr lang="en-US" sz="2400" dirty="0"/>
              <a:t>&gt;Open file in browser&lt;/</a:t>
            </a:r>
            <a:r>
              <a:rPr lang="en-US" sz="2400" dirty="0">
                <a:solidFill>
                  <a:srgbClr val="FF0000"/>
                </a:solidFill>
              </a:rPr>
              <a:t>li</a:t>
            </a:r>
            <a:r>
              <a:rPr lang="en-US" sz="2400" dirty="0"/>
              <a:t>&gt;</a:t>
            </a:r>
          </a:p>
          <a:p>
            <a:pPr algn="l"/>
            <a:r>
              <a:rPr lang="en-US" sz="2400" dirty="0" smtClean="0"/>
              <a:t>		&lt;/</a:t>
            </a:r>
            <a:r>
              <a:rPr lang="en-US" sz="2400" dirty="0" err="1">
                <a:solidFill>
                  <a:srgbClr val="FF0000"/>
                </a:solidFill>
              </a:rPr>
              <a:t>ol</a:t>
            </a:r>
            <a:r>
              <a:rPr lang="en-US" sz="2400" dirty="0" smtClean="0"/>
              <a:t>&gt;</a:t>
            </a:r>
          </a:p>
          <a:p>
            <a:pPr algn="l"/>
            <a:r>
              <a:rPr lang="en-US" sz="2400" dirty="0" smtClean="0"/>
              <a:t>		&lt;</a:t>
            </a:r>
            <a:r>
              <a:rPr lang="en-US" sz="2400" dirty="0" err="1" smtClean="0">
                <a:solidFill>
                  <a:srgbClr val="FF0000"/>
                </a:solidFill>
              </a:rPr>
              <a:t>ul</a:t>
            </a:r>
            <a:r>
              <a:rPr lang="en-US" sz="2400" dirty="0"/>
              <a:t>&gt;</a:t>
            </a:r>
          </a:p>
          <a:p>
            <a:pPr algn="l"/>
            <a:r>
              <a:rPr lang="en-US" sz="2400" dirty="0"/>
              <a:t>	</a:t>
            </a:r>
            <a:r>
              <a:rPr lang="en-US" sz="2400" dirty="0" smtClean="0"/>
              <a:t>		&lt;</a:t>
            </a:r>
            <a:r>
              <a:rPr lang="en-US" sz="2400" dirty="0">
                <a:solidFill>
                  <a:srgbClr val="FF0000"/>
                </a:solidFill>
              </a:rPr>
              <a:t>li</a:t>
            </a:r>
            <a:r>
              <a:rPr lang="en-US" sz="2400" dirty="0"/>
              <a:t>&gt;Does page load?&lt;/</a:t>
            </a:r>
            <a:r>
              <a:rPr lang="en-US" sz="2400" dirty="0">
                <a:solidFill>
                  <a:srgbClr val="FF0000"/>
                </a:solidFill>
              </a:rPr>
              <a:t>li</a:t>
            </a:r>
            <a:r>
              <a:rPr lang="en-US" sz="2400" dirty="0"/>
              <a:t>&gt;</a:t>
            </a:r>
          </a:p>
          <a:p>
            <a:pPr algn="l"/>
            <a:r>
              <a:rPr lang="en-US" sz="2400" dirty="0"/>
              <a:t>	</a:t>
            </a:r>
            <a:r>
              <a:rPr lang="en-US" sz="2400" dirty="0" smtClean="0"/>
              <a:t>		&lt;</a:t>
            </a:r>
            <a:r>
              <a:rPr lang="en-US" sz="2400" dirty="0">
                <a:solidFill>
                  <a:srgbClr val="FF0000"/>
                </a:solidFill>
              </a:rPr>
              <a:t>li</a:t>
            </a:r>
            <a:r>
              <a:rPr lang="en-US" sz="2400" dirty="0"/>
              <a:t>&gt;Does page display properly?&lt;/</a:t>
            </a:r>
            <a:r>
              <a:rPr lang="en-US" sz="2400" dirty="0">
                <a:solidFill>
                  <a:srgbClr val="FF0000"/>
                </a:solidFill>
              </a:rPr>
              <a:t>li</a:t>
            </a:r>
            <a:r>
              <a:rPr lang="en-US" sz="2400" dirty="0"/>
              <a:t>&gt;</a:t>
            </a:r>
          </a:p>
          <a:p>
            <a:pPr algn="l"/>
            <a:r>
              <a:rPr lang="en-US" sz="2400" dirty="0"/>
              <a:t>	</a:t>
            </a:r>
            <a:r>
              <a:rPr lang="en-US" sz="2400" dirty="0" smtClean="0"/>
              <a:t>		&lt;</a:t>
            </a:r>
            <a:r>
              <a:rPr lang="en-US" sz="2400" dirty="0">
                <a:solidFill>
                  <a:srgbClr val="FF0000"/>
                </a:solidFill>
              </a:rPr>
              <a:t>li</a:t>
            </a:r>
            <a:r>
              <a:rPr lang="en-US" sz="2400" dirty="0"/>
              <a:t>&gt;Are you smiling?&lt;/</a:t>
            </a:r>
            <a:r>
              <a:rPr lang="en-US" sz="2400" dirty="0">
                <a:solidFill>
                  <a:srgbClr val="FF0000"/>
                </a:solidFill>
              </a:rPr>
              <a:t>li</a:t>
            </a:r>
            <a:r>
              <a:rPr lang="en-US" sz="2400" dirty="0"/>
              <a:t>&gt;	</a:t>
            </a:r>
          </a:p>
          <a:p>
            <a:pPr algn="l"/>
            <a:r>
              <a:rPr lang="en-US" sz="2400" dirty="0" smtClean="0"/>
              <a:t>		&lt;/</a:t>
            </a:r>
            <a:r>
              <a:rPr lang="en-US" sz="2400" dirty="0" err="1">
                <a:solidFill>
                  <a:srgbClr val="FF0000"/>
                </a:solidFill>
              </a:rPr>
              <a:t>ul</a:t>
            </a:r>
            <a:r>
              <a:rPr lang="en-US" sz="2400" dirty="0" smtClean="0"/>
              <a:t>&gt;</a:t>
            </a:r>
            <a:endParaRPr lang="en-US" sz="2400" dirty="0"/>
          </a:p>
          <a:p>
            <a:pPr algn="l"/>
            <a:r>
              <a:rPr lang="en-US" sz="2400" dirty="0" smtClean="0">
                <a:solidFill>
                  <a:schemeClr val="tx1"/>
                </a:solidFill>
              </a:rPr>
              <a:t>	&lt;/</a:t>
            </a:r>
            <a:r>
              <a:rPr lang="en-US" sz="2400" dirty="0" smtClean="0">
                <a:solidFill>
                  <a:srgbClr val="FF0000"/>
                </a:solidFill>
              </a:rPr>
              <a:t>body</a:t>
            </a:r>
            <a:r>
              <a:rPr lang="en-US" sz="2400" dirty="0" smtClean="0">
                <a:solidFill>
                  <a:schemeClr val="tx1"/>
                </a:solidFill>
              </a:rPr>
              <a:t>&gt;</a:t>
            </a:r>
          </a:p>
          <a:p>
            <a:pPr algn="l"/>
            <a:r>
              <a:rPr lang="en-US" sz="2400" dirty="0" smtClean="0"/>
              <a:t>&lt;/</a:t>
            </a:r>
            <a:r>
              <a:rPr lang="en-US" sz="2400" dirty="0">
                <a:solidFill>
                  <a:srgbClr val="FF0000"/>
                </a:solidFill>
              </a:rPr>
              <a:t>html</a:t>
            </a:r>
            <a:r>
              <a:rPr lang="en-US" sz="2400" dirty="0"/>
              <a:t>&gt;</a:t>
            </a:r>
            <a:endParaRPr kumimoji="0" lang="en-US" sz="2400" b="0" i="0" u="none" strike="noStrike" cap="none" spc="0" normalizeH="0" baseline="0" dirty="0">
              <a:ln>
                <a:noFill/>
              </a:ln>
              <a:solidFill>
                <a:srgbClr val="FFFFFF"/>
              </a:solidFill>
              <a:effectLst/>
              <a:uFillTx/>
              <a:sym typeface="Helvetica Light"/>
            </a:endParaRPr>
          </a:p>
        </p:txBody>
      </p:sp>
      <p:sp>
        <p:nvSpPr>
          <p:cNvPr id="4" name="TextBox 3"/>
          <p:cNvSpPr txBox="1"/>
          <p:nvPr/>
        </p:nvSpPr>
        <p:spPr>
          <a:xfrm>
            <a:off x="2882682" y="184959"/>
            <a:ext cx="694324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smtClean="0">
                <a:ln>
                  <a:noFill/>
                </a:ln>
                <a:solidFill>
                  <a:srgbClr val="FFFFFF"/>
                </a:solidFill>
                <a:effectLst/>
                <a:uFillTx/>
                <a:latin typeface="+mn-lt"/>
                <a:ea typeface="+mn-ea"/>
                <a:cs typeface="+mn-cs"/>
                <a:sym typeface="Helvetica Light"/>
              </a:rPr>
              <a:t>Your First Web</a:t>
            </a:r>
            <a:r>
              <a:rPr kumimoji="0" lang="en-US" sz="3600" b="1" i="0" u="none" strike="noStrike" cap="none" spc="0" normalizeH="0" dirty="0" smtClean="0">
                <a:ln>
                  <a:noFill/>
                </a:ln>
                <a:solidFill>
                  <a:srgbClr val="FFFFFF"/>
                </a:solidFill>
                <a:effectLst/>
                <a:uFillTx/>
                <a:latin typeface="+mn-lt"/>
                <a:ea typeface="+mn-ea"/>
                <a:cs typeface="+mn-cs"/>
                <a:sym typeface="Helvetica Light"/>
              </a:rPr>
              <a:t> Page!!</a:t>
            </a:r>
            <a:endParaRPr kumimoji="0" lang="en-US" sz="3600" b="1"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17783721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Text Placeholder 2"/>
          <p:cNvSpPr>
            <a:spLocks noGrp="1"/>
          </p:cNvSpPr>
          <p:nvPr>
            <p:ph type="body" idx="1"/>
          </p:nvPr>
        </p:nvSpPr>
        <p:spPr/>
        <p:txBody>
          <a:bodyPr/>
          <a:lstStyle/>
          <a:p>
            <a:pPr marL="0" indent="0" algn="ctr">
              <a:buNone/>
            </a:pPr>
            <a:r>
              <a:rPr lang="en-US" b="1" dirty="0" smtClean="0"/>
              <a:t>Many web developers use text editors such as Sublime Text or Atom.</a:t>
            </a:r>
            <a:endParaRPr lang="en-US" b="1" dirty="0"/>
          </a:p>
        </p:txBody>
      </p:sp>
    </p:spTree>
    <p:extLst>
      <p:ext uri="{BB962C8B-B14F-4D97-AF65-F5344CB8AC3E}">
        <p14:creationId xmlns:p14="http://schemas.microsoft.com/office/powerpoint/2010/main" val="79375060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08280"/>
            <a:ext cx="11099800" cy="2159000"/>
          </a:xfrm>
        </p:spPr>
        <p:txBody>
          <a:bodyPr/>
          <a:lstStyle/>
          <a:p>
            <a:r>
              <a:rPr lang="en-US" dirty="0" smtClean="0"/>
              <a:t>&lt;a&gt;&lt;/a&gt;</a:t>
            </a:r>
            <a:endParaRPr lang="en-US" dirty="0"/>
          </a:p>
        </p:txBody>
      </p:sp>
      <p:sp>
        <p:nvSpPr>
          <p:cNvPr id="3" name="Text Placeholder 2"/>
          <p:cNvSpPr>
            <a:spLocks noGrp="1"/>
          </p:cNvSpPr>
          <p:nvPr>
            <p:ph type="body" idx="1"/>
          </p:nvPr>
        </p:nvSpPr>
        <p:spPr>
          <a:xfrm>
            <a:off x="952500" y="1965960"/>
            <a:ext cx="11099800" cy="5699760"/>
          </a:xfrm>
        </p:spPr>
        <p:txBody>
          <a:bodyPr>
            <a:normAutofit fontScale="92500" lnSpcReduction="10000"/>
          </a:bodyPr>
          <a:lstStyle/>
          <a:p>
            <a:r>
              <a:rPr lang="en-US" dirty="0" smtClean="0"/>
              <a:t>Defines a hyperlink</a:t>
            </a:r>
          </a:p>
          <a:p>
            <a:r>
              <a:rPr lang="en-US" dirty="0" smtClean="0"/>
              <a:t>Needs </a:t>
            </a:r>
            <a:r>
              <a:rPr lang="en-US" dirty="0" err="1" smtClean="0"/>
              <a:t>href</a:t>
            </a:r>
            <a:r>
              <a:rPr lang="en-US" dirty="0" smtClean="0"/>
              <a:t> attribute to define link destination</a:t>
            </a:r>
          </a:p>
          <a:p>
            <a:r>
              <a:rPr lang="en-US" dirty="0" smtClean="0"/>
              <a:t>By default</a:t>
            </a:r>
          </a:p>
          <a:p>
            <a:pPr lvl="1"/>
            <a:r>
              <a:rPr lang="en-US" dirty="0" smtClean="0"/>
              <a:t>Unvisited links are </a:t>
            </a:r>
            <a:r>
              <a:rPr lang="en-US" u="sng" dirty="0" smtClean="0">
                <a:solidFill>
                  <a:schemeClr val="accent1">
                    <a:lumMod val="60000"/>
                    <a:lumOff val="40000"/>
                  </a:schemeClr>
                </a:solidFill>
              </a:rPr>
              <a:t>blue underlined text</a:t>
            </a:r>
          </a:p>
          <a:p>
            <a:pPr lvl="1"/>
            <a:r>
              <a:rPr lang="en-US" dirty="0" smtClean="0"/>
              <a:t>Visited links are </a:t>
            </a:r>
            <a:r>
              <a:rPr lang="en-US" u="sng" dirty="0" smtClean="0">
                <a:solidFill>
                  <a:schemeClr val="accent6">
                    <a:lumMod val="60000"/>
                    <a:lumOff val="40000"/>
                  </a:schemeClr>
                </a:solidFill>
              </a:rPr>
              <a:t>purple underlined text</a:t>
            </a:r>
          </a:p>
          <a:p>
            <a:pPr lvl="1"/>
            <a:r>
              <a:rPr lang="en-US" dirty="0" smtClean="0"/>
              <a:t>Active links are </a:t>
            </a:r>
            <a:r>
              <a:rPr lang="en-US" u="sng" dirty="0" smtClean="0">
                <a:solidFill>
                  <a:schemeClr val="accent5">
                    <a:lumMod val="60000"/>
                    <a:lumOff val="40000"/>
                  </a:schemeClr>
                </a:solidFill>
              </a:rPr>
              <a:t>red underlined text</a:t>
            </a:r>
            <a:endParaRPr lang="en-US" u="sng" dirty="0">
              <a:solidFill>
                <a:schemeClr val="accent5">
                  <a:lumMod val="60000"/>
                  <a:lumOff val="40000"/>
                </a:schemeClr>
              </a:solidFill>
            </a:endParaRPr>
          </a:p>
        </p:txBody>
      </p:sp>
      <p:sp>
        <p:nvSpPr>
          <p:cNvPr id="4" name="TextBox 3"/>
          <p:cNvSpPr txBox="1"/>
          <p:nvPr/>
        </p:nvSpPr>
        <p:spPr>
          <a:xfrm>
            <a:off x="543560" y="8289925"/>
            <a:ext cx="11917680" cy="656590"/>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&lt;</a:t>
            </a:r>
            <a:r>
              <a:rPr kumimoji="0" lang="en-US" sz="3600" b="0" i="0" u="none" strike="noStrike" cap="none" spc="0" normalizeH="0" baseline="0" dirty="0" smtClean="0">
                <a:ln>
                  <a:noFill/>
                </a:ln>
                <a:solidFill>
                  <a:srgbClr val="FF0000"/>
                </a:solidFill>
                <a:effectLst/>
                <a:uFillTx/>
                <a:latin typeface="+mn-lt"/>
                <a:ea typeface="+mn-ea"/>
                <a:cs typeface="+mn-cs"/>
                <a:sym typeface="Helvetica Light"/>
              </a:rPr>
              <a:t>a</a:t>
            </a: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 </a:t>
            </a:r>
            <a:r>
              <a:rPr kumimoji="0" lang="en-US" sz="3600" b="0" i="0" u="none" strike="noStrike" cap="none" spc="0" normalizeH="0" baseline="0" dirty="0" err="1" smtClean="0">
                <a:ln>
                  <a:noFill/>
                </a:ln>
                <a:solidFill>
                  <a:srgbClr val="FFC000"/>
                </a:solidFill>
                <a:effectLst/>
                <a:uFillTx/>
                <a:latin typeface="+mn-lt"/>
                <a:ea typeface="+mn-ea"/>
                <a:cs typeface="+mn-cs"/>
                <a:sym typeface="Helvetica Light"/>
              </a:rPr>
              <a:t>href</a:t>
            </a:r>
            <a:r>
              <a:rPr kumimoji="0" lang="en-US" sz="3600" b="0" i="0" u="none" strike="noStrike" cap="none" spc="0" normalizeH="0" baseline="0" dirty="0" smtClean="0">
                <a:ln>
                  <a:noFill/>
                </a:ln>
                <a:solidFill>
                  <a:schemeClr val="tx1"/>
                </a:solidFill>
                <a:effectLst/>
                <a:uFillTx/>
                <a:latin typeface="+mn-lt"/>
                <a:ea typeface="+mn-ea"/>
                <a:cs typeface="+mn-cs"/>
                <a:sym typeface="Helvetica Light"/>
              </a:rPr>
              <a:t>=</a:t>
            </a:r>
            <a:r>
              <a:rPr kumimoji="0" lang="en-US" sz="3600" b="0" i="0" u="none" strike="noStrike" cap="none" spc="0" normalizeH="0" baseline="0" dirty="0" smtClean="0">
                <a:ln>
                  <a:noFill/>
                </a:ln>
                <a:solidFill>
                  <a:srgbClr val="92D050"/>
                </a:solidFill>
                <a:effectLst/>
                <a:uFillTx/>
                <a:latin typeface="+mn-lt"/>
                <a:ea typeface="+mn-ea"/>
                <a:cs typeface="+mn-cs"/>
                <a:sym typeface="Helvetica Light"/>
              </a:rPr>
              <a:t>“http://</a:t>
            </a:r>
            <a:r>
              <a:rPr kumimoji="0" lang="en-US" sz="3600" b="0" i="0" u="none" strike="noStrike" cap="none" spc="0" normalizeH="0" baseline="0" dirty="0" err="1" smtClean="0">
                <a:ln>
                  <a:noFill/>
                </a:ln>
                <a:solidFill>
                  <a:srgbClr val="92D050"/>
                </a:solidFill>
                <a:effectLst/>
                <a:uFillTx/>
                <a:latin typeface="+mn-lt"/>
                <a:ea typeface="+mn-ea"/>
                <a:cs typeface="+mn-cs"/>
                <a:sym typeface="Helvetica Light"/>
              </a:rPr>
              <a:t>www.detroitedisonpsa.org</a:t>
            </a:r>
            <a:r>
              <a:rPr kumimoji="0" lang="en-US" sz="3600" b="0" i="0" u="none" strike="noStrike" cap="none" spc="0" normalizeH="0" baseline="0" dirty="0" smtClean="0">
                <a:ln>
                  <a:noFill/>
                </a:ln>
                <a:solidFill>
                  <a:srgbClr val="92D050"/>
                </a:solidFill>
                <a:effectLst/>
                <a:uFillTx/>
                <a:latin typeface="+mn-lt"/>
                <a:ea typeface="+mn-ea"/>
                <a:cs typeface="+mn-cs"/>
                <a:sym typeface="Helvetica Light"/>
              </a:rPr>
              <a:t>”</a:t>
            </a:r>
            <a:r>
              <a:rPr kumimoji="0" lang="en-US" sz="3600" b="0" i="0" u="none" strike="noStrike" cap="none" spc="0" normalizeH="0" baseline="0" dirty="0" smtClean="0">
                <a:ln>
                  <a:noFill/>
                </a:ln>
                <a:solidFill>
                  <a:schemeClr val="tx1"/>
                </a:solidFill>
                <a:effectLst/>
                <a:uFillTx/>
                <a:latin typeface="+mn-lt"/>
                <a:ea typeface="+mn-ea"/>
                <a:cs typeface="+mn-cs"/>
                <a:sym typeface="Helvetica Light"/>
              </a:rPr>
              <a:t>&gt;</a:t>
            </a: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DEPSA&lt;/</a:t>
            </a:r>
            <a:r>
              <a:rPr kumimoji="0" lang="en-US" sz="3600" b="0" i="0" u="none" strike="noStrike" cap="none" spc="0" normalizeH="0" baseline="0" dirty="0" smtClean="0">
                <a:ln>
                  <a:noFill/>
                </a:ln>
                <a:solidFill>
                  <a:srgbClr val="FF0000"/>
                </a:solidFill>
                <a:effectLst/>
                <a:uFillTx/>
                <a:latin typeface="+mn-lt"/>
                <a:ea typeface="+mn-ea"/>
                <a:cs typeface="+mn-cs"/>
                <a:sym typeface="Helvetica Light"/>
              </a:rPr>
              <a:t>a</a:t>
            </a: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&gt;</a:t>
            </a:r>
            <a:endParaRPr kumimoji="0" lang="en-US" sz="3600" b="0"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37233772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0518" y="1162889"/>
            <a:ext cx="12677613" cy="80126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algn="l"/>
            <a:r>
              <a:rPr lang="en-US" sz="2200" dirty="0"/>
              <a:t>&lt;!DOCTYPE html</a:t>
            </a:r>
            <a:r>
              <a:rPr lang="en-US" sz="2200" dirty="0" smtClean="0"/>
              <a:t>&gt;</a:t>
            </a:r>
          </a:p>
          <a:p>
            <a:pPr algn="l"/>
            <a:r>
              <a:rPr lang="en-US" sz="2200" dirty="0" smtClean="0"/>
              <a:t>&lt;</a:t>
            </a:r>
            <a:r>
              <a:rPr lang="en-US" sz="2200" dirty="0">
                <a:solidFill>
                  <a:srgbClr val="FF0000"/>
                </a:solidFill>
              </a:rPr>
              <a:t>html</a:t>
            </a:r>
            <a:r>
              <a:rPr lang="en-US" sz="2200" dirty="0"/>
              <a:t>&gt;	</a:t>
            </a:r>
            <a:endParaRPr lang="en-US" sz="2200" dirty="0" smtClean="0"/>
          </a:p>
          <a:p>
            <a:pPr algn="l"/>
            <a:r>
              <a:rPr lang="en-US" sz="2200" dirty="0" smtClean="0">
                <a:solidFill>
                  <a:schemeClr val="tx1"/>
                </a:solidFill>
              </a:rPr>
              <a:t>	&lt;</a:t>
            </a:r>
            <a:r>
              <a:rPr lang="en-US" sz="2200" dirty="0" smtClean="0">
                <a:solidFill>
                  <a:srgbClr val="FF0000"/>
                </a:solidFill>
              </a:rPr>
              <a:t>head</a:t>
            </a:r>
            <a:r>
              <a:rPr lang="en-US" sz="2200" dirty="0" smtClean="0">
                <a:solidFill>
                  <a:schemeClr val="tx1"/>
                </a:solidFill>
              </a:rPr>
              <a:t>&gt;		</a:t>
            </a:r>
          </a:p>
          <a:p>
            <a:pPr algn="l"/>
            <a:r>
              <a:rPr lang="en-US" sz="2200" dirty="0" smtClean="0">
                <a:solidFill>
                  <a:schemeClr val="tx1"/>
                </a:solidFill>
              </a:rPr>
              <a:t>		&lt;</a:t>
            </a:r>
            <a:r>
              <a:rPr lang="en-US" sz="2200" dirty="0" smtClean="0">
                <a:solidFill>
                  <a:srgbClr val="FF0000"/>
                </a:solidFill>
              </a:rPr>
              <a:t>title</a:t>
            </a:r>
            <a:r>
              <a:rPr lang="en-US" sz="2200" dirty="0" smtClean="0">
                <a:solidFill>
                  <a:schemeClr val="tx1"/>
                </a:solidFill>
              </a:rPr>
              <a:t>&gt;First Web Page&lt;/</a:t>
            </a:r>
            <a:r>
              <a:rPr lang="en-US" sz="2200" dirty="0" smtClean="0">
                <a:solidFill>
                  <a:srgbClr val="FF0000"/>
                </a:solidFill>
              </a:rPr>
              <a:t>title</a:t>
            </a:r>
            <a:r>
              <a:rPr lang="en-US" sz="2200" dirty="0" smtClean="0">
                <a:solidFill>
                  <a:schemeClr val="tx1"/>
                </a:solidFill>
              </a:rPr>
              <a:t>&gt;	</a:t>
            </a:r>
          </a:p>
          <a:p>
            <a:pPr algn="l"/>
            <a:r>
              <a:rPr lang="en-US" sz="2200" dirty="0" smtClean="0">
                <a:solidFill>
                  <a:schemeClr val="tx1"/>
                </a:solidFill>
              </a:rPr>
              <a:t>	&lt;/</a:t>
            </a:r>
            <a:r>
              <a:rPr lang="en-US" sz="2200" dirty="0" smtClean="0">
                <a:solidFill>
                  <a:srgbClr val="FF0000"/>
                </a:solidFill>
              </a:rPr>
              <a:t>head</a:t>
            </a:r>
            <a:r>
              <a:rPr lang="en-US" sz="2200" dirty="0" smtClean="0">
                <a:solidFill>
                  <a:schemeClr val="tx1"/>
                </a:solidFill>
              </a:rPr>
              <a:t>&gt;	</a:t>
            </a:r>
          </a:p>
          <a:p>
            <a:pPr algn="l"/>
            <a:r>
              <a:rPr lang="en-US" sz="2200" dirty="0" smtClean="0">
                <a:solidFill>
                  <a:schemeClr val="tx1"/>
                </a:solidFill>
              </a:rPr>
              <a:t>	&lt;</a:t>
            </a:r>
            <a:r>
              <a:rPr lang="en-US" sz="2200" dirty="0" smtClean="0">
                <a:solidFill>
                  <a:srgbClr val="FF0000"/>
                </a:solidFill>
              </a:rPr>
              <a:t>body</a:t>
            </a:r>
            <a:r>
              <a:rPr lang="en-US" sz="2200" dirty="0" smtClean="0">
                <a:solidFill>
                  <a:schemeClr val="tx1"/>
                </a:solidFill>
              </a:rPr>
              <a:t>&gt;		</a:t>
            </a:r>
          </a:p>
          <a:p>
            <a:pPr algn="l"/>
            <a:r>
              <a:rPr lang="en-US" sz="2200" dirty="0" smtClean="0">
                <a:solidFill>
                  <a:schemeClr val="tx1"/>
                </a:solidFill>
              </a:rPr>
              <a:t>		&lt;</a:t>
            </a:r>
            <a:r>
              <a:rPr lang="en-US" sz="2200" dirty="0" smtClean="0">
                <a:solidFill>
                  <a:srgbClr val="FF0000"/>
                </a:solidFill>
              </a:rPr>
              <a:t>h1 </a:t>
            </a:r>
            <a:r>
              <a:rPr lang="en-US" sz="2200" dirty="0">
                <a:solidFill>
                  <a:srgbClr val="FFC000"/>
                </a:solidFill>
              </a:rPr>
              <a:t>align</a:t>
            </a:r>
            <a:r>
              <a:rPr lang="en-US" sz="2200" dirty="0"/>
              <a:t>=</a:t>
            </a:r>
            <a:r>
              <a:rPr lang="en-US" sz="2200" dirty="0">
                <a:solidFill>
                  <a:srgbClr val="92D050"/>
                </a:solidFill>
              </a:rPr>
              <a:t>“center</a:t>
            </a:r>
            <a:r>
              <a:rPr lang="en-US" sz="2200" dirty="0" smtClean="0">
                <a:solidFill>
                  <a:srgbClr val="92D050"/>
                </a:solidFill>
              </a:rPr>
              <a:t>”</a:t>
            </a:r>
            <a:r>
              <a:rPr lang="en-US" sz="2200" dirty="0" smtClean="0">
                <a:solidFill>
                  <a:schemeClr val="tx1"/>
                </a:solidFill>
              </a:rPr>
              <a:t>&gt;Hello World!!&lt;/</a:t>
            </a:r>
            <a:r>
              <a:rPr lang="en-US" sz="2200" dirty="0" smtClean="0">
                <a:solidFill>
                  <a:srgbClr val="FF0000"/>
                </a:solidFill>
              </a:rPr>
              <a:t>h1</a:t>
            </a:r>
            <a:r>
              <a:rPr lang="en-US" sz="2200" dirty="0" smtClean="0">
                <a:solidFill>
                  <a:schemeClr val="tx1"/>
                </a:solidFill>
              </a:rPr>
              <a:t>&gt;		</a:t>
            </a:r>
          </a:p>
          <a:p>
            <a:pPr algn="l"/>
            <a:r>
              <a:rPr lang="en-US" sz="2200" dirty="0" smtClean="0">
                <a:solidFill>
                  <a:schemeClr val="tx1"/>
                </a:solidFill>
              </a:rPr>
              <a:t>		&lt;</a:t>
            </a:r>
            <a:r>
              <a:rPr lang="en-US" sz="2200" dirty="0" smtClean="0">
                <a:solidFill>
                  <a:srgbClr val="FF0000"/>
                </a:solidFill>
              </a:rPr>
              <a:t>h2</a:t>
            </a:r>
            <a:r>
              <a:rPr lang="en-US" sz="2200" dirty="0" smtClean="0">
                <a:solidFill>
                  <a:schemeClr val="tx1"/>
                </a:solidFill>
              </a:rPr>
              <a:t>&gt;by: (your name here)&lt;/</a:t>
            </a:r>
            <a:r>
              <a:rPr lang="en-US" sz="2200" dirty="0" smtClean="0">
                <a:solidFill>
                  <a:srgbClr val="FF0000"/>
                </a:solidFill>
              </a:rPr>
              <a:t>h2</a:t>
            </a:r>
            <a:r>
              <a:rPr lang="en-US" sz="2200" dirty="0" smtClean="0">
                <a:solidFill>
                  <a:schemeClr val="tx1"/>
                </a:solidFill>
              </a:rPr>
              <a:t>&gt;		</a:t>
            </a:r>
          </a:p>
          <a:p>
            <a:pPr algn="l"/>
            <a:r>
              <a:rPr lang="en-US" sz="2200" dirty="0" smtClean="0">
                <a:solidFill>
                  <a:schemeClr val="tx1"/>
                </a:solidFill>
              </a:rPr>
              <a:t>		&lt;</a:t>
            </a:r>
            <a:r>
              <a:rPr lang="en-US" sz="2200" dirty="0" smtClean="0">
                <a:solidFill>
                  <a:srgbClr val="FF0000"/>
                </a:solidFill>
              </a:rPr>
              <a:t>p</a:t>
            </a:r>
            <a:r>
              <a:rPr lang="en-US" sz="2200" dirty="0" smtClean="0">
                <a:solidFill>
                  <a:schemeClr val="tx1"/>
                </a:solidFill>
              </a:rPr>
              <a:t>&gt;You just wrote a webpage using HTML at</a:t>
            </a:r>
          </a:p>
          <a:p>
            <a:pPr algn="l"/>
            <a:r>
              <a:rPr lang="en-US" sz="2200" dirty="0" smtClean="0">
                <a:solidFill>
                  <a:schemeClr val="tx1"/>
                </a:solidFill>
              </a:rPr>
              <a:t>			</a:t>
            </a:r>
            <a:r>
              <a:rPr lang="en-US" sz="2200" dirty="0" smtClean="0"/>
              <a:t>&lt;</a:t>
            </a:r>
            <a:r>
              <a:rPr lang="en-US" sz="2200" dirty="0" smtClean="0">
                <a:solidFill>
                  <a:srgbClr val="FF0000"/>
                </a:solidFill>
              </a:rPr>
              <a:t>a</a:t>
            </a:r>
            <a:r>
              <a:rPr lang="en-US" sz="2200" dirty="0" smtClean="0"/>
              <a:t> </a:t>
            </a:r>
            <a:r>
              <a:rPr lang="en-US" sz="2200" dirty="0" err="1" smtClean="0">
                <a:solidFill>
                  <a:srgbClr val="FFC000"/>
                </a:solidFill>
              </a:rPr>
              <a:t>href</a:t>
            </a:r>
            <a:r>
              <a:rPr lang="en-US" sz="2200" dirty="0" smtClean="0">
                <a:solidFill>
                  <a:schemeClr val="tx1"/>
                </a:solidFill>
              </a:rPr>
              <a:t>=</a:t>
            </a:r>
            <a:r>
              <a:rPr lang="en-US" sz="2200" dirty="0" smtClean="0">
                <a:solidFill>
                  <a:srgbClr val="92D050"/>
                </a:solidFill>
              </a:rPr>
              <a:t>“http://</a:t>
            </a:r>
            <a:r>
              <a:rPr lang="en-US" sz="2200" dirty="0" err="1" smtClean="0">
                <a:solidFill>
                  <a:srgbClr val="92D050"/>
                </a:solidFill>
              </a:rPr>
              <a:t>www.detroitedisonpsa.org</a:t>
            </a:r>
            <a:r>
              <a:rPr lang="en-US" sz="2200" dirty="0" smtClean="0">
                <a:solidFill>
                  <a:srgbClr val="92D050"/>
                </a:solidFill>
              </a:rPr>
              <a:t>”</a:t>
            </a:r>
            <a:r>
              <a:rPr lang="en-US" sz="2200" dirty="0" smtClean="0">
                <a:solidFill>
                  <a:schemeClr val="tx1"/>
                </a:solidFill>
              </a:rPr>
              <a:t>&gt;</a:t>
            </a:r>
            <a:r>
              <a:rPr lang="en-US" sz="2200" dirty="0" smtClean="0"/>
              <a:t>DEPSA&lt;/</a:t>
            </a:r>
            <a:r>
              <a:rPr lang="en-US" sz="2200" dirty="0" smtClean="0">
                <a:solidFill>
                  <a:srgbClr val="FF0000"/>
                </a:solidFill>
              </a:rPr>
              <a:t>a</a:t>
            </a:r>
            <a:r>
              <a:rPr lang="en-US" sz="2200" dirty="0" smtClean="0"/>
              <a:t>&gt;</a:t>
            </a:r>
          </a:p>
          <a:p>
            <a:pPr algn="l"/>
            <a:r>
              <a:rPr lang="en-US" sz="2200" dirty="0" smtClean="0">
                <a:solidFill>
                  <a:schemeClr val="tx1"/>
                </a:solidFill>
              </a:rPr>
              <a:t>		&lt;/</a:t>
            </a:r>
            <a:r>
              <a:rPr lang="en-US" sz="2200" dirty="0" smtClean="0">
                <a:solidFill>
                  <a:srgbClr val="FF0000"/>
                </a:solidFill>
              </a:rPr>
              <a:t>p</a:t>
            </a:r>
            <a:r>
              <a:rPr lang="en-US" sz="2200" dirty="0" smtClean="0">
                <a:solidFill>
                  <a:schemeClr val="tx1"/>
                </a:solidFill>
              </a:rPr>
              <a:t>&gt;</a:t>
            </a:r>
          </a:p>
          <a:p>
            <a:pPr algn="l"/>
            <a:r>
              <a:rPr lang="en-US" sz="2200" dirty="0" smtClean="0">
                <a:solidFill>
                  <a:schemeClr val="tx1"/>
                </a:solidFill>
              </a:rPr>
              <a:t>		</a:t>
            </a:r>
            <a:r>
              <a:rPr lang="en-US" sz="2200" dirty="0" smtClean="0"/>
              <a:t>&lt;</a:t>
            </a:r>
            <a:r>
              <a:rPr lang="en-US" sz="2200" dirty="0" err="1">
                <a:solidFill>
                  <a:srgbClr val="FF0000"/>
                </a:solidFill>
              </a:rPr>
              <a:t>ol</a:t>
            </a:r>
            <a:r>
              <a:rPr lang="en-US" sz="2200" dirty="0"/>
              <a:t>&gt;</a:t>
            </a:r>
          </a:p>
          <a:p>
            <a:pPr algn="l"/>
            <a:r>
              <a:rPr lang="en-US" sz="2200" dirty="0"/>
              <a:t>	</a:t>
            </a:r>
            <a:r>
              <a:rPr lang="en-US" sz="2200" dirty="0" smtClean="0"/>
              <a:t>		&lt;</a:t>
            </a:r>
            <a:r>
              <a:rPr lang="en-US" sz="2200" dirty="0">
                <a:solidFill>
                  <a:srgbClr val="FF0000"/>
                </a:solidFill>
              </a:rPr>
              <a:t>li</a:t>
            </a:r>
            <a:r>
              <a:rPr lang="en-US" sz="2200" dirty="0"/>
              <a:t>&gt;Create new HTML file&lt;/</a:t>
            </a:r>
            <a:r>
              <a:rPr lang="en-US" sz="2200" dirty="0">
                <a:solidFill>
                  <a:srgbClr val="FF0000"/>
                </a:solidFill>
              </a:rPr>
              <a:t>li</a:t>
            </a:r>
            <a:r>
              <a:rPr lang="en-US" sz="2200" dirty="0"/>
              <a:t>&gt;</a:t>
            </a:r>
          </a:p>
          <a:p>
            <a:pPr algn="l"/>
            <a:r>
              <a:rPr lang="en-US" sz="2200" dirty="0"/>
              <a:t>	</a:t>
            </a:r>
            <a:r>
              <a:rPr lang="en-US" sz="2200" dirty="0" smtClean="0"/>
              <a:t>		&lt;</a:t>
            </a:r>
            <a:r>
              <a:rPr lang="en-US" sz="2200" dirty="0">
                <a:solidFill>
                  <a:srgbClr val="FF0000"/>
                </a:solidFill>
              </a:rPr>
              <a:t>li</a:t>
            </a:r>
            <a:r>
              <a:rPr lang="en-US" sz="2200" dirty="0"/>
              <a:t>&gt;Add HTML code&lt;/</a:t>
            </a:r>
            <a:r>
              <a:rPr lang="en-US" sz="2200" dirty="0">
                <a:solidFill>
                  <a:srgbClr val="FF0000"/>
                </a:solidFill>
              </a:rPr>
              <a:t>li</a:t>
            </a:r>
            <a:r>
              <a:rPr lang="en-US" sz="2200" dirty="0"/>
              <a:t>&gt;</a:t>
            </a:r>
          </a:p>
          <a:p>
            <a:pPr algn="l"/>
            <a:r>
              <a:rPr lang="en-US" sz="2200" dirty="0"/>
              <a:t>	</a:t>
            </a:r>
            <a:r>
              <a:rPr lang="en-US" sz="2200" dirty="0" smtClean="0"/>
              <a:t>		&lt;</a:t>
            </a:r>
            <a:r>
              <a:rPr lang="en-US" sz="2200" dirty="0">
                <a:solidFill>
                  <a:srgbClr val="FF0000"/>
                </a:solidFill>
              </a:rPr>
              <a:t>li</a:t>
            </a:r>
            <a:r>
              <a:rPr lang="en-US" sz="2200" dirty="0"/>
              <a:t>&gt;Save file&lt;/</a:t>
            </a:r>
            <a:r>
              <a:rPr lang="en-US" sz="2200" dirty="0">
                <a:solidFill>
                  <a:srgbClr val="FF0000"/>
                </a:solidFill>
              </a:rPr>
              <a:t>li</a:t>
            </a:r>
            <a:r>
              <a:rPr lang="en-US" sz="2200" dirty="0"/>
              <a:t>&gt;	</a:t>
            </a:r>
          </a:p>
          <a:p>
            <a:pPr algn="l"/>
            <a:r>
              <a:rPr lang="en-US" sz="2200" dirty="0"/>
              <a:t>	</a:t>
            </a:r>
            <a:r>
              <a:rPr lang="en-US" sz="2200" dirty="0" smtClean="0"/>
              <a:t>		&lt;</a:t>
            </a:r>
            <a:r>
              <a:rPr lang="en-US" sz="2200" dirty="0">
                <a:solidFill>
                  <a:srgbClr val="FF0000"/>
                </a:solidFill>
              </a:rPr>
              <a:t>li</a:t>
            </a:r>
            <a:r>
              <a:rPr lang="en-US" sz="2200" dirty="0"/>
              <a:t>&gt;Open file in browser&lt;/</a:t>
            </a:r>
            <a:r>
              <a:rPr lang="en-US" sz="2200" dirty="0">
                <a:solidFill>
                  <a:srgbClr val="FF0000"/>
                </a:solidFill>
              </a:rPr>
              <a:t>li</a:t>
            </a:r>
            <a:r>
              <a:rPr lang="en-US" sz="2200" dirty="0"/>
              <a:t>&gt;</a:t>
            </a:r>
          </a:p>
          <a:p>
            <a:pPr algn="l"/>
            <a:r>
              <a:rPr lang="en-US" sz="2200" dirty="0" smtClean="0"/>
              <a:t>		&lt;/</a:t>
            </a:r>
            <a:r>
              <a:rPr lang="en-US" sz="2200" dirty="0" err="1">
                <a:solidFill>
                  <a:srgbClr val="FF0000"/>
                </a:solidFill>
              </a:rPr>
              <a:t>ol</a:t>
            </a:r>
            <a:r>
              <a:rPr lang="en-US" sz="2200" dirty="0" smtClean="0"/>
              <a:t>&gt;</a:t>
            </a:r>
          </a:p>
          <a:p>
            <a:pPr algn="l"/>
            <a:r>
              <a:rPr lang="en-US" sz="2200" dirty="0" smtClean="0"/>
              <a:t>		&lt;</a:t>
            </a:r>
            <a:r>
              <a:rPr lang="en-US" sz="2200" dirty="0" err="1" smtClean="0">
                <a:solidFill>
                  <a:srgbClr val="FF0000"/>
                </a:solidFill>
              </a:rPr>
              <a:t>ul</a:t>
            </a:r>
            <a:r>
              <a:rPr lang="en-US" sz="2200" dirty="0"/>
              <a:t>&gt;</a:t>
            </a:r>
          </a:p>
          <a:p>
            <a:pPr algn="l"/>
            <a:r>
              <a:rPr lang="en-US" sz="2200" dirty="0"/>
              <a:t>	</a:t>
            </a:r>
            <a:r>
              <a:rPr lang="en-US" sz="2200" dirty="0" smtClean="0"/>
              <a:t>		&lt;</a:t>
            </a:r>
            <a:r>
              <a:rPr lang="en-US" sz="2200" dirty="0">
                <a:solidFill>
                  <a:srgbClr val="FF0000"/>
                </a:solidFill>
              </a:rPr>
              <a:t>li</a:t>
            </a:r>
            <a:r>
              <a:rPr lang="en-US" sz="2200" dirty="0"/>
              <a:t>&gt;Does page load?&lt;/</a:t>
            </a:r>
            <a:r>
              <a:rPr lang="en-US" sz="2200" dirty="0">
                <a:solidFill>
                  <a:srgbClr val="FF0000"/>
                </a:solidFill>
              </a:rPr>
              <a:t>li</a:t>
            </a:r>
            <a:r>
              <a:rPr lang="en-US" sz="2200" dirty="0"/>
              <a:t>&gt;</a:t>
            </a:r>
          </a:p>
          <a:p>
            <a:pPr algn="l"/>
            <a:r>
              <a:rPr lang="en-US" sz="2200" dirty="0"/>
              <a:t>	</a:t>
            </a:r>
            <a:r>
              <a:rPr lang="en-US" sz="2200" dirty="0" smtClean="0"/>
              <a:t>		&lt;</a:t>
            </a:r>
            <a:r>
              <a:rPr lang="en-US" sz="2200" dirty="0">
                <a:solidFill>
                  <a:srgbClr val="FF0000"/>
                </a:solidFill>
              </a:rPr>
              <a:t>li</a:t>
            </a:r>
            <a:r>
              <a:rPr lang="en-US" sz="2200" dirty="0"/>
              <a:t>&gt;Does page display properly?&lt;/</a:t>
            </a:r>
            <a:r>
              <a:rPr lang="en-US" sz="2200" dirty="0">
                <a:solidFill>
                  <a:srgbClr val="FF0000"/>
                </a:solidFill>
              </a:rPr>
              <a:t>li</a:t>
            </a:r>
            <a:r>
              <a:rPr lang="en-US" sz="2200" dirty="0"/>
              <a:t>&gt;</a:t>
            </a:r>
          </a:p>
          <a:p>
            <a:pPr algn="l"/>
            <a:r>
              <a:rPr lang="en-US" sz="2200" dirty="0"/>
              <a:t>	</a:t>
            </a:r>
            <a:r>
              <a:rPr lang="en-US" sz="2200" dirty="0" smtClean="0"/>
              <a:t>		&lt;</a:t>
            </a:r>
            <a:r>
              <a:rPr lang="en-US" sz="2200" dirty="0">
                <a:solidFill>
                  <a:srgbClr val="FF0000"/>
                </a:solidFill>
              </a:rPr>
              <a:t>li</a:t>
            </a:r>
            <a:r>
              <a:rPr lang="en-US" sz="2200" dirty="0"/>
              <a:t>&gt;Are you smiling?&lt;/</a:t>
            </a:r>
            <a:r>
              <a:rPr lang="en-US" sz="2200" dirty="0">
                <a:solidFill>
                  <a:srgbClr val="FF0000"/>
                </a:solidFill>
              </a:rPr>
              <a:t>li</a:t>
            </a:r>
            <a:r>
              <a:rPr lang="en-US" sz="2200" dirty="0"/>
              <a:t>&gt;	</a:t>
            </a:r>
          </a:p>
          <a:p>
            <a:pPr algn="l"/>
            <a:r>
              <a:rPr lang="en-US" sz="2200" dirty="0" smtClean="0"/>
              <a:t>		&lt;/</a:t>
            </a:r>
            <a:r>
              <a:rPr lang="en-US" sz="2200" dirty="0" err="1">
                <a:solidFill>
                  <a:srgbClr val="FF0000"/>
                </a:solidFill>
              </a:rPr>
              <a:t>ul</a:t>
            </a:r>
            <a:r>
              <a:rPr lang="en-US" sz="2200" dirty="0" smtClean="0"/>
              <a:t>&gt;</a:t>
            </a:r>
            <a:endParaRPr lang="en-US" sz="2200" dirty="0"/>
          </a:p>
          <a:p>
            <a:pPr algn="l"/>
            <a:r>
              <a:rPr lang="en-US" sz="2200" dirty="0" smtClean="0">
                <a:solidFill>
                  <a:schemeClr val="tx1"/>
                </a:solidFill>
              </a:rPr>
              <a:t>	&lt;/</a:t>
            </a:r>
            <a:r>
              <a:rPr lang="en-US" sz="2200" dirty="0" smtClean="0">
                <a:solidFill>
                  <a:srgbClr val="FF0000"/>
                </a:solidFill>
              </a:rPr>
              <a:t>body</a:t>
            </a:r>
            <a:r>
              <a:rPr lang="en-US" sz="2200" dirty="0" smtClean="0">
                <a:solidFill>
                  <a:schemeClr val="tx1"/>
                </a:solidFill>
              </a:rPr>
              <a:t>&gt;</a:t>
            </a:r>
          </a:p>
          <a:p>
            <a:pPr algn="l"/>
            <a:r>
              <a:rPr lang="en-US" sz="2200" dirty="0" smtClean="0"/>
              <a:t>&lt;/</a:t>
            </a:r>
            <a:r>
              <a:rPr lang="en-US" sz="2200" dirty="0">
                <a:solidFill>
                  <a:srgbClr val="FF0000"/>
                </a:solidFill>
              </a:rPr>
              <a:t>html</a:t>
            </a:r>
            <a:r>
              <a:rPr lang="en-US" sz="2200" dirty="0"/>
              <a:t>&gt;</a:t>
            </a:r>
            <a:endParaRPr kumimoji="0" lang="en-US" sz="2200" b="0" i="0" u="none" strike="noStrike" cap="none" spc="0" normalizeH="0" baseline="0" dirty="0">
              <a:ln>
                <a:noFill/>
              </a:ln>
              <a:solidFill>
                <a:srgbClr val="FFFFFF"/>
              </a:solidFill>
              <a:effectLst/>
              <a:uFillTx/>
              <a:sym typeface="Helvetica Light"/>
            </a:endParaRPr>
          </a:p>
        </p:txBody>
      </p:sp>
      <p:sp>
        <p:nvSpPr>
          <p:cNvPr id="4" name="TextBox 3"/>
          <p:cNvSpPr txBox="1"/>
          <p:nvPr/>
        </p:nvSpPr>
        <p:spPr>
          <a:xfrm>
            <a:off x="2882682" y="246514"/>
            <a:ext cx="6943241"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800" b="1" i="0" u="none" strike="noStrike" cap="none" spc="0" normalizeH="0" baseline="0" dirty="0" smtClean="0">
                <a:ln>
                  <a:noFill/>
                </a:ln>
                <a:solidFill>
                  <a:srgbClr val="FFFFFF"/>
                </a:solidFill>
                <a:effectLst/>
                <a:uFillTx/>
                <a:latin typeface="+mn-lt"/>
                <a:ea typeface="+mn-ea"/>
                <a:cs typeface="+mn-cs"/>
                <a:sym typeface="Helvetica Light"/>
              </a:rPr>
              <a:t>Your First Web</a:t>
            </a:r>
            <a:r>
              <a:rPr kumimoji="0" lang="en-US" sz="2800" b="1" i="0" u="none" strike="noStrike" cap="none" spc="0" normalizeH="0" dirty="0" smtClean="0">
                <a:ln>
                  <a:noFill/>
                </a:ln>
                <a:solidFill>
                  <a:srgbClr val="FFFFFF"/>
                </a:solidFill>
                <a:effectLst/>
                <a:uFillTx/>
                <a:latin typeface="+mn-lt"/>
                <a:ea typeface="+mn-ea"/>
                <a:cs typeface="+mn-cs"/>
                <a:sym typeface="Helvetica Light"/>
              </a:rPr>
              <a:t> Page!!</a:t>
            </a:r>
            <a:endParaRPr kumimoji="0" lang="en-US" sz="2800" b="1"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38408213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Ship It!</a:t>
            </a:r>
            <a:endParaRPr lang="en-US" dirty="0"/>
          </a:p>
        </p:txBody>
      </p:sp>
      <p:sp>
        <p:nvSpPr>
          <p:cNvPr id="3" name="Text Placeholder 2"/>
          <p:cNvSpPr>
            <a:spLocks noGrp="1"/>
          </p:cNvSpPr>
          <p:nvPr>
            <p:ph type="body" idx="1"/>
          </p:nvPr>
        </p:nvSpPr>
        <p:spPr/>
        <p:txBody>
          <a:bodyPr/>
          <a:lstStyle/>
          <a:p>
            <a:pPr marL="0" indent="0">
              <a:buNone/>
            </a:pPr>
            <a:r>
              <a:rPr lang="en-US" dirty="0" smtClean="0"/>
              <a:t>In Chrome:</a:t>
            </a:r>
          </a:p>
          <a:p>
            <a:r>
              <a:rPr lang="en-US" dirty="0" smtClean="0"/>
              <a:t>Click “File”, </a:t>
            </a:r>
          </a:p>
          <a:p>
            <a:r>
              <a:rPr lang="en-US" dirty="0" smtClean="0"/>
              <a:t>Select “Open File”</a:t>
            </a:r>
          </a:p>
          <a:p>
            <a:r>
              <a:rPr lang="en-US" dirty="0" smtClean="0"/>
              <a:t>Open “</a:t>
            </a:r>
            <a:r>
              <a:rPr lang="en-US" dirty="0" err="1" smtClean="0"/>
              <a:t>HelloWorldHTML.html</a:t>
            </a:r>
            <a:endParaRPr lang="en-US" dirty="0"/>
          </a:p>
        </p:txBody>
      </p:sp>
    </p:spTree>
    <p:extLst>
      <p:ext uri="{BB962C8B-B14F-4D97-AF65-F5344CB8AC3E}">
        <p14:creationId xmlns:p14="http://schemas.microsoft.com/office/powerpoint/2010/main" val="195579572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Varieties of Fishes</a:t>
            </a:r>
            <a:endParaRPr lang="en-US" dirty="0"/>
          </a:p>
        </p:txBody>
      </p:sp>
      <p:sp>
        <p:nvSpPr>
          <p:cNvPr id="3" name="Text Placeholder 2"/>
          <p:cNvSpPr>
            <a:spLocks noGrp="1"/>
          </p:cNvSpPr>
          <p:nvPr>
            <p:ph type="body" idx="1"/>
          </p:nvPr>
        </p:nvSpPr>
        <p:spPr>
          <a:xfrm>
            <a:off x="548640" y="2590800"/>
            <a:ext cx="11978640" cy="6286500"/>
          </a:xfrm>
        </p:spPr>
        <p:txBody>
          <a:bodyPr>
            <a:normAutofit/>
          </a:bodyPr>
          <a:lstStyle/>
          <a:p>
            <a:r>
              <a:rPr lang="en-US" dirty="0" smtClean="0"/>
              <a:t>Resources for HTML</a:t>
            </a:r>
          </a:p>
          <a:p>
            <a:pPr lvl="1"/>
            <a:r>
              <a:rPr lang="en-US" sz="3600" dirty="0" smtClean="0"/>
              <a:t>MDN (</a:t>
            </a:r>
            <a:r>
              <a:rPr lang="en-US" sz="3600" dirty="0" smtClean="0">
                <a:hlinkClick r:id="rId2"/>
              </a:rPr>
              <a:t>developer.mozilla.org/en-US/docs/Web/HTML</a:t>
            </a:r>
            <a:r>
              <a:rPr lang="en-US" sz="3600" dirty="0" smtClean="0"/>
              <a:t>)</a:t>
            </a:r>
          </a:p>
          <a:p>
            <a:r>
              <a:rPr lang="en-US" dirty="0" smtClean="0"/>
              <a:t>Resources for HTML tags</a:t>
            </a:r>
          </a:p>
          <a:p>
            <a:pPr lvl="1"/>
            <a:r>
              <a:rPr lang="en-US" dirty="0" smtClean="0"/>
              <a:t>W3 Schools (</a:t>
            </a:r>
            <a:r>
              <a:rPr lang="en-US" dirty="0" smtClean="0">
                <a:hlinkClick r:id="rId3"/>
              </a:rPr>
              <a:t>www.w3schools.com/tags/)</a:t>
            </a:r>
            <a:endParaRPr lang="en-US" dirty="0" smtClean="0"/>
          </a:p>
          <a:p>
            <a:pPr lvl="1"/>
            <a:r>
              <a:rPr lang="en-US" dirty="0" smtClean="0"/>
              <a:t>HTML Dog (</a:t>
            </a:r>
            <a:r>
              <a:rPr lang="en-US" dirty="0" smtClean="0">
                <a:hlinkClick r:id="rId4"/>
              </a:rPr>
              <a:t>www.htmldog.com/references/html/tags/)</a:t>
            </a:r>
            <a:endParaRPr lang="en-US" dirty="0"/>
          </a:p>
        </p:txBody>
      </p:sp>
    </p:spTree>
    <p:extLst>
      <p:ext uri="{BB962C8B-B14F-4D97-AF65-F5344CB8AC3E}">
        <p14:creationId xmlns:p14="http://schemas.microsoft.com/office/powerpoint/2010/main" val="42100720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Huddle</a:t>
            </a:r>
            <a:endParaRPr lang="en-US" dirty="0"/>
          </a:p>
        </p:txBody>
      </p:sp>
      <p:sp>
        <p:nvSpPr>
          <p:cNvPr id="3" name="Text Placeholder 2"/>
          <p:cNvSpPr>
            <a:spLocks noGrp="1"/>
          </p:cNvSpPr>
          <p:nvPr>
            <p:ph type="body" idx="1"/>
          </p:nvPr>
        </p:nvSpPr>
        <p:spPr>
          <a:xfrm>
            <a:off x="952500" y="2590800"/>
            <a:ext cx="11099800" cy="4343400"/>
          </a:xfrm>
        </p:spPr>
        <p:txBody>
          <a:bodyPr anchor="t"/>
          <a:lstStyle/>
          <a:p>
            <a:r>
              <a:rPr lang="en-US" strike="sngStrike" dirty="0" smtClean="0"/>
              <a:t>Add to our Developer Toolbox</a:t>
            </a:r>
          </a:p>
          <a:p>
            <a:r>
              <a:rPr lang="en-US" strike="sngStrike" dirty="0" smtClean="0"/>
              <a:t>What </a:t>
            </a:r>
            <a:r>
              <a:rPr lang="en-US" i="1" strike="sngStrike" dirty="0" smtClean="0"/>
              <a:t>is</a:t>
            </a:r>
            <a:r>
              <a:rPr lang="en-US" strike="sngStrike" dirty="0" smtClean="0"/>
              <a:t> HTML</a:t>
            </a:r>
          </a:p>
          <a:p>
            <a:r>
              <a:rPr lang="en-US" strike="sngStrike" dirty="0" smtClean="0"/>
              <a:t>Hello World!!</a:t>
            </a:r>
          </a:p>
          <a:p>
            <a:r>
              <a:rPr lang="en-US" dirty="0" smtClean="0"/>
              <a:t>Tag You’re It</a:t>
            </a:r>
          </a:p>
        </p:txBody>
      </p:sp>
    </p:spTree>
    <p:extLst>
      <p:ext uri="{BB962C8B-B14F-4D97-AF65-F5344CB8AC3E}">
        <p14:creationId xmlns:p14="http://schemas.microsoft.com/office/powerpoint/2010/main" val="9488959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try{groupOf5([3]);}</a:t>
            </a:r>
            <a:endParaRPr lang="en-US" dirty="0"/>
          </a:p>
        </p:txBody>
      </p:sp>
      <p:sp>
        <p:nvSpPr>
          <p:cNvPr id="3" name="Text Placeholder 2"/>
          <p:cNvSpPr>
            <a:spLocks noGrp="1"/>
          </p:cNvSpPr>
          <p:nvPr>
            <p:ph type="body" idx="1"/>
          </p:nvPr>
        </p:nvSpPr>
        <p:spPr/>
        <p:txBody>
          <a:bodyPr>
            <a:normAutofit lnSpcReduction="10000"/>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600" i="1" dirty="0" smtClean="0">
                <a:solidFill>
                  <a:schemeClr val="accent1">
                    <a:lumMod val="60000"/>
                    <a:lumOff val="40000"/>
                  </a:schemeClr>
                </a:solidFill>
              </a:rPr>
              <a:t>Use the following tags for this assignment:</a:t>
            </a:r>
          </a:p>
          <a:p>
            <a:pPr marL="0" marR="0" lvl="0" indent="0" defTabSz="914400" eaLnBrk="1" fontAlgn="auto" latinLnBrk="0" hangingPunct="1">
              <a:lnSpc>
                <a:spcPct val="100000"/>
              </a:lnSpc>
              <a:spcBef>
                <a:spcPts val="0"/>
              </a:spcBef>
              <a:spcAft>
                <a:spcPts val="0"/>
              </a:spcAft>
              <a:buClrTx/>
              <a:buSzTx/>
              <a:buNone/>
              <a:tabLst/>
              <a:defRPr/>
            </a:pPr>
            <a:r>
              <a:rPr lang="en-US" dirty="0" smtClean="0"/>
              <a:t>groupOf5[0]= 	&lt;b&gt;		&lt;</a:t>
            </a:r>
            <a:r>
              <a:rPr lang="en-US" dirty="0" err="1" smtClean="0"/>
              <a:t>i</a:t>
            </a:r>
            <a:r>
              <a:rPr lang="en-US" dirty="0" smtClean="0"/>
              <a:t>&gt;</a:t>
            </a:r>
          </a:p>
          <a:p>
            <a:pPr marL="0" lvl="0" indent="0" defTabSz="914400">
              <a:spcBef>
                <a:spcPts val="0"/>
              </a:spcBef>
              <a:buSzTx/>
              <a:buNone/>
            </a:pPr>
            <a:r>
              <a:rPr lang="en-US" dirty="0" smtClean="0"/>
              <a:t>groupOf5[1]= 	&lt;sup&gt; 		&lt;sub&gt;</a:t>
            </a:r>
          </a:p>
          <a:p>
            <a:pPr marL="0" lvl="0" indent="0" defTabSz="914400">
              <a:spcBef>
                <a:spcPts val="0"/>
              </a:spcBef>
              <a:buSzTx/>
              <a:buNone/>
            </a:pPr>
            <a:r>
              <a:rPr lang="en-US" dirty="0" smtClean="0"/>
              <a:t>groupOf5[2]= 	&lt;</a:t>
            </a:r>
            <a:r>
              <a:rPr lang="en-US" dirty="0" err="1" smtClean="0"/>
              <a:t>br</a:t>
            </a:r>
            <a:r>
              <a:rPr lang="en-US" dirty="0" smtClean="0"/>
              <a:t>&gt;		&lt;</a:t>
            </a:r>
            <a:r>
              <a:rPr lang="en-US" dirty="0" err="1" smtClean="0"/>
              <a:t>hr</a:t>
            </a:r>
            <a:r>
              <a:rPr lang="en-US" dirty="0" smtClean="0"/>
              <a:t>&gt;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eaLnBrk="1" fontAlgn="auto" latinLnBrk="0" hangingPunct="1">
              <a:lnSpc>
                <a:spcPct val="100000"/>
              </a:lnSpc>
              <a:spcBef>
                <a:spcPts val="0"/>
              </a:spcBef>
              <a:spcAft>
                <a:spcPts val="0"/>
              </a:spcAft>
              <a:buClrTx/>
              <a:buSzTx/>
              <a:buFontTx/>
              <a:buNone/>
              <a:tabLst/>
              <a:defRPr/>
            </a:pPr>
            <a:r>
              <a:rPr lang="en-US" sz="3600" i="1" dirty="0" smtClean="0">
                <a:solidFill>
                  <a:schemeClr val="accent1">
                    <a:lumMod val="60000"/>
                    <a:lumOff val="40000"/>
                  </a:schemeClr>
                </a:solidFill>
              </a:rPr>
              <a:t>Answer the following questions:</a:t>
            </a:r>
          </a:p>
          <a:p>
            <a:pPr marL="742950" marR="0" lvl="0" indent="-742950" defTabSz="914400" eaLnBrk="1" fontAlgn="auto" latinLnBrk="0" hangingPunct="1">
              <a:lnSpc>
                <a:spcPct val="100000"/>
              </a:lnSpc>
              <a:spcBef>
                <a:spcPts val="0"/>
              </a:spcBef>
              <a:spcAft>
                <a:spcPts val="0"/>
              </a:spcAft>
              <a:buClrTx/>
              <a:buSzTx/>
              <a:buFontTx/>
              <a:buAutoNum type="arabicPeriod"/>
              <a:tabLst/>
              <a:defRPr/>
            </a:pPr>
            <a:r>
              <a:rPr lang="en-US" dirty="0" smtClean="0"/>
              <a:t>What does this tag define?</a:t>
            </a:r>
          </a:p>
          <a:p>
            <a:pPr marL="742950" marR="0" lvl="0" indent="-742950" defTabSz="914400" eaLnBrk="1" fontAlgn="auto" latinLnBrk="0" hangingPunct="1">
              <a:lnSpc>
                <a:spcPct val="100000"/>
              </a:lnSpc>
              <a:spcBef>
                <a:spcPts val="0"/>
              </a:spcBef>
              <a:spcAft>
                <a:spcPts val="0"/>
              </a:spcAft>
              <a:buClrTx/>
              <a:buSzTx/>
              <a:buFontTx/>
              <a:buAutoNum type="arabicPeriod"/>
              <a:tabLst/>
              <a:defRPr/>
            </a:pPr>
            <a:r>
              <a:rPr lang="en-US" dirty="0" smtClean="0"/>
              <a:t>What is this tag used for?</a:t>
            </a:r>
          </a:p>
          <a:p>
            <a:pPr marL="742950" marR="0" lvl="0" indent="-742950" defTabSz="914400" eaLnBrk="1" fontAlgn="auto" latinLnBrk="0" hangingPunct="1">
              <a:lnSpc>
                <a:spcPct val="100000"/>
              </a:lnSpc>
              <a:spcBef>
                <a:spcPts val="0"/>
              </a:spcBef>
              <a:spcAft>
                <a:spcPts val="0"/>
              </a:spcAft>
              <a:buClrTx/>
              <a:buSzTx/>
              <a:buFontTx/>
              <a:buAutoNum type="arabicPeriod"/>
              <a:tabLst/>
              <a:defRPr/>
            </a:pPr>
            <a:endParaRPr lang="en-US" dirty="0"/>
          </a:p>
          <a:p>
            <a:pPr marL="0" lvl="0" indent="0" algn="ctr" defTabSz="914400">
              <a:spcBef>
                <a:spcPts val="0"/>
              </a:spcBef>
              <a:buSzTx/>
              <a:buNone/>
            </a:pPr>
            <a:r>
              <a:rPr lang="en-US" sz="3600" i="1" dirty="0" smtClean="0">
                <a:solidFill>
                  <a:schemeClr val="accent1">
                    <a:lumMod val="60000"/>
                    <a:lumOff val="40000"/>
                  </a:schemeClr>
                </a:solidFill>
              </a:rPr>
              <a:t>Choose 1 of the 2 tags and add </a:t>
            </a:r>
            <a:r>
              <a:rPr lang="en-US" sz="3600" i="1" dirty="0">
                <a:solidFill>
                  <a:schemeClr val="accent1">
                    <a:lumMod val="60000"/>
                    <a:lumOff val="40000"/>
                  </a:schemeClr>
                </a:solidFill>
              </a:rPr>
              <a:t>an example to your individual HTML documents</a:t>
            </a:r>
            <a:endParaRPr lang="en-US" sz="3600" dirty="0" smtClean="0"/>
          </a:p>
        </p:txBody>
      </p:sp>
    </p:spTree>
    <p:extLst>
      <p:ext uri="{BB962C8B-B14F-4D97-AF65-F5344CB8AC3E}">
        <p14:creationId xmlns:p14="http://schemas.microsoft.com/office/powerpoint/2010/main" val="207701513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 Complete</a:t>
            </a:r>
            <a:endParaRPr lang="en-US" dirty="0"/>
          </a:p>
        </p:txBody>
      </p:sp>
      <p:sp>
        <p:nvSpPr>
          <p:cNvPr id="3" name="Text Placeholder 2"/>
          <p:cNvSpPr>
            <a:spLocks noGrp="1"/>
          </p:cNvSpPr>
          <p:nvPr>
            <p:ph type="body" idx="1"/>
          </p:nvPr>
        </p:nvSpPr>
        <p:spPr>
          <a:xfrm>
            <a:off x="952500" y="2590800"/>
            <a:ext cx="11099800" cy="4343400"/>
          </a:xfrm>
        </p:spPr>
        <p:txBody>
          <a:bodyPr anchor="t"/>
          <a:lstStyle/>
          <a:p>
            <a:r>
              <a:rPr lang="en-US" strike="sngStrike" dirty="0" smtClean="0"/>
              <a:t>Add to our Developer Toolbox</a:t>
            </a:r>
          </a:p>
          <a:p>
            <a:r>
              <a:rPr lang="en-US" strike="sngStrike" dirty="0" smtClean="0"/>
              <a:t>What </a:t>
            </a:r>
            <a:r>
              <a:rPr lang="en-US" i="1" strike="sngStrike" dirty="0" smtClean="0"/>
              <a:t>is</a:t>
            </a:r>
            <a:r>
              <a:rPr lang="en-US" strike="sngStrike" dirty="0" smtClean="0"/>
              <a:t> HTML</a:t>
            </a:r>
          </a:p>
          <a:p>
            <a:r>
              <a:rPr lang="en-US" strike="sngStrike" dirty="0" smtClean="0"/>
              <a:t>Hello World!!</a:t>
            </a:r>
          </a:p>
          <a:p>
            <a:r>
              <a:rPr lang="en-US" strike="sngStrike" dirty="0" smtClean="0"/>
              <a:t>Tag You’re It</a:t>
            </a:r>
          </a:p>
        </p:txBody>
      </p:sp>
      <p:sp>
        <p:nvSpPr>
          <p:cNvPr id="4" name="TextBox 3"/>
          <p:cNvSpPr txBox="1"/>
          <p:nvPr/>
        </p:nvSpPr>
        <p:spPr>
          <a:xfrm>
            <a:off x="4667251" y="8015099"/>
            <a:ext cx="704957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dirty="0" smtClean="0"/>
              <a:t>Testing… testing.. 123</a:t>
            </a:r>
            <a:endParaRPr lang="en-US" dirty="0"/>
          </a:p>
        </p:txBody>
      </p:sp>
    </p:spTree>
    <p:extLst>
      <p:ext uri="{BB962C8B-B14F-4D97-AF65-F5344CB8AC3E}">
        <p14:creationId xmlns:p14="http://schemas.microsoft.com/office/powerpoint/2010/main" val="197584993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1000"/>
                                        <p:tgtEl>
                                          <p:spTgt spid="3">
                                            <p:txEl>
                                              <p:pRg st="3" end="3"/>
                                            </p:txEl>
                                          </p:spTgt>
                                        </p:tgtEl>
                                        <p:attrNameLst>
                                          <p:attrName>style.fontWeight</p:attrName>
                                        </p:attrNameLst>
                                      </p:cBhvr>
                                      <p:to>
                                        <p:strVal val="bold"/>
                                      </p:to>
                                    </p:set>
                                  </p:childTnLst>
                                </p:cTn>
                              </p:par>
                            </p:childTnLst>
                          </p:cTn>
                        </p:par>
                        <p:par>
                          <p:cTn id="7" fill="hold">
                            <p:stCondLst>
                              <p:cond delay="1250"/>
                            </p:stCondLst>
                            <p:childTnLst>
                              <p:par>
                                <p:cTn id="8" presetID="2" presetClass="entr" presetSubtype="8"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0-#ppt_w/2"/>
                                          </p:val>
                                        </p:tav>
                                        <p:tav tm="100000">
                                          <p:val>
                                            <p:strVal val="#ppt_x"/>
                                          </p:val>
                                        </p:tav>
                                      </p:tavLst>
                                    </p:anim>
                                    <p:anim calcmode="lin" valueType="num">
                                      <p:cBhvr additive="base">
                                        <p:cTn id="11"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24746" y="2014780"/>
            <a:ext cx="9174997" cy="60133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l" defTabSz="584200" rtl="0" fontAlgn="auto" latinLnBrk="0" hangingPunct="0">
              <a:lnSpc>
                <a:spcPct val="100000"/>
              </a:lnSpc>
              <a:spcBef>
                <a:spcPts val="0"/>
              </a:spcBef>
              <a:spcAft>
                <a:spcPts val="0"/>
              </a:spcAft>
              <a:buClrTx/>
              <a:buSzTx/>
              <a:buFontTx/>
              <a:buNone/>
              <a:tabLst/>
            </a:pPr>
            <a:r>
              <a:rPr lang="en-US" sz="4400" dirty="0"/>
              <a:t>f</a:t>
            </a:r>
            <a:r>
              <a:rPr lang="en-US" sz="4400" dirty="0" smtClean="0"/>
              <a:t>inally{</a:t>
            </a:r>
          </a:p>
          <a:p>
            <a:pPr marL="0" marR="0" indent="0" algn="l" defTabSz="584200" rtl="0" fontAlgn="auto" latinLnBrk="0" hangingPunct="0">
              <a:lnSpc>
                <a:spcPct val="100000"/>
              </a:lnSpc>
              <a:spcBef>
                <a:spcPts val="0"/>
              </a:spcBef>
              <a:spcAft>
                <a:spcPts val="0"/>
              </a:spcAft>
              <a:buClrTx/>
              <a:buSzTx/>
              <a:buFontTx/>
              <a:buNone/>
              <a:tabLst/>
            </a:pPr>
            <a:r>
              <a:rPr lang="en-US" sz="4400" dirty="0" smtClean="0"/>
              <a:t>	</a:t>
            </a:r>
            <a:r>
              <a:rPr lang="en-US" sz="4400" dirty="0" err="1" smtClean="0"/>
              <a:t>talkAboutWhatWe’veLearned</a:t>
            </a:r>
            <a:r>
              <a:rPr lang="en-US" sz="4400" dirty="0" smtClean="0"/>
              <a:t>();</a:t>
            </a:r>
          </a:p>
          <a:p>
            <a:pPr marL="0" marR="0" indent="0" algn="l" defTabSz="584200" rtl="0" fontAlgn="auto" latinLnBrk="0" hangingPunct="0">
              <a:lnSpc>
                <a:spcPct val="100000"/>
              </a:lnSpc>
              <a:spcBef>
                <a:spcPts val="0"/>
              </a:spcBef>
              <a:spcAft>
                <a:spcPts val="0"/>
              </a:spcAft>
              <a:buClrTx/>
              <a:buSzTx/>
              <a:buFontTx/>
              <a:buNone/>
              <a:tabLst/>
            </a:pPr>
            <a:r>
              <a:rPr kumimoji="0" lang="en-US" sz="4400" b="0" i="0" u="none" strike="noStrike" cap="none" spc="0" normalizeH="0" baseline="0" dirty="0">
                <a:ln>
                  <a:noFill/>
                </a:ln>
                <a:effectLst/>
                <a:uFillTx/>
                <a:sym typeface="Helvetica Light"/>
              </a:rPr>
              <a:t>}</a:t>
            </a:r>
          </a:p>
        </p:txBody>
      </p:sp>
    </p:spTree>
    <p:extLst>
      <p:ext uri="{BB962C8B-B14F-4D97-AF65-F5344CB8AC3E}">
        <p14:creationId xmlns:p14="http://schemas.microsoft.com/office/powerpoint/2010/main" val="114905085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We’re Done</a:t>
            </a:r>
            <a:endParaRPr lang="en-US" dirty="0"/>
          </a:p>
        </p:txBody>
      </p:sp>
      <p:sp>
        <p:nvSpPr>
          <p:cNvPr id="6" name="TextBox 5"/>
          <p:cNvSpPr txBox="1"/>
          <p:nvPr/>
        </p:nvSpPr>
        <p:spPr>
          <a:xfrm>
            <a:off x="5126559" y="8281892"/>
            <a:ext cx="7463295"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At least… by our</a:t>
            </a:r>
            <a:r>
              <a:rPr kumimoji="0" lang="en-US" sz="3600" b="0" i="0" u="none" strike="noStrike" cap="none" spc="0" normalizeH="0" dirty="0" smtClean="0">
                <a:ln>
                  <a:noFill/>
                </a:ln>
                <a:solidFill>
                  <a:srgbClr val="FFFFFF"/>
                </a:solidFill>
                <a:effectLst/>
                <a:uFillTx/>
                <a:latin typeface="+mn-lt"/>
                <a:ea typeface="+mn-ea"/>
                <a:cs typeface="+mn-cs"/>
                <a:sym typeface="Helvetica Light"/>
              </a:rPr>
              <a:t> definition of done.</a:t>
            </a:r>
            <a:endParaRPr kumimoji="0" lang="en-US" sz="3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9" name="Text Placeholder 2"/>
          <p:cNvSpPr>
            <a:spLocks noGrp="1"/>
          </p:cNvSpPr>
          <p:nvPr>
            <p:ph type="body" idx="1"/>
          </p:nvPr>
        </p:nvSpPr>
        <p:spPr>
          <a:xfrm>
            <a:off x="952500" y="2590799"/>
            <a:ext cx="11099800" cy="4343401"/>
          </a:xfrm>
        </p:spPr>
        <p:txBody>
          <a:bodyPr anchor="t">
            <a:normAutofit/>
          </a:bodyPr>
          <a:lstStyle/>
          <a:p>
            <a:r>
              <a:rPr lang="en-US" strike="sngStrike" dirty="0"/>
              <a:t>Add to our Developer Toolbox</a:t>
            </a:r>
          </a:p>
          <a:p>
            <a:r>
              <a:rPr lang="en-US" strike="sngStrike" dirty="0"/>
              <a:t>What </a:t>
            </a:r>
            <a:r>
              <a:rPr lang="en-US" i="1" strike="sngStrike" dirty="0"/>
              <a:t>is</a:t>
            </a:r>
            <a:r>
              <a:rPr lang="en-US" strike="sngStrike" dirty="0"/>
              <a:t> HTML</a:t>
            </a:r>
          </a:p>
          <a:p>
            <a:r>
              <a:rPr lang="en-US" strike="sngStrike" dirty="0"/>
              <a:t>Hello World!!</a:t>
            </a:r>
          </a:p>
          <a:p>
            <a:r>
              <a:rPr lang="en-US" strike="sngStrike" dirty="0"/>
              <a:t>Tag You’re </a:t>
            </a:r>
            <a:r>
              <a:rPr lang="en-US" strike="sngStrike" dirty="0" smtClean="0"/>
              <a:t>It</a:t>
            </a:r>
            <a:endParaRPr lang="en-US" strike="sngStrike" dirty="0"/>
          </a:p>
        </p:txBody>
      </p:sp>
    </p:spTree>
    <p:extLst>
      <p:ext uri="{BB962C8B-B14F-4D97-AF65-F5344CB8AC3E}">
        <p14:creationId xmlns:p14="http://schemas.microsoft.com/office/powerpoint/2010/main" val="56864502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52500" y="254000"/>
            <a:ext cx="11099800" cy="1326828"/>
          </a:xfrm>
        </p:spPr>
        <p:txBody>
          <a:bodyPr>
            <a:normAutofit/>
          </a:bodyPr>
          <a:lstStyle/>
          <a:p>
            <a:r>
              <a:rPr lang="en-US" sz="6000" dirty="0" smtClean="0"/>
              <a:t>Atom</a:t>
            </a:r>
            <a:endParaRPr lang="en-US" sz="6000" dirty="0"/>
          </a:p>
        </p:txBody>
      </p:sp>
      <p:sp>
        <p:nvSpPr>
          <p:cNvPr id="4" name="Text Placeholder 3"/>
          <p:cNvSpPr>
            <a:spLocks noGrp="1"/>
          </p:cNvSpPr>
          <p:nvPr>
            <p:ph type="body" sz="half" idx="1"/>
          </p:nvPr>
        </p:nvSpPr>
        <p:spPr>
          <a:xfrm>
            <a:off x="820420" y="1561456"/>
            <a:ext cx="11231880" cy="1314772"/>
          </a:xfrm>
        </p:spPr>
        <p:txBody>
          <a:bodyPr anchor="t">
            <a:normAutofit/>
          </a:bodyPr>
          <a:lstStyle/>
          <a:p>
            <a:pPr marL="742950" indent="-742950">
              <a:lnSpc>
                <a:spcPct val="150000"/>
              </a:lnSpc>
              <a:spcBef>
                <a:spcPts val="0"/>
              </a:spcBef>
              <a:buFont typeface="+mj-lt"/>
              <a:buAutoNum type="arabicPeriod"/>
            </a:pPr>
            <a:r>
              <a:rPr lang="en-US" sz="4000" dirty="0" smtClean="0"/>
              <a:t>Go to the following website: </a:t>
            </a:r>
            <a:r>
              <a:rPr lang="en-US" sz="4000" dirty="0" smtClean="0">
                <a:hlinkClick r:id="rId3"/>
              </a:rPr>
              <a:t>https</a:t>
            </a:r>
            <a:r>
              <a:rPr lang="en-US" sz="4000" dirty="0">
                <a:hlinkClick r:id="rId3"/>
              </a:rPr>
              <a:t>://</a:t>
            </a:r>
            <a:r>
              <a:rPr lang="en-US" sz="4000" dirty="0" smtClean="0">
                <a:hlinkClick r:id="rId3"/>
              </a:rPr>
              <a:t>atom.io</a:t>
            </a:r>
            <a:endParaRPr lang="en-US" sz="4000" dirty="0" smtClean="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7218" y="3383280"/>
            <a:ext cx="8670363" cy="4782820"/>
          </a:xfrm>
          <a:prstGeom prst="rect">
            <a:avLst/>
          </a:prstGeom>
        </p:spPr>
      </p:pic>
    </p:spTree>
    <p:extLst>
      <p:ext uri="{BB962C8B-B14F-4D97-AF65-F5344CB8AC3E}">
        <p14:creationId xmlns:p14="http://schemas.microsoft.com/office/powerpoint/2010/main" val="162135652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par>
                                <p:cTn id="10" presetID="53" presetClass="entr" presetSubtype="16" fill="hold" nodeType="withEffect">
                                  <p:stCondLst>
                                    <p:cond delay="25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Effect transition="in" filter="fade">
                                      <p:cBhvr>
                                        <p:cTn id="1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52500" y="254000"/>
            <a:ext cx="11099800" cy="1326828"/>
          </a:xfrm>
        </p:spPr>
        <p:txBody>
          <a:bodyPr>
            <a:normAutofit/>
          </a:bodyPr>
          <a:lstStyle/>
          <a:p>
            <a:r>
              <a:rPr lang="en-US" sz="6000" dirty="0" smtClean="0"/>
              <a:t>Atom</a:t>
            </a:r>
            <a:endParaRPr lang="en-US" sz="6000" dirty="0"/>
          </a:p>
        </p:txBody>
      </p:sp>
      <p:sp>
        <p:nvSpPr>
          <p:cNvPr id="4" name="Text Placeholder 3"/>
          <p:cNvSpPr>
            <a:spLocks noGrp="1"/>
          </p:cNvSpPr>
          <p:nvPr>
            <p:ph type="body" sz="half" idx="1"/>
          </p:nvPr>
        </p:nvSpPr>
        <p:spPr>
          <a:xfrm>
            <a:off x="952500" y="1580828"/>
            <a:ext cx="11231880" cy="1856266"/>
          </a:xfrm>
        </p:spPr>
        <p:txBody>
          <a:bodyPr anchor="t">
            <a:normAutofit lnSpcReduction="10000"/>
          </a:bodyPr>
          <a:lstStyle/>
          <a:p>
            <a:pPr marL="742950" indent="-742950">
              <a:lnSpc>
                <a:spcPct val="150000"/>
              </a:lnSpc>
              <a:spcBef>
                <a:spcPts val="0"/>
              </a:spcBef>
              <a:buFont typeface="+mj-lt"/>
              <a:buAutoNum type="arabicPeriod" startAt="2"/>
            </a:pPr>
            <a:r>
              <a:rPr lang="en-US" sz="4000" dirty="0" smtClean="0"/>
              <a:t>Click “Other Platforms”</a:t>
            </a:r>
            <a:r>
              <a:rPr lang="en-US" sz="4000" dirty="0"/>
              <a:t> </a:t>
            </a:r>
            <a:r>
              <a:rPr lang="en-US" sz="4000" dirty="0" smtClean="0"/>
              <a:t>link found under the Download For Mac button.</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3164" y="3855720"/>
            <a:ext cx="6846471" cy="4782819"/>
          </a:xfrm>
          <a:prstGeom prst="rect">
            <a:avLst/>
          </a:prstGeom>
        </p:spPr>
      </p:pic>
    </p:spTree>
    <p:extLst>
      <p:ext uri="{BB962C8B-B14F-4D97-AF65-F5344CB8AC3E}">
        <p14:creationId xmlns:p14="http://schemas.microsoft.com/office/powerpoint/2010/main" val="188995453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par>
                                <p:cTn id="10" presetID="53" presetClass="entr" presetSubtype="16" fill="hold" nodeType="withEffect">
                                  <p:stCondLst>
                                    <p:cond delay="25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fltVal val="0"/>
                                          </p:val>
                                        </p:tav>
                                        <p:tav tm="100000">
                                          <p:val>
                                            <p:strVal val="#ppt_w"/>
                                          </p:val>
                                        </p:tav>
                                      </p:tavLst>
                                    </p:anim>
                                    <p:anim calcmode="lin" valueType="num">
                                      <p:cBhvr>
                                        <p:cTn id="13" dur="1000" fill="hold"/>
                                        <p:tgtEl>
                                          <p:spTgt spid="7"/>
                                        </p:tgtEl>
                                        <p:attrNameLst>
                                          <p:attrName>ppt_h</p:attrName>
                                        </p:attrNameLst>
                                      </p:cBhvr>
                                      <p:tavLst>
                                        <p:tav tm="0">
                                          <p:val>
                                            <p:fltVal val="0"/>
                                          </p:val>
                                        </p:tav>
                                        <p:tav tm="100000">
                                          <p:val>
                                            <p:strVal val="#ppt_h"/>
                                          </p:val>
                                        </p:tav>
                                      </p:tavLst>
                                    </p:anim>
                                    <p:animEffect transition="in" filter="fade">
                                      <p:cBhvr>
                                        <p:cTn id="1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1"/>
          </p:nvPr>
        </p:nvSpPr>
        <p:spPr>
          <a:xfrm>
            <a:off x="1118945" y="1386841"/>
            <a:ext cx="11231880" cy="1203852"/>
          </a:xfrm>
        </p:spPr>
        <p:txBody>
          <a:bodyPr anchor="t">
            <a:normAutofit/>
          </a:bodyPr>
          <a:lstStyle/>
          <a:p>
            <a:pPr marL="742950" indent="-742950">
              <a:lnSpc>
                <a:spcPct val="150000"/>
              </a:lnSpc>
              <a:spcBef>
                <a:spcPts val="0"/>
              </a:spcBef>
              <a:buFont typeface="+mj-lt"/>
              <a:buAutoNum type="arabicPeriod" startAt="3"/>
            </a:pPr>
            <a:r>
              <a:rPr lang="en-US" sz="4000" dirty="0" smtClean="0"/>
              <a:t>Select the ”atom-windows-zip”</a:t>
            </a:r>
            <a:endParaRPr lang="en-US" sz="4000" dirty="0"/>
          </a:p>
        </p:txBody>
      </p:sp>
      <p:sp>
        <p:nvSpPr>
          <p:cNvPr id="3" name="Title 2"/>
          <p:cNvSpPr>
            <a:spLocks noGrp="1"/>
          </p:cNvSpPr>
          <p:nvPr>
            <p:ph type="title"/>
          </p:nvPr>
        </p:nvSpPr>
        <p:spPr>
          <a:xfrm>
            <a:off x="952500" y="254000"/>
            <a:ext cx="11099800" cy="1326828"/>
          </a:xfrm>
        </p:spPr>
        <p:txBody>
          <a:bodyPr>
            <a:normAutofit/>
          </a:bodyPr>
          <a:lstStyle/>
          <a:p>
            <a:r>
              <a:rPr lang="en-US" sz="6000" dirty="0" smtClean="0"/>
              <a:t>Atom</a:t>
            </a:r>
            <a:endParaRPr lang="en-US" sz="60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5686" y="2771614"/>
            <a:ext cx="10058399" cy="6197233"/>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4405" y="3787140"/>
            <a:ext cx="7575035" cy="3985259"/>
          </a:xfrm>
          <a:prstGeom prst="rect">
            <a:avLst/>
          </a:prstGeom>
        </p:spPr>
      </p:pic>
    </p:spTree>
    <p:extLst>
      <p:ext uri="{BB962C8B-B14F-4D97-AF65-F5344CB8AC3E}">
        <p14:creationId xmlns:p14="http://schemas.microsoft.com/office/powerpoint/2010/main" val="18430399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par>
                                <p:cTn id="10" presetID="53" presetClass="entr" presetSubtype="16" fill="hold" nodeType="withEffect">
                                  <p:stCondLst>
                                    <p:cond delay="25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fltVal val="0"/>
                                          </p:val>
                                        </p:tav>
                                        <p:tav tm="100000">
                                          <p:val>
                                            <p:strVal val="#ppt_w"/>
                                          </p:val>
                                        </p:tav>
                                      </p:tavLst>
                                    </p:anim>
                                    <p:anim calcmode="lin" valueType="num">
                                      <p:cBhvr>
                                        <p:cTn id="13" dur="1000" fill="hold"/>
                                        <p:tgtEl>
                                          <p:spTgt spid="9"/>
                                        </p:tgtEl>
                                        <p:attrNameLst>
                                          <p:attrName>ppt_h</p:attrName>
                                        </p:attrNameLst>
                                      </p:cBhvr>
                                      <p:tavLst>
                                        <p:tav tm="0">
                                          <p:val>
                                            <p:fltVal val="0"/>
                                          </p:val>
                                        </p:tav>
                                        <p:tav tm="100000">
                                          <p:val>
                                            <p:strVal val="#ppt_h"/>
                                          </p:val>
                                        </p:tav>
                                      </p:tavLst>
                                    </p:anim>
                                    <p:animEffect transition="in" filter="fade">
                                      <p:cBhvr>
                                        <p:cTn id="14" dur="1000"/>
                                        <p:tgtEl>
                                          <p:spTgt spid="9"/>
                                        </p:tgtEl>
                                      </p:cBhvr>
                                    </p:animEffect>
                                  </p:childTnLst>
                                </p:cTn>
                              </p:par>
                            </p:childTnLst>
                          </p:cTn>
                        </p:par>
                        <p:par>
                          <p:cTn id="15" fill="hold">
                            <p:stCondLst>
                              <p:cond delay="1250"/>
                            </p:stCondLst>
                            <p:childTnLst>
                              <p:par>
                                <p:cTn id="16" presetID="53" presetClass="entr" presetSubtype="16"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1000" fill="hold"/>
                                        <p:tgtEl>
                                          <p:spTgt spid="10"/>
                                        </p:tgtEl>
                                        <p:attrNameLst>
                                          <p:attrName>ppt_w</p:attrName>
                                        </p:attrNameLst>
                                      </p:cBhvr>
                                      <p:tavLst>
                                        <p:tav tm="0">
                                          <p:val>
                                            <p:fltVal val="0"/>
                                          </p:val>
                                        </p:tav>
                                        <p:tav tm="100000">
                                          <p:val>
                                            <p:strVal val="#ppt_w"/>
                                          </p:val>
                                        </p:tav>
                                      </p:tavLst>
                                    </p:anim>
                                    <p:anim calcmode="lin" valueType="num">
                                      <p:cBhvr>
                                        <p:cTn id="19" dur="1000" fill="hold"/>
                                        <p:tgtEl>
                                          <p:spTgt spid="10"/>
                                        </p:tgtEl>
                                        <p:attrNameLst>
                                          <p:attrName>ppt_h</p:attrName>
                                        </p:attrNameLst>
                                      </p:cBhvr>
                                      <p:tavLst>
                                        <p:tav tm="0">
                                          <p:val>
                                            <p:fltVal val="0"/>
                                          </p:val>
                                        </p:tav>
                                        <p:tav tm="100000">
                                          <p:val>
                                            <p:strVal val="#ppt_h"/>
                                          </p:val>
                                        </p:tav>
                                      </p:tavLst>
                                    </p:anim>
                                    <p:animEffect transition="in" filter="fade">
                                      <p:cBhvr>
                                        <p:cTn id="20" dur="1000"/>
                                        <p:tgtEl>
                                          <p:spTgt spid="10"/>
                                        </p:tgtEl>
                                      </p:cBhvr>
                                    </p:animEffect>
                                  </p:childTnLst>
                                </p:cTn>
                              </p:par>
                              <p:par>
                                <p:cTn id="21" presetID="23" presetClass="exit" presetSubtype="32" fill="hold" nodeType="withEffect">
                                  <p:stCondLst>
                                    <p:cond delay="250"/>
                                  </p:stCondLst>
                                  <p:childTnLst>
                                    <p:anim calcmode="lin" valueType="num">
                                      <p:cBhvr>
                                        <p:cTn id="22" dur="1000"/>
                                        <p:tgtEl>
                                          <p:spTgt spid="9"/>
                                        </p:tgtEl>
                                        <p:attrNameLst>
                                          <p:attrName>ppt_w</p:attrName>
                                        </p:attrNameLst>
                                      </p:cBhvr>
                                      <p:tavLst>
                                        <p:tav tm="0">
                                          <p:val>
                                            <p:strVal val="ppt_w"/>
                                          </p:val>
                                        </p:tav>
                                        <p:tav tm="100000">
                                          <p:val>
                                            <p:fltVal val="0"/>
                                          </p:val>
                                        </p:tav>
                                      </p:tavLst>
                                    </p:anim>
                                    <p:anim calcmode="lin" valueType="num">
                                      <p:cBhvr>
                                        <p:cTn id="23" dur="1000"/>
                                        <p:tgtEl>
                                          <p:spTgt spid="9"/>
                                        </p:tgtEl>
                                        <p:attrNameLst>
                                          <p:attrName>ppt_h</p:attrName>
                                        </p:attrNameLst>
                                      </p:cBhvr>
                                      <p:tavLst>
                                        <p:tav tm="0">
                                          <p:val>
                                            <p:strVal val="ppt_h"/>
                                          </p:val>
                                        </p:tav>
                                        <p:tav tm="100000">
                                          <p:val>
                                            <p:fltVal val="0"/>
                                          </p:val>
                                        </p:tav>
                                      </p:tavLst>
                                    </p:anim>
                                    <p:set>
                                      <p:cBhvr>
                                        <p:cTn id="24" dur="1" fill="hold">
                                          <p:stCondLst>
                                            <p:cond delay="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52500" y="254000"/>
            <a:ext cx="11099800" cy="1422400"/>
          </a:xfrm>
        </p:spPr>
        <p:txBody>
          <a:bodyPr/>
          <a:lstStyle/>
          <a:p>
            <a:r>
              <a:rPr lang="en-US" dirty="0" err="1" smtClean="0"/>
              <a:t>Github</a:t>
            </a:r>
            <a:endParaRPr lang="en-US" dirty="0"/>
          </a:p>
        </p:txBody>
      </p:sp>
      <p:sp>
        <p:nvSpPr>
          <p:cNvPr id="6" name="Text Placeholder 5"/>
          <p:cNvSpPr>
            <a:spLocks noGrp="1"/>
          </p:cNvSpPr>
          <p:nvPr>
            <p:ph type="body" idx="1"/>
          </p:nvPr>
        </p:nvSpPr>
        <p:spPr>
          <a:xfrm>
            <a:off x="952500" y="1798320"/>
            <a:ext cx="11099800" cy="1234440"/>
          </a:xfrm>
        </p:spPr>
        <p:txBody>
          <a:bodyPr anchor="t">
            <a:normAutofit/>
          </a:bodyPr>
          <a:lstStyle/>
          <a:p>
            <a:pPr marL="742950" indent="-742950">
              <a:lnSpc>
                <a:spcPct val="150000"/>
              </a:lnSpc>
              <a:spcBef>
                <a:spcPts val="0"/>
              </a:spcBef>
              <a:buFont typeface="+mj-lt"/>
              <a:buAutoNum type="arabicPeriod"/>
            </a:pPr>
            <a:r>
              <a:rPr lang="en-US" dirty="0" smtClean="0"/>
              <a:t>Go to the following website: </a:t>
            </a:r>
            <a:r>
              <a:rPr lang="en-US" dirty="0" smtClean="0">
                <a:hlinkClick r:id="rId2"/>
              </a:rPr>
              <a:t>https://github.com</a:t>
            </a:r>
            <a:endParaRPr lang="en-US" dirty="0" smtClean="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58728" y="3154680"/>
            <a:ext cx="9087344" cy="4975194"/>
          </a:xfrm>
          <a:prstGeom prst="rect">
            <a:avLst/>
          </a:prstGeom>
        </p:spPr>
      </p:pic>
    </p:spTree>
    <p:extLst>
      <p:ext uri="{BB962C8B-B14F-4D97-AF65-F5344CB8AC3E}">
        <p14:creationId xmlns:p14="http://schemas.microsoft.com/office/powerpoint/2010/main" val="184802039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53" presetClass="entr" presetSubtype="16" fill="hold" nodeType="withEffect">
                                  <p:stCondLst>
                                    <p:cond delay="250"/>
                                  </p:stCondLst>
                                  <p:childTnLst>
                                    <p:set>
                                      <p:cBhvr>
                                        <p:cTn id="8" dur="1" fill="hold">
                                          <p:stCondLst>
                                            <p:cond delay="0"/>
                                          </p:stCondLst>
                                        </p:cTn>
                                        <p:tgtEl>
                                          <p:spTgt spid="7"/>
                                        </p:tgtEl>
                                        <p:attrNameLst>
                                          <p:attrName>style.visibility</p:attrName>
                                        </p:attrNameLst>
                                      </p:cBhvr>
                                      <p:to>
                                        <p:strVal val="visible"/>
                                      </p:to>
                                    </p:set>
                                    <p:anim calcmode="lin" valueType="num">
                                      <p:cBhvr>
                                        <p:cTn id="9" dur="1000" fill="hold"/>
                                        <p:tgtEl>
                                          <p:spTgt spid="7"/>
                                        </p:tgtEl>
                                        <p:attrNameLst>
                                          <p:attrName>ppt_w</p:attrName>
                                        </p:attrNameLst>
                                      </p:cBhvr>
                                      <p:tavLst>
                                        <p:tav tm="0">
                                          <p:val>
                                            <p:fltVal val="0"/>
                                          </p:val>
                                        </p:tav>
                                        <p:tav tm="100000">
                                          <p:val>
                                            <p:strVal val="#ppt_w"/>
                                          </p:val>
                                        </p:tav>
                                      </p:tavLst>
                                    </p:anim>
                                    <p:anim calcmode="lin" valueType="num">
                                      <p:cBhvr>
                                        <p:cTn id="10" dur="1000" fill="hold"/>
                                        <p:tgtEl>
                                          <p:spTgt spid="7"/>
                                        </p:tgtEl>
                                        <p:attrNameLst>
                                          <p:attrName>ppt_h</p:attrName>
                                        </p:attrNameLst>
                                      </p:cBhvr>
                                      <p:tavLst>
                                        <p:tav tm="0">
                                          <p:val>
                                            <p:fltVal val="0"/>
                                          </p:val>
                                        </p:tav>
                                        <p:tav tm="100000">
                                          <p:val>
                                            <p:strVal val="#ppt_h"/>
                                          </p:val>
                                        </p:tav>
                                      </p:tavLst>
                                    </p:anim>
                                    <p:animEffect transition="in" filter="fade">
                                      <p:cBhvr>
                                        <p:cTn id="1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_rels/theme2.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xmlns="" name="Day1 JS Class" id="{CDD57A52-3DF9-404E-BA1A-1D3CB364A75B}" vid="{046F3BDF-72B7-D245-BE70-D9AC439D256C}"/>
    </a:ext>
  </a:ext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JS Class</Template>
  <TotalTime>18490</TotalTime>
  <Words>1658</Words>
  <Application>Microsoft Macintosh PowerPoint</Application>
  <PresentationFormat>Custom</PresentationFormat>
  <Paragraphs>407</Paragraphs>
  <Slides>58</Slides>
  <Notes>32</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Black</vt:lpstr>
      <vt:lpstr>Day 2 (MM/DD/YYYY)</vt:lpstr>
      <vt:lpstr>try{whatDoYouRemember()}</vt:lpstr>
      <vt:lpstr>Standup</vt:lpstr>
      <vt:lpstr>break;</vt:lpstr>
      <vt:lpstr>continue;</vt:lpstr>
      <vt:lpstr>Atom</vt:lpstr>
      <vt:lpstr>Atom</vt:lpstr>
      <vt:lpstr>Atom</vt:lpstr>
      <vt:lpstr>Github</vt:lpstr>
      <vt:lpstr>Github</vt:lpstr>
      <vt:lpstr>Github</vt:lpstr>
      <vt:lpstr>Github</vt:lpstr>
      <vt:lpstr>Khan Academy</vt:lpstr>
      <vt:lpstr>Khan Academy</vt:lpstr>
      <vt:lpstr>Khan Academy</vt:lpstr>
      <vt:lpstr>Khan Academy</vt:lpstr>
      <vt:lpstr>Khan Academy</vt:lpstr>
      <vt:lpstr>Khan Academy</vt:lpstr>
      <vt:lpstr>If you teach a fish to man</vt:lpstr>
      <vt:lpstr>Udacity Challenge v02</vt:lpstr>
      <vt:lpstr>PowerPoint Presentation</vt:lpstr>
      <vt:lpstr>Huddle</vt:lpstr>
      <vt:lpstr>break;</vt:lpstr>
      <vt:lpstr>HTML Speaks</vt:lpstr>
      <vt:lpstr>Huddle</vt:lpstr>
      <vt:lpstr>Hello World!!</vt:lpstr>
      <vt:lpstr>If you write it…</vt:lpstr>
      <vt:lpstr>What Goes Where?</vt:lpstr>
      <vt:lpstr>Elements</vt:lpstr>
      <vt:lpstr>Tags</vt:lpstr>
      <vt:lpstr>&lt;!DOCTYPE html&gt;</vt:lpstr>
      <vt:lpstr>PowerPoint Presentation</vt:lpstr>
      <vt:lpstr>while(writingCode);</vt:lpstr>
      <vt:lpstr>&lt;head&gt;&lt;/head&gt;</vt:lpstr>
      <vt:lpstr>PowerPoint Presentation</vt:lpstr>
      <vt:lpstr>&lt;body&gt;&lt;/body&gt;</vt:lpstr>
      <vt:lpstr>PowerPoint Presentation</vt:lpstr>
      <vt:lpstr>&lt;h1&gt;&lt;/h1&gt;-&lt;h6&gt;&lt;/h6&gt;</vt:lpstr>
      <vt:lpstr>PowerPoint Presentation</vt:lpstr>
      <vt:lpstr>&lt;p&gt;&lt;/p&gt;</vt:lpstr>
      <vt:lpstr>PowerPoint Presentation</vt:lpstr>
      <vt:lpstr>Attributes</vt:lpstr>
      <vt:lpstr>PowerPoint Presentation</vt:lpstr>
      <vt:lpstr>break;</vt:lpstr>
      <vt:lpstr>continue;</vt:lpstr>
      <vt:lpstr>&lt;ol&gt;&lt;/ol&gt;</vt:lpstr>
      <vt:lpstr>PowerPoint Presentation</vt:lpstr>
      <vt:lpstr>&lt;ul&gt;&lt;/ul&gt;</vt:lpstr>
      <vt:lpstr>PowerPoint Presentation</vt:lpstr>
      <vt:lpstr>&lt;a&gt;&lt;/a&gt;</vt:lpstr>
      <vt:lpstr>PowerPoint Presentation</vt:lpstr>
      <vt:lpstr>Ship It!</vt:lpstr>
      <vt:lpstr>Varieties of Fishes</vt:lpstr>
      <vt:lpstr>Huddle</vt:lpstr>
      <vt:lpstr>try{groupOf5([3]);}</vt:lpstr>
      <vt:lpstr>Dev Complete</vt:lpstr>
      <vt:lpstr>PowerPoint Presentation</vt:lpstr>
      <vt:lpstr>Now We’re Done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2 (MM/DD/YYYY)</dc:title>
  <dc:creator>Brandy Foster</dc:creator>
  <cp:lastModifiedBy>Kyle Ofori</cp:lastModifiedBy>
  <cp:revision>74</cp:revision>
  <dcterms:created xsi:type="dcterms:W3CDTF">2015-12-21T04:07:38Z</dcterms:created>
  <dcterms:modified xsi:type="dcterms:W3CDTF">2016-01-15T19:10:43Z</dcterms:modified>
</cp:coreProperties>
</file>