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47" r:id="rId4"/>
    <p:sldId id="290" r:id="rId5"/>
    <p:sldId id="291" r:id="rId6"/>
    <p:sldId id="340" r:id="rId7"/>
    <p:sldId id="306" r:id="rId8"/>
    <p:sldId id="276" r:id="rId9"/>
    <p:sldId id="292" r:id="rId10"/>
    <p:sldId id="342" r:id="rId11"/>
    <p:sldId id="343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10" r:id="rId20"/>
    <p:sldId id="311" r:id="rId21"/>
    <p:sldId id="303" r:id="rId22"/>
    <p:sldId id="304" r:id="rId23"/>
    <p:sldId id="263" r:id="rId24"/>
    <p:sldId id="305" r:id="rId25"/>
    <p:sldId id="309" r:id="rId26"/>
    <p:sldId id="312" r:id="rId27"/>
    <p:sldId id="313" r:id="rId28"/>
    <p:sldId id="314" r:id="rId29"/>
    <p:sldId id="315" r:id="rId30"/>
    <p:sldId id="344" r:id="rId31"/>
    <p:sldId id="316" r:id="rId32"/>
    <p:sldId id="318" r:id="rId33"/>
    <p:sldId id="319" r:id="rId34"/>
    <p:sldId id="320" r:id="rId35"/>
    <p:sldId id="322" r:id="rId36"/>
    <p:sldId id="323" r:id="rId37"/>
    <p:sldId id="321" r:id="rId38"/>
    <p:sldId id="324" r:id="rId39"/>
    <p:sldId id="325" r:id="rId40"/>
    <p:sldId id="326" r:id="rId41"/>
    <p:sldId id="327" r:id="rId42"/>
    <p:sldId id="328" r:id="rId43"/>
    <p:sldId id="329" r:id="rId44"/>
    <p:sldId id="285" r:id="rId45"/>
    <p:sldId id="288" r:id="rId46"/>
    <p:sldId id="345" r:id="rId47"/>
    <p:sldId id="330" r:id="rId48"/>
    <p:sldId id="332" r:id="rId49"/>
    <p:sldId id="331" r:id="rId50"/>
    <p:sldId id="334" r:id="rId51"/>
    <p:sldId id="335" r:id="rId52"/>
    <p:sldId id="336" r:id="rId53"/>
    <p:sldId id="338" r:id="rId54"/>
    <p:sldId id="337" r:id="rId55"/>
    <p:sldId id="339" r:id="rId56"/>
    <p:sldId id="283" r:id="rId57"/>
    <p:sldId id="289" r:id="rId58"/>
    <p:sldId id="346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8"/>
    <p:restoredTop sz="86464"/>
  </p:normalViewPr>
  <p:slideViewPr>
    <p:cSldViewPr snapToGrid="0" snapToObjects="1">
      <p:cViewPr varScale="1">
        <p:scale>
          <a:sx n="70" d="100"/>
          <a:sy n="70" d="100"/>
        </p:scale>
        <p:origin x="-656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2596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64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45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68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350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10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5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484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63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does HTML stand for?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it used for?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an element?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a tag?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does this mean: &lt;h1&gt;?</a:t>
            </a:r>
            <a:endParaRPr lang="en-US" b="0" dirty="0" smtClean="0">
              <a:effectLst/>
            </a:endParaRPr>
          </a:p>
          <a:p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would it look like if the 1 were a 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4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84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46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26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285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</a:t>
            </a:r>
            <a:r>
              <a:rPr lang="en-US" baseline="0" dirty="0" smtClean="0"/>
              <a:t>t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59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802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64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topics covered:</a:t>
            </a:r>
          </a:p>
          <a:p>
            <a:r>
              <a:rPr lang="en-US" baseline="0" dirty="0" smtClean="0"/>
              <a:t>HTML Semantics:</a:t>
            </a:r>
          </a:p>
          <a:p>
            <a:r>
              <a:rPr lang="en-US" baseline="0" dirty="0" smtClean="0"/>
              <a:t>Images:</a:t>
            </a:r>
          </a:p>
          <a:p>
            <a:r>
              <a:rPr lang="en-US" baseline="0" dirty="0" smtClean="0"/>
              <a:t>Input and Buttons:</a:t>
            </a:r>
          </a:p>
          <a:p>
            <a:r>
              <a:rPr lang="en-US" baseline="0" dirty="0" smtClean="0"/>
              <a:t>Page Navigation:</a:t>
            </a:r>
          </a:p>
          <a:p>
            <a:r>
              <a:rPr lang="en-US" baseline="0" dirty="0" smtClean="0"/>
              <a:t>Iterative Development:</a:t>
            </a:r>
          </a:p>
          <a:p>
            <a:r>
              <a:rPr lang="en-US" baseline="0" dirty="0" smtClean="0"/>
              <a:t>Working with less step by step guidance:</a:t>
            </a:r>
          </a:p>
          <a:p>
            <a:r>
              <a:rPr lang="en-US" baseline="0" dirty="0" smtClean="0"/>
              <a:t>-How did you feel about it?</a:t>
            </a:r>
          </a:p>
          <a:p>
            <a:r>
              <a:rPr lang="en-US" baseline="0" dirty="0" smtClean="0"/>
              <a:t>-How many times did you forget to save?</a:t>
            </a:r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we do to improve?</a:t>
            </a:r>
          </a:p>
        </p:txBody>
      </p:sp>
    </p:spTree>
    <p:extLst>
      <p:ext uri="{BB962C8B-B14F-4D97-AF65-F5344CB8AC3E}">
        <p14:creationId xmlns:p14="http://schemas.microsoft.com/office/powerpoint/2010/main" val="14885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8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3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</a:t>
            </a:r>
            <a:r>
              <a:rPr lang="en-US" dirty="0" err="1" smtClean="0"/>
              <a:t>HelloWorldHTML.html</a:t>
            </a:r>
            <a:r>
              <a:rPr lang="en-US" dirty="0" smtClean="0"/>
              <a:t> in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41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</a:t>
            </a:r>
            <a:r>
              <a:rPr lang="en-US" baseline="0" dirty="0" smtClean="0"/>
              <a:t> go through the next steps together and develop a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7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5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1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eb.com)/" TargetMode="External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NUL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Day 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/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  <p:sp>
        <p:nvSpPr>
          <p:cNvPr id="5" name="PB"/>
          <p:cNvSpPr/>
          <p:nvPr/>
        </p:nvSpPr>
        <p:spPr>
          <a:xfrm>
            <a:off x="0" y="9601200"/>
            <a:ext cx="224221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</a:t>
            </a:r>
            <a:r>
              <a:rPr lang="en-US" dirty="0" err="1" smtClean="0"/>
              <a:t>writingCode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SAVE YOUR PROGRESS!!!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File &gt; Save</a:t>
            </a:r>
          </a:p>
          <a:p>
            <a:pPr marL="0" indent="0" algn="ctr">
              <a:buNone/>
            </a:pPr>
            <a:r>
              <a:rPr lang="en-US" b="1" dirty="0" smtClean="0"/>
              <a:t>or</a:t>
            </a:r>
          </a:p>
          <a:p>
            <a:pPr marL="0" indent="0" algn="ctr">
              <a:buNone/>
            </a:pPr>
            <a:r>
              <a:rPr lang="en-US" sz="5400" b="1" dirty="0" smtClean="0"/>
              <a:t>Ctrl + S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2242207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49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02220"/>
            <a:ext cx="11250010" cy="71575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Why?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Because waiting until we’re done writing all our code until we find bugs causes delays in deployment.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How?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Get into the habit of iterating through three steps as you’re developing:</a:t>
            </a:r>
          </a:p>
          <a:p>
            <a:pPr marL="1187450" lvl="1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Write some code</a:t>
            </a:r>
          </a:p>
          <a:p>
            <a:pPr marL="1187450" lvl="1" indent="-742950">
              <a:spcBef>
                <a:spcPts val="0"/>
              </a:spcBef>
              <a:buAutoNum type="arabicPeriod"/>
            </a:pPr>
            <a:r>
              <a:rPr lang="en-US" dirty="0" smtClean="0"/>
              <a:t>Test your code</a:t>
            </a:r>
          </a:p>
          <a:p>
            <a:pPr marL="1187450" lvl="1" indent="-742950">
              <a:spcBef>
                <a:spcPts val="0"/>
              </a:spcBef>
              <a:buAutoNum type="arabicPeriod"/>
            </a:pPr>
            <a:r>
              <a:rPr lang="en-US" dirty="0" smtClean="0"/>
              <a:t>Fix any bugs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There are other software development methodologies that development teams use but most have this short iterative process in some fashion in common.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2466428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064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&lt;strong&gt;&lt;/strong&gt;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252061"/>
          </a:xfrm>
        </p:spPr>
        <p:txBody>
          <a:bodyPr anchor="t"/>
          <a:lstStyle/>
          <a:p>
            <a:r>
              <a:rPr lang="en-US" dirty="0" smtClean="0"/>
              <a:t>Phrase tag</a:t>
            </a:r>
          </a:p>
          <a:p>
            <a:r>
              <a:rPr lang="en-US" dirty="0" smtClean="0"/>
              <a:t>Renders on browsers as </a:t>
            </a:r>
            <a:r>
              <a:rPr lang="en-US" b="1" dirty="0" smtClean="0"/>
              <a:t>bold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Use CSS to add additional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2820" y="6686658"/>
            <a:ext cx="9515960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strong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&gt;Developers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develop software that 		           develops their skillsets&lt;/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strong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2690648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27616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&lt;</a:t>
            </a:r>
            <a:r>
              <a:rPr lang="en-US" sz="6000" dirty="0" err="1" smtClean="0"/>
              <a:t>blockquote</a:t>
            </a:r>
            <a:r>
              <a:rPr lang="en-US" sz="6000" dirty="0" smtClean="0"/>
              <a:t>&gt;&lt;/</a:t>
            </a:r>
            <a:r>
              <a:rPr lang="en-US" sz="6000" dirty="0" err="1" smtClean="0"/>
              <a:t>blockquote</a:t>
            </a:r>
            <a:r>
              <a:rPr lang="en-US" sz="6000" dirty="0" smtClean="0"/>
              <a:t>&gt;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110354"/>
            <a:ext cx="11099800" cy="263212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Specifies section quoted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Usually renders on browsers as indented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HTML4.01 defines a long quote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HTML5 defines a quote from another 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904" y="5369052"/>
            <a:ext cx="11251769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blockquote</a:t>
            </a:r>
            <a:r>
              <a:rPr lang="en-US" dirty="0" smtClean="0"/>
              <a:t>&gt; With attributes like elegant, creative, long-termed, and seeing the forest and the trees, our results indicate that good software engineering requires engineers to make complex, experienced-driven, contextual considerations. &lt;/</a:t>
            </a:r>
            <a:r>
              <a:rPr lang="en-US" dirty="0" err="1" smtClean="0">
                <a:solidFill>
                  <a:srgbClr val="FF0000"/>
                </a:solidFill>
              </a:rPr>
              <a:t>blockquote</a:t>
            </a:r>
            <a:r>
              <a:rPr lang="en-US" dirty="0" smtClean="0"/>
              <a:t>&gt;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2914869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498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&lt;cite&gt;&lt;/cite&gt;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247256"/>
            <a:ext cx="11099800" cy="3766088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HTML 4.01 defines this as a citation</a:t>
            </a:r>
          </a:p>
          <a:p>
            <a:r>
              <a:rPr lang="en-US" dirty="0" smtClean="0"/>
              <a:t>HTML5 defines this as the title of the quote/work</a:t>
            </a:r>
          </a:p>
          <a:p>
            <a:r>
              <a:rPr lang="en-US" dirty="0" smtClean="0"/>
              <a:t>Renders on browsers as italicized </a:t>
            </a:r>
          </a:p>
          <a:p>
            <a:r>
              <a:rPr lang="en-US" dirty="0" smtClean="0"/>
              <a:t>Can be added to the head tag of a </a:t>
            </a:r>
            <a:r>
              <a:rPr lang="en-US" dirty="0" err="1" smtClean="0"/>
              <a:t>blockquote</a:t>
            </a:r>
            <a:r>
              <a:rPr lang="en-US" dirty="0" smtClean="0"/>
              <a:t> but it won’t be visible on the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3337" y="6686658"/>
            <a:ext cx="10409481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en-US" smtClean="0">
                <a:solidFill>
                  <a:srgbClr val="FF0000"/>
                </a:solidFill>
              </a:rPr>
              <a:t>cite</a:t>
            </a:r>
            <a:r>
              <a:rPr lang="en-US" smtClean="0"/>
              <a:t>&gt;https://faculty.washington.edu/ajko/papers/Li2015GreatEngineers.pdf&lt;/</a:t>
            </a:r>
            <a:r>
              <a:rPr lang="en-US" smtClean="0">
                <a:solidFill>
                  <a:srgbClr val="FF0000"/>
                </a:solidFill>
              </a:rPr>
              <a:t>cite</a:t>
            </a:r>
            <a:r>
              <a:rPr lang="en-US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3139090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4846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&lt;q&gt;&lt;/q&gt;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6"/>
            <a:ext cx="11099800" cy="314615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a short quotation</a:t>
            </a:r>
          </a:p>
          <a:p>
            <a:r>
              <a:rPr lang="en-US" dirty="0" smtClean="0"/>
              <a:t>Renders on browsers as quotations</a:t>
            </a:r>
          </a:p>
          <a:p>
            <a:r>
              <a:rPr lang="en-US" dirty="0" smtClean="0"/>
              <a:t>IE does not render this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6963657"/>
            <a:ext cx="10734947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/>
              <a:t>&gt; What Makes A Great Software Engineer</a:t>
            </a:r>
            <a:r>
              <a:rPr lang="en-US" dirty="0" smtClean="0"/>
              <a:t>?&lt;/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3363310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23847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abbr</a:t>
            </a:r>
            <a:r>
              <a:rPr lang="en-US" dirty="0" smtClean="0"/>
              <a:t>&gt;&lt;/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5"/>
            <a:ext cx="11099800" cy="3673099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Defines an abbreviation</a:t>
            </a:r>
          </a:p>
          <a:p>
            <a:r>
              <a:rPr lang="en-US" dirty="0" smtClean="0"/>
              <a:t>Renders on browsers as the abbreviation</a:t>
            </a:r>
          </a:p>
          <a:p>
            <a:r>
              <a:rPr lang="en-US" dirty="0" smtClean="0"/>
              <a:t>Full title display on mouse over</a:t>
            </a:r>
          </a:p>
          <a:p>
            <a:r>
              <a:rPr lang="en-US" dirty="0" smtClean="0"/>
              <a:t>Needs a title attribute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6963657"/>
            <a:ext cx="10734947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title</a:t>
            </a:r>
            <a:r>
              <a:rPr lang="en-US" dirty="0"/>
              <a:t>=</a:t>
            </a:r>
            <a:r>
              <a:rPr lang="en-US" dirty="0">
                <a:solidFill>
                  <a:srgbClr val="92D050"/>
                </a:solidFill>
              </a:rPr>
              <a:t>"Developer Life"</a:t>
            </a:r>
            <a:r>
              <a:rPr lang="en-US" dirty="0"/>
              <a:t>&gt;DL&lt;/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3587531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50365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dfn</a:t>
            </a:r>
            <a:r>
              <a:rPr lang="en-US" dirty="0" smtClean="0"/>
              <a:t>&gt;&lt;/</a:t>
            </a:r>
            <a:r>
              <a:rPr lang="en-US" dirty="0" err="1" smtClean="0"/>
              <a:t>dfn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5"/>
            <a:ext cx="11099800" cy="45565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a definition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i="1" dirty="0" smtClean="0"/>
              <a:t>italicized</a:t>
            </a:r>
            <a:r>
              <a:rPr lang="en-US" sz="36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Parent tag of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must also contain the definition inside 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There are multiple ways to use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tag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7663051"/>
            <a:ext cx="10734947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/>
              <a:t>&gt;Developer&lt;/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/>
              <a:t>&gt; an artist and craftsman of software&lt;/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3811752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0100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&lt;address&gt;&lt;/address&gt;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76773"/>
            <a:ext cx="11099800" cy="45565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the contact information of the author/owner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It is not for description of a postal address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i="1" dirty="0" smtClean="0"/>
              <a:t>italicized</a:t>
            </a:r>
            <a:r>
              <a:rPr lang="en-US" sz="3600" dirty="0" smtClean="0"/>
              <a:t> block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Usually included in the &lt;footer&gt; tag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There are multiple ways to use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tag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34926" y="6429099"/>
            <a:ext cx="10734947" cy="28725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footer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&gt;Written By: (your name) </a:t>
            </a:r>
          </a:p>
          <a:p>
            <a:pPr algn="l"/>
            <a:r>
              <a:rPr lang="en-US" dirty="0" smtClean="0"/>
              <a:t>Visit Us at: The World Wide Web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footer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4035972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9855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</p:spPr>
        <p:txBody>
          <a:bodyPr/>
          <a:lstStyle/>
          <a:p>
            <a:r>
              <a:rPr lang="en-US" dirty="0" smtClean="0"/>
              <a:t>&lt;del&gt;&lt;/del&gt;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877160"/>
            <a:ext cx="11099800" cy="2632129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Defines text that has been deleted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Renders on browsers as </a:t>
            </a:r>
            <a:r>
              <a:rPr lang="en-US" sz="3600" strike="sngStrike" dirty="0"/>
              <a:t>strike through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Used with the &lt;ins&gt;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4260193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8339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Welcome!</a:t>
            </a:r>
          </a:p>
        </p:txBody>
      </p:sp>
      <p:sp>
        <p:nvSpPr>
          <p:cNvPr id="5" name="PB"/>
          <p:cNvSpPr/>
          <p:nvPr/>
        </p:nvSpPr>
        <p:spPr>
          <a:xfrm>
            <a:off x="0" y="9601200"/>
            <a:ext cx="448441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&lt;ins&gt;&lt;/ins&gt;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311832"/>
            <a:ext cx="11099800" cy="6286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Defines text that has been inserted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Renders on browsers as </a:t>
            </a:r>
            <a:r>
              <a:rPr lang="en-US" sz="3600" u="sng" dirty="0"/>
              <a:t>underlined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Used with the &lt;del&gt;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4484414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88972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&lt;s&gt;&lt;/s&gt;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44679"/>
            <a:ext cx="11099800" cy="3564609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text that is no longer correct, accurate or relevant but should not be deleted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strike="sngStrike" dirty="0" smtClean="0"/>
              <a:t>strike-through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HTML5 redefined this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37" y="7523568"/>
            <a:ext cx="11685722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&gt;Development takes a lot of math </a:t>
            </a:r>
            <a:r>
              <a:rPr lang="en-US" smtClean="0"/>
              <a:t>skills&lt;/</a:t>
            </a: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/>
              <a:t>&gt;&lt;/</a:t>
            </a:r>
            <a:r>
              <a:rPr lang="en-US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&gt;Development takes creativity and logic&lt;/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4708634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56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4932855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3389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5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25"/>
                            </p:stCondLst>
                            <p:childTnLst>
                              <p:par>
                                <p:cTn id="13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Picture This</a:t>
            </a:r>
            <a:endParaRPr dirty="0"/>
          </a:p>
        </p:txBody>
      </p:sp>
      <p:sp>
        <p:nvSpPr>
          <p:cNvPr id="5" name="PB"/>
          <p:cNvSpPr/>
          <p:nvPr/>
        </p:nvSpPr>
        <p:spPr>
          <a:xfrm>
            <a:off x="0" y="9601200"/>
            <a:ext cx="5157076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19006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Save images in the size you want</a:t>
            </a:r>
          </a:p>
          <a:p>
            <a:r>
              <a:rPr lang="en-US" dirty="0" smtClean="0"/>
              <a:t>Can define a height and width in the 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Store images in a folder in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3817" y="6506457"/>
            <a:ext cx="9825925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img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src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“images/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image.gif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“an image”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5381297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084018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an image</a:t>
            </a:r>
          </a:p>
          <a:p>
            <a:r>
              <a:rPr lang="en-US" dirty="0" smtClean="0"/>
              <a:t>Empty element, which means it does not have a closing tag.</a:t>
            </a:r>
          </a:p>
          <a:p>
            <a:r>
              <a:rPr lang="en-US" dirty="0" smtClean="0"/>
              <a:t>Requires attributes </a:t>
            </a:r>
            <a:r>
              <a:rPr lang="en-US" dirty="0" err="1" smtClean="0"/>
              <a:t>src</a:t>
            </a:r>
            <a:r>
              <a:rPr lang="en-US" dirty="0" smtClean="0"/>
              <a:t> and alt</a:t>
            </a:r>
          </a:p>
          <a:p>
            <a:r>
              <a:rPr lang="en-US" dirty="0" smtClean="0"/>
              <a:t>Images are not inserted but linked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5605517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5091875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of the image file</a:t>
            </a:r>
          </a:p>
          <a:p>
            <a:r>
              <a:rPr lang="en-US" dirty="0" smtClean="0"/>
              <a:t>Requires a URL value</a:t>
            </a:r>
          </a:p>
          <a:p>
            <a:pPr lvl="1"/>
            <a:r>
              <a:rPr lang="en-US" dirty="0" smtClean="0"/>
              <a:t>Absolute URL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http://www.web.com)</a:t>
            </a:r>
            <a:endParaRPr lang="en-US" dirty="0" smtClean="0"/>
          </a:p>
          <a:p>
            <a:pPr lvl="1"/>
            <a:r>
              <a:rPr lang="en-US" dirty="0" smtClean="0"/>
              <a:t>Relative URL (</a:t>
            </a:r>
            <a:r>
              <a:rPr lang="en-US" dirty="0" err="1" smtClean="0"/>
              <a:t>ie</a:t>
            </a:r>
            <a:r>
              <a:rPr lang="en-US" dirty="0" smtClean="0"/>
              <a:t>. images/</a:t>
            </a:r>
            <a:r>
              <a:rPr lang="en-US" dirty="0" err="1" smtClean="0"/>
              <a:t>image.gif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5829738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0090320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lt=“”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Defines alternate text for an image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Understandable by search engines and screen reader software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Images with no meaning should use an empty alt text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Title attribute can be used for more description, will be rendered as a tool tip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6053959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372287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dirty="0" err="1" smtClean="0"/>
              <a:t>addImage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a file folder in the </a:t>
            </a:r>
            <a:r>
              <a:rPr lang="en-US" dirty="0" err="1" smtClean="0"/>
              <a:t>helloWorld</a:t>
            </a:r>
            <a:r>
              <a:rPr lang="en-US" dirty="0" smtClean="0"/>
              <a:t> folder named </a:t>
            </a:r>
            <a:r>
              <a:rPr lang="en-US" b="1" i="1" dirty="0" smtClean="0"/>
              <a:t>images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Search the internet for an image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Save the image in the </a:t>
            </a:r>
            <a:r>
              <a:rPr lang="en-US" b="1" i="1" dirty="0" smtClean="0"/>
              <a:t>images</a:t>
            </a:r>
            <a:r>
              <a:rPr lang="en-US" dirty="0" smtClean="0"/>
              <a:t> folder as </a:t>
            </a:r>
            <a:r>
              <a:rPr lang="en-US" dirty="0" err="1" smtClean="0"/>
              <a:t>image.jpg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Add the image to </a:t>
            </a:r>
            <a:r>
              <a:rPr lang="en-US" dirty="0" err="1" smtClean="0"/>
              <a:t>helloWorld.HTML</a:t>
            </a:r>
            <a:endParaRPr lang="en-US" dirty="0" smtClean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6278179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4249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</a:t>
            </a:r>
            <a:r>
              <a:rPr lang="en-US" dirty="0" err="1" smtClean="0"/>
              <a:t>addCaption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Add a caption to your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273092"/>
            <a:ext cx="9934414" cy="28725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figure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“images/</a:t>
            </a:r>
            <a:r>
              <a:rPr lang="en-US" dirty="0" err="1" smtClean="0">
                <a:solidFill>
                  <a:srgbClr val="92D050"/>
                </a:solidFill>
              </a:rPr>
              <a:t>image.jpg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rgbClr val="FFC000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FF0000"/>
                </a:solidFill>
              </a:rPr>
              <a:t>figcaption</a:t>
            </a:r>
            <a:r>
              <a:rPr lang="en-US" dirty="0" smtClean="0"/>
              <a:t>&gt;Caption here&lt;/</a:t>
            </a:r>
            <a:r>
              <a:rPr lang="en-US" dirty="0" err="1" smtClean="0">
                <a:solidFill>
                  <a:srgbClr val="FF0000"/>
                </a:solidFill>
              </a:rPr>
              <a:t>figcaption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figure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6502400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41557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HTML Semantics</a:t>
            </a:r>
          </a:p>
          <a:p>
            <a:r>
              <a:rPr lang="en-US" dirty="0"/>
              <a:t>Iterative Development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Input and Buttons</a:t>
            </a:r>
          </a:p>
          <a:p>
            <a:r>
              <a:rPr lang="en-US" dirty="0"/>
              <a:t>Page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672662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7874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strike="sngStrike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6726620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0996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Button</a:t>
            </a:r>
            <a:endParaRPr lang="en-US" dirty="0"/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6950842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76778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&lt;input/&gt;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Empty element</a:t>
            </a:r>
          </a:p>
          <a:p>
            <a:r>
              <a:rPr lang="en-US" dirty="0" smtClean="0"/>
              <a:t>Defines field where user can input data</a:t>
            </a:r>
          </a:p>
          <a:p>
            <a:r>
              <a:rPr lang="en-US" dirty="0" smtClean="0"/>
              <a:t>Can be used within &lt;form&gt; element</a:t>
            </a:r>
          </a:p>
          <a:p>
            <a:r>
              <a:rPr lang="en-US" dirty="0" smtClean="0"/>
              <a:t>Input type varies based on attributes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7175062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8938296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type=“text”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3825500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 smtClean="0"/>
              <a:t>Defines one line of text input</a:t>
            </a:r>
          </a:p>
          <a:p>
            <a:r>
              <a:rPr lang="en-US" dirty="0" smtClean="0"/>
              <a:t>Renders as a rectangle</a:t>
            </a:r>
          </a:p>
          <a:p>
            <a:r>
              <a:rPr lang="en-US" dirty="0" smtClean="0"/>
              <a:t>Can be used with the name attribute to name the field</a:t>
            </a:r>
          </a:p>
          <a:p>
            <a:r>
              <a:rPr lang="en-US" dirty="0" smtClean="0"/>
              <a:t>Must be used within a &lt;form&gt;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7399282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0411052"/>
      </p:ext>
    </p:extLst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ype=“password”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6"/>
            <a:ext cx="11099800" cy="367051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Defines a password field</a:t>
            </a:r>
          </a:p>
          <a:p>
            <a:r>
              <a:rPr lang="en-US" dirty="0" smtClean="0"/>
              <a:t>Renders as a rectangle</a:t>
            </a:r>
          </a:p>
          <a:p>
            <a:r>
              <a:rPr lang="en-US" dirty="0" smtClean="0"/>
              <a:t>Renders text inputted as asterisks or circles</a:t>
            </a:r>
          </a:p>
          <a:p>
            <a:r>
              <a:rPr lang="en-US" dirty="0" smtClean="0"/>
              <a:t>Must be used within a &lt;form&gt;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7623504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3831046"/>
      </p:ext>
    </p:extLst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ype=“submit”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4088971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Defines button for submitting data to form-handler</a:t>
            </a:r>
          </a:p>
          <a:p>
            <a:r>
              <a:rPr lang="en-US" dirty="0" smtClean="0"/>
              <a:t>Renders as a button with a text value label</a:t>
            </a:r>
          </a:p>
          <a:p>
            <a:r>
              <a:rPr lang="en-US" dirty="0" smtClean="0"/>
              <a:t>If no value is added it renders default value of “submit”</a:t>
            </a:r>
          </a:p>
          <a:p>
            <a:r>
              <a:rPr lang="en-US" dirty="0" smtClean="0"/>
              <a:t>Must be used within a &lt;form&gt;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7847724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161011"/>
      </p:ext>
    </p:extLst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ype=“button”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6"/>
            <a:ext cx="11099800" cy="30815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button </a:t>
            </a:r>
          </a:p>
          <a:p>
            <a:r>
              <a:rPr lang="en-US" dirty="0" smtClean="0"/>
              <a:t>Renders as a button with a text value label</a:t>
            </a:r>
          </a:p>
          <a:p>
            <a:r>
              <a:rPr lang="en-US" dirty="0" smtClean="0"/>
              <a:t>Does not have to be used within a &lt;form&gt;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8071945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5751352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ame=“”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3949485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the name of the input element</a:t>
            </a:r>
          </a:p>
          <a:p>
            <a:r>
              <a:rPr lang="en-US" dirty="0" smtClean="0"/>
              <a:t>Used to reference elements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Only elements with a name will have values passed when a form is submitted.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8296166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9641377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&lt;input/&gt; restrictions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add restrictions to input elements using restrictions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8520386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2602055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maxlength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497092"/>
            <a:ext cx="11099800" cy="151625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the maximum length of characters that can be entered into an input element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8744607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5130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225800"/>
            <a:ext cx="12237720" cy="2672080"/>
          </a:xfrm>
        </p:spPr>
        <p:txBody>
          <a:bodyPr>
            <a:normAutofit/>
          </a:bodyPr>
          <a:lstStyle/>
          <a:p>
            <a:r>
              <a:rPr lang="en-US" sz="7200" dirty="0"/>
              <a:t>try{</a:t>
            </a:r>
            <a:r>
              <a:rPr lang="en-US" sz="7200" dirty="0" err="1"/>
              <a:t>whatDoYouRemember</a:t>
            </a:r>
            <a:r>
              <a:rPr lang="en-US" sz="7200" dirty="0" smtClean="0"/>
              <a:t>();}</a:t>
            </a:r>
            <a:endParaRPr lang="en-US" sz="7200" dirty="0"/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896883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967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657600"/>
            <a:ext cx="11099800" cy="2929180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Defines the width in characters that can be entered into an input element</a:t>
            </a:r>
          </a:p>
          <a:p>
            <a:r>
              <a:rPr lang="en-US" dirty="0" smtClean="0"/>
              <a:t>If your size is too small the browser will not display all the entered text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8968828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06211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81207"/>
            <a:ext cx="11099800" cy="545540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Defines multi-line text input control</a:t>
            </a:r>
          </a:p>
          <a:p>
            <a:r>
              <a:rPr lang="en-US" dirty="0" smtClean="0"/>
              <a:t>Holds unlimited number of characters</a:t>
            </a:r>
          </a:p>
          <a:p>
            <a:r>
              <a:rPr lang="en-US" dirty="0" smtClean="0"/>
              <a:t>Text added to the tags will render inside the box</a:t>
            </a:r>
          </a:p>
          <a:p>
            <a:r>
              <a:rPr lang="en-US" dirty="0" smtClean="0"/>
              <a:t>Renders fixed width font</a:t>
            </a:r>
          </a:p>
          <a:p>
            <a:r>
              <a:rPr lang="en-US" dirty="0" smtClean="0"/>
              <a:t>Use attribute cols to set a value for the visible width </a:t>
            </a:r>
          </a:p>
          <a:p>
            <a:r>
              <a:rPr lang="en-US" dirty="0" smtClean="0"/>
              <a:t>Use attribute rows to set visible number of lines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9193048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4426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dirty="0" err="1" smtClean="0"/>
              <a:t>addToHelloWorld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 &lt;input&gt; to your </a:t>
            </a:r>
            <a:r>
              <a:rPr lang="en-US" dirty="0" err="1" smtClean="0"/>
              <a:t>HelloWorld.HTML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a &lt;</a:t>
            </a:r>
            <a:r>
              <a:rPr lang="en-US" dirty="0" err="1" smtClean="0"/>
              <a:t>textarea</a:t>
            </a:r>
            <a:r>
              <a:rPr lang="en-US" dirty="0" smtClean="0"/>
              <a:t>&gt; to your </a:t>
            </a:r>
            <a:r>
              <a:rPr lang="en-US" dirty="0" err="1" smtClean="0"/>
              <a:t>HelloWorld.HTML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9417269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700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</a:t>
            </a:r>
            <a:r>
              <a:rPr lang="en-US" dirty="0" err="1" smtClean="0"/>
              <a:t>addMore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an input type=“radio” to your </a:t>
            </a:r>
            <a:r>
              <a:rPr lang="en-US" dirty="0" err="1" smtClean="0"/>
              <a:t>HelloWorld.HTML</a:t>
            </a:r>
            <a:endParaRPr lang="en-US" dirty="0" smtClean="0"/>
          </a:p>
          <a:p>
            <a:r>
              <a:rPr lang="en-US" dirty="0" smtClean="0"/>
              <a:t>Add an input type=“checkbox” to your </a:t>
            </a:r>
            <a:r>
              <a:rPr lang="en-US" dirty="0" err="1" smtClean="0"/>
              <a:t>HelloWorld.HTML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9641490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7678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Can you add an image to a button?</a:t>
            </a:r>
            <a:endParaRPr lang="en-US" sz="5400" b="1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9865710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32861"/>
            <a:ext cx="11099800" cy="62865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“images/</a:t>
            </a:r>
            <a:r>
              <a:rPr lang="en-US" dirty="0" err="1" smtClean="0">
                <a:solidFill>
                  <a:srgbClr val="92D050"/>
                </a:solidFill>
              </a:rPr>
              <a:t>image.jpg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rgbClr val="FFC000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“image” </a:t>
            </a:r>
            <a:r>
              <a:rPr lang="en-US" dirty="0" smtClean="0">
                <a:solidFill>
                  <a:srgbClr val="FFC000"/>
                </a:solidFill>
              </a:rPr>
              <a:t>width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“10px” </a:t>
            </a:r>
            <a:r>
              <a:rPr lang="en-US" dirty="0" smtClean="0">
                <a:solidFill>
                  <a:srgbClr val="FFC000"/>
                </a:solidFill>
              </a:rPr>
              <a:t>height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“10px”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Button Text&lt;/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You don’t have to include an image. Without one, the button will render with the text inside the element. Images render to the left of any text.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 button to your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HelloWorld.HTML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0089931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strike="sngStrike" dirty="0" smtClean="0"/>
              <a:t>Images</a:t>
            </a:r>
          </a:p>
          <a:p>
            <a:r>
              <a:rPr lang="en-US" strike="sngStrike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0314152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1411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0538372" cy="152400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8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Dr. Dev</a:t>
            </a:r>
            <a:endParaRPr lang="en-US" dirty="0"/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10762593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6160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Navigation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link to another page within the same project by using a Relative URL</a:t>
            </a:r>
          </a:p>
          <a:p>
            <a:r>
              <a:rPr lang="en-US" dirty="0" smtClean="0"/>
              <a:t>The browser starts looking in the folder you are currently inside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href</a:t>
            </a:r>
            <a:r>
              <a:rPr lang="en-US" dirty="0" smtClean="0"/>
              <a:t> value will just be the name of the file if it’s located in the same folder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0986814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9736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How do you open an HTML file to edit the code?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121103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111384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&lt;a </a:t>
            </a:r>
            <a:r>
              <a:rPr lang="en-US" sz="6000" dirty="0" err="1" smtClean="0"/>
              <a:t>href</a:t>
            </a:r>
            <a:r>
              <a:rPr lang="en-US" sz="6000" dirty="0" smtClean="0"/>
              <a:t>=“relative </a:t>
            </a:r>
            <a:r>
              <a:rPr lang="en-US" sz="6000" dirty="0" err="1" smtClean="0"/>
              <a:t>url</a:t>
            </a:r>
            <a:r>
              <a:rPr lang="en-US" sz="6000" dirty="0" smtClean="0"/>
              <a:t>”&gt;&lt;/a&gt;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44306"/>
            <a:ext cx="11099800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HTML file in the </a:t>
            </a:r>
            <a:r>
              <a:rPr lang="en-US" dirty="0" err="1" smtClean="0"/>
              <a:t>HelloWorld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Save file as “</a:t>
            </a:r>
            <a:r>
              <a:rPr lang="en-US" dirty="0" err="1" smtClean="0"/>
              <a:t>HelloAgainHTML.html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Copy code from </a:t>
            </a:r>
            <a:r>
              <a:rPr lang="en-US" dirty="0" err="1" smtClean="0"/>
              <a:t>HelloWorldHTML</a:t>
            </a:r>
            <a:r>
              <a:rPr lang="en-US" dirty="0" smtClean="0"/>
              <a:t> and paste it inside </a:t>
            </a:r>
            <a:r>
              <a:rPr lang="en-US" dirty="0" err="1" smtClean="0"/>
              <a:t>HelloAgainHTML</a:t>
            </a:r>
            <a:endParaRPr lang="en-US" dirty="0" smtClean="0"/>
          </a:p>
          <a:p>
            <a:r>
              <a:rPr lang="en-US" dirty="0" smtClean="0"/>
              <a:t>Make some changes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 link inside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HelloWorldHTML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HelloAgain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1211034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7559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links to navigate up and down file structures </a:t>
            </a:r>
          </a:p>
          <a:p>
            <a:r>
              <a:rPr lang="en-US" dirty="0" smtClean="0"/>
              <a:t>../ is up a folder</a:t>
            </a:r>
          </a:p>
          <a:p>
            <a:r>
              <a:rPr lang="en-US" dirty="0" smtClean="0"/>
              <a:t>/ is down a folder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1435255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10877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018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this is your file structure… </a:t>
            </a:r>
            <a:endParaRPr lang="en-US" dirty="0"/>
          </a:p>
        </p:txBody>
      </p:sp>
      <p:pic>
        <p:nvPicPr>
          <p:cNvPr id="1026" name="Picture 2" descr="https://lh5.googleusercontent.com/VvxTIv74ECqto7P1KMr1FYRCbsVvB97m1q2OgFfuW7YSNJzPBKuKtsnIaQeF5zH-XQ9nKkxIpSq_8TPa7tUVy40mNxNMPhzUjdomVjUUtk5FdulYJ2meogAgaQjXKVLmKyy07Fq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78" y="3385949"/>
            <a:ext cx="10243774" cy="38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2833" y="7779234"/>
            <a:ext cx="115391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How would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you access </a:t>
            </a:r>
            <a:r>
              <a:rPr kumimoji="0" lang="en-US" sz="3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textAdventure.css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from </a:t>
            </a:r>
            <a:r>
              <a:rPr kumimoji="0" lang="en-US" sz="3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textAdventure.html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1659476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678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 err="1"/>
              <a:t>h</a:t>
            </a:r>
            <a:r>
              <a:rPr lang="en-US" sz="4400" b="1" dirty="0" err="1" smtClean="0"/>
              <a:t>ref</a:t>
            </a:r>
            <a:r>
              <a:rPr lang="en-US" sz="4400" b="1" dirty="0" smtClean="0"/>
              <a:t>=“/</a:t>
            </a:r>
            <a:r>
              <a:rPr lang="en-US" sz="4400" b="1" dirty="0" err="1" smtClean="0"/>
              <a:t>textAdventure.css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1883696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398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018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this is your file structure…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833" y="7779234"/>
            <a:ext cx="115391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How would you access </a:t>
            </a:r>
            <a:r>
              <a:rPr lang="en-US" b="1" dirty="0" err="1"/>
              <a:t>textAdventure.css</a:t>
            </a:r>
            <a:r>
              <a:rPr lang="en-US" b="1" dirty="0"/>
              <a:t> from </a:t>
            </a:r>
            <a:r>
              <a:rPr lang="en-US" b="1" dirty="0" err="1"/>
              <a:t>textAdventureCopy.html</a:t>
            </a:r>
            <a:r>
              <a:rPr lang="en-US" b="1" dirty="0"/>
              <a:t>?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2050" name="Picture 2" descr="https://lh4.googleusercontent.com/xEv3bxPndmS1K4Ak60wm2v1Vh939spVKan4SJkKVDo7K4Rz2OGfS6aNucZnc-i5g1AkgoCIJ0KsDARcB6HNwo-YjiUcUSEpSM6scJ4VY3f1Xr2ao5RsHdH_OdNAcW0Vk98ljFL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8" y="3370451"/>
            <a:ext cx="11514332" cy="409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B"/>
          <p:cNvSpPr/>
          <p:nvPr/>
        </p:nvSpPr>
        <p:spPr>
          <a:xfrm>
            <a:off x="0" y="9601200"/>
            <a:ext cx="12107918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542136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h</a:t>
            </a:r>
            <a:r>
              <a:rPr lang="en-US" sz="4000" b="1" dirty="0" err="1" smtClean="0"/>
              <a:t>ref</a:t>
            </a:r>
            <a:r>
              <a:rPr lang="en-US" sz="4000" b="1" dirty="0" smtClean="0"/>
              <a:t>=“../</a:t>
            </a:r>
            <a:r>
              <a:rPr lang="en-US" sz="4000" b="1" dirty="0" err="1" smtClean="0"/>
              <a:t>textAdventure.css</a:t>
            </a:r>
            <a:r>
              <a:rPr lang="en-US" sz="4000" b="1" dirty="0" smtClean="0"/>
              <a:t>”</a:t>
            </a:r>
            <a:endParaRPr lang="en-US" sz="4000" b="1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2332138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710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/>
              <a:t>HTML Semantics</a:t>
            </a:r>
          </a:p>
          <a:p>
            <a:r>
              <a:rPr lang="en-US" strike="sngStrike" dirty="0"/>
              <a:t>Iterative Development</a:t>
            </a:r>
          </a:p>
          <a:p>
            <a:r>
              <a:rPr lang="en-US" strike="sngStrike" dirty="0"/>
              <a:t>Images</a:t>
            </a:r>
          </a:p>
          <a:p>
            <a:r>
              <a:rPr lang="en-US" strike="sngStrike" dirty="0"/>
              <a:t>Input and Buttons</a:t>
            </a:r>
          </a:p>
          <a:p>
            <a:r>
              <a:rPr lang="en-US" strike="sngStrike" dirty="0"/>
              <a:t>Page </a:t>
            </a:r>
            <a:r>
              <a:rPr lang="en-US" strike="sngStrike" dirty="0" smtClean="0"/>
              <a:t>Navigation</a:t>
            </a:r>
            <a:endParaRPr lang="en-US" strike="sngStrike" dirty="0"/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12556358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89143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12780580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/>
              <a:t>HTML Semantics</a:t>
            </a:r>
          </a:p>
          <a:p>
            <a:r>
              <a:rPr lang="en-US" strike="sngStrike" dirty="0"/>
              <a:t>Iterative Development</a:t>
            </a:r>
          </a:p>
          <a:p>
            <a:r>
              <a:rPr lang="en-US" strike="sngStrike" dirty="0"/>
              <a:t>Images</a:t>
            </a:r>
          </a:p>
          <a:p>
            <a:r>
              <a:rPr lang="en-US" strike="sngStrike" dirty="0"/>
              <a:t>Input and Buttons</a:t>
            </a:r>
          </a:p>
          <a:p>
            <a:r>
              <a:rPr lang="en-US" strike="sngStrike" dirty="0"/>
              <a:t>Page </a:t>
            </a:r>
            <a:r>
              <a:rPr lang="en-US" strike="sngStrike" dirty="0" smtClean="0"/>
              <a:t>Navigation</a:t>
            </a:r>
            <a:endParaRPr lang="en-US" strike="sngStrike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3004800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8952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open an HTML file to edit by either:</a:t>
            </a:r>
          </a:p>
          <a:p>
            <a:pPr marL="742950" indent="-742950">
              <a:buAutoNum type="arabicPeriod"/>
            </a:pPr>
            <a:r>
              <a:rPr lang="en-US" dirty="0" smtClean="0"/>
              <a:t>Right clicking on the file -&gt; </a:t>
            </a:r>
            <a:r>
              <a:rPr lang="en-US" dirty="0"/>
              <a:t>O</a:t>
            </a:r>
            <a:r>
              <a:rPr lang="en-US" dirty="0" smtClean="0"/>
              <a:t>pen With -&gt; text editor you use.</a:t>
            </a:r>
          </a:p>
          <a:p>
            <a:pPr marL="742950" indent="-742950">
              <a:buAutoNum type="arabicPeriod"/>
            </a:pPr>
            <a:r>
              <a:rPr lang="en-US" dirty="0" smtClean="0"/>
              <a:t>Opening the text editor you use and selecting File -&gt; Open -&gt; .html file.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345324" cy="15240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8547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Tomato </a:t>
            </a:r>
            <a:r>
              <a:rPr lang="en-US" dirty="0" smtClean="0"/>
              <a:t>Tomato</a:t>
            </a:r>
            <a:endParaRPr lang="en-US" dirty="0"/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1569545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9351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8181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Semantic Tags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952500" y="2061274"/>
            <a:ext cx="11099800" cy="678825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Elements with a meaning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Describes it’s meaning to the browser and developer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Useful for text-to-speech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Makes types, hierarchies and relationships clearer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HTML5 has new semantic tags that eliminate the need for previous semantic tags.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793766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13565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22106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Phrase tag</a:t>
            </a:r>
          </a:p>
          <a:p>
            <a:r>
              <a:rPr lang="en-US" dirty="0" smtClean="0"/>
              <a:t>Renders on the browser as </a:t>
            </a:r>
            <a:r>
              <a:rPr lang="en-US" i="1" dirty="0" smtClean="0"/>
              <a:t>italicized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Use CSS to add additional effects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9831" y="6539424"/>
            <a:ext cx="10166888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&gt;Software Development is a craft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that 				     must one must work to develop&lt;/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2017986" cy="1524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12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Day3 JS Class" id="{D4F05966-464E-784D-BF29-31F7893CCB96}" vid="{C32FFA51-6A7F-6940-8C20-C86CE7F3094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Day3 JS Class</Template>
  <TotalTime>261</TotalTime>
  <Words>2014</Words>
  <Application>Microsoft Macintosh PowerPoint</Application>
  <PresentationFormat>Custom</PresentationFormat>
  <Paragraphs>305</Paragraphs>
  <Slides>58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Black</vt:lpstr>
      <vt:lpstr>Day 3 (MM/DD/YYYY)</vt:lpstr>
      <vt:lpstr>Welcome!</vt:lpstr>
      <vt:lpstr>Standup</vt:lpstr>
      <vt:lpstr>try{whatDoYouRemember();}</vt:lpstr>
      <vt:lpstr>break;</vt:lpstr>
      <vt:lpstr>continue;</vt:lpstr>
      <vt:lpstr>Tomato Tomato</vt:lpstr>
      <vt:lpstr>Semantic Tags</vt:lpstr>
      <vt:lpstr>&lt;em&gt;&lt;/em&gt;</vt:lpstr>
      <vt:lpstr>while(writingCode);</vt:lpstr>
      <vt:lpstr>Iterative Development</vt:lpstr>
      <vt:lpstr>&lt;strong&gt;&lt;/strong&gt;</vt:lpstr>
      <vt:lpstr>&lt;blockquote&gt;&lt;/blockquote&gt;</vt:lpstr>
      <vt:lpstr>&lt;cite&gt;&lt;/cite&gt;</vt:lpstr>
      <vt:lpstr>&lt;q&gt;&lt;/q&gt;</vt:lpstr>
      <vt:lpstr>&lt;abbr&gt;&lt;/abbr&gt;</vt:lpstr>
      <vt:lpstr>&lt;dfn&gt;&lt;/dfn&gt;</vt:lpstr>
      <vt:lpstr>&lt;address&gt;&lt;/address&gt;</vt:lpstr>
      <vt:lpstr>&lt;del&gt;&lt;/del&gt;</vt:lpstr>
      <vt:lpstr>&lt;ins&gt;&lt;/ins&gt;</vt:lpstr>
      <vt:lpstr>&lt;s&gt;&lt;/s&gt;</vt:lpstr>
      <vt:lpstr>Huddle</vt:lpstr>
      <vt:lpstr>Picture This</vt:lpstr>
      <vt:lpstr>Images</vt:lpstr>
      <vt:lpstr>&lt;img/&gt;</vt:lpstr>
      <vt:lpstr>src=“”</vt:lpstr>
      <vt:lpstr>alt=“”</vt:lpstr>
      <vt:lpstr>try{addImage();}</vt:lpstr>
      <vt:lpstr>catch{addCaption();}</vt:lpstr>
      <vt:lpstr>Huddle</vt:lpstr>
      <vt:lpstr>Easy Button</vt:lpstr>
      <vt:lpstr>&lt;input/&gt;</vt:lpstr>
      <vt:lpstr>type=“text”</vt:lpstr>
      <vt:lpstr>type=“password”</vt:lpstr>
      <vt:lpstr>type=“submit”</vt:lpstr>
      <vt:lpstr>type=“button”</vt:lpstr>
      <vt:lpstr>name=“”</vt:lpstr>
      <vt:lpstr>&lt;input/&gt; restrictions</vt:lpstr>
      <vt:lpstr>maxlength=“”</vt:lpstr>
      <vt:lpstr>size=“”</vt:lpstr>
      <vt:lpstr>&lt;textarea&gt;&lt;/textarea&gt;</vt:lpstr>
      <vt:lpstr>try{addToHelloWorld();}</vt:lpstr>
      <vt:lpstr>catch{addMore();}</vt:lpstr>
      <vt:lpstr>break;</vt:lpstr>
      <vt:lpstr>continue;</vt:lpstr>
      <vt:lpstr>Huddle</vt:lpstr>
      <vt:lpstr>PowerPoint Presentation</vt:lpstr>
      <vt:lpstr>Paging Dr. Dev</vt:lpstr>
      <vt:lpstr>Page Navigation</vt:lpstr>
      <vt:lpstr>&lt;a href=“relative url”&gt;&lt;/a&gt;</vt:lpstr>
      <vt:lpstr>Directory Structure</vt:lpstr>
      <vt:lpstr>break;</vt:lpstr>
      <vt:lpstr>continue;</vt:lpstr>
      <vt:lpstr>break;</vt:lpstr>
      <vt:lpstr>continue;</vt:lpstr>
      <vt:lpstr>Huddle</vt:lpstr>
      <vt:lpstr>PowerPoint Presentation</vt:lpstr>
      <vt:lpstr>Now We’re 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(MM/DD/YYYY)</dc:title>
  <dc:creator>Brandy Foster</dc:creator>
  <cp:lastModifiedBy>Kyle Ofori</cp:lastModifiedBy>
  <cp:revision>30</cp:revision>
  <dcterms:created xsi:type="dcterms:W3CDTF">2016-01-12T15:58:22Z</dcterms:created>
  <dcterms:modified xsi:type="dcterms:W3CDTF">2016-01-29T18:19:36Z</dcterms:modified>
</cp:coreProperties>
</file>