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15"/>
  </p:notesMasterIdLst>
  <p:handoutMasterIdLst>
    <p:handoutMasterId r:id="rId16"/>
  </p:handoutMasterIdLst>
  <p:sldIdLst>
    <p:sldId id="280" r:id="rId5"/>
    <p:sldId id="286" r:id="rId6"/>
    <p:sldId id="285" r:id="rId7"/>
    <p:sldId id="282" r:id="rId8"/>
    <p:sldId id="293" r:id="rId9"/>
    <p:sldId id="292" r:id="rId10"/>
    <p:sldId id="257" r:id="rId11"/>
    <p:sldId id="287" r:id="rId12"/>
    <p:sldId id="290" r:id="rId13"/>
    <p:sldId id="291" r:id="rId14"/>
  </p:sldIdLst>
  <p:sldSz cx="9144000" cy="6858000" type="screen4x3"/>
  <p:notesSz cx="6781800" cy="9906000"/>
  <p:defaultTextStyle>
    <a:defPPr>
      <a:defRPr lang="en-GB"/>
    </a:defPPr>
    <a:lvl1pPr algn="l" rtl="0" eaLnBrk="0" fontAlgn="base" hangingPunct="0">
      <a:spcBef>
        <a:spcPct val="0"/>
      </a:spcBef>
      <a:spcAft>
        <a:spcPct val="0"/>
      </a:spcAft>
      <a:defRPr sz="2400" b="1"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charset="0"/>
        <a:ea typeface="+mn-ea"/>
        <a:cs typeface="+mn-cs"/>
      </a:defRPr>
    </a:lvl5pPr>
    <a:lvl6pPr marL="2286000" algn="l" defTabSz="914400" rtl="0" eaLnBrk="1" latinLnBrk="0" hangingPunct="1">
      <a:defRPr sz="2400" b="1" kern="1200">
        <a:solidFill>
          <a:schemeClr val="tx1"/>
        </a:solidFill>
        <a:latin typeface="Times New Roman" charset="0"/>
        <a:ea typeface="+mn-ea"/>
        <a:cs typeface="+mn-cs"/>
      </a:defRPr>
    </a:lvl6pPr>
    <a:lvl7pPr marL="2743200" algn="l" defTabSz="914400" rtl="0" eaLnBrk="1" latinLnBrk="0" hangingPunct="1">
      <a:defRPr sz="2400" b="1" kern="1200">
        <a:solidFill>
          <a:schemeClr val="tx1"/>
        </a:solidFill>
        <a:latin typeface="Times New Roman" charset="0"/>
        <a:ea typeface="+mn-ea"/>
        <a:cs typeface="+mn-cs"/>
      </a:defRPr>
    </a:lvl7pPr>
    <a:lvl8pPr marL="3200400" algn="l" defTabSz="914400" rtl="0" eaLnBrk="1" latinLnBrk="0" hangingPunct="1">
      <a:defRPr sz="2400" b="1" kern="1200">
        <a:solidFill>
          <a:schemeClr val="tx1"/>
        </a:solidFill>
        <a:latin typeface="Times New Roman" charset="0"/>
        <a:ea typeface="+mn-ea"/>
        <a:cs typeface="+mn-cs"/>
      </a:defRPr>
    </a:lvl8pPr>
    <a:lvl9pPr marL="3657600" algn="l" defTabSz="914400" rtl="0" eaLnBrk="1" latinLnBrk="0" hangingPunct="1">
      <a:defRPr sz="2400" b="1"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A24F"/>
    <a:srgbClr val="F58220"/>
    <a:srgbClr val="A3DCE7"/>
    <a:srgbClr val="CBC9C6"/>
    <a:srgbClr val="999999"/>
    <a:srgbClr val="66CC33"/>
    <a:srgbClr val="CCFF0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31" autoAdjust="0"/>
    <p:restoredTop sz="77278" autoAdjust="0"/>
  </p:normalViewPr>
  <p:slideViewPr>
    <p:cSldViewPr>
      <p:cViewPr varScale="1">
        <p:scale>
          <a:sx n="65" d="100"/>
          <a:sy n="65" d="100"/>
        </p:scale>
        <p:origin x="-1632" y="-82"/>
      </p:cViewPr>
      <p:guideLst>
        <p:guide orient="horz" pos="1104"/>
        <p:guide orient="horz" pos="720"/>
        <p:guide orient="horz" pos="4272"/>
        <p:guide pos="1632"/>
        <p:guide pos="5568"/>
        <p:guide pos="384"/>
      </p:guideLst>
    </p:cSldViewPr>
  </p:slideViewPr>
  <p:outlineViewPr>
    <p:cViewPr>
      <p:scale>
        <a:sx n="33" d="100"/>
        <a:sy n="33" d="100"/>
      </p:scale>
      <p:origin x="0" y="235"/>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702" y="-82"/>
      </p:cViewPr>
      <p:guideLst>
        <p:guide orient="horz" pos="3120"/>
        <p:guide pos="21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3846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34819" name="Rectangle 3"/>
          <p:cNvSpPr>
            <a:spLocks noGrp="1" noChangeArrowheads="1"/>
          </p:cNvSpPr>
          <p:nvPr>
            <p:ph type="dt" sz="quarter" idx="1"/>
          </p:nvPr>
        </p:nvSpPr>
        <p:spPr bwMode="auto">
          <a:xfrm>
            <a:off x="3843338" y="0"/>
            <a:ext cx="2938462"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34820" name="Rectangle 4"/>
          <p:cNvSpPr>
            <a:spLocks noGrp="1" noChangeArrowheads="1"/>
          </p:cNvSpPr>
          <p:nvPr>
            <p:ph type="ftr" sz="quarter" idx="2"/>
          </p:nvPr>
        </p:nvSpPr>
        <p:spPr bwMode="auto">
          <a:xfrm>
            <a:off x="0" y="9410700"/>
            <a:ext cx="293846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34821" name="Rectangle 5"/>
          <p:cNvSpPr>
            <a:spLocks noGrp="1" noChangeArrowheads="1"/>
          </p:cNvSpPr>
          <p:nvPr>
            <p:ph type="sldNum" sz="quarter" idx="3"/>
          </p:nvPr>
        </p:nvSpPr>
        <p:spPr bwMode="auto">
          <a:xfrm>
            <a:off x="3843338" y="9410700"/>
            <a:ext cx="2938462"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48A5C54-A652-4ADB-820F-6CBD198BDA77}" type="slidenum">
              <a:rPr lang="en-GB"/>
              <a:pPr/>
              <a:t>‹#›</a:t>
            </a:fld>
            <a:endParaRPr lang="en-GB"/>
          </a:p>
        </p:txBody>
      </p:sp>
    </p:spTree>
    <p:extLst>
      <p:ext uri="{BB962C8B-B14F-4D97-AF65-F5344CB8AC3E}">
        <p14:creationId xmlns:p14="http://schemas.microsoft.com/office/powerpoint/2010/main" val="2938229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3846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32771" name="Rectangle 3"/>
          <p:cNvSpPr>
            <a:spLocks noGrp="1" noChangeArrowheads="1"/>
          </p:cNvSpPr>
          <p:nvPr>
            <p:ph type="dt" idx="1"/>
          </p:nvPr>
        </p:nvSpPr>
        <p:spPr bwMode="auto">
          <a:xfrm>
            <a:off x="3843338" y="0"/>
            <a:ext cx="2938462"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32772" name="Rectangle 4"/>
          <p:cNvSpPr>
            <a:spLocks noGrp="1" noRot="1" noChangeAspect="1" noChangeArrowheads="1" noTextEdit="1"/>
          </p:cNvSpPr>
          <p:nvPr>
            <p:ph type="sldImg" idx="2"/>
          </p:nvPr>
        </p:nvSpPr>
        <p:spPr bwMode="auto">
          <a:xfrm>
            <a:off x="914400" y="742950"/>
            <a:ext cx="4953000" cy="3714750"/>
          </a:xfrm>
          <a:prstGeom prst="rect">
            <a:avLst/>
          </a:prstGeom>
          <a:noFill/>
          <a:ln w="9525">
            <a:solidFill>
              <a:srgbClr val="000000"/>
            </a:solidFill>
            <a:miter lim="800000"/>
            <a:headEnd/>
            <a:tailEnd/>
          </a:ln>
          <a:effectLst/>
        </p:spPr>
      </p:sp>
      <p:sp>
        <p:nvSpPr>
          <p:cNvPr id="32773" name="Rectangle 5"/>
          <p:cNvSpPr>
            <a:spLocks noGrp="1" noChangeArrowheads="1"/>
          </p:cNvSpPr>
          <p:nvPr>
            <p:ph type="body" sz="quarter" idx="3"/>
          </p:nvPr>
        </p:nvSpPr>
        <p:spPr bwMode="auto">
          <a:xfrm>
            <a:off x="904875" y="4705350"/>
            <a:ext cx="4972050" cy="4457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2774" name="Rectangle 6"/>
          <p:cNvSpPr>
            <a:spLocks noGrp="1" noChangeArrowheads="1"/>
          </p:cNvSpPr>
          <p:nvPr>
            <p:ph type="ftr" sz="quarter" idx="4"/>
          </p:nvPr>
        </p:nvSpPr>
        <p:spPr bwMode="auto">
          <a:xfrm>
            <a:off x="0" y="9410700"/>
            <a:ext cx="293846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32775" name="Rectangle 7"/>
          <p:cNvSpPr>
            <a:spLocks noGrp="1" noChangeArrowheads="1"/>
          </p:cNvSpPr>
          <p:nvPr>
            <p:ph type="sldNum" sz="quarter" idx="5"/>
          </p:nvPr>
        </p:nvSpPr>
        <p:spPr bwMode="auto">
          <a:xfrm>
            <a:off x="3843338" y="9410700"/>
            <a:ext cx="2938462"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74020BB-C6CE-4E2B-8A6E-E60750D0C527}" type="slidenum">
              <a:rPr lang="en-GB"/>
              <a:pPr/>
              <a:t>‹#›</a:t>
            </a:fld>
            <a:endParaRPr lang="en-GB"/>
          </a:p>
        </p:txBody>
      </p:sp>
    </p:spTree>
    <p:extLst>
      <p:ext uri="{BB962C8B-B14F-4D97-AF65-F5344CB8AC3E}">
        <p14:creationId xmlns:p14="http://schemas.microsoft.com/office/powerpoint/2010/main" val="7354819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74020BB-C6CE-4E2B-8A6E-E60750D0C527}" type="slidenum">
              <a:rPr lang="en-GB" smtClean="0"/>
              <a:pPr/>
              <a:t>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 diagram</a:t>
            </a:r>
            <a:r>
              <a:rPr lang="en-GB" baseline="0" dirty="0" smtClean="0"/>
              <a:t> shows –</a:t>
            </a:r>
          </a:p>
          <a:p>
            <a:endParaRPr lang="en-GB" baseline="0" dirty="0" smtClean="0"/>
          </a:p>
          <a:p>
            <a:pPr marL="228600" indent="-228600">
              <a:buFont typeface="+mj-lt"/>
              <a:buAutoNum type="arabicPeriod"/>
            </a:pPr>
            <a:r>
              <a:rPr lang="en-GB" baseline="0" dirty="0" smtClean="0"/>
              <a:t>The data stays with in the LA.</a:t>
            </a:r>
          </a:p>
          <a:p>
            <a:pPr marL="228600" indent="-228600">
              <a:buFont typeface="+mj-lt"/>
              <a:buAutoNum type="arabicPeriod"/>
            </a:pPr>
            <a:r>
              <a:rPr lang="en-GB" baseline="0" dirty="0" smtClean="0"/>
              <a:t>Existing systems (planning, BC etc.) remain</a:t>
            </a:r>
          </a:p>
          <a:p>
            <a:pPr marL="228600" indent="-228600">
              <a:buFont typeface="+mj-lt"/>
              <a:buAutoNum type="arabicPeriod"/>
            </a:pPr>
            <a:r>
              <a:rPr lang="en-GB" baseline="0" dirty="0" smtClean="0"/>
              <a:t>Contacts with software suppliers remain</a:t>
            </a:r>
          </a:p>
          <a:p>
            <a:pPr marL="228600" indent="-228600">
              <a:buFont typeface="+mj-lt"/>
              <a:buAutoNum type="arabicPeriod"/>
            </a:pPr>
            <a:r>
              <a:rPr lang="en-GB" baseline="0" dirty="0" smtClean="0"/>
              <a:t>Open data interface with current systems/datasets and LR ‘cloud’</a:t>
            </a:r>
          </a:p>
          <a:p>
            <a:pPr marL="228600" indent="-228600">
              <a:buFont typeface="+mj-lt"/>
              <a:buAutoNum type="arabicPeriod"/>
            </a:pPr>
            <a:r>
              <a:rPr lang="en-GB" baseline="0" dirty="0" smtClean="0"/>
              <a:t>Open standard request interface with LR ‘cloud’</a:t>
            </a:r>
          </a:p>
          <a:p>
            <a:pPr marL="228600" indent="-228600">
              <a:buFont typeface="+mj-lt"/>
              <a:buAutoNum type="arabicPeriod"/>
            </a:pPr>
            <a:r>
              <a:rPr lang="en-GB" baseline="0" dirty="0" smtClean="0"/>
              <a:t>Data cached in LR ‘cloud’ for the duration of the search request – no longer! EIR!!</a:t>
            </a:r>
          </a:p>
          <a:p>
            <a:pPr marL="228600" indent="-228600">
              <a:buFont typeface="+mj-lt"/>
              <a:buAutoNum type="arabicPeriod"/>
            </a:pPr>
            <a:r>
              <a:rPr lang="en-GB" baseline="0" dirty="0" smtClean="0"/>
              <a:t>Search for data spatially</a:t>
            </a:r>
          </a:p>
          <a:p>
            <a:pPr marL="228600" indent="-228600">
              <a:buFont typeface="+mj-lt"/>
              <a:buAutoNum type="arabicPeriod"/>
            </a:pPr>
            <a:r>
              <a:rPr lang="en-GB" baseline="0" dirty="0" smtClean="0"/>
              <a:t>Decision making engine routes the request to appropriate LA/data provider and deals with </a:t>
            </a:r>
            <a:r>
              <a:rPr lang="en-GB" baseline="0" dirty="0" err="1" smtClean="0"/>
              <a:t>licencing</a:t>
            </a:r>
            <a:r>
              <a:rPr lang="en-GB" baseline="0" dirty="0" smtClean="0"/>
              <a:t>, charging, audit etc.</a:t>
            </a:r>
          </a:p>
          <a:p>
            <a:pPr marL="228600" indent="-228600">
              <a:buFont typeface="+mj-lt"/>
              <a:buAutoNum type="arabicPeriod"/>
            </a:pPr>
            <a:r>
              <a:rPr lang="en-GB" baseline="0" dirty="0" smtClean="0"/>
              <a:t>Data available via LR Portal/BG, open data interface (</a:t>
            </a:r>
            <a:r>
              <a:rPr lang="en-GB" baseline="0" dirty="0" err="1" smtClean="0"/>
              <a:t>Data.gov.uk</a:t>
            </a:r>
            <a:r>
              <a:rPr lang="en-GB" baseline="0" dirty="0" smtClean="0"/>
              <a:t>?) and web access (citizen via </a:t>
            </a:r>
            <a:r>
              <a:rPr lang="en-GB" baseline="0" dirty="0" err="1" smtClean="0"/>
              <a:t>Gov.uk</a:t>
            </a:r>
            <a:r>
              <a:rPr lang="en-GB" baseline="0" dirty="0" smtClean="0"/>
              <a:t>?)</a:t>
            </a:r>
          </a:p>
          <a:p>
            <a:pPr marL="228600" indent="-228600">
              <a:buFont typeface="+mj-lt"/>
              <a:buAutoNum type="arabicPeriod"/>
            </a:pPr>
            <a:endParaRPr lang="en-GB" baseline="0" dirty="0" smtClean="0"/>
          </a:p>
          <a:p>
            <a:pPr marL="228600" indent="-228600">
              <a:buFont typeface="+mj-lt"/>
              <a:buAutoNum type="arabicPeriod"/>
            </a:pPr>
            <a:endParaRPr lang="en-GB" dirty="0"/>
          </a:p>
        </p:txBody>
      </p:sp>
      <p:sp>
        <p:nvSpPr>
          <p:cNvPr id="4" name="Slide Number Placeholder 3"/>
          <p:cNvSpPr>
            <a:spLocks noGrp="1"/>
          </p:cNvSpPr>
          <p:nvPr>
            <p:ph type="sldNum" sz="quarter" idx="10"/>
          </p:nvPr>
        </p:nvSpPr>
        <p:spPr/>
        <p:txBody>
          <a:bodyPr/>
          <a:lstStyle/>
          <a:p>
            <a:fld id="{474020BB-C6CE-4E2B-8A6E-E60750D0C527}" type="slidenum">
              <a:rPr lang="en-GB" smtClean="0"/>
              <a:pPr/>
              <a:t>3</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Digital by Default</a:t>
            </a:r>
            <a:r>
              <a:rPr lang="en-GB" baseline="0" dirty="0" smtClean="0"/>
              <a:t> – Release the information via electronic channels; available to citizens etc.</a:t>
            </a:r>
          </a:p>
          <a:p>
            <a:endParaRPr lang="en-GB" baseline="0" dirty="0" smtClean="0"/>
          </a:p>
          <a:p>
            <a:r>
              <a:rPr lang="en-GB" baseline="0" dirty="0" smtClean="0"/>
              <a:t>World Bank Report – The UK dropped from 7</a:t>
            </a:r>
            <a:r>
              <a:rPr lang="en-GB" baseline="30000" dirty="0" smtClean="0"/>
              <a:t>th</a:t>
            </a:r>
            <a:r>
              <a:rPr lang="en-GB" baseline="0" dirty="0" smtClean="0"/>
              <a:t> to 10</a:t>
            </a:r>
            <a:r>
              <a:rPr lang="en-GB" baseline="30000" dirty="0" smtClean="0"/>
              <a:t>th</a:t>
            </a:r>
            <a:r>
              <a:rPr lang="en-GB" baseline="0" dirty="0" smtClean="0"/>
              <a:t> at the end of 2013 on the Ease of Doing Business Index. One factor is ‘Registering Property’  which the UK is currently 68</a:t>
            </a:r>
            <a:r>
              <a:rPr lang="en-GB" baseline="30000" dirty="0" smtClean="0"/>
              <a:t>th</a:t>
            </a:r>
            <a:r>
              <a:rPr lang="en-GB" baseline="0" dirty="0" smtClean="0"/>
              <a:t> in the WBR; No. 10 &amp; Cabinet Office see this proposal, along with LLC, as an improvement which could help increase this position.</a:t>
            </a:r>
          </a:p>
          <a:p>
            <a:endParaRPr lang="en-GB" baseline="0" dirty="0" smtClean="0"/>
          </a:p>
          <a:p>
            <a:r>
              <a:rPr lang="en-GB" baseline="0" dirty="0" smtClean="0"/>
              <a:t>Improve </a:t>
            </a:r>
            <a:r>
              <a:rPr lang="en-GB" baseline="0" dirty="0" err="1" smtClean="0"/>
              <a:t>conveyancing</a:t>
            </a:r>
            <a:r>
              <a:rPr lang="en-GB" baseline="0" dirty="0" smtClean="0"/>
              <a:t> process – </a:t>
            </a:r>
            <a:r>
              <a:rPr lang="en-GB" baseline="0" dirty="0" err="1" smtClean="0"/>
              <a:t>Conveyancers</a:t>
            </a:r>
            <a:r>
              <a:rPr lang="en-GB" baseline="0" dirty="0" smtClean="0"/>
              <a:t> (particularly volume </a:t>
            </a:r>
            <a:r>
              <a:rPr lang="en-GB" baseline="0" dirty="0" err="1" smtClean="0"/>
              <a:t>conv</a:t>
            </a:r>
            <a:r>
              <a:rPr lang="en-GB" baseline="0" dirty="0" smtClean="0"/>
              <a:t>.) have reported they would really see the benefits if LR were to offer this as a solution. LR are looking into streamlining the CON29 report to make sure it is relevant to </a:t>
            </a:r>
            <a:r>
              <a:rPr lang="en-GB" baseline="0" dirty="0" err="1" smtClean="0"/>
              <a:t>todays</a:t>
            </a:r>
            <a:r>
              <a:rPr lang="en-GB" baseline="0" dirty="0" smtClean="0"/>
              <a:t> needs. Standardised Search Results</a:t>
            </a:r>
          </a:p>
          <a:p>
            <a:endParaRPr lang="en-GB" baseline="0" dirty="0" smtClean="0"/>
          </a:p>
          <a:p>
            <a:r>
              <a:rPr lang="en-GB" baseline="0" dirty="0" smtClean="0"/>
              <a:t>LA Digitisation – There remains a need to digitise LA data. Going forward </a:t>
            </a:r>
          </a:p>
          <a:p>
            <a:endParaRPr lang="en-GB" baseline="0" dirty="0" smtClean="0"/>
          </a:p>
          <a:p>
            <a:r>
              <a:rPr lang="en-GB" baseline="0" dirty="0" smtClean="0"/>
              <a:t>Open Data – The OD agenda is high on the list for all governments, not just UK, it was on the top 10 agenda when the G8 met last year.</a:t>
            </a:r>
            <a:endParaRPr lang="en-GB" dirty="0"/>
          </a:p>
        </p:txBody>
      </p:sp>
      <p:sp>
        <p:nvSpPr>
          <p:cNvPr id="4" name="Slide Number Placeholder 3"/>
          <p:cNvSpPr>
            <a:spLocks noGrp="1"/>
          </p:cNvSpPr>
          <p:nvPr>
            <p:ph type="sldNum" sz="quarter" idx="10"/>
          </p:nvPr>
        </p:nvSpPr>
        <p:spPr/>
        <p:txBody>
          <a:bodyPr/>
          <a:lstStyle/>
          <a:p>
            <a:fld id="{474020BB-C6CE-4E2B-8A6E-E60750D0C527}" type="slidenum">
              <a:rPr lang="en-GB" smtClean="0"/>
              <a:pPr/>
              <a:t>4</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Market Warming Day – over 20 private sector</a:t>
            </a:r>
            <a:r>
              <a:rPr lang="en-GB" baseline="0" dirty="0" smtClean="0"/>
              <a:t> </a:t>
            </a:r>
            <a:r>
              <a:rPr lang="en-GB" dirty="0" smtClean="0"/>
              <a:t>suppliers attended</a:t>
            </a:r>
            <a:r>
              <a:rPr lang="en-GB" baseline="0" dirty="0" smtClean="0"/>
              <a:t> to discuss our proposals and how they could potentially assist. There were 18? Expressions of interest resulting in 12 meetings. Will come on to this more later.</a:t>
            </a:r>
          </a:p>
          <a:p>
            <a:endParaRPr lang="en-GB" dirty="0" smtClean="0"/>
          </a:p>
          <a:p>
            <a:r>
              <a:rPr lang="en-GB" dirty="0" smtClean="0"/>
              <a:t>LA</a:t>
            </a:r>
            <a:r>
              <a:rPr lang="en-GB" baseline="0" dirty="0" smtClean="0"/>
              <a:t> Engagement – On top of the 254 LA engagement meetings for LLC prototype and proposals, the team have also visited &gt;30 LA’s to discuss CON29 specifically. </a:t>
            </a:r>
          </a:p>
          <a:p>
            <a:endParaRPr lang="en-GB" baseline="0" dirty="0" smtClean="0"/>
          </a:p>
          <a:p>
            <a:r>
              <a:rPr lang="en-GB" baseline="0" dirty="0" smtClean="0"/>
              <a:t>Focus Groups – representatives from the major stakeholder groups (Customers, Local Authorities, </a:t>
            </a:r>
            <a:r>
              <a:rPr lang="en-GB" baseline="0" dirty="0" err="1" smtClean="0"/>
              <a:t>PSC’s</a:t>
            </a:r>
            <a:r>
              <a:rPr lang="en-GB" baseline="0" dirty="0" smtClean="0"/>
              <a:t>, Local Government) were invited to join focus groups to discuss the CON29 proposal.</a:t>
            </a:r>
          </a:p>
          <a:p>
            <a:endParaRPr lang="en-GB" baseline="0" dirty="0" smtClean="0"/>
          </a:p>
          <a:p>
            <a:r>
              <a:rPr lang="en-GB" baseline="0" dirty="0" smtClean="0"/>
              <a:t>Market Research – x 2; IPSOS </a:t>
            </a:r>
            <a:r>
              <a:rPr lang="en-GB" baseline="0" dirty="0" err="1" smtClean="0"/>
              <a:t>MoRI</a:t>
            </a:r>
            <a:r>
              <a:rPr lang="en-GB" baseline="0" dirty="0" smtClean="0"/>
              <a:t> research has revealed that appetite remains.</a:t>
            </a:r>
          </a:p>
          <a:p>
            <a:endParaRPr lang="en-GB" baseline="0" dirty="0" smtClean="0"/>
          </a:p>
          <a:p>
            <a:r>
              <a:rPr lang="en-GB" baseline="0" dirty="0" err="1" smtClean="0"/>
              <a:t>Infoland</a:t>
            </a:r>
            <a:r>
              <a:rPr lang="en-GB" baseline="0" dirty="0" smtClean="0"/>
              <a:t> – Norway launched a similar approach to this proposal… need some figures etc.</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474020BB-C6CE-4E2B-8A6E-E60750D0C527}" type="slidenum">
              <a:rPr lang="en-GB" smtClean="0"/>
              <a:pPr/>
              <a:t>7</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74020BB-C6CE-4E2B-8A6E-E60750D0C527}" type="slidenum">
              <a:rPr lang="en-GB" smtClean="0"/>
              <a:pPr/>
              <a:t>8</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74020BB-C6CE-4E2B-8A6E-E60750D0C527}"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6" name="Rectangle 4"/>
          <p:cNvSpPr>
            <a:spLocks noGrp="1" noChangeArrowheads="1"/>
          </p:cNvSpPr>
          <p:nvPr>
            <p:ph type="ctrTitle"/>
          </p:nvPr>
        </p:nvSpPr>
        <p:spPr>
          <a:xfrm>
            <a:off x="609600" y="2438400"/>
            <a:ext cx="7391400" cy="457200"/>
          </a:xfrm>
        </p:spPr>
        <p:txBody>
          <a:bodyPr rIns="91440" bIns="45720" anchor="t"/>
          <a:lstStyle>
            <a:lvl1pPr>
              <a:defRPr/>
            </a:lvl1pPr>
          </a:lstStyle>
          <a:p>
            <a:r>
              <a:rPr lang="en-US" smtClean="0"/>
              <a:t>Click to edit Master title style</a:t>
            </a:r>
            <a:endParaRPr lang="en-GB"/>
          </a:p>
        </p:txBody>
      </p:sp>
      <p:sp>
        <p:nvSpPr>
          <p:cNvPr id="3077" name="Rectangle 5"/>
          <p:cNvSpPr>
            <a:spLocks noGrp="1" noChangeArrowheads="1"/>
          </p:cNvSpPr>
          <p:nvPr>
            <p:ph type="subTitle" idx="1"/>
          </p:nvPr>
        </p:nvSpPr>
        <p:spPr>
          <a:xfrm>
            <a:off x="609600" y="3276600"/>
            <a:ext cx="7467600" cy="304800"/>
          </a:xfrm>
        </p:spPr>
        <p:txBody>
          <a:bodyPr rIns="91440"/>
          <a:lstStyle>
            <a:lvl1pPr marL="0" indent="0" eaLnBrk="1" hangingPunct="1">
              <a:lnSpc>
                <a:spcPts val="1600"/>
              </a:lnSpc>
              <a:spcBef>
                <a:spcPct val="0"/>
              </a:spcBef>
              <a:spcAft>
                <a:spcPts val="400"/>
              </a:spcAft>
              <a:buFontTx/>
              <a:buNone/>
              <a:defRPr sz="2600">
                <a:solidFill>
                  <a:schemeClr val="tx2"/>
                </a:solidFill>
              </a:defRPr>
            </a:lvl1pPr>
          </a:lstStyle>
          <a:p>
            <a:r>
              <a:rPr lang="en-US" smtClean="0"/>
              <a:t>Click to edit Master subtitle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fld id="{FB551B2D-807B-42D4-A87E-BD2A030330B6}"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457200"/>
            <a:ext cx="2057400" cy="59436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4572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fld id="{86FF0BE4-9C0E-4879-B287-492525D7AB71}"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229600" cy="6858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09600" y="1752600"/>
            <a:ext cx="40386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hart Placeholder 3"/>
          <p:cNvSpPr>
            <a:spLocks noGrp="1"/>
          </p:cNvSpPr>
          <p:nvPr>
            <p:ph type="chart" sz="half" idx="2"/>
          </p:nvPr>
        </p:nvSpPr>
        <p:spPr>
          <a:xfrm>
            <a:off x="4800600" y="1752600"/>
            <a:ext cx="4038600" cy="4648200"/>
          </a:xfrm>
        </p:spPr>
        <p:txBody>
          <a:bodyPr/>
          <a:lstStyle/>
          <a:p>
            <a:r>
              <a:rPr lang="en-US" smtClean="0"/>
              <a:t>Click icon to add chart</a:t>
            </a:r>
            <a:endParaRPr lang="en-GB"/>
          </a:p>
        </p:txBody>
      </p:sp>
      <p:sp>
        <p:nvSpPr>
          <p:cNvPr id="5" name="Slide Number Placeholder 4"/>
          <p:cNvSpPr>
            <a:spLocks noGrp="1"/>
          </p:cNvSpPr>
          <p:nvPr>
            <p:ph type="sldNum" sz="quarter" idx="10"/>
          </p:nvPr>
        </p:nvSpPr>
        <p:spPr>
          <a:xfrm>
            <a:off x="6934200" y="6477000"/>
            <a:ext cx="1905000" cy="304800"/>
          </a:xfrm>
        </p:spPr>
        <p:txBody>
          <a:bodyPr/>
          <a:lstStyle>
            <a:lvl1pPr>
              <a:defRPr/>
            </a:lvl1pPr>
          </a:lstStyle>
          <a:p>
            <a:fld id="{B3F2ED63-1115-4CBF-B152-EAF2D0D9D7E6}"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fld id="{77AFCFC9-BD9E-48DE-8981-9F61BE32D6C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115E1CE5-8CA8-4E09-9B3C-A0BD143C9EA0}"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752600"/>
            <a:ext cx="40386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800600" y="1752600"/>
            <a:ext cx="40386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Slide Number Placeholder 4"/>
          <p:cNvSpPr>
            <a:spLocks noGrp="1"/>
          </p:cNvSpPr>
          <p:nvPr>
            <p:ph type="sldNum" sz="quarter" idx="10"/>
          </p:nvPr>
        </p:nvSpPr>
        <p:spPr/>
        <p:txBody>
          <a:bodyPr/>
          <a:lstStyle>
            <a:lvl1pPr>
              <a:defRPr/>
            </a:lvl1pPr>
          </a:lstStyle>
          <a:p>
            <a:fld id="{2FD2F823-D9D4-4BA2-9733-AF94D902DB04}"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6"/>
          <p:cNvSpPr>
            <a:spLocks noGrp="1"/>
          </p:cNvSpPr>
          <p:nvPr>
            <p:ph type="sldNum" sz="quarter" idx="10"/>
          </p:nvPr>
        </p:nvSpPr>
        <p:spPr/>
        <p:txBody>
          <a:bodyPr/>
          <a:lstStyle>
            <a:lvl1pPr>
              <a:defRPr/>
            </a:lvl1pPr>
          </a:lstStyle>
          <a:p>
            <a:fld id="{6E71B84F-2125-4CFE-8724-528A4680FE81}"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fld id="{F59193B8-F9E0-4FBC-95DC-2B7FB57B8BC2}"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B5C3CEF1-7C2A-4D6D-BABB-C5C925F05BC1}"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97E4C6A4-EDFC-4BE5-85AF-F1A44CD4FD58}"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3D59BB46-9643-4315-860B-DE81A63C77EB}"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57200"/>
            <a:ext cx="8229600" cy="685800"/>
          </a:xfrm>
          <a:prstGeom prst="rect">
            <a:avLst/>
          </a:prstGeom>
          <a:noFill/>
          <a:ln w="9525">
            <a:noFill/>
            <a:miter lim="800000"/>
            <a:headEnd/>
            <a:tailEnd/>
          </a:ln>
          <a:effectLst/>
        </p:spPr>
        <p:txBody>
          <a:bodyPr vert="horz" wrap="square" lIns="0" tIns="45720" rIns="0" bIns="0" numCol="1" anchor="b" anchorCtr="0" compatLnSpc="1">
            <a:prstTxWarp prst="textNoShape">
              <a:avLst/>
            </a:prstTxWarp>
          </a:bodyPr>
          <a:lstStyle/>
          <a:p>
            <a:pPr lvl="0"/>
            <a:r>
              <a:rPr lang="en-US" smtClean="0"/>
              <a:t>Click to edit Master title style</a:t>
            </a:r>
            <a:endParaRPr lang="en-GB" smtClean="0"/>
          </a:p>
        </p:txBody>
      </p:sp>
      <p:sp>
        <p:nvSpPr>
          <p:cNvPr id="1027" name="Rectangle 3"/>
          <p:cNvSpPr>
            <a:spLocks noGrp="1" noChangeArrowheads="1"/>
          </p:cNvSpPr>
          <p:nvPr>
            <p:ph type="body" idx="1"/>
          </p:nvPr>
        </p:nvSpPr>
        <p:spPr bwMode="auto">
          <a:xfrm>
            <a:off x="609600" y="1752600"/>
            <a:ext cx="8229600" cy="46482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1030" name="Rectangle 6"/>
          <p:cNvSpPr>
            <a:spLocks noGrp="1" noChangeArrowheads="1"/>
          </p:cNvSpPr>
          <p:nvPr>
            <p:ph type="sldNum" sz="quarter" idx="4"/>
          </p:nvPr>
        </p:nvSpPr>
        <p:spPr bwMode="auto">
          <a:xfrm>
            <a:off x="6934200" y="6477000"/>
            <a:ext cx="1905000" cy="304800"/>
          </a:xfrm>
          <a:prstGeom prst="rect">
            <a:avLst/>
          </a:prstGeom>
          <a:noFill/>
          <a:ln w="9525">
            <a:noFill/>
            <a:miter lim="800000"/>
            <a:headEnd/>
            <a:tailEnd/>
          </a:ln>
          <a:effectLst/>
        </p:spPr>
        <p:txBody>
          <a:bodyPr vert="horz" wrap="square" lIns="91440" tIns="45720" rIns="0" bIns="0" numCol="1" anchor="b" anchorCtr="0" compatLnSpc="1">
            <a:prstTxWarp prst="textNoShape">
              <a:avLst/>
            </a:prstTxWarp>
          </a:bodyPr>
          <a:lstStyle>
            <a:lvl1pPr algn="r">
              <a:defRPr sz="1200" b="0">
                <a:latin typeface="+mn-lt"/>
              </a:defRPr>
            </a:lvl1pPr>
          </a:lstStyle>
          <a:p>
            <a:fld id="{F2F0EC60-AE01-4DB1-A89F-8782B939F6AC}" type="slidenum">
              <a:rPr lang="en-GB"/>
              <a:pPr/>
              <a:t>‹#›</a:t>
            </a:fld>
            <a:endParaRPr lang="en-GB"/>
          </a:p>
        </p:txBody>
      </p:sp>
      <p:sp>
        <p:nvSpPr>
          <p:cNvPr id="1040" name="Rectangle 16"/>
          <p:cNvSpPr>
            <a:spLocks noChangeArrowheads="1"/>
          </p:cNvSpPr>
          <p:nvPr/>
        </p:nvSpPr>
        <p:spPr bwMode="auto">
          <a:xfrm>
            <a:off x="622414" y="6400800"/>
            <a:ext cx="2971800" cy="304800"/>
          </a:xfrm>
          <a:prstGeom prst="rect">
            <a:avLst/>
          </a:prstGeom>
          <a:noFill/>
          <a:ln w="9525">
            <a:noFill/>
            <a:miter lim="800000"/>
            <a:headEnd/>
            <a:tailEnd/>
          </a:ln>
          <a:effectLst/>
        </p:spPr>
        <p:txBody>
          <a:bodyPr lIns="0" bIns="0"/>
          <a:lstStyle/>
          <a:p>
            <a:r>
              <a:rPr lang="en-GB" sz="1000" b="0" dirty="0">
                <a:latin typeface="Arial" charset="0"/>
              </a:rPr>
              <a:t>Land Registry</a:t>
            </a:r>
          </a:p>
          <a:p>
            <a:r>
              <a:rPr lang="en-GB" sz="1000" b="0" i="1" baseline="0" dirty="0" smtClean="0">
                <a:latin typeface="Arial" charset="0"/>
              </a:rPr>
              <a:t>Business Strategy</a:t>
            </a:r>
            <a:endParaRPr lang="en-GB" sz="1000" b="0" i="1" dirty="0">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Arial" charset="0"/>
        </a:defRPr>
      </a:lvl2pPr>
      <a:lvl3pPr algn="l" rtl="0" eaLnBrk="1" fontAlgn="base" hangingPunct="1">
        <a:spcBef>
          <a:spcPct val="0"/>
        </a:spcBef>
        <a:spcAft>
          <a:spcPct val="0"/>
        </a:spcAft>
        <a:defRPr sz="3600">
          <a:solidFill>
            <a:schemeClr val="tx2"/>
          </a:solidFill>
          <a:latin typeface="Arial" charset="0"/>
        </a:defRPr>
      </a:lvl3pPr>
      <a:lvl4pPr algn="l" rtl="0" eaLnBrk="1" fontAlgn="base" hangingPunct="1">
        <a:spcBef>
          <a:spcPct val="0"/>
        </a:spcBef>
        <a:spcAft>
          <a:spcPct val="0"/>
        </a:spcAft>
        <a:defRPr sz="3600">
          <a:solidFill>
            <a:schemeClr val="tx2"/>
          </a:solidFill>
          <a:latin typeface="Arial" charset="0"/>
        </a:defRPr>
      </a:lvl4pPr>
      <a:lvl5pPr algn="l" rtl="0" eaLnBrk="1" fontAlgn="base" hangingPunct="1">
        <a:spcBef>
          <a:spcPct val="0"/>
        </a:spcBef>
        <a:spcAft>
          <a:spcPct val="0"/>
        </a:spcAft>
        <a:defRPr sz="3600">
          <a:solidFill>
            <a:schemeClr val="tx2"/>
          </a:solidFill>
          <a:latin typeface="Arial" charset="0"/>
        </a:defRPr>
      </a:lvl5pPr>
      <a:lvl6pPr marL="457200" algn="l" rtl="0" eaLnBrk="1" fontAlgn="base" hangingPunct="1">
        <a:spcBef>
          <a:spcPct val="0"/>
        </a:spcBef>
        <a:spcAft>
          <a:spcPct val="0"/>
        </a:spcAft>
        <a:defRPr sz="3600">
          <a:solidFill>
            <a:schemeClr val="tx2"/>
          </a:solidFill>
          <a:latin typeface="Arial" charset="0"/>
        </a:defRPr>
      </a:lvl6pPr>
      <a:lvl7pPr marL="914400" algn="l" rtl="0" eaLnBrk="1" fontAlgn="base" hangingPunct="1">
        <a:spcBef>
          <a:spcPct val="0"/>
        </a:spcBef>
        <a:spcAft>
          <a:spcPct val="0"/>
        </a:spcAft>
        <a:defRPr sz="3600">
          <a:solidFill>
            <a:schemeClr val="tx2"/>
          </a:solidFill>
          <a:latin typeface="Arial" charset="0"/>
        </a:defRPr>
      </a:lvl7pPr>
      <a:lvl8pPr marL="1371600" algn="l" rtl="0" eaLnBrk="1" fontAlgn="base" hangingPunct="1">
        <a:spcBef>
          <a:spcPct val="0"/>
        </a:spcBef>
        <a:spcAft>
          <a:spcPct val="0"/>
        </a:spcAft>
        <a:defRPr sz="3600">
          <a:solidFill>
            <a:schemeClr val="tx2"/>
          </a:solidFill>
          <a:latin typeface="Arial" charset="0"/>
        </a:defRPr>
      </a:lvl8pPr>
      <a:lvl9pPr marL="1828800" algn="l" rtl="0" eaLnBrk="1" fontAlgn="base" hangingPunct="1">
        <a:spcBef>
          <a:spcPct val="0"/>
        </a:spcBef>
        <a:spcAft>
          <a:spcPct val="0"/>
        </a:spcAft>
        <a:defRPr sz="3600">
          <a:solidFill>
            <a:schemeClr val="tx2"/>
          </a:solidFill>
          <a:latin typeface="Arial" charset="0"/>
        </a:defRPr>
      </a:lvl9pPr>
    </p:titleStyle>
    <p:bodyStyle>
      <a:lvl1pPr marL="228600" indent="-228600" algn="l" rtl="0" eaLnBrk="1" fontAlgn="base" hangingPunct="1">
        <a:spcBef>
          <a:spcPts val="800"/>
        </a:spcBef>
        <a:spcAft>
          <a:spcPct val="0"/>
        </a:spcAft>
        <a:buChar char="–"/>
        <a:defRPr sz="2800">
          <a:solidFill>
            <a:schemeClr val="tx1"/>
          </a:solidFill>
          <a:latin typeface="+mn-lt"/>
          <a:ea typeface="+mn-ea"/>
          <a:cs typeface="+mn-cs"/>
        </a:defRPr>
      </a:lvl1pPr>
      <a:lvl2pPr marL="666750" indent="-247650" algn="l" rtl="0" eaLnBrk="1" fontAlgn="base" hangingPunct="1">
        <a:spcBef>
          <a:spcPct val="20000"/>
        </a:spcBef>
        <a:spcAft>
          <a:spcPct val="0"/>
        </a:spcAft>
        <a:buSzPct val="80000"/>
        <a:buFont typeface="Monotype Sorts" pitchFamily="2" charset="2"/>
        <a:buChar char="n"/>
        <a:defRPr sz="2400">
          <a:solidFill>
            <a:schemeClr val="tx1"/>
          </a:solidFill>
          <a:latin typeface="+mn-lt"/>
        </a:defRPr>
      </a:lvl2pPr>
      <a:lvl3pPr marL="1047750" indent="-190500" algn="l" rtl="0" eaLnBrk="1" fontAlgn="base" hangingPunct="1">
        <a:spcBef>
          <a:spcPct val="20000"/>
        </a:spcBef>
        <a:spcAft>
          <a:spcPct val="0"/>
        </a:spcAft>
        <a:buChar char="–"/>
        <a:defRPr sz="2000">
          <a:solidFill>
            <a:schemeClr val="tx1"/>
          </a:solidFill>
          <a:latin typeface="+mn-lt"/>
        </a:defRPr>
      </a:lvl3pPr>
      <a:lvl4pPr marL="1428750" indent="-190500" algn="l" rtl="0" eaLnBrk="1" fontAlgn="base" hangingPunct="1">
        <a:spcBef>
          <a:spcPct val="20000"/>
        </a:spcBef>
        <a:spcAft>
          <a:spcPct val="0"/>
        </a:spcAft>
        <a:buSzPct val="80000"/>
        <a:buFont typeface="Monotype Sorts" pitchFamily="2" charset="2"/>
        <a:buChar char="n"/>
        <a:defRPr>
          <a:solidFill>
            <a:schemeClr val="tx1"/>
          </a:solidFill>
          <a:latin typeface="+mn-lt"/>
        </a:defRPr>
      </a:lvl4pPr>
      <a:lvl5pPr marL="1809750" indent="-190500" algn="l" rtl="0" eaLnBrk="1" fontAlgn="base" hangingPunct="1">
        <a:spcBef>
          <a:spcPct val="20000"/>
        </a:spcBef>
        <a:spcAft>
          <a:spcPct val="0"/>
        </a:spcAft>
        <a:buChar char="–"/>
        <a:defRPr sz="1600">
          <a:solidFill>
            <a:schemeClr val="tx1"/>
          </a:solidFill>
          <a:latin typeface="+mn-lt"/>
        </a:defRPr>
      </a:lvl5pPr>
      <a:lvl6pPr marL="2266950" indent="-190500" algn="l" rtl="0" eaLnBrk="1" fontAlgn="base" hangingPunct="1">
        <a:spcBef>
          <a:spcPct val="20000"/>
        </a:spcBef>
        <a:spcAft>
          <a:spcPct val="0"/>
        </a:spcAft>
        <a:buChar char="–"/>
        <a:defRPr sz="1600">
          <a:solidFill>
            <a:schemeClr val="tx1"/>
          </a:solidFill>
          <a:latin typeface="+mn-lt"/>
        </a:defRPr>
      </a:lvl6pPr>
      <a:lvl7pPr marL="2724150" indent="-190500" algn="l" rtl="0" eaLnBrk="1" fontAlgn="base" hangingPunct="1">
        <a:spcBef>
          <a:spcPct val="20000"/>
        </a:spcBef>
        <a:spcAft>
          <a:spcPct val="0"/>
        </a:spcAft>
        <a:buChar char="–"/>
        <a:defRPr sz="1600">
          <a:solidFill>
            <a:schemeClr val="tx1"/>
          </a:solidFill>
          <a:latin typeface="+mn-lt"/>
        </a:defRPr>
      </a:lvl7pPr>
      <a:lvl8pPr marL="3181350" indent="-190500" algn="l" rtl="0" eaLnBrk="1" fontAlgn="base" hangingPunct="1">
        <a:spcBef>
          <a:spcPct val="20000"/>
        </a:spcBef>
        <a:spcAft>
          <a:spcPct val="0"/>
        </a:spcAft>
        <a:buChar char="–"/>
        <a:defRPr sz="1600">
          <a:solidFill>
            <a:schemeClr val="tx1"/>
          </a:solidFill>
          <a:latin typeface="+mn-lt"/>
        </a:defRPr>
      </a:lvl8pPr>
      <a:lvl9pPr marL="3638550" indent="-1905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p:txBody>
          <a:bodyPr/>
          <a:lstStyle/>
          <a:p>
            <a:r>
              <a:rPr lang="en-GB" dirty="0" smtClean="0"/>
              <a:t>CON29 - </a:t>
            </a:r>
            <a:endParaRPr lang="en-GB" dirty="0"/>
          </a:p>
        </p:txBody>
      </p:sp>
      <p:sp>
        <p:nvSpPr>
          <p:cNvPr id="29699" name="Rectangle 3"/>
          <p:cNvSpPr>
            <a:spLocks noGrp="1" noChangeArrowheads="1"/>
          </p:cNvSpPr>
          <p:nvPr>
            <p:ph type="subTitle" idx="1"/>
          </p:nvPr>
        </p:nvSpPr>
        <p:spPr>
          <a:xfrm>
            <a:off x="611560" y="3284984"/>
            <a:ext cx="7467600" cy="1080120"/>
          </a:xfrm>
        </p:spPr>
        <p:txBody>
          <a:bodyPr/>
          <a:lstStyle/>
          <a:p>
            <a:r>
              <a:rPr lang="en-GB" dirty="0" smtClean="0"/>
              <a:t>Mark Edwards</a:t>
            </a:r>
          </a:p>
          <a:p>
            <a:endParaRPr lang="en-GB" dirty="0" smtClean="0"/>
          </a:p>
          <a:p>
            <a:r>
              <a:rPr lang="en-GB" dirty="0" smtClean="0"/>
              <a:t>Jamie Winch</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fld id="{750BCD07-49B9-4851-A4E0-6E536F1A7785}" type="slidenum">
              <a:rPr lang="en-GB"/>
              <a:pPr/>
              <a:t>10</a:t>
            </a:fld>
            <a:endParaRPr lang="en-GB"/>
          </a:p>
        </p:txBody>
      </p:sp>
      <p:sp>
        <p:nvSpPr>
          <p:cNvPr id="26626" name="Rectangle 2"/>
          <p:cNvSpPr>
            <a:spLocks noGrp="1" noChangeArrowheads="1"/>
          </p:cNvSpPr>
          <p:nvPr>
            <p:ph type="title"/>
          </p:nvPr>
        </p:nvSpPr>
        <p:spPr/>
        <p:txBody>
          <a:bodyPr/>
          <a:lstStyle/>
          <a:p>
            <a:r>
              <a:rPr lang="en-GB" dirty="0" smtClean="0"/>
              <a:t>Any Questions?</a:t>
            </a:r>
            <a:endParaRPr lang="en-GB" dirty="0"/>
          </a:p>
        </p:txBody>
      </p:sp>
      <p:pic>
        <p:nvPicPr>
          <p:cNvPr id="96259" name="Picture 3" descr="C:\Documents and Settings\cs860me\Local Settings\Temporary Internet Files\Content.IE5\6VZJAXWJ\MP900315598[1].jpg"/>
          <p:cNvPicPr>
            <a:picLocks noChangeAspect="1" noChangeArrowheads="1"/>
          </p:cNvPicPr>
          <p:nvPr/>
        </p:nvPicPr>
        <p:blipFill>
          <a:blip r:embed="rId2" cstate="print"/>
          <a:srcRect/>
          <a:stretch>
            <a:fillRect/>
          </a:stretch>
        </p:blipFill>
        <p:spPr bwMode="auto">
          <a:xfrm>
            <a:off x="1835696" y="2132856"/>
            <a:ext cx="5154910" cy="3678243"/>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EFE2086-7565-4E55-9F2E-E6A6B3A54FF9}" type="slidenum">
              <a:rPr lang="en-GB"/>
              <a:pPr/>
              <a:t>2</a:t>
            </a:fld>
            <a:endParaRPr lang="en-GB"/>
          </a:p>
        </p:txBody>
      </p:sp>
      <p:sp>
        <p:nvSpPr>
          <p:cNvPr id="4098" name="Rectangle 2"/>
          <p:cNvSpPr>
            <a:spLocks noGrp="1" noChangeArrowheads="1"/>
          </p:cNvSpPr>
          <p:nvPr>
            <p:ph type="title"/>
          </p:nvPr>
        </p:nvSpPr>
        <p:spPr/>
        <p:txBody>
          <a:bodyPr/>
          <a:lstStyle/>
          <a:p>
            <a:r>
              <a:rPr lang="en-GB" dirty="0" smtClean="0"/>
              <a:t>The Proposal</a:t>
            </a:r>
            <a:endParaRPr lang="en-GB" dirty="0"/>
          </a:p>
        </p:txBody>
      </p:sp>
      <p:sp>
        <p:nvSpPr>
          <p:cNvPr id="4099" name="Rectangle 3"/>
          <p:cNvSpPr>
            <a:spLocks noGrp="1" noChangeArrowheads="1"/>
          </p:cNvSpPr>
          <p:nvPr>
            <p:ph type="body" idx="1"/>
          </p:nvPr>
        </p:nvSpPr>
        <p:spPr/>
        <p:txBody>
          <a:bodyPr/>
          <a:lstStyle/>
          <a:p>
            <a:pPr>
              <a:buNone/>
            </a:pPr>
            <a:endParaRPr lang="en-GB" dirty="0" smtClean="0">
              <a:latin typeface="Arial" charset="0"/>
              <a:cs typeface="Arial" charset="0"/>
            </a:endParaRPr>
          </a:p>
          <a:p>
            <a:pPr>
              <a:buNone/>
            </a:pPr>
            <a:endParaRPr lang="en-GB" dirty="0"/>
          </a:p>
        </p:txBody>
      </p:sp>
      <p:sp>
        <p:nvSpPr>
          <p:cNvPr id="5" name="Rectangle 4"/>
          <p:cNvSpPr/>
          <p:nvPr/>
        </p:nvSpPr>
        <p:spPr>
          <a:xfrm>
            <a:off x="611560" y="2132856"/>
            <a:ext cx="7632848" cy="3785652"/>
          </a:xfrm>
          <a:prstGeom prst="rect">
            <a:avLst/>
          </a:prstGeom>
        </p:spPr>
        <p:txBody>
          <a:bodyPr wrap="square">
            <a:spAutoFit/>
          </a:bodyPr>
          <a:lstStyle/>
          <a:p>
            <a:r>
              <a:rPr lang="en-GB" dirty="0" smtClean="0"/>
              <a:t>To develop and implement a prototype solution allowing customers and other stakeholders to access CON29 data  held by selected Local Authorities, and other relevant organisations, in the most efficient and cost effective manner whilst conforming to common standards.</a:t>
            </a:r>
          </a:p>
          <a:p>
            <a:endParaRPr lang="en-GB" dirty="0" smtClean="0"/>
          </a:p>
          <a:p>
            <a:r>
              <a:rPr lang="en-GB" dirty="0" smtClean="0"/>
              <a:t>Land Registry are seeking to take over the provision of maintaining a Local Land Charges register and the enquiries of a Local Authority (CON29) forms part of the service. </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fld id="{F6D140A5-9F24-4758-B0D2-4BF36E474C65}" type="slidenum">
              <a:rPr lang="en-GB"/>
              <a:pPr/>
              <a:t>3</a:t>
            </a:fld>
            <a:endParaRPr lang="en-GB"/>
          </a:p>
        </p:txBody>
      </p:sp>
      <p:sp>
        <p:nvSpPr>
          <p:cNvPr id="14338" name="Rectangle 2"/>
          <p:cNvSpPr>
            <a:spLocks noGrp="1" noChangeArrowheads="1"/>
          </p:cNvSpPr>
          <p:nvPr>
            <p:ph type="title"/>
          </p:nvPr>
        </p:nvSpPr>
        <p:spPr/>
        <p:txBody>
          <a:bodyPr anchor="ctr"/>
          <a:lstStyle/>
          <a:p>
            <a:r>
              <a:rPr lang="en-GB" dirty="0" smtClean="0"/>
              <a:t>The Proposal (Cont’d)</a:t>
            </a:r>
            <a:endParaRPr lang="en-GB" dirty="0"/>
          </a:p>
        </p:txBody>
      </p:sp>
      <p:graphicFrame>
        <p:nvGraphicFramePr>
          <p:cNvPr id="14341" name="Object 5"/>
          <p:cNvGraphicFramePr>
            <a:graphicFrameLocks noChangeAspect="1"/>
          </p:cNvGraphicFramePr>
          <p:nvPr/>
        </p:nvGraphicFramePr>
        <p:xfrm>
          <a:off x="1331640" y="2276872"/>
          <a:ext cx="6973887" cy="3783012"/>
        </p:xfrm>
        <a:graphic>
          <a:graphicData uri="http://schemas.openxmlformats.org/presentationml/2006/ole">
            <mc:AlternateContent xmlns:mc="http://schemas.openxmlformats.org/markup-compatibility/2006">
              <mc:Choice xmlns:v="urn:schemas-microsoft-com:vml" Requires="v">
                <p:oleObj spid="_x0000_s60426" name="Chart" r:id="rId4" imgW="6972471" imgH="3772071" progId="MSGraph.Chart.8">
                  <p:embed/>
                </p:oleObj>
              </mc:Choice>
              <mc:Fallback>
                <p:oleObj name="Chart" r:id="rId4" imgW="6972471" imgH="3772071" progId="MSGraph.Char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2276872"/>
                        <a:ext cx="6973887" cy="3783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4342" name="Picture 6"/>
          <p:cNvPicPr>
            <a:picLocks noChangeAspect="1" noChangeArrowheads="1"/>
          </p:cNvPicPr>
          <p:nvPr/>
        </p:nvPicPr>
        <p:blipFill>
          <a:blip r:embed="rId6" cstate="print"/>
          <a:srcRect/>
          <a:stretch>
            <a:fillRect/>
          </a:stretch>
        </p:blipFill>
        <p:spPr bwMode="auto">
          <a:xfrm>
            <a:off x="251520" y="1772816"/>
            <a:ext cx="8640960" cy="49685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EFE2086-7565-4E55-9F2E-E6A6B3A54FF9}" type="slidenum">
              <a:rPr lang="en-GB"/>
              <a:pPr/>
              <a:t>4</a:t>
            </a:fld>
            <a:endParaRPr lang="en-GB"/>
          </a:p>
        </p:txBody>
      </p:sp>
      <p:sp>
        <p:nvSpPr>
          <p:cNvPr id="4098" name="Rectangle 2"/>
          <p:cNvSpPr>
            <a:spLocks noGrp="1" noChangeArrowheads="1"/>
          </p:cNvSpPr>
          <p:nvPr>
            <p:ph type="title"/>
          </p:nvPr>
        </p:nvSpPr>
        <p:spPr/>
        <p:txBody>
          <a:bodyPr/>
          <a:lstStyle/>
          <a:p>
            <a:r>
              <a:rPr lang="en-GB" dirty="0" smtClean="0"/>
              <a:t>Drivers</a:t>
            </a:r>
            <a:endParaRPr lang="en-GB" dirty="0"/>
          </a:p>
        </p:txBody>
      </p:sp>
      <p:sp>
        <p:nvSpPr>
          <p:cNvPr id="4099" name="Rectangle 3"/>
          <p:cNvSpPr>
            <a:spLocks noGrp="1" noChangeArrowheads="1"/>
          </p:cNvSpPr>
          <p:nvPr>
            <p:ph type="body" idx="1"/>
          </p:nvPr>
        </p:nvSpPr>
        <p:spPr/>
        <p:txBody>
          <a:bodyPr/>
          <a:lstStyle/>
          <a:p>
            <a:endParaRPr lang="en-GB" dirty="0" smtClean="0">
              <a:latin typeface="Arial" charset="0"/>
              <a:cs typeface="Arial" charset="0"/>
            </a:endParaRPr>
          </a:p>
          <a:p>
            <a:r>
              <a:rPr lang="en-GB" dirty="0" smtClean="0">
                <a:latin typeface="Arial" charset="0"/>
                <a:cs typeface="Arial" charset="0"/>
              </a:rPr>
              <a:t>Digital by Default</a:t>
            </a:r>
          </a:p>
          <a:p>
            <a:r>
              <a:rPr lang="en-GB" dirty="0" smtClean="0">
                <a:latin typeface="Arial" charset="0"/>
                <a:cs typeface="Arial" charset="0"/>
              </a:rPr>
              <a:t>World Bank Report</a:t>
            </a:r>
          </a:p>
          <a:p>
            <a:r>
              <a:rPr lang="en-GB" dirty="0" smtClean="0">
                <a:latin typeface="Arial" charset="0"/>
                <a:cs typeface="Arial" charset="0"/>
              </a:rPr>
              <a:t>Improve the </a:t>
            </a:r>
            <a:r>
              <a:rPr lang="en-GB" dirty="0" err="1" smtClean="0">
                <a:latin typeface="Arial" charset="0"/>
                <a:cs typeface="Arial" charset="0"/>
              </a:rPr>
              <a:t>conveyancing</a:t>
            </a:r>
            <a:r>
              <a:rPr lang="en-GB" dirty="0" smtClean="0">
                <a:latin typeface="Arial" charset="0"/>
                <a:cs typeface="Arial" charset="0"/>
              </a:rPr>
              <a:t> process</a:t>
            </a:r>
          </a:p>
          <a:p>
            <a:r>
              <a:rPr lang="en-GB" dirty="0" smtClean="0">
                <a:latin typeface="Arial" charset="0"/>
                <a:cs typeface="Arial" charset="0"/>
              </a:rPr>
              <a:t>Encourage and support Local Authority digitisation</a:t>
            </a:r>
          </a:p>
          <a:p>
            <a:r>
              <a:rPr lang="en-GB" dirty="0" smtClean="0">
                <a:latin typeface="Arial" charset="0"/>
                <a:cs typeface="Arial" charset="0"/>
              </a:rPr>
              <a:t>Release Open Data</a:t>
            </a:r>
          </a:p>
          <a:p>
            <a:pPr>
              <a:buNone/>
            </a:pPr>
            <a:endParaRPr lang="en-GB" dirty="0" smtClean="0">
              <a:latin typeface="Arial" charset="0"/>
              <a:cs typeface="Arial" charset="0"/>
            </a:endParaRPr>
          </a:p>
          <a:p>
            <a:pPr>
              <a:buNone/>
            </a:pP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World Bank </a:t>
            </a:r>
            <a:r>
              <a:rPr lang="en-GB" dirty="0" smtClean="0"/>
              <a:t>Report</a:t>
            </a:r>
            <a:endParaRPr lang="en-GB" dirty="0"/>
          </a:p>
        </p:txBody>
      </p:sp>
      <p:sp>
        <p:nvSpPr>
          <p:cNvPr id="4" name="Slide Number Placeholder 3"/>
          <p:cNvSpPr>
            <a:spLocks noGrp="1"/>
          </p:cNvSpPr>
          <p:nvPr>
            <p:ph type="sldNum" sz="quarter" idx="10"/>
          </p:nvPr>
        </p:nvSpPr>
        <p:spPr/>
        <p:txBody>
          <a:bodyPr/>
          <a:lstStyle/>
          <a:p>
            <a:fld id="{77AFCFC9-BD9E-48DE-8981-9F61BE32D6CC}" type="slidenum">
              <a:rPr lang="en-GB" smtClean="0"/>
              <a:pPr/>
              <a:t>5</a:t>
            </a:fld>
            <a:endParaRPr lang="en-GB"/>
          </a:p>
        </p:txBody>
      </p:sp>
      <p:pic>
        <p:nvPicPr>
          <p:cNvPr id="6349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9896" y="1752600"/>
            <a:ext cx="7209007"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3994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Registering a Property - indicators</a:t>
            </a:r>
            <a:endParaRPr lang="en-GB"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97333434"/>
              </p:ext>
            </p:extLst>
          </p:nvPr>
        </p:nvGraphicFramePr>
        <p:xfrm>
          <a:off x="1331640" y="1988840"/>
          <a:ext cx="5976664" cy="2232248"/>
        </p:xfrm>
        <a:graphic>
          <a:graphicData uri="http://schemas.openxmlformats.org/drawingml/2006/table">
            <a:tbl>
              <a:tblPr/>
              <a:tblGrid>
                <a:gridCol w="537592"/>
                <a:gridCol w="3206824"/>
                <a:gridCol w="936104"/>
                <a:gridCol w="1296144"/>
              </a:tblGrid>
              <a:tr h="247268">
                <a:tc>
                  <a:txBody>
                    <a:bodyPr/>
                    <a:lstStyle/>
                    <a:p>
                      <a:pPr algn="ctr" fontAlgn="b"/>
                      <a:r>
                        <a:rPr lang="en-GB" sz="1100" b="1" i="0" u="none" strike="noStrike" dirty="0">
                          <a:solidFill>
                            <a:srgbClr val="000000"/>
                          </a:solidFill>
                          <a:effectLst/>
                          <a:latin typeface="Calibri"/>
                        </a:rPr>
                        <a:t>Step</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GB" sz="1100" b="1" i="0" u="none" strike="noStrike" dirty="0">
                          <a:solidFill>
                            <a:srgbClr val="000000"/>
                          </a:solidFill>
                          <a:effectLst/>
                          <a:latin typeface="Calibri"/>
                        </a:rPr>
                        <a:t>Description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GB" sz="1100" b="1" i="0" u="none" strike="noStrike" dirty="0">
                          <a:solidFill>
                            <a:srgbClr val="000000"/>
                          </a:solidFill>
                          <a:effectLst/>
                          <a:latin typeface="Calibri"/>
                        </a:rPr>
                        <a:t>Time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GB" sz="1100" b="1" i="0" u="none" strike="noStrike" dirty="0">
                          <a:solidFill>
                            <a:srgbClr val="000000"/>
                          </a:solidFill>
                          <a:effectLst/>
                          <a:latin typeface="Calibri"/>
                        </a:rPr>
                        <a:t>Cost</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65760">
                <a:tc>
                  <a:txBody>
                    <a:bodyPr/>
                    <a:lstStyle/>
                    <a:p>
                      <a:pPr algn="ctr" fontAlgn="b"/>
                      <a:r>
                        <a:rPr lang="en-GB" sz="1100" b="1" i="0" u="none" strike="noStrike" dirty="0">
                          <a:solidFill>
                            <a:srgbClr val="000000"/>
                          </a:solidFill>
                          <a:effectLst/>
                          <a:latin typeface="Calibri"/>
                        </a:rPr>
                        <a:t>1</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Calibri"/>
                        </a:rPr>
                        <a:t>Standard enquiries (Sellers pack) Seller's to buyer's Solicitor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a:rPr>
                        <a:t>1-4 weeks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a:rPr>
                        <a:t>£3,500 - £10,000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3076">
                <a:tc>
                  <a:txBody>
                    <a:bodyPr/>
                    <a:lstStyle/>
                    <a:p>
                      <a:pPr algn="ctr" fontAlgn="b"/>
                      <a:r>
                        <a:rPr lang="en-GB" sz="1100" b="1" i="0" u="none" strike="noStrike" dirty="0">
                          <a:solidFill>
                            <a:srgbClr val="000000"/>
                          </a:solidFill>
                          <a:effectLst/>
                          <a:latin typeface="Calibri"/>
                        </a:rPr>
                        <a:t>2</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Calibri"/>
                        </a:rPr>
                        <a:t>Conduct </a:t>
                      </a:r>
                      <a:r>
                        <a:rPr lang="en-GB" sz="1100" b="1" i="0" u="none" strike="noStrike" baseline="0" dirty="0" err="1" smtClean="0">
                          <a:solidFill>
                            <a:srgbClr val="000000"/>
                          </a:solidFill>
                          <a:effectLst/>
                          <a:latin typeface="Calibri"/>
                        </a:rPr>
                        <a:t>C</a:t>
                      </a:r>
                      <a:r>
                        <a:rPr lang="en-GB" sz="1100" b="1" i="0" u="none" strike="noStrike" dirty="0" err="1" smtClean="0">
                          <a:solidFill>
                            <a:srgbClr val="000000"/>
                          </a:solidFill>
                          <a:effectLst/>
                          <a:latin typeface="Calibri"/>
                        </a:rPr>
                        <a:t>onveyancing</a:t>
                      </a:r>
                      <a:r>
                        <a:rPr lang="en-GB" sz="1100" b="1" i="0" u="none" strike="noStrike" dirty="0" smtClean="0">
                          <a:solidFill>
                            <a:srgbClr val="000000"/>
                          </a:solidFill>
                          <a:effectLst/>
                          <a:latin typeface="Calibri"/>
                        </a:rPr>
                        <a:t> </a:t>
                      </a:r>
                      <a:r>
                        <a:rPr lang="en-GB" sz="1100" b="1" i="0" u="none" strike="noStrike" dirty="0">
                          <a:solidFill>
                            <a:srgbClr val="000000"/>
                          </a:solidFill>
                          <a:effectLst/>
                          <a:latin typeface="Calibri"/>
                        </a:rPr>
                        <a:t>searches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a:rPr>
                        <a:t>1-3 weeks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a:rPr>
                        <a:t>£300 - £1,000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032">
                <a:tc>
                  <a:txBody>
                    <a:bodyPr/>
                    <a:lstStyle/>
                    <a:p>
                      <a:pPr algn="ctr" fontAlgn="b"/>
                      <a:r>
                        <a:rPr lang="en-GB" sz="1100" b="1" i="0" u="none" strike="noStrike" dirty="0">
                          <a:solidFill>
                            <a:srgbClr val="000000"/>
                          </a:solidFill>
                          <a:effectLst/>
                          <a:latin typeface="Calibri"/>
                        </a:rPr>
                        <a:t>3</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Calibri"/>
                        </a:rPr>
                        <a:t>Draft &amp; exchange of contracts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a:rPr>
                        <a:t>1 day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a:rPr>
                        <a:t>Included in step 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7356">
                <a:tc>
                  <a:txBody>
                    <a:bodyPr/>
                    <a:lstStyle/>
                    <a:p>
                      <a:pPr algn="ctr" fontAlgn="b"/>
                      <a:r>
                        <a:rPr lang="en-GB" sz="1100" b="1" i="0" u="none" strike="noStrike" dirty="0">
                          <a:solidFill>
                            <a:srgbClr val="000000"/>
                          </a:solidFill>
                          <a:effectLst/>
                          <a:latin typeface="Calibri"/>
                        </a:rPr>
                        <a:t>4</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dirty="0" smtClean="0">
                          <a:solidFill>
                            <a:srgbClr val="000000"/>
                          </a:solidFill>
                          <a:effectLst/>
                          <a:latin typeface="Calibri"/>
                        </a:rPr>
                        <a:t>Pre-completion </a:t>
                      </a:r>
                      <a:r>
                        <a:rPr lang="en-GB" sz="1100" b="1" i="0" u="none" strike="noStrike" dirty="0" err="1">
                          <a:solidFill>
                            <a:srgbClr val="000000"/>
                          </a:solidFill>
                          <a:effectLst/>
                          <a:latin typeface="Calibri"/>
                        </a:rPr>
                        <a:t>LR</a:t>
                      </a:r>
                      <a:r>
                        <a:rPr lang="en-GB" sz="1100" b="1" i="0" u="none" strike="noStrike" dirty="0">
                          <a:solidFill>
                            <a:srgbClr val="000000"/>
                          </a:solidFill>
                          <a:effectLst/>
                          <a:latin typeface="Calibri"/>
                        </a:rPr>
                        <a:t> search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a:rPr>
                        <a:t>1 day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a:rPr>
                        <a:t>£4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8708">
                <a:tc>
                  <a:txBody>
                    <a:bodyPr/>
                    <a:lstStyle/>
                    <a:p>
                      <a:pPr algn="ctr" fontAlgn="b"/>
                      <a:r>
                        <a:rPr lang="en-GB" sz="1100" b="1" i="0" u="none" strike="noStrike" dirty="0">
                          <a:solidFill>
                            <a:srgbClr val="000000"/>
                          </a:solidFill>
                          <a:effectLst/>
                          <a:latin typeface="Calibri"/>
                        </a:rPr>
                        <a:t>5</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dirty="0" err="1">
                          <a:solidFill>
                            <a:srgbClr val="000000"/>
                          </a:solidFill>
                          <a:effectLst/>
                          <a:latin typeface="Calibri"/>
                        </a:rPr>
                        <a:t>SDLT</a:t>
                      </a:r>
                      <a:r>
                        <a:rPr lang="en-GB" sz="1100" b="1" i="0" u="none" strike="noStrike" dirty="0">
                          <a:solidFill>
                            <a:srgbClr val="000000"/>
                          </a:solidFill>
                          <a:effectLst/>
                          <a:latin typeface="Calibri"/>
                        </a:rPr>
                        <a:t> </a:t>
                      </a:r>
                      <a:r>
                        <a:rPr lang="en-GB" sz="1100" b="1" i="0" u="none" strike="noStrike" dirty="0" smtClean="0">
                          <a:solidFill>
                            <a:srgbClr val="000000"/>
                          </a:solidFill>
                          <a:effectLst/>
                          <a:latin typeface="Calibri"/>
                        </a:rPr>
                        <a:t>submission</a:t>
                      </a:r>
                      <a:endParaRPr lang="en-GB" sz="1100" b="1" i="0" u="none" strike="noStrike" dirty="0">
                        <a:solidFill>
                          <a:srgbClr val="000000"/>
                        </a:solidFill>
                        <a:effectLst/>
                        <a:latin typeface="Calibri"/>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Calibri"/>
                        </a:rPr>
                        <a:t>1 day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Calibri"/>
                        </a:rPr>
                        <a:t>% of the value of property</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856">
                <a:tc>
                  <a:txBody>
                    <a:bodyPr/>
                    <a:lstStyle/>
                    <a:p>
                      <a:pPr algn="ctr" fontAlgn="b"/>
                      <a:r>
                        <a:rPr lang="en-GB" sz="1100" b="1" i="0" u="none" strike="noStrike" dirty="0">
                          <a:solidFill>
                            <a:srgbClr val="000000"/>
                          </a:solidFill>
                          <a:effectLst/>
                          <a:latin typeface="Calibri"/>
                        </a:rPr>
                        <a:t>6</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Calibri"/>
                        </a:rPr>
                        <a:t>Registration of transfer &amp; charge at </a:t>
                      </a:r>
                      <a:r>
                        <a:rPr lang="en-US" sz="1100" b="1" i="0" u="none" strike="noStrike" dirty="0" err="1">
                          <a:solidFill>
                            <a:srgbClr val="000000"/>
                          </a:solidFill>
                          <a:effectLst/>
                          <a:latin typeface="Calibri"/>
                        </a:rPr>
                        <a:t>LR</a:t>
                      </a:r>
                      <a:endParaRPr lang="en-US" sz="1100" b="1" i="0" u="none" strike="noStrike" dirty="0">
                        <a:solidFill>
                          <a:srgbClr val="000000"/>
                        </a:solidFill>
                        <a:effectLst/>
                        <a:latin typeface="Calibri"/>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1100" b="1" i="0" u="none" strike="noStrike">
                          <a:solidFill>
                            <a:srgbClr val="000000"/>
                          </a:solidFill>
                          <a:effectLst/>
                          <a:latin typeface="Calibri"/>
                        </a:rPr>
                        <a:t>7 days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Calibri"/>
                        </a:rPr>
                        <a:t>£40 - £920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0"/>
          </p:nvPr>
        </p:nvSpPr>
        <p:spPr/>
        <p:txBody>
          <a:bodyPr/>
          <a:lstStyle/>
          <a:p>
            <a:fld id="{77AFCFC9-BD9E-48DE-8981-9F61BE32D6CC}" type="slidenum">
              <a:rPr lang="en-GB" smtClean="0"/>
              <a:pPr/>
              <a:t>6</a:t>
            </a:fld>
            <a:endParaRPr lang="en-GB"/>
          </a:p>
        </p:txBody>
      </p:sp>
      <p:graphicFrame>
        <p:nvGraphicFramePr>
          <p:cNvPr id="8" name="Table 7"/>
          <p:cNvGraphicFramePr>
            <a:graphicFrameLocks noGrp="1"/>
          </p:cNvGraphicFramePr>
          <p:nvPr>
            <p:extLst>
              <p:ext uri="{D42A27DB-BD31-4B8C-83A1-F6EECF244321}">
                <p14:modId xmlns:p14="http://schemas.microsoft.com/office/powerpoint/2010/main" val="1965132576"/>
              </p:ext>
            </p:extLst>
          </p:nvPr>
        </p:nvGraphicFramePr>
        <p:xfrm>
          <a:off x="1403648" y="4725144"/>
          <a:ext cx="5976664" cy="1311380"/>
        </p:xfrm>
        <a:graphic>
          <a:graphicData uri="http://schemas.openxmlformats.org/drawingml/2006/table">
            <a:tbl>
              <a:tblPr/>
              <a:tblGrid>
                <a:gridCol w="576064"/>
                <a:gridCol w="5400600"/>
              </a:tblGrid>
              <a:tr h="288032">
                <a:tc>
                  <a:txBody>
                    <a:bodyPr/>
                    <a:lstStyle/>
                    <a:p>
                      <a:pPr algn="ctr" fontAlgn="b"/>
                      <a:r>
                        <a:rPr lang="en-GB" sz="1100" b="1" i="0" u="none" strike="noStrike" dirty="0">
                          <a:solidFill>
                            <a:srgbClr val="000000"/>
                          </a:solidFill>
                          <a:effectLst/>
                          <a:latin typeface="Calibri"/>
                        </a:rPr>
                        <a:t>Year</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100" b="1" i="0" u="none" strike="noStrike" dirty="0">
                          <a:solidFill>
                            <a:srgbClr val="000000"/>
                          </a:solidFill>
                          <a:effectLst/>
                          <a:latin typeface="Calibri"/>
                        </a:rPr>
                        <a:t>Enhancements to </a:t>
                      </a:r>
                      <a:r>
                        <a:rPr lang="en-US" sz="1100" b="1" i="0" u="none" strike="noStrike" dirty="0" smtClean="0">
                          <a:solidFill>
                            <a:srgbClr val="000000"/>
                          </a:solidFill>
                          <a:effectLst/>
                          <a:latin typeface="Calibri"/>
                        </a:rPr>
                        <a:t>Registering </a:t>
                      </a:r>
                      <a:r>
                        <a:rPr lang="en-US" sz="1100" b="1" i="0" u="none" strike="noStrike" dirty="0">
                          <a:solidFill>
                            <a:srgbClr val="000000"/>
                          </a:solidFill>
                          <a:effectLst/>
                          <a:latin typeface="Calibri"/>
                        </a:rPr>
                        <a:t>a </a:t>
                      </a:r>
                      <a:r>
                        <a:rPr lang="en-US" sz="1100" b="1" i="0" u="none" strike="noStrike" dirty="0" smtClean="0">
                          <a:solidFill>
                            <a:srgbClr val="000000"/>
                          </a:solidFill>
                          <a:effectLst/>
                          <a:latin typeface="Calibri"/>
                        </a:rPr>
                        <a:t>Property indicator</a:t>
                      </a:r>
                      <a:endParaRPr lang="en-US" sz="1100" b="1" i="0" u="none" strike="noStrike" dirty="0">
                        <a:solidFill>
                          <a:srgbClr val="000000"/>
                        </a:solidFill>
                        <a:effectLst/>
                        <a:latin typeface="Calibri"/>
                      </a:endParaRP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216023">
                <a:tc>
                  <a:txBody>
                    <a:bodyPr/>
                    <a:lstStyle/>
                    <a:p>
                      <a:pPr algn="ctr" fontAlgn="b"/>
                      <a:r>
                        <a:rPr lang="en-GB" sz="1100" b="1" i="0" u="none" strike="noStrike" dirty="0">
                          <a:solidFill>
                            <a:srgbClr val="000000"/>
                          </a:solidFill>
                          <a:effectLst/>
                          <a:latin typeface="Calibri"/>
                        </a:rPr>
                        <a:t>2010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Calibri"/>
                        </a:rPr>
                        <a:t>No reform as measured by Doing </a:t>
                      </a:r>
                      <a:r>
                        <a:rPr lang="en-US" sz="1100" b="1" i="0" u="none" strike="noStrike" dirty="0" smtClean="0">
                          <a:solidFill>
                            <a:srgbClr val="000000"/>
                          </a:solidFill>
                          <a:effectLst/>
                          <a:latin typeface="Calibri"/>
                        </a:rPr>
                        <a:t>Business</a:t>
                      </a:r>
                      <a:endParaRPr lang="en-US" sz="1100" b="1" i="0" u="none" strike="noStrike" dirty="0">
                        <a:solidFill>
                          <a:srgbClr val="000000"/>
                        </a:solidFill>
                        <a:effectLst/>
                        <a:latin typeface="Calibri"/>
                      </a:endParaRP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9167">
                <a:tc>
                  <a:txBody>
                    <a:bodyPr/>
                    <a:lstStyle/>
                    <a:p>
                      <a:pPr algn="ctr" fontAlgn="b"/>
                      <a:r>
                        <a:rPr lang="en-GB" sz="1100" b="1" i="0" u="none" strike="noStrike" dirty="0">
                          <a:solidFill>
                            <a:srgbClr val="000000"/>
                          </a:solidFill>
                          <a:effectLst/>
                          <a:latin typeface="Calibri"/>
                        </a:rPr>
                        <a:t>2011</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Calibri"/>
                        </a:rPr>
                        <a:t>The lodging of a </a:t>
                      </a:r>
                      <a:r>
                        <a:rPr lang="en-US" sz="1100" b="1" i="0" u="none" strike="noStrike" dirty="0" err="1">
                          <a:solidFill>
                            <a:srgbClr val="000000"/>
                          </a:solidFill>
                          <a:effectLst/>
                          <a:latin typeface="Calibri"/>
                        </a:rPr>
                        <a:t>SDLT</a:t>
                      </a:r>
                      <a:r>
                        <a:rPr lang="en-US" sz="1100" b="1" i="0" u="none" strike="noStrike" dirty="0">
                          <a:solidFill>
                            <a:srgbClr val="000000"/>
                          </a:solidFill>
                          <a:effectLst/>
                          <a:latin typeface="Calibri"/>
                        </a:rPr>
                        <a:t> processed automatically and electronically by the </a:t>
                      </a:r>
                      <a:r>
                        <a:rPr lang="en-US" sz="1100" b="1" i="0" u="none" strike="noStrike" dirty="0" err="1">
                          <a:solidFill>
                            <a:srgbClr val="000000"/>
                          </a:solidFill>
                          <a:effectLst/>
                          <a:latin typeface="Calibri"/>
                        </a:rPr>
                        <a:t>HMRC</a:t>
                      </a:r>
                      <a:endParaRPr lang="en-US" sz="1100" b="1" i="0" u="none" strike="noStrike" dirty="0">
                        <a:solidFill>
                          <a:srgbClr val="000000"/>
                        </a:solidFill>
                        <a:effectLst/>
                        <a:latin typeface="Calibri"/>
                      </a:endParaRP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2507">
                <a:tc>
                  <a:txBody>
                    <a:bodyPr/>
                    <a:lstStyle/>
                    <a:p>
                      <a:pPr algn="ctr" fontAlgn="b"/>
                      <a:r>
                        <a:rPr lang="en-GB" sz="1100" b="1" i="0" u="none" strike="noStrike" dirty="0">
                          <a:solidFill>
                            <a:srgbClr val="000000"/>
                          </a:solidFill>
                          <a:effectLst/>
                          <a:latin typeface="Calibri"/>
                        </a:rPr>
                        <a:t>2012</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Calibri"/>
                        </a:rPr>
                        <a:t>No reform as measured by Doing </a:t>
                      </a:r>
                      <a:r>
                        <a:rPr lang="en-US" sz="1100" b="1" i="0" u="none" strike="noStrike" dirty="0" smtClean="0">
                          <a:solidFill>
                            <a:srgbClr val="000000"/>
                          </a:solidFill>
                          <a:effectLst/>
                          <a:latin typeface="Calibri"/>
                        </a:rPr>
                        <a:t>Business</a:t>
                      </a:r>
                      <a:endParaRPr lang="en-US" sz="1100" b="1" i="0" u="none" strike="noStrike" dirty="0">
                        <a:solidFill>
                          <a:srgbClr val="000000"/>
                        </a:solidFill>
                        <a:effectLst/>
                        <a:latin typeface="Calibri"/>
                      </a:endParaRP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51">
                <a:tc>
                  <a:txBody>
                    <a:bodyPr/>
                    <a:lstStyle/>
                    <a:p>
                      <a:pPr algn="ctr" fontAlgn="b"/>
                      <a:r>
                        <a:rPr lang="en-GB" sz="1100" b="1" i="0" u="none" strike="noStrike" dirty="0">
                          <a:solidFill>
                            <a:srgbClr val="000000"/>
                          </a:solidFill>
                          <a:effectLst/>
                          <a:latin typeface="Calibri"/>
                        </a:rPr>
                        <a:t>2013</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Calibri"/>
                        </a:rPr>
                        <a:t>Electronic lodgment (e-</a:t>
                      </a:r>
                      <a:r>
                        <a:rPr lang="en-US" sz="1100" b="1" i="0" u="none" strike="noStrike" dirty="0" err="1">
                          <a:solidFill>
                            <a:srgbClr val="000000"/>
                          </a:solidFill>
                          <a:effectLst/>
                          <a:latin typeface="Calibri"/>
                        </a:rPr>
                        <a:t>DRS</a:t>
                      </a:r>
                      <a:r>
                        <a:rPr lang="en-US" sz="1100" b="1" i="0" u="none" strike="noStrike" dirty="0">
                          <a:solidFill>
                            <a:srgbClr val="000000"/>
                          </a:solidFill>
                          <a:effectLst/>
                          <a:latin typeface="Calibri"/>
                        </a:rPr>
                        <a:t>) for property transfer applications at </a:t>
                      </a:r>
                      <a:r>
                        <a:rPr lang="en-US" sz="1100" b="1" i="0" u="none" strike="noStrike" dirty="0" err="1">
                          <a:solidFill>
                            <a:srgbClr val="000000"/>
                          </a:solidFill>
                          <a:effectLst/>
                          <a:latin typeface="Calibri"/>
                        </a:rPr>
                        <a:t>LR</a:t>
                      </a:r>
                      <a:r>
                        <a:rPr lang="en-US" sz="1100" b="1" i="0" u="none" strike="noStrike" dirty="0">
                          <a:solidFill>
                            <a:srgbClr val="000000"/>
                          </a:solidFill>
                          <a:effectLst/>
                          <a:latin typeface="Calibri"/>
                        </a:rPr>
                        <a:t>.</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899875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EFE2086-7565-4E55-9F2E-E6A6B3A54FF9}" type="slidenum">
              <a:rPr lang="en-GB"/>
              <a:pPr/>
              <a:t>7</a:t>
            </a:fld>
            <a:endParaRPr lang="en-GB"/>
          </a:p>
        </p:txBody>
      </p:sp>
      <p:sp>
        <p:nvSpPr>
          <p:cNvPr id="4098" name="Rectangle 2"/>
          <p:cNvSpPr>
            <a:spLocks noGrp="1" noChangeArrowheads="1"/>
          </p:cNvSpPr>
          <p:nvPr>
            <p:ph type="title"/>
          </p:nvPr>
        </p:nvSpPr>
        <p:spPr/>
        <p:txBody>
          <a:bodyPr/>
          <a:lstStyle/>
          <a:p>
            <a:r>
              <a:rPr lang="en-GB" dirty="0" smtClean="0"/>
              <a:t>Research</a:t>
            </a:r>
            <a:endParaRPr lang="en-GB" dirty="0"/>
          </a:p>
        </p:txBody>
      </p:sp>
      <p:sp>
        <p:nvSpPr>
          <p:cNvPr id="4099" name="Rectangle 3"/>
          <p:cNvSpPr>
            <a:spLocks noGrp="1" noChangeArrowheads="1"/>
          </p:cNvSpPr>
          <p:nvPr>
            <p:ph type="body" idx="1"/>
          </p:nvPr>
        </p:nvSpPr>
        <p:spPr/>
        <p:txBody>
          <a:bodyPr/>
          <a:lstStyle/>
          <a:p>
            <a:r>
              <a:rPr lang="en-GB" dirty="0" smtClean="0"/>
              <a:t>Market Warming Day – 20</a:t>
            </a:r>
            <a:r>
              <a:rPr lang="en-GB" baseline="30000" dirty="0" smtClean="0"/>
              <a:t>th</a:t>
            </a:r>
            <a:r>
              <a:rPr lang="en-GB" dirty="0" smtClean="0"/>
              <a:t> June 2013</a:t>
            </a:r>
            <a:endParaRPr lang="en-GB" dirty="0"/>
          </a:p>
          <a:p>
            <a:r>
              <a:rPr lang="en-GB" dirty="0" smtClean="0"/>
              <a:t>Local Authority Engagement</a:t>
            </a:r>
          </a:p>
          <a:p>
            <a:r>
              <a:rPr lang="en-GB" dirty="0" smtClean="0"/>
              <a:t>Focus Groups</a:t>
            </a:r>
          </a:p>
          <a:p>
            <a:pPr lvl="1">
              <a:buFont typeface="Arial" pitchFamily="34" charset="0"/>
              <a:buChar char="•"/>
            </a:pPr>
            <a:r>
              <a:rPr lang="en-GB" dirty="0" smtClean="0"/>
              <a:t>Customers</a:t>
            </a:r>
          </a:p>
          <a:p>
            <a:pPr lvl="1">
              <a:buFont typeface="Arial" pitchFamily="34" charset="0"/>
              <a:buChar char="•"/>
            </a:pPr>
            <a:r>
              <a:rPr lang="en-GB" dirty="0" smtClean="0"/>
              <a:t>Local Authorities</a:t>
            </a:r>
          </a:p>
          <a:p>
            <a:pPr lvl="1">
              <a:buFont typeface="Arial" pitchFamily="34" charset="0"/>
              <a:buChar char="•"/>
            </a:pPr>
            <a:r>
              <a:rPr lang="en-GB" dirty="0" smtClean="0"/>
              <a:t>Personal Search Companies</a:t>
            </a:r>
          </a:p>
          <a:p>
            <a:pPr lvl="1">
              <a:buFont typeface="Arial" pitchFamily="34" charset="0"/>
              <a:buChar char="•"/>
            </a:pPr>
            <a:r>
              <a:rPr lang="en-GB" dirty="0" smtClean="0"/>
              <a:t>Local Government</a:t>
            </a:r>
          </a:p>
          <a:p>
            <a:r>
              <a:rPr lang="en-GB" dirty="0" smtClean="0"/>
              <a:t>Independent Market Research</a:t>
            </a:r>
          </a:p>
          <a:p>
            <a:r>
              <a:rPr lang="en-GB" dirty="0" err="1" smtClean="0"/>
              <a:t>Infoland</a:t>
            </a:r>
            <a:r>
              <a:rPr lang="en-GB" dirty="0" smtClean="0"/>
              <a:t> (Norwegian Searches)</a:t>
            </a:r>
          </a:p>
          <a:p>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EFE2086-7565-4E55-9F2E-E6A6B3A54FF9}" type="slidenum">
              <a:rPr lang="en-GB"/>
              <a:pPr/>
              <a:t>8</a:t>
            </a:fld>
            <a:endParaRPr lang="en-GB"/>
          </a:p>
        </p:txBody>
      </p:sp>
      <p:sp>
        <p:nvSpPr>
          <p:cNvPr id="4098" name="Rectangle 2"/>
          <p:cNvSpPr>
            <a:spLocks noGrp="1" noChangeArrowheads="1"/>
          </p:cNvSpPr>
          <p:nvPr>
            <p:ph type="title"/>
          </p:nvPr>
        </p:nvSpPr>
        <p:spPr/>
        <p:txBody>
          <a:bodyPr/>
          <a:lstStyle/>
          <a:p>
            <a:r>
              <a:rPr lang="en-GB" dirty="0" smtClean="0"/>
              <a:t>Hybrid Solution</a:t>
            </a:r>
            <a:endParaRPr lang="en-GB" dirty="0"/>
          </a:p>
        </p:txBody>
      </p:sp>
      <p:sp>
        <p:nvSpPr>
          <p:cNvPr id="4099" name="Rectangle 3"/>
          <p:cNvSpPr>
            <a:spLocks noGrp="1" noChangeArrowheads="1"/>
          </p:cNvSpPr>
          <p:nvPr>
            <p:ph type="body" idx="1"/>
          </p:nvPr>
        </p:nvSpPr>
        <p:spPr/>
        <p:txBody>
          <a:bodyPr/>
          <a:lstStyle/>
          <a:p>
            <a:pPr>
              <a:buNone/>
            </a:pPr>
            <a:r>
              <a:rPr lang="en-GB" dirty="0" smtClean="0"/>
              <a:t> </a:t>
            </a:r>
            <a:endParaRPr lang="en-GB" dirty="0"/>
          </a:p>
        </p:txBody>
      </p:sp>
      <p:sp>
        <p:nvSpPr>
          <p:cNvPr id="50178" name="AutoShape 2" descr="data:image/jpeg;base64,/9j/4AAQSkZJRgABAQAAAQABAAD/2wCEAAkGBxQHBhUUBxQVExQWGCAbGRcUGBsdIRohHBwaGB8iIhweICgkHB4lHB0aITEkJSkrLy4uICEzODUsNygtLiwBCgoKDg0OGxAQGy8kHyUwLDY3NzQsLS0vNDc3NywyNTAwMjcrLTUsNzA0LDEuLjE3Mi8sMissLCw0NC00Miw3LP/AABEIAH8BjAMBIgACEQEDEQH/xAAcAAEAAwEBAQEBAAAAAAAAAAAABgcIBQQDAgH/xABPEAABAwIEAwMFCgkKBQUAAAABAAIDBBEFBhIhBzFBE1FhFCIycYEIFSM3QlJzkaGxNWJydIKys8HCFhczNlOTotHT8SRDdZLSNFSDo+H/xAAaAQEAAwEBAQAAAAAAAAAAAAAAAgMFBAEG/8QALREBAAICAAQCCgIDAAAAAAAAAAECAxEEEiExIlETQWFxgZGhscHRFDIF4fD/2gAMAwEAAhEDEQA/ALxREQEREBERAREQEREBERAREQEREBERAREQEREBERAREQEREBERAREQEREBERAREQEREBERAREQEREBERAREQEREBERARFx8zZmpssUPaYxIGA7NaN3PPc1o3J+wdbIOwirbDswYnnaqmZg4ZhkUTg1zp2GSe7mh4+DNmt80gkG9r8yuDxFoqXKdGx+PmrxZ8j92TVRYxlgCPMYLAHoLHruhtcgma59g4X7rhftUhQSUtRStdh1HgRYRtrfKSPAl8AsfAqSxZ3xCmj+Dw2GpjaNzQ1TXloHdGGl3LkLKU0tEbmEIvWZ1ExtZSKCYNxXoK+p7Kvc+imGxZVt0WPi7do/SIU5Y8PYCwgg7gjqopv0iIgIiICIiAiIgIiICIiAiIgIiICIvnUahA7sfSsbeu232oIbmnilh+Wa4w1b3ySt9JkLdWnwJJAB8L3C62Us50mboXHBZNTmekxwLXNv3g8x4i4WQalznVLjVatZcdWq9733vfe9+am/BB0g4kU/kt7EP125aezcd/DVp9tkGp0REBERAREQEREBERAREQEREBERAREQEREBEX4nmbTwOfOQ1rQS4nkABcn6kEez1m6PKWEh72mWaQ6IIW7ukeeQsN7C4ufEDmQFF8DwIYK/3zz6/tq+QeYzYiAcwyNvLUL7u5Dex5udwckZhjzXnysxDFQSyljApmu+Q0uLQQPnut9bj4W42aM8HEsWIpGmpnOzWM3bGL8r+HW3tIVWTJy9o3Lnz5bV8NI3P29svTJj9RWZmrvJXGBszopC1jt/6MR+kN/kb223XExKqp6ZrhWyx3PNvpE+sC5Xg95Z8QzExmPSdn28ZOmE2uGb6D0OxJ6qV0mUqagb8DC0nvcNR+s/uXdwmbiMkax6ivu/M72y+Ix1m0WyWmZ1HZWkOJMwvEC7DC58J9JpBFvUT9l/Uu5BmO9nRQz94c1v2ggqYVtA18Ja8AtIsR0UYy3SnDMx+SV9xG+74i4elzOn22PtB712ZMk8LXc28PXtH2h54M/Xl8Ue3vH7h7ajPsdVCyPNlM6rgO15WlssfjHJzPW4J3711MNxWTJMflGSKpuI4d6UlK93wkIO5Jb6TN7+eG27wbXUgmALLEC1rW6W9SgYwWmwrMYjxKO9POT2b2EtdG61i0OHr80G45C3NfP0/wAjGe0zNdNDBmrWOXr09u2gsq5kgzVg7ajCXXadnNPpMd1a4dCPt2IuCuwqBpKd/CHN8MtPI6bDawAF5HTpqttrZfUD1Gobb2v1rg9oLDcHkQut2v6iL51NQ2lp3PqXNYxoJc5xADQNySTsAAg+iKnc28dIaKV0eWYvKCLjtZCWsv4NHnPHtaoHU8asUmfeOSKMdzIm2/xaj9qDTyLN2E8c8QpZR74MhqG9QW6Hexzdh7WlXPkXPtLnSmJoCWStF3wvtqb0uPnNv1HhcC6CVIiime8/UuS6ceXEvmcLshZbURyufmtv1PcbA2KCVos3YrxzxCqlPveyGBvQBpe72ucbH2NC8NPxpxWF95JIpB3Oibb/AA2P2oNPoqhyXxvhxOdsWZY20zzYCVpJjJ8Qd4x4kkd5Ctmol7Omc5ljZpI9gug+qLOw4+V3Wnpfqk/81YOAcUWHIPl+ZAxjjI5jI4QbvLbWDQ4nfvN7BBZCLNuM8csQrJz72NipmdAG63e1ztj7GhWRwUzhVZtoqg425j+ycwNLWhp84OJvbboLbd6D25r4S0GZcQM0okglcbvMBaA8nmS1zSL+ItfrddjJuRqTJ0TvehhL3CzpZDqe4d17AAeAAVbZ04x1eX801FNTQ07mRP0tLw+5Fgd7PA69ykfCXiHUZ2rZ2YjHDGImtI7IO31EjfU49yCy0REBEXjxjEG4ThMs9QCWQxukcG2uQxpcbXIF7DvQexFDsj8RabOtXJHhcczDG0OJlawAgm22l7lMUBEUCxjitSYTmk0VRFUGUPazU1rNN36SNy8G3nDognqIoDLxYpIs2+QOiqO17cQatLNOouDAb676bnuv4IJ8iL8ySCKMulIa0C5JNgANySegQfpFWVVxuw+HETFTR1M5DtLXRMYQ88vNu8E3PLbdWNQ1Bq6Nr5I3xFwvoktqbfodJIv6iUH3REQEREBERAUE4y1zocoCCmdpfWTMpwe4PN3X8C1pafWp2qw4sMbiGcMHpqsB8Ukzy9h5Ot2YF/YXfWgqnEuzxfOksGWJHRUhjZGXD/mMgayO477lt7k77k9ym2B4PFhdPooWBveervWeq4/EMtwriXC6maGRC0Aa0ANaGtDQABsBd113KjGYcHpteIvDR0HMn1DmVV/DtxXXm1SO7L4nJNrxEdp/HR4s8Re9sdLVtH9BOA8/iPFnfcB7VJ8Xq4MLhDsQljjB5anAX9Q5n2KB4hiVdnvDnxYPAIqUi5fLzk0nUAD33A9EHfmV9OH2WKPF8GbVYiHVE2otcJXXDS3YC3XzdJ8660cU8k8mKOiU4q8kc/qfaXPdN5RbDo5qh3Ts2f57/Yo/mvE6nF4WTNopIDTu1iRxNwBudi0bXAPsVjyMbS+bTNaxo5BoAH1BeeotNEWy7hwII7wdisHjc+uKmbV3MdO8/SEaZqUjwwilLm2pqaZshoXuY7k6N979Nhp714cdx+DFMOdFWNlp5PSZ2rCLObuNxe2+1/Er1ZIlNI2elmO8Ehtf5pv+8X9q79SBMy0oDh3EXH1FVzyUydK/KVebLTHf+vbyl6cGeM+cKaiCTzpYmdrH3h7bkgd13Bw9UimHBXGzjWQYu2N3wEwu/QsW/wD1lg9hVecK8MZT8RZGRmSO3nN7NxaHNLS7S5vJzLgixH3BSbgTH5FU4nTs9GKpsB05vZ9zAtPHrl6NLBaJp07f9P5Wws48cc9OxjGHUWHuIp4HWfY/0kg5372tOwHeCd9rX7mKv96sv1E7ecUL3jxLWFw+5Yve8yPJeSSTck9VNclfDzIk2d8SLYD2cMdu0lIva/IAfKcd9vr6Xuul4IYZDABN28jurnSWP1NAH2KEcM+KFDk/KrYKmGodKXufI6NsZDiTYWJeD6AYOXRSv+fug/sKv/ti/wBRBEeIvBr3iw19Tl6R8sUY1SRSW1NaNy4OAAcANyCAQATcqsMDxeXAsVjqMNdpkjdcHoe8HvBFwR3FX2/jxh8jCH09WQRYgsi3B/8AkWeagtM7vJ7hlzpvztfa/jZBszL2Msx3AIqmn2ZKwOt835wPi0gj2LImacbfmLH5qmqJJkeSAfkt5Nb6g2wV9+56rDWZFkim3Eczmj8lzWv/AFnPWf8AH8JfgWNS09YLPieWna1+4+oixHgQgm/Czhj/AC1p3z10pigY/RZgBc9wAcbE7NADm72N1Nsb4BwOpD7xVMrZANhUaXNPhdjWlvrsfUq0yBxGqckhzKRrJYXu1Ojfcb2Au1w9EkADqNuStfCOPNHU2GKQTQE8y20jR7RZ3+FBEeHHCGavxVz81xuihheW9mdjK5p5Aj/l/jDn06kX9UxiHDXNhAa1sZADRYABtgAByAC8OXs0UmZItWCTslsLloNnN9bDZw9oXRrv/RP/ACD9xQYjXvpRPjDoaalD5SCRFG0X3fu6w8bC57h3BeBX37nHAGMw2etlF5HP7JhPyWtDXOt+USAfyUEZw3gTX1NOHVssEJI9AlziPA6Rb6iVaPCTJc+SqCePEnRv7SQOaYySLBtt7gWN1PUQZJ4sfGLWfSfwtU69zT+FKz6Nn6zlBeLHxi1n0n8LVOvc0/hSs+jZ+s5BfiIiAuDn3+o1d+azfs3LvLg59/qNXfms37NyCnfc1/hyr+ib+stALP8A7mv8OVf0Tf1loBAWX8/fHW/85h+6JagWX8/fHW/85h+6JBqBZdrvj2H/AFJn7Zq1Ess4tO2m43F9Q4MY3EWuc5xADQJmkkk7AAb3QajmlbBEXTENa0ElzjYADckk8gAs7cVOJT81VXkWW9Xk5cGksB1VDr2AAG+m/JvM7X6BfjiXxElztiAossh/k5cGgNB1Tuvtccwy/JvtPQCyOFnDJmUoBPigbJWOHPmIgejfxu93sG17h5eE3C9uWom1OOAPqyLtbzEIPQdC/vd05DqTaKIgIiICIiAiIgKpeMcpoc54NMdmtnIJ7hrhv9hKtpVrx9wc4lkbtIRd1PIJDt8kgsd9WoO9TUFY8ZMQZJmaohp7veyUP1N5N8wFw+3fuIXwyng7MWtVY0/yh7uTXeiLG246+rlv1Uux+CLGMKpcRpmMHlcYbOWjnI0WcD4khw/RUMyjOcJxaWkqDtfVGT1/3bY+wq7JkjDWMmubcdu0dOnxZWS+ufHTpMdffE99LOp6vQ0adrKG4FU+8OcqmmJtHP8ADR+B3JA/xD9AL9YzmePCPN3klPKNvPwuen3+CieYaCtxejdU4k1rBGPNjHMNPPx2G5ub89lGv+Ri+rWry/HujgpMx4p1EprjGbqakcQ+UOcOjPO+7Ye0qPjPbZJP+GhlkHqH7rr54Lh9KKFj6WMOLhzf5xB6+AIPcF0ie5ac8D/Iru/L19m5+bjyZsOO015ZmY850jvv8abM3bup5WCVmksIN3EW3FwL8mrsx5vp5XWm1xHue3/K68uaCWUUMvWKUG/h/uAu3VBszD2oDh3OAP3rAy4IjJ6PXXeu6ebNitjra1e/TpPk6XDF7a3ic19K4OaKZxJab8naf4wpLwRb5RJidQz0Za11vZd/8YVe4TTsy5XS1jNUIZRyvj0OID5NccLQ4DmzVJy23b4K4+E+BnAMiU8cws947V+1t5DqAPiG6W+xdmTH6OfR+XRr8JFfQ1mv1dXO1MazJ1YyEXc6nlAHedDrD61jZbiIuN1kjiXlV2Us1SRaSIXkvhd0LCb29bfRPqv1CrdLo5W4U1maMEZU4a+nEb9QAe9wcNLi03AYQOV+fIhdX+YnEv7Sl/vH/wCmvlwf4jtyjI6nxi5ppHatTRcxusATbmWkAXA3226rQFBmejxGDXRVUD29bSN29YvdvtQUJ/MTiX9pS/3j/wDTT+YnEv7Sl/vH/wCmrUzhxXocv0h8jlZVTW82OFwcL/jPFw0fWfBfXhlxEizrQ6ZtMVWwfCRjk4ctbL7lveObTsehIfPhDk6fJmDzRYsY3OfJrHZOJFtIbvdo3uF0865Ao85Rg4k0tlaLNmjsHgc7G4Ic3wI6m1rqVKqs+8Yo8u46yDCWNqNDv+IdfYDkWMI+WOZPIWtub6QiOL8BKmEk4RUxTDukDoz9moH6woBmXJFdlht8Yp3sZe3aNs5ncPObcC/QGxWpss5upM0UofhEzXHrGSA9v5TDuOu/I9CV4eImYqTBstztxl7CXxua2EkapCRYAN52uRc8hzQZPw3EJcLrmy4c90cjDdrmmxH/AOdCORWs8oZh/lTkZlS8APfG4PA5B7btdYdASLjwIWQ1pvgxSupuFjTKLazK4X7rkD67XQZkWmvc/wDxfD6aT+FZlWmvc/8AxfD6aT+FBZKIiDJPFj4xaz6T+FqnXuafwpWfRs/WcoLxY+MWs+k/hap17mn8KVn0bP1nIL8REQFwc+/1GrvzWb9m5d5eDHqD31wOeDl2sT4/+9pb+9BR3ua/w7VfRN/XWgFl3g3jYyvn4MxP4NsodA/VtodqBF/02hvhcrUSAsv5++Ot/wCcw/dEtNVlUyhpHSVbgxjGlznO2AAFySst4Q9+d+LjJIRtLVCTfpGx2rfxEbbetBqpZVx6jZiPGZ8NWLxy14Y8XIu10oaRcbjYnktVLLtd8ew/6kz9s1B8s25aquF2aWTYe92gO1QTW597H9NVrgjk4H2C+uHeeYc64Vqisydg+Fiv6J7x3sPQ9ORXczBgkOYcJfT4o3XG8e0Ho4Ho4HcFZjx7CazhVnBrqV5FvOilAOmVl92uHI9A5vS4PUFBq1FFuH+dYc6YR2lNZkrbCWIndh7/ABaeh9nMFSlAREQEREBERAXxraVldRvjqmhzJGlrmnqHCxH1L7IgorLMH8l8dqMDzG60FQ7XSTO+cTZnh51gCPntI31XUHznTSRZg7CnaTU05s57DytuN+vePXbnsNBcRMkxZ0wfRIQyZlzDLb0T3HvabC49R6KtqLHxUSe9vEoeTVcQtFVu5OHIa3ciDb072PUgi5ux3rrkv/X6x7nNmw7n0lY8UR8/eiGSI4TAZG3dPfzy/wBIE93ge/md1KJp7Qm++y5ObclVWXqzyiibuN9TN2SA+I5E9xtfp3rluzRHJQggOMhNuyHO/wDl4rkvwtf5ERM7ruPkx+Ix5b35q76+r1x/ryns8dG73jxYxSf0Mpuwnoe7931LpVONQUx+Ekbfub533LmT4TPi7NWIODOeiMDkelz/ALr+5ZZF2ZZLG1s0Zs64uTvz3/d+9fQ475K25KxqJ7b+36e5aYr19Jad2jW9ff8Ab547j0Vdg7mQB5O1jp22cDz9V12sJxqnrZ446mUQarAvlBAb3m/Je3F8FmlylUTBhbCxl9btgfOAAb865PTZSSLMrRQR4Zw5YKirlY3tqg2LI/NGpxdax03520jYDU42WNnxTTNPnvf5XcPwtM+OImsxETPr93sfuuwuDOme6alwJ4loaOFpqHsIcx3nF7Wahs8uNr2/G6tVzqP5HypFlDAmwUp1OPnSSEbyPPM+A6AdAOpuTIFGZ3O5bMRERqBcLOOVKfN+EmHFG8t2Pb6UZ7wfvHIruovHrLGbOFFfl6UmGM1UXSSAEm34zBdzftHioLJGYpCJQWkcwRYj2LcK+ckDZT8K1p9YBQYrw7DZsTm04bFJM75sbHOP1AFXNwt4R1FDikdXmBxgMZ1Mijd55P47mmzWkc2gkkEg25K8GMEbbMAA8F+kHwrqYVtE+N7nND2lpcxxa4XFrtcORHQrMuc+Elbl+dzsPY6rgv5r4hd4H40Y3v4tuOu3JahRBh+WJ0MhbMC1w2IcLEesFfqmpn1cwbSsc9x5NYCSfYN1tqSFsv8AStDvWAV/Y4mxD4MAeoWQZvyNwcqsZqWvzA11LT8yHbSPHcG/I9brW7itDmkbR4QYqNoaxkeljWjkA2wA9i9iIMZ/yXrf/Z1X9xJ/4rRXAujkoMiBldG+J/bPOmRpad9PQgFWEiAiIgy3xPy/V1efqt9LTVD2Ok2cyJ5B81vIgWKmnueMJnw3E6s4jDLEHRssZI3NvZzuWoC6vBEBERAREQU5xZ4TvxmsdWZZA7V28sJIGs/OaTsHHqDYHnz5wOh4hYxk2MQVusBuzWVcRuAO5xs4ju3I7lp9fwi/NBlyuxrGeJJETGyyxE+hEzRHcb+c7lt+O7nZXJwq4ctyXSmStLZKqQWc5vJjeelp672JPWw7t7ARAWcazLdY/jOJm0lSYffBj+07GTRpEzSXatNtNt73tZaORAXHzXluDNWDOp8Ubdp3a4ekx3RzT0I+0XB2K7CIMux5XxfIObdWDQTymM+bJDFI+OVh6O0g7Ec2k3B5bgFaMyvjLscwhstRBNTScnxTsewtdYXtqaNTe5w5+BuB1kQEREBERAREQEREBcTNWVKXNdD2eMxh1vReNnsPe13T1cj1BXbRBUDclYzk0EZOqm1VPvanqLbDuAd5vta5l+5VzU4DVUUUrsXoK5taXmRtTENTPO+SWNZo08/Rd15WFjqVEidTuHkxE92cMLzXRRUYGO4fVicbO7JxDT42cQ5vq39a89fI/FMdp6jIuF1UMkZ3c8OkbJ3agRYdRcu5eoFaXRWWzZL9LWmVdMGOk7rWI+CoJcm4xnn+udQ2kpyQTTwWN7G9iASPEFznWPRWNlbK9NlXD+ywaMMHynHdzz3ud1+4dAF2UVa0REQEREBERAREQEREBERAREQEREBERAREQEREBERAREQEREBERAREQEREBERAREQEREBERAREQEREBERAREQEREBERAREQEREBERAREQEREBERAREQEREBERAREQEREBERAREQEREBERAREQEREH/2Q=="/>
          <p:cNvSpPr>
            <a:spLocks noChangeAspect="1" noChangeArrowheads="1"/>
          </p:cNvSpPr>
          <p:nvPr/>
        </p:nvSpPr>
        <p:spPr bwMode="auto">
          <a:xfrm>
            <a:off x="0" y="-38417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2"/>
          <p:cNvPicPr>
            <a:picLocks noChangeAspect="1" noChangeArrowheads="1"/>
          </p:cNvPicPr>
          <p:nvPr/>
        </p:nvPicPr>
        <p:blipFill>
          <a:blip r:embed="rId3" cstate="print"/>
          <a:srcRect/>
          <a:stretch>
            <a:fillRect/>
          </a:stretch>
        </p:blipFill>
        <p:spPr bwMode="auto">
          <a:xfrm>
            <a:off x="304800" y="1700808"/>
            <a:ext cx="8515672" cy="46805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EFE2086-7565-4E55-9F2E-E6A6B3A54FF9}" type="slidenum">
              <a:rPr lang="en-GB"/>
              <a:pPr/>
              <a:t>9</a:t>
            </a:fld>
            <a:endParaRPr lang="en-GB"/>
          </a:p>
        </p:txBody>
      </p:sp>
      <p:sp>
        <p:nvSpPr>
          <p:cNvPr id="4098" name="Rectangle 2"/>
          <p:cNvSpPr>
            <a:spLocks noGrp="1" noChangeArrowheads="1"/>
          </p:cNvSpPr>
          <p:nvPr>
            <p:ph type="title"/>
          </p:nvPr>
        </p:nvSpPr>
        <p:spPr/>
        <p:txBody>
          <a:bodyPr/>
          <a:lstStyle/>
          <a:p>
            <a:r>
              <a:rPr lang="en-GB" smtClean="0"/>
              <a:t>Benefits</a:t>
            </a:r>
            <a:endParaRPr lang="en-GB" dirty="0"/>
          </a:p>
        </p:txBody>
      </p:sp>
      <p:sp>
        <p:nvSpPr>
          <p:cNvPr id="4099" name="Rectangle 3"/>
          <p:cNvSpPr>
            <a:spLocks noGrp="1" noChangeArrowheads="1"/>
          </p:cNvSpPr>
          <p:nvPr>
            <p:ph type="body" idx="1"/>
          </p:nvPr>
        </p:nvSpPr>
        <p:spPr/>
        <p:txBody>
          <a:bodyPr/>
          <a:lstStyle/>
          <a:p>
            <a:pPr lvl="1"/>
            <a:endParaRPr lang="en-GB" dirty="0"/>
          </a:p>
        </p:txBody>
      </p:sp>
      <p:graphicFrame>
        <p:nvGraphicFramePr>
          <p:cNvPr id="2" name="Table 1"/>
          <p:cNvGraphicFramePr>
            <a:graphicFrameLocks noGrp="1"/>
          </p:cNvGraphicFramePr>
          <p:nvPr>
            <p:extLst>
              <p:ext uri="{D42A27DB-BD31-4B8C-83A1-F6EECF244321}">
                <p14:modId xmlns:p14="http://schemas.microsoft.com/office/powerpoint/2010/main" val="713843383"/>
              </p:ext>
            </p:extLst>
          </p:nvPr>
        </p:nvGraphicFramePr>
        <p:xfrm>
          <a:off x="899592" y="1700808"/>
          <a:ext cx="7488832" cy="2346960"/>
        </p:xfrm>
        <a:graphic>
          <a:graphicData uri="http://schemas.openxmlformats.org/drawingml/2006/table">
            <a:tbl>
              <a:tblPr firstRow="1" firstCol="1" bandRow="1">
                <a:tableStyleId>{5C22544A-7EE6-4342-B048-85BDC9FD1C3A}</a:tableStyleId>
              </a:tblPr>
              <a:tblGrid>
                <a:gridCol w="2448272"/>
                <a:gridCol w="5040560"/>
              </a:tblGrid>
              <a:tr h="144016">
                <a:tc>
                  <a:txBody>
                    <a:bodyPr/>
                    <a:lstStyle/>
                    <a:p>
                      <a:pPr algn="just">
                        <a:spcBef>
                          <a:spcPts val="200"/>
                        </a:spcBef>
                        <a:spcAft>
                          <a:spcPts val="200"/>
                        </a:spcAft>
                      </a:pPr>
                      <a:r>
                        <a:rPr lang="en-GB" sz="1400" dirty="0">
                          <a:solidFill>
                            <a:schemeClr val="tx1"/>
                          </a:solidFill>
                          <a:effectLst/>
                        </a:rPr>
                        <a:t>Area</a:t>
                      </a:r>
                      <a:endParaRPr lang="en-GB" sz="1400" dirty="0">
                        <a:solidFill>
                          <a:schemeClr val="tx1"/>
                        </a:solidFill>
                        <a:effectLst/>
                        <a:latin typeface="Arial Narrow"/>
                        <a:ea typeface="Times New Roman"/>
                        <a:cs typeface="Times New Roman"/>
                      </a:endParaRPr>
                    </a:p>
                  </a:txBody>
                  <a:tcPr marL="68580" marR="68580" marT="0" marB="0"/>
                </a:tc>
                <a:tc>
                  <a:txBody>
                    <a:bodyPr/>
                    <a:lstStyle/>
                    <a:p>
                      <a:pPr algn="just">
                        <a:spcBef>
                          <a:spcPts val="200"/>
                        </a:spcBef>
                        <a:spcAft>
                          <a:spcPts val="200"/>
                        </a:spcAft>
                      </a:pPr>
                      <a:r>
                        <a:rPr lang="en-GB" sz="1400" dirty="0">
                          <a:solidFill>
                            <a:schemeClr val="tx1"/>
                          </a:solidFill>
                          <a:effectLst/>
                        </a:rPr>
                        <a:t>Benefit</a:t>
                      </a:r>
                      <a:endParaRPr lang="en-GB" sz="1400" dirty="0">
                        <a:solidFill>
                          <a:schemeClr val="tx1"/>
                        </a:solidFill>
                        <a:effectLst/>
                        <a:latin typeface="Arial Narrow"/>
                        <a:ea typeface="Times New Roman"/>
                        <a:cs typeface="Times New Roman"/>
                      </a:endParaRPr>
                    </a:p>
                  </a:txBody>
                  <a:tcPr marL="68580" marR="68580" marT="0" marB="0"/>
                </a:tc>
              </a:tr>
              <a:tr h="0">
                <a:tc>
                  <a:txBody>
                    <a:bodyPr/>
                    <a:lstStyle/>
                    <a:p>
                      <a:pPr algn="l">
                        <a:spcBef>
                          <a:spcPts val="10"/>
                        </a:spcBef>
                        <a:spcAft>
                          <a:spcPts val="10"/>
                        </a:spcAft>
                      </a:pPr>
                      <a:r>
                        <a:rPr lang="en-GB" sz="1400" dirty="0">
                          <a:solidFill>
                            <a:schemeClr val="tx1"/>
                          </a:solidFill>
                          <a:effectLst/>
                        </a:rPr>
                        <a:t>Customer (includes; licensed </a:t>
                      </a:r>
                      <a:r>
                        <a:rPr lang="en-GB" sz="1400" dirty="0" err="1">
                          <a:solidFill>
                            <a:schemeClr val="tx1"/>
                          </a:solidFill>
                          <a:effectLst/>
                        </a:rPr>
                        <a:t>conveyancers</a:t>
                      </a:r>
                      <a:r>
                        <a:rPr lang="en-GB" sz="1400" dirty="0">
                          <a:solidFill>
                            <a:schemeClr val="tx1"/>
                          </a:solidFill>
                          <a:effectLst/>
                        </a:rPr>
                        <a:t>, solicitors, lenders &amp; private individuals)</a:t>
                      </a:r>
                      <a:endParaRPr lang="en-GB" sz="1400" dirty="0">
                        <a:solidFill>
                          <a:schemeClr val="tx1"/>
                        </a:solidFill>
                        <a:effectLst/>
                        <a:latin typeface="Arial Narrow"/>
                        <a:ea typeface="Times New Roman"/>
                        <a:cs typeface="Times New Roman"/>
                      </a:endParaRPr>
                    </a:p>
                  </a:txBody>
                  <a:tcPr marL="68580" marR="68580" marT="0" marB="0"/>
                </a:tc>
                <a:tc>
                  <a:txBody>
                    <a:bodyPr/>
                    <a:lstStyle/>
                    <a:p>
                      <a:pPr marL="342900" lvl="0" indent="-342900" algn="l">
                        <a:spcBef>
                          <a:spcPts val="10"/>
                        </a:spcBef>
                        <a:spcAft>
                          <a:spcPts val="10"/>
                        </a:spcAft>
                        <a:buFont typeface="Courier New"/>
                        <a:buChar char="o"/>
                      </a:pPr>
                      <a:r>
                        <a:rPr lang="en-GB" sz="1400" b="1" dirty="0">
                          <a:solidFill>
                            <a:schemeClr val="tx1"/>
                          </a:solidFill>
                          <a:effectLst/>
                        </a:rPr>
                        <a:t>Clarity and ease of contact</a:t>
                      </a:r>
                    </a:p>
                    <a:p>
                      <a:pPr marL="342900" lvl="0" indent="-342900" algn="l">
                        <a:spcBef>
                          <a:spcPts val="10"/>
                        </a:spcBef>
                        <a:spcAft>
                          <a:spcPts val="10"/>
                        </a:spcAft>
                        <a:buFont typeface="Courier New"/>
                        <a:buChar char="o"/>
                      </a:pPr>
                      <a:r>
                        <a:rPr lang="en-GB" sz="1400" b="1" dirty="0">
                          <a:solidFill>
                            <a:schemeClr val="tx1"/>
                          </a:solidFill>
                          <a:effectLst/>
                        </a:rPr>
                        <a:t>Closer understanding / relationship</a:t>
                      </a:r>
                    </a:p>
                    <a:p>
                      <a:pPr marL="342900" lvl="0" indent="-342900" algn="l">
                        <a:spcBef>
                          <a:spcPts val="10"/>
                        </a:spcBef>
                        <a:spcAft>
                          <a:spcPts val="10"/>
                        </a:spcAft>
                        <a:buFont typeface="Courier New"/>
                        <a:buChar char="o"/>
                      </a:pPr>
                      <a:r>
                        <a:rPr lang="en-GB" sz="1400" b="1" dirty="0">
                          <a:solidFill>
                            <a:schemeClr val="tx1"/>
                          </a:solidFill>
                          <a:effectLst/>
                        </a:rPr>
                        <a:t>Greater range of products / services to meet needs</a:t>
                      </a:r>
                    </a:p>
                    <a:p>
                      <a:pPr marL="342900" lvl="0" indent="-342900" algn="l">
                        <a:spcBef>
                          <a:spcPts val="10"/>
                        </a:spcBef>
                        <a:spcAft>
                          <a:spcPts val="10"/>
                        </a:spcAft>
                        <a:buFont typeface="Courier New"/>
                        <a:buChar char="o"/>
                      </a:pPr>
                      <a:r>
                        <a:rPr lang="en-GB" sz="1400" b="1" dirty="0">
                          <a:solidFill>
                            <a:schemeClr val="tx1"/>
                          </a:solidFill>
                          <a:effectLst/>
                        </a:rPr>
                        <a:t>Standardized cost/format</a:t>
                      </a:r>
                    </a:p>
                    <a:p>
                      <a:pPr marL="342900" lvl="0" indent="-342900" algn="l">
                        <a:spcBef>
                          <a:spcPts val="10"/>
                        </a:spcBef>
                        <a:spcAft>
                          <a:spcPts val="10"/>
                        </a:spcAft>
                        <a:buFont typeface="Courier New"/>
                        <a:buChar char="o"/>
                      </a:pPr>
                      <a:r>
                        <a:rPr lang="en-GB" sz="1400" b="1" dirty="0">
                          <a:solidFill>
                            <a:schemeClr val="tx1"/>
                          </a:solidFill>
                          <a:effectLst/>
                        </a:rPr>
                        <a:t>Standardized processing times</a:t>
                      </a:r>
                    </a:p>
                    <a:p>
                      <a:pPr marL="342900" lvl="0" indent="-342900" algn="l">
                        <a:spcBef>
                          <a:spcPts val="10"/>
                        </a:spcBef>
                        <a:spcAft>
                          <a:spcPts val="10"/>
                        </a:spcAft>
                        <a:buFont typeface="Courier New"/>
                        <a:buChar char="o"/>
                      </a:pPr>
                      <a:r>
                        <a:rPr lang="en-GB" sz="1400" b="1" dirty="0">
                          <a:solidFill>
                            <a:schemeClr val="tx1"/>
                          </a:solidFill>
                          <a:effectLst/>
                        </a:rPr>
                        <a:t>Enhanced “e” product set</a:t>
                      </a:r>
                    </a:p>
                    <a:p>
                      <a:pPr marL="342900" lvl="0" indent="-342900" algn="l">
                        <a:spcBef>
                          <a:spcPts val="10"/>
                        </a:spcBef>
                        <a:spcAft>
                          <a:spcPts val="10"/>
                        </a:spcAft>
                        <a:buFont typeface="Courier New"/>
                        <a:buChar char="o"/>
                      </a:pPr>
                      <a:r>
                        <a:rPr lang="en-GB" sz="1400" b="1" dirty="0">
                          <a:solidFill>
                            <a:schemeClr val="tx1"/>
                          </a:solidFill>
                          <a:effectLst/>
                        </a:rPr>
                        <a:t>Increased use of “e” services</a:t>
                      </a:r>
                    </a:p>
                    <a:p>
                      <a:pPr marL="342900" lvl="0" indent="-342900" algn="l">
                        <a:spcBef>
                          <a:spcPts val="10"/>
                        </a:spcBef>
                        <a:spcAft>
                          <a:spcPts val="10"/>
                        </a:spcAft>
                        <a:buFont typeface="Courier New"/>
                        <a:buChar char="o"/>
                      </a:pPr>
                      <a:r>
                        <a:rPr lang="en-GB" sz="1400" b="1" dirty="0">
                          <a:solidFill>
                            <a:schemeClr val="tx1"/>
                          </a:solidFill>
                          <a:effectLst/>
                        </a:rPr>
                        <a:t>State guarantee</a:t>
                      </a:r>
                    </a:p>
                    <a:p>
                      <a:pPr marL="342900" lvl="0" indent="-342900" algn="l">
                        <a:spcBef>
                          <a:spcPts val="10"/>
                        </a:spcBef>
                        <a:spcAft>
                          <a:spcPts val="10"/>
                        </a:spcAft>
                        <a:buFont typeface="Courier New"/>
                        <a:buChar char="o"/>
                      </a:pPr>
                      <a:r>
                        <a:rPr lang="en-GB" sz="1400" b="1" dirty="0">
                          <a:solidFill>
                            <a:schemeClr val="tx1"/>
                          </a:solidFill>
                          <a:effectLst/>
                        </a:rPr>
                        <a:t>Enhanced customer experience</a:t>
                      </a:r>
                    </a:p>
                    <a:p>
                      <a:pPr marL="342900" lvl="0" indent="-342900" algn="l">
                        <a:spcBef>
                          <a:spcPts val="10"/>
                        </a:spcBef>
                        <a:spcAft>
                          <a:spcPts val="10"/>
                        </a:spcAft>
                        <a:buFont typeface="Courier New"/>
                        <a:buChar char="o"/>
                      </a:pPr>
                      <a:r>
                        <a:rPr lang="en-GB" sz="1400" b="1" dirty="0">
                          <a:solidFill>
                            <a:schemeClr val="tx1"/>
                          </a:solidFill>
                          <a:effectLst/>
                        </a:rPr>
                        <a:t>Faster and earlier decision making</a:t>
                      </a:r>
                      <a:endParaRPr lang="en-GB" sz="1400" b="1" dirty="0">
                        <a:solidFill>
                          <a:schemeClr val="tx1"/>
                        </a:solidFill>
                        <a:effectLst/>
                        <a:latin typeface="Arial Narrow"/>
                        <a:ea typeface="Times New Roman"/>
                        <a:cs typeface="Times New Roman"/>
                      </a:endParaRPr>
                    </a:p>
                  </a:txBody>
                  <a:tcPr marL="68580" marR="68580" marT="0" marB="0">
                    <a:solidFill>
                      <a:srgbClr val="92D050"/>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682061546"/>
              </p:ext>
            </p:extLst>
          </p:nvPr>
        </p:nvGraphicFramePr>
        <p:xfrm>
          <a:off x="899592" y="4077072"/>
          <a:ext cx="7488832" cy="853440"/>
        </p:xfrm>
        <a:graphic>
          <a:graphicData uri="http://schemas.openxmlformats.org/drawingml/2006/table">
            <a:tbl>
              <a:tblPr firstRow="1" firstCol="1" bandRow="1">
                <a:tableStyleId>{5C22544A-7EE6-4342-B048-85BDC9FD1C3A}</a:tableStyleId>
              </a:tblPr>
              <a:tblGrid>
                <a:gridCol w="2448272"/>
                <a:gridCol w="5040560"/>
              </a:tblGrid>
              <a:tr h="45720">
                <a:tc>
                  <a:txBody>
                    <a:bodyPr/>
                    <a:lstStyle/>
                    <a:p>
                      <a:pPr algn="l">
                        <a:spcBef>
                          <a:spcPts val="10"/>
                        </a:spcBef>
                        <a:spcAft>
                          <a:spcPts val="10"/>
                        </a:spcAft>
                      </a:pPr>
                      <a:r>
                        <a:rPr lang="en-GB" sz="1400" dirty="0">
                          <a:solidFill>
                            <a:schemeClr val="tx1"/>
                          </a:solidFill>
                          <a:effectLst/>
                        </a:rPr>
                        <a:t>Local Authorities</a:t>
                      </a:r>
                      <a:endParaRPr lang="en-GB" sz="1400" dirty="0">
                        <a:solidFill>
                          <a:schemeClr val="tx1"/>
                        </a:solidFill>
                        <a:effectLst/>
                        <a:latin typeface="Arial Narrow"/>
                        <a:ea typeface="Times New Roman"/>
                        <a:cs typeface="Times New Roman"/>
                      </a:endParaRPr>
                    </a:p>
                  </a:txBody>
                  <a:tcPr marL="68580" marR="68580" marT="0" marB="0"/>
                </a:tc>
                <a:tc>
                  <a:txBody>
                    <a:bodyPr/>
                    <a:lstStyle/>
                    <a:p>
                      <a:pPr marL="342900" lvl="0" indent="-342900" algn="l">
                        <a:spcBef>
                          <a:spcPts val="10"/>
                        </a:spcBef>
                        <a:spcAft>
                          <a:spcPts val="10"/>
                        </a:spcAft>
                        <a:buFont typeface="Courier New"/>
                        <a:buChar char="o"/>
                      </a:pPr>
                      <a:r>
                        <a:rPr lang="en-GB" sz="1400" dirty="0">
                          <a:solidFill>
                            <a:schemeClr val="tx1"/>
                          </a:solidFill>
                          <a:effectLst/>
                        </a:rPr>
                        <a:t>Revenue </a:t>
                      </a:r>
                      <a:r>
                        <a:rPr lang="en-GB" sz="1400" dirty="0" smtClean="0">
                          <a:solidFill>
                            <a:schemeClr val="tx1"/>
                          </a:solidFill>
                          <a:effectLst/>
                        </a:rPr>
                        <a:t>share Funding model </a:t>
                      </a:r>
                      <a:r>
                        <a:rPr lang="en-GB" sz="1400" dirty="0">
                          <a:solidFill>
                            <a:schemeClr val="tx1"/>
                          </a:solidFill>
                          <a:effectLst/>
                        </a:rPr>
                        <a:t>for digitisation</a:t>
                      </a:r>
                    </a:p>
                    <a:p>
                      <a:pPr marL="342900" lvl="0" indent="-342900" algn="l">
                        <a:spcBef>
                          <a:spcPts val="10"/>
                        </a:spcBef>
                        <a:spcAft>
                          <a:spcPts val="10"/>
                        </a:spcAft>
                        <a:buFont typeface="Courier New"/>
                        <a:buChar char="o"/>
                      </a:pPr>
                      <a:r>
                        <a:rPr lang="en-GB" sz="1400" dirty="0">
                          <a:solidFill>
                            <a:schemeClr val="tx1"/>
                          </a:solidFill>
                          <a:effectLst/>
                        </a:rPr>
                        <a:t>Reduced operating costs</a:t>
                      </a:r>
                    </a:p>
                    <a:p>
                      <a:pPr marL="342900" lvl="0" indent="-342900" algn="l">
                        <a:spcBef>
                          <a:spcPts val="10"/>
                        </a:spcBef>
                        <a:spcAft>
                          <a:spcPts val="10"/>
                        </a:spcAft>
                        <a:buFont typeface="Courier New"/>
                        <a:buChar char="o"/>
                      </a:pPr>
                      <a:r>
                        <a:rPr lang="en-GB" sz="1400" dirty="0">
                          <a:solidFill>
                            <a:schemeClr val="tx1"/>
                          </a:solidFill>
                          <a:effectLst/>
                        </a:rPr>
                        <a:t>Reduced </a:t>
                      </a:r>
                      <a:r>
                        <a:rPr lang="en-GB" sz="1400" dirty="0" err="1">
                          <a:solidFill>
                            <a:schemeClr val="tx1"/>
                          </a:solidFill>
                          <a:effectLst/>
                        </a:rPr>
                        <a:t>EIR</a:t>
                      </a:r>
                      <a:r>
                        <a:rPr lang="en-GB" sz="1400" dirty="0">
                          <a:solidFill>
                            <a:schemeClr val="tx1"/>
                          </a:solidFill>
                          <a:effectLst/>
                        </a:rPr>
                        <a:t> requests</a:t>
                      </a:r>
                    </a:p>
                    <a:p>
                      <a:pPr marL="342900" lvl="0" indent="-342900" algn="l">
                        <a:spcBef>
                          <a:spcPts val="10"/>
                        </a:spcBef>
                        <a:spcAft>
                          <a:spcPts val="10"/>
                        </a:spcAft>
                        <a:buFont typeface="Courier New"/>
                        <a:buChar char="o"/>
                      </a:pPr>
                      <a:r>
                        <a:rPr lang="en-GB" sz="1400" dirty="0" smtClean="0">
                          <a:solidFill>
                            <a:schemeClr val="tx1"/>
                          </a:solidFill>
                          <a:effectLst/>
                        </a:rPr>
                        <a:t>Improved </a:t>
                      </a:r>
                      <a:r>
                        <a:rPr lang="en-GB" sz="1400" dirty="0">
                          <a:solidFill>
                            <a:schemeClr val="tx1"/>
                          </a:solidFill>
                          <a:effectLst/>
                        </a:rPr>
                        <a:t>service</a:t>
                      </a:r>
                      <a:endParaRPr lang="en-GB" sz="1400" dirty="0">
                        <a:solidFill>
                          <a:schemeClr val="tx1"/>
                        </a:solidFill>
                        <a:effectLst/>
                        <a:latin typeface="Arial Narrow"/>
                        <a:ea typeface="Times New Roman"/>
                        <a:cs typeface="Times New Roman"/>
                      </a:endParaRPr>
                    </a:p>
                  </a:txBody>
                  <a:tcPr marL="68580" marR="68580" marT="0" marB="0">
                    <a:solidFill>
                      <a:srgbClr val="92D050"/>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38075429"/>
              </p:ext>
            </p:extLst>
          </p:nvPr>
        </p:nvGraphicFramePr>
        <p:xfrm>
          <a:off x="899592" y="4941168"/>
          <a:ext cx="7488832" cy="853440"/>
        </p:xfrm>
        <a:graphic>
          <a:graphicData uri="http://schemas.openxmlformats.org/drawingml/2006/table">
            <a:tbl>
              <a:tblPr firstRow="1" firstCol="1" bandRow="1">
                <a:tableStyleId>{5C22544A-7EE6-4342-B048-85BDC9FD1C3A}</a:tableStyleId>
              </a:tblPr>
              <a:tblGrid>
                <a:gridCol w="2448272"/>
                <a:gridCol w="5040560"/>
              </a:tblGrid>
              <a:tr h="792088">
                <a:tc>
                  <a:txBody>
                    <a:bodyPr/>
                    <a:lstStyle/>
                    <a:p>
                      <a:pPr algn="l">
                        <a:spcBef>
                          <a:spcPts val="10"/>
                        </a:spcBef>
                        <a:spcAft>
                          <a:spcPts val="10"/>
                        </a:spcAft>
                      </a:pPr>
                      <a:r>
                        <a:rPr lang="en-GB" sz="1400" dirty="0">
                          <a:solidFill>
                            <a:schemeClr val="tx1"/>
                          </a:solidFill>
                          <a:effectLst/>
                        </a:rPr>
                        <a:t>Central government</a:t>
                      </a:r>
                      <a:endParaRPr lang="en-GB" sz="1400" dirty="0">
                        <a:solidFill>
                          <a:schemeClr val="tx1"/>
                        </a:solidFill>
                        <a:effectLst/>
                        <a:latin typeface="Arial Narrow"/>
                        <a:ea typeface="Times New Roman"/>
                        <a:cs typeface="Times New Roman"/>
                      </a:endParaRPr>
                    </a:p>
                  </a:txBody>
                  <a:tcPr marL="68580" marR="68580" marT="0" marB="0"/>
                </a:tc>
                <a:tc>
                  <a:txBody>
                    <a:bodyPr/>
                    <a:lstStyle/>
                    <a:p>
                      <a:pPr marL="342900" lvl="0" indent="-342900" algn="l">
                        <a:spcBef>
                          <a:spcPts val="10"/>
                        </a:spcBef>
                        <a:spcAft>
                          <a:spcPts val="10"/>
                        </a:spcAft>
                        <a:buFont typeface="Courier New"/>
                        <a:buChar char="o"/>
                      </a:pPr>
                      <a:r>
                        <a:rPr lang="en-GB" sz="1400" dirty="0">
                          <a:solidFill>
                            <a:schemeClr val="tx1"/>
                          </a:solidFill>
                          <a:effectLst/>
                        </a:rPr>
                        <a:t>Improve World Bank Report rating</a:t>
                      </a:r>
                    </a:p>
                    <a:p>
                      <a:pPr marL="342900" lvl="0" indent="-342900" algn="l">
                        <a:spcBef>
                          <a:spcPts val="10"/>
                        </a:spcBef>
                        <a:spcAft>
                          <a:spcPts val="10"/>
                        </a:spcAft>
                        <a:buFont typeface="Courier New"/>
                        <a:buChar char="o"/>
                      </a:pPr>
                      <a:r>
                        <a:rPr lang="en-GB" sz="1400" dirty="0">
                          <a:solidFill>
                            <a:schemeClr val="tx1"/>
                          </a:solidFill>
                          <a:effectLst/>
                        </a:rPr>
                        <a:t>Digital by default agenda</a:t>
                      </a:r>
                    </a:p>
                    <a:p>
                      <a:pPr marL="342900" lvl="0" indent="-342900" algn="l">
                        <a:spcBef>
                          <a:spcPts val="10"/>
                        </a:spcBef>
                        <a:spcAft>
                          <a:spcPts val="10"/>
                        </a:spcAft>
                        <a:buFont typeface="Courier New"/>
                        <a:buChar char="o"/>
                      </a:pPr>
                      <a:r>
                        <a:rPr lang="en-GB" sz="1400" dirty="0">
                          <a:solidFill>
                            <a:schemeClr val="tx1"/>
                          </a:solidFill>
                          <a:effectLst/>
                        </a:rPr>
                        <a:t>Public/Private sector working</a:t>
                      </a:r>
                    </a:p>
                    <a:p>
                      <a:pPr marL="342900" lvl="0" indent="-342900" algn="l">
                        <a:spcBef>
                          <a:spcPts val="10"/>
                        </a:spcBef>
                        <a:spcAft>
                          <a:spcPts val="10"/>
                        </a:spcAft>
                        <a:buFont typeface="Courier New"/>
                        <a:buChar char="o"/>
                      </a:pPr>
                      <a:r>
                        <a:rPr lang="en-GB" sz="1400" dirty="0">
                          <a:solidFill>
                            <a:schemeClr val="tx1"/>
                          </a:solidFill>
                          <a:effectLst/>
                        </a:rPr>
                        <a:t>Access to data</a:t>
                      </a:r>
                      <a:endParaRPr lang="en-GB" sz="1400" dirty="0">
                        <a:solidFill>
                          <a:schemeClr val="tx1"/>
                        </a:solidFill>
                        <a:effectLst/>
                        <a:latin typeface="Arial Narrow"/>
                        <a:ea typeface="Times New Roman"/>
                        <a:cs typeface="Times New Roman"/>
                      </a:endParaRPr>
                    </a:p>
                  </a:txBody>
                  <a:tcPr marL="68580" marR="68580" marT="0" marB="0">
                    <a:solidFill>
                      <a:srgbClr val="92D050"/>
                    </a:solid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Style 2 (new - green)">
  <a:themeElements>
    <a:clrScheme name="content_large 1">
      <a:dk1>
        <a:srgbClr val="000000"/>
      </a:dk1>
      <a:lt1>
        <a:srgbClr val="FFFFFF"/>
      </a:lt1>
      <a:dk2>
        <a:srgbClr val="000000"/>
      </a:dk2>
      <a:lt2>
        <a:srgbClr val="808080"/>
      </a:lt2>
      <a:accent1>
        <a:srgbClr val="99CC33"/>
      </a:accent1>
      <a:accent2>
        <a:srgbClr val="D4E038"/>
      </a:accent2>
      <a:accent3>
        <a:srgbClr val="FFFFFF"/>
      </a:accent3>
      <a:accent4>
        <a:srgbClr val="000000"/>
      </a:accent4>
      <a:accent5>
        <a:srgbClr val="CAE2AD"/>
      </a:accent5>
      <a:accent6>
        <a:srgbClr val="C0CB32"/>
      </a:accent6>
      <a:hlink>
        <a:srgbClr val="6A9913"/>
      </a:hlink>
      <a:folHlink>
        <a:srgbClr val="9B9B9F"/>
      </a:folHlink>
    </a:clrScheme>
    <a:fontScheme name="content_lar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alpha val="50000"/>
          </a:schemeClr>
        </a:solidFill>
        <a:ln w="9525" cap="flat" cmpd="sng" algn="ctr">
          <a:solidFill>
            <a:srgbClr val="999999"/>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1"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folHlink">
            <a:alpha val="50000"/>
          </a:schemeClr>
        </a:solidFill>
        <a:ln w="9525" cap="flat" cmpd="sng" algn="ctr">
          <a:solidFill>
            <a:srgbClr val="999999"/>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1" i="0" u="none" strike="noStrike" cap="none" normalizeH="0" baseline="0" smtClean="0">
            <a:ln>
              <a:noFill/>
            </a:ln>
            <a:solidFill>
              <a:schemeClr val="tx1"/>
            </a:solidFill>
            <a:effectLst/>
            <a:latin typeface="Times New Roman" charset="0"/>
          </a:defRPr>
        </a:defPPr>
      </a:lstStyle>
    </a:lnDef>
  </a:objectDefaults>
  <a:extraClrSchemeLst>
    <a:extraClrScheme>
      <a:clrScheme name="content_large 1">
        <a:dk1>
          <a:srgbClr val="000000"/>
        </a:dk1>
        <a:lt1>
          <a:srgbClr val="FFFFFF"/>
        </a:lt1>
        <a:dk2>
          <a:srgbClr val="000000"/>
        </a:dk2>
        <a:lt2>
          <a:srgbClr val="808080"/>
        </a:lt2>
        <a:accent1>
          <a:srgbClr val="99CC33"/>
        </a:accent1>
        <a:accent2>
          <a:srgbClr val="D4E038"/>
        </a:accent2>
        <a:accent3>
          <a:srgbClr val="FFFFFF"/>
        </a:accent3>
        <a:accent4>
          <a:srgbClr val="000000"/>
        </a:accent4>
        <a:accent5>
          <a:srgbClr val="CAE2AD"/>
        </a:accent5>
        <a:accent6>
          <a:srgbClr val="C0CB32"/>
        </a:accent6>
        <a:hlink>
          <a:srgbClr val="6A9913"/>
        </a:hlink>
        <a:folHlink>
          <a:srgbClr val="9B9B9F"/>
        </a:folHlink>
      </a:clrScheme>
      <a:clrMap bg1="lt1" tx1="dk1" bg2="lt2" tx2="dk2" accent1="accent1" accent2="accent2" accent3="accent3" accent4="accent4" accent5="accent5" accent6="accent6" hlink="hlink" folHlink="folHlink"/>
    </a:extraClrScheme>
    <a:extraClrScheme>
      <a:clrScheme name="content_large 2">
        <a:dk1>
          <a:srgbClr val="000000"/>
        </a:dk1>
        <a:lt1>
          <a:srgbClr val="FFFFFF"/>
        </a:lt1>
        <a:dk2>
          <a:srgbClr val="000000"/>
        </a:dk2>
        <a:lt2>
          <a:srgbClr val="808080"/>
        </a:lt2>
        <a:accent1>
          <a:srgbClr val="F0F0F0"/>
        </a:accent1>
        <a:accent2>
          <a:srgbClr val="C7E5EB"/>
        </a:accent2>
        <a:accent3>
          <a:srgbClr val="FFFFFF"/>
        </a:accent3>
        <a:accent4>
          <a:srgbClr val="000000"/>
        </a:accent4>
        <a:accent5>
          <a:srgbClr val="F6F6F6"/>
        </a:accent5>
        <a:accent6>
          <a:srgbClr val="B4CFD5"/>
        </a:accent6>
        <a:hlink>
          <a:srgbClr val="FA8A11"/>
        </a:hlink>
        <a:folHlink>
          <a:srgbClr val="C59B2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D665B3C06FC54A87AE74692BDAEE11" ma:contentTypeVersion="1" ma:contentTypeDescription="Create a new document." ma:contentTypeScope="" ma:versionID="2b7c37262368e3c1d8b7f7c335d607f5">
  <xsd:schema xmlns:xsd="http://www.w3.org/2001/XMLSchema" xmlns:xs="http://www.w3.org/2001/XMLSchema" xmlns:p="http://schemas.microsoft.com/office/2006/metadata/properties" xmlns:ns2="db05a7cb-b162-4ca8-bef6-fbe7a7b3610f" targetNamespace="http://schemas.microsoft.com/office/2006/metadata/properties" ma:root="true" ma:fieldsID="0b6ad5430171c2dc337d9565998106f2" ns2:_="">
    <xsd:import namespace="db05a7cb-b162-4ca8-bef6-fbe7a7b3610f"/>
    <xsd:element name="properties">
      <xsd:complexType>
        <xsd:sequence>
          <xsd:element name="documentManagement">
            <xsd:complexType>
              <xsd:all>
                <xsd:element ref="ns2:Document_x0020_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05a7cb-b162-4ca8-bef6-fbe7a7b3610f" elementFormDefault="qualified">
    <xsd:import namespace="http://schemas.microsoft.com/office/2006/documentManagement/types"/>
    <xsd:import namespace="http://schemas.microsoft.com/office/infopath/2007/PartnerControls"/>
    <xsd:element name="Document_x0020_Category" ma:index="8" nillable="true" ma:displayName="Document Category" ma:default="Admin" ma:format="Dropdown" ma:internalName="Document_x0020_Category">
      <xsd:simpleType>
        <xsd:restriction base="dms:Choice">
          <xsd:enumeration value="Admin"/>
          <xsd:enumeration value="Archive"/>
          <xsd:enumeration value="Business Continuity"/>
          <xsd:enumeration value="Change Management"/>
          <xsd:enumeration value="Communications"/>
          <xsd:enumeration value="Customer Feedback and News"/>
          <xsd:enumeration value="Finance"/>
          <xsd:enumeration value="Gateway and Assurance"/>
          <xsd:enumeration value="Legal"/>
          <xsd:enumeration value="Miscellaneous"/>
          <xsd:enumeration value="Planning"/>
          <xsd:enumeration value="Procurement"/>
          <xsd:enumeration value="Processes"/>
          <xsd:enumeration value="Products"/>
          <xsd:enumeration value="Reports"/>
          <xsd:enumeration value="Research"/>
          <xsd:enumeration value="Stakeholders"/>
          <xsd:enumeration value="Technical"/>
          <xsd:enumeration value="Testing"/>
          <xsd:enumeration value="Training"/>
          <xsd:enumeration value="Work Packag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ocument_x0020_Category xmlns="db05a7cb-b162-4ca8-bef6-fbe7a7b3610f">Admin</Document_x0020_Category>
  </documentManagement>
</p:properties>
</file>

<file path=customXml/itemProps1.xml><?xml version="1.0" encoding="utf-8"?>
<ds:datastoreItem xmlns:ds="http://schemas.openxmlformats.org/officeDocument/2006/customXml" ds:itemID="{170BA891-503E-49C6-A62C-93939BF80D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05a7cb-b162-4ca8-bef6-fbe7a7b361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11FA3C-27EF-4BBC-9548-A17ABEE4929F}">
  <ds:schemaRefs>
    <ds:schemaRef ds:uri="http://schemas.microsoft.com/sharepoint/v3/contenttype/forms"/>
  </ds:schemaRefs>
</ds:datastoreItem>
</file>

<file path=customXml/itemProps3.xml><?xml version="1.0" encoding="utf-8"?>
<ds:datastoreItem xmlns:ds="http://schemas.openxmlformats.org/officeDocument/2006/customXml" ds:itemID="{9BFC39A8-5F32-4613-BD57-48F3284300B7}">
  <ds:schemaRefs>
    <ds:schemaRef ds:uri="http://schemas.microsoft.com/office/2006/documentManagement/types"/>
    <ds:schemaRef ds:uri="db05a7cb-b162-4ca8-bef6-fbe7a7b3610f"/>
    <ds:schemaRef ds:uri="http://purl.org/dc/elements/1.1/"/>
    <ds:schemaRef ds:uri="http://schemas.openxmlformats.org/package/2006/metadata/core-properties"/>
    <ds:schemaRef ds:uri="http://purl.org/dc/dcmitype/"/>
    <ds:schemaRef ds:uri="http://schemas.microsoft.com/office/2006/metadata/properties"/>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Presentation Style 2 (new - green)</Template>
  <TotalTime>1319</TotalTime>
  <Words>809</Words>
  <Application>Microsoft Office PowerPoint</Application>
  <PresentationFormat>On-screen Show (4:3)</PresentationFormat>
  <Paragraphs>137</Paragraphs>
  <Slides>10</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Presentation Style 2 (new - green)</vt:lpstr>
      <vt:lpstr>Chart</vt:lpstr>
      <vt:lpstr>CON29 - </vt:lpstr>
      <vt:lpstr>The Proposal</vt:lpstr>
      <vt:lpstr>The Proposal (Cont’d)</vt:lpstr>
      <vt:lpstr>Drivers</vt:lpstr>
      <vt:lpstr>World Bank Report</vt:lpstr>
      <vt:lpstr>Registering a Property - indicators</vt:lpstr>
      <vt:lpstr>Research</vt:lpstr>
      <vt:lpstr>Hybrid Solution</vt:lpstr>
      <vt:lpstr>Benefits</vt:lpstr>
      <vt:lpstr>Any Questions?</vt:lpstr>
    </vt:vector>
  </TitlesOfParts>
  <Company>HMLR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CON29 -</dc:title>
  <dc:creator>cs860me</dc:creator>
  <cp:lastModifiedBy>NW2220JE</cp:lastModifiedBy>
  <cp:revision>27</cp:revision>
  <dcterms:created xsi:type="dcterms:W3CDTF">2014-01-06T09:20:33Z</dcterms:created>
  <dcterms:modified xsi:type="dcterms:W3CDTF">2014-02-05T14:27:05Z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0x0101007FD665B3C06FC54A87AE74692BDAEE11</vt:lpwstr>
  </property>
</Properties>
</file>