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94" r:id="rId3"/>
    <p:sldId id="285" r:id="rId4"/>
    <p:sldId id="286" r:id="rId5"/>
    <p:sldId id="287" r:id="rId6"/>
    <p:sldId id="296" r:id="rId7"/>
    <p:sldId id="298" r:id="rId8"/>
    <p:sldId id="281" r:id="rId9"/>
    <p:sldId id="301" r:id="rId10"/>
    <p:sldId id="302" r:id="rId11"/>
    <p:sldId id="299" r:id="rId12"/>
    <p:sldId id="304" r:id="rId13"/>
    <p:sldId id="305" r:id="rId14"/>
    <p:sldId id="30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0" autoAdjust="0"/>
    <p:restoredTop sz="94660"/>
  </p:normalViewPr>
  <p:slideViewPr>
    <p:cSldViewPr snapToObjects="1">
      <p:cViewPr>
        <p:scale>
          <a:sx n="100" d="100"/>
          <a:sy n="100" d="100"/>
        </p:scale>
        <p:origin x="-1160" y="528"/>
      </p:cViewPr>
      <p:guideLst>
        <p:guide orient="horz" pos="9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4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D0059-9297-F445-9324-470F5E7B73D5}" type="datetime1">
              <a:rPr lang="en-US" smtClean="0"/>
              <a:pPr/>
              <a:t>28/02/2014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4A288-FFE1-C443-A105-99BF5402F3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483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DA638-7134-704D-8A75-45527F15D062}" type="datetime1">
              <a:rPr lang="en-US" smtClean="0"/>
              <a:pPr/>
              <a:t>28/02/2014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0C82-39E2-F445-8415-40563FFDF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76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00C82-39E2-F445-8415-40563FFDFD6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951" y="1447800"/>
            <a:ext cx="8194850" cy="1481330"/>
          </a:xfrm>
        </p:spPr>
        <p:txBody>
          <a:bodyPr>
            <a:noAutofit/>
          </a:bodyPr>
          <a:lstStyle>
            <a:lvl1pPr>
              <a:defRPr sz="4000">
                <a:solidFill>
                  <a:srgbClr val="D3DA4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951" y="3066434"/>
            <a:ext cx="8194850" cy="199089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542629"/>
            <a:ext cx="2832417" cy="365125"/>
          </a:xfrm>
          <a:prstGeom prst="rect">
            <a:avLst/>
          </a:prstGeom>
        </p:spPr>
        <p:txBody>
          <a:bodyPr/>
          <a:lstStyle/>
          <a:p>
            <a:fld id="{1E8BFCF3-4CA4-624E-B9E8-95D709C2D74E}" type="datetime4">
              <a:rPr lang="en-US" smtClean="0"/>
              <a:pPr/>
              <a:t>February 28, 2014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6417" y="542629"/>
            <a:ext cx="596583" cy="365125"/>
          </a:xfrm>
          <a:prstGeom prst="rect">
            <a:avLst/>
          </a:prstGeom>
        </p:spPr>
        <p:txBody>
          <a:bodyPr/>
          <a:lstStyle/>
          <a:p>
            <a:fld id="{11041A5C-A9E1-5E41-A512-83EEE4959D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VH_bckg_0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37707"/>
            <a:ext cx="9144000" cy="41202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64" y="1447800"/>
            <a:ext cx="8207736" cy="1447800"/>
          </a:xfrm>
        </p:spPr>
        <p:txBody>
          <a:bodyPr anchor="t"/>
          <a:lstStyle>
            <a:lvl1pPr algn="l">
              <a:defRPr sz="4000" b="1" cap="all">
                <a:solidFill>
                  <a:schemeClr val="accent6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064" y="2895600"/>
            <a:ext cx="8207736" cy="1472041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37361" y="542629"/>
            <a:ext cx="2452856" cy="365125"/>
          </a:xfrm>
          <a:prstGeom prst="rect">
            <a:avLst/>
          </a:prstGeom>
        </p:spPr>
        <p:txBody>
          <a:bodyPr tIns="0" rIns="0" bIns="0"/>
          <a:lstStyle>
            <a:lvl1pPr algn="r">
              <a:defRPr sz="1400"/>
            </a:lvl1pPr>
          </a:lstStyle>
          <a:p>
            <a:fld id="{1E8BFCF3-4CA4-624E-B9E8-95D709C2D74E}" type="datetime4">
              <a:rPr lang="en-US" smtClean="0"/>
              <a:pPr/>
              <a:t>February 28, 2014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6417" y="542629"/>
            <a:ext cx="596583" cy="365125"/>
          </a:xfrm>
          <a:prstGeom prst="rect">
            <a:avLst/>
          </a:prstGeom>
        </p:spPr>
        <p:txBody>
          <a:bodyPr lIns="0" tIns="0" bIns="0"/>
          <a:lstStyle>
            <a:lvl1pPr algn="r">
              <a:defRPr sz="1400" b="1"/>
            </a:lvl1pPr>
          </a:lstStyle>
          <a:p>
            <a:fld id="{11041A5C-A9E1-5E41-A512-83EEE4959D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VH_bckg_customerServic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597151"/>
            <a:ext cx="9143998" cy="5260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64" y="1447800"/>
            <a:ext cx="8207736" cy="1447800"/>
          </a:xfrm>
        </p:spPr>
        <p:txBody>
          <a:bodyPr anchor="t"/>
          <a:lstStyle>
            <a:lvl1pPr algn="l">
              <a:defRPr sz="4000" b="1" cap="all">
                <a:solidFill>
                  <a:srgbClr val="D3DA4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064" y="2895600"/>
            <a:ext cx="8207736" cy="1472041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37361" y="542629"/>
            <a:ext cx="2452856" cy="365125"/>
          </a:xfrm>
          <a:prstGeom prst="rect">
            <a:avLst/>
          </a:prstGeom>
        </p:spPr>
        <p:txBody>
          <a:bodyPr tIns="0" rIns="0" bIns="0"/>
          <a:lstStyle>
            <a:lvl1pPr algn="r">
              <a:defRPr sz="1400"/>
            </a:lvl1pPr>
          </a:lstStyle>
          <a:p>
            <a:fld id="{1E8BFCF3-4CA4-624E-B9E8-95D709C2D74E}" type="datetime4">
              <a:rPr lang="en-US" smtClean="0"/>
              <a:pPr/>
              <a:t>February 28, 2014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6417" y="542629"/>
            <a:ext cx="596583" cy="365125"/>
          </a:xfrm>
          <a:prstGeom prst="rect">
            <a:avLst/>
          </a:prstGeom>
        </p:spPr>
        <p:txBody>
          <a:bodyPr lIns="0" tIns="0" bIns="0"/>
          <a:lstStyle>
            <a:lvl1pPr algn="r">
              <a:defRPr sz="1400" b="1"/>
            </a:lvl1pPr>
          </a:lstStyle>
          <a:p>
            <a:fld id="{11041A5C-A9E1-5E41-A512-83EEE4959D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3DA4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0" y="542629"/>
            <a:ext cx="2603817" cy="365125"/>
          </a:xfrm>
          <a:prstGeom prst="rect">
            <a:avLst/>
          </a:prstGeom>
        </p:spPr>
        <p:txBody>
          <a:bodyPr/>
          <a:lstStyle/>
          <a:p>
            <a:fld id="{1E8BFCF3-4CA4-624E-B9E8-95D709C2D74E}" type="datetime4">
              <a:rPr lang="en-US" smtClean="0"/>
              <a:pPr/>
              <a:t>February 28, 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6417" y="542629"/>
            <a:ext cx="596583" cy="365125"/>
          </a:xfrm>
          <a:prstGeom prst="rect">
            <a:avLst/>
          </a:prstGeom>
        </p:spPr>
        <p:txBody>
          <a:bodyPr/>
          <a:lstStyle/>
          <a:p>
            <a:fld id="{11041A5C-A9E1-5E41-A512-83EEE4959D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D3DA4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054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054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637361" y="542629"/>
            <a:ext cx="2452856" cy="365125"/>
          </a:xfrm>
          <a:prstGeom prst="rect">
            <a:avLst/>
          </a:prstGeom>
        </p:spPr>
        <p:txBody>
          <a:bodyPr tIns="0" rIns="0" bIns="0"/>
          <a:lstStyle>
            <a:lvl1pPr algn="r">
              <a:defRPr sz="1400"/>
            </a:lvl1pPr>
          </a:lstStyle>
          <a:p>
            <a:fld id="{1E8BFCF3-4CA4-624E-B9E8-95D709C2D74E}" type="datetime4">
              <a:rPr lang="en-US" smtClean="0"/>
              <a:pPr/>
              <a:t>February 28, 2014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6417" y="542629"/>
            <a:ext cx="596583" cy="365125"/>
          </a:xfrm>
          <a:prstGeom prst="rect">
            <a:avLst/>
          </a:prstGeom>
        </p:spPr>
        <p:txBody>
          <a:bodyPr lIns="0" tIns="0" bIns="0"/>
          <a:lstStyle>
            <a:lvl1pPr algn="r">
              <a:defRPr sz="1400" b="1"/>
            </a:lvl1pPr>
          </a:lstStyle>
          <a:p>
            <a:fld id="{11041A5C-A9E1-5E41-A512-83EEE4959D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D3DA4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637361" y="542629"/>
            <a:ext cx="2452856" cy="365125"/>
          </a:xfrm>
          <a:prstGeom prst="rect">
            <a:avLst/>
          </a:prstGeom>
        </p:spPr>
        <p:txBody>
          <a:bodyPr tIns="0" rIns="0" bIns="0"/>
          <a:lstStyle>
            <a:lvl1pPr algn="r">
              <a:defRPr sz="1400"/>
            </a:lvl1pPr>
          </a:lstStyle>
          <a:p>
            <a:fld id="{1E8BFCF3-4CA4-624E-B9E8-95D709C2D74E}" type="datetime4">
              <a:rPr lang="en-US" smtClean="0"/>
              <a:pPr/>
              <a:t>February 28, 2014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6417" y="542629"/>
            <a:ext cx="596583" cy="365125"/>
          </a:xfrm>
          <a:prstGeom prst="rect">
            <a:avLst/>
          </a:prstGeom>
        </p:spPr>
        <p:txBody>
          <a:bodyPr lIns="0" tIns="0" bIns="0"/>
          <a:lstStyle>
            <a:lvl1pPr algn="r">
              <a:defRPr sz="1400" b="1"/>
            </a:lvl1pPr>
          </a:lstStyle>
          <a:p>
            <a:fld id="{11041A5C-A9E1-5E41-A512-83EEE4959D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43" y="1401082"/>
            <a:ext cx="2631557" cy="2866118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200" b="1">
                <a:solidFill>
                  <a:srgbClr val="D3DA44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1" y="140108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643" y="4267200"/>
            <a:ext cx="2631557" cy="1981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0" y="542629"/>
            <a:ext cx="2375217" cy="365125"/>
          </a:xfrm>
          <a:prstGeom prst="rect">
            <a:avLst/>
          </a:prstGeom>
        </p:spPr>
        <p:txBody>
          <a:bodyPr/>
          <a:lstStyle/>
          <a:p>
            <a:fld id="{1E8BFCF3-4CA4-624E-B9E8-95D709C2D74E}" type="datetime4">
              <a:rPr lang="en-US" smtClean="0"/>
              <a:pPr/>
              <a:t>February 28, 2014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6417" y="542629"/>
            <a:ext cx="596583" cy="365125"/>
          </a:xfrm>
          <a:prstGeom prst="rect">
            <a:avLst/>
          </a:prstGeom>
        </p:spPr>
        <p:txBody>
          <a:bodyPr/>
          <a:lstStyle/>
          <a:p>
            <a:fld id="{11041A5C-A9E1-5E41-A512-83EEE4959D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6297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edit Master title style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77588"/>
            <a:ext cx="8229600" cy="36433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131837"/>
            <a:ext cx="82296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TVH_logo_grey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359146"/>
            <a:ext cx="889357" cy="603966"/>
          </a:xfrm>
          <a:prstGeom prst="rect">
            <a:avLst/>
          </a:prstGeom>
        </p:spPr>
      </p:pic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5637361" y="542629"/>
            <a:ext cx="2452856" cy="365125"/>
          </a:xfrm>
          <a:prstGeom prst="rect">
            <a:avLst/>
          </a:prstGeom>
        </p:spPr>
        <p:txBody>
          <a:bodyPr tIns="0" rIns="0" bIns="0"/>
          <a:lstStyle>
            <a:lvl1pPr algn="r">
              <a:defRPr sz="1400" cap="all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1E8BFCF3-4CA4-624E-B9E8-95D709C2D74E}" type="datetime4">
              <a:rPr lang="en-US" smtClean="0"/>
              <a:pPr/>
              <a:t>February 28, 2014</a:t>
            </a:fld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6417" y="542629"/>
            <a:ext cx="596583" cy="365125"/>
          </a:xfrm>
          <a:prstGeom prst="rect">
            <a:avLst/>
          </a:prstGeom>
        </p:spPr>
        <p:txBody>
          <a:bodyPr lIns="0" tIns="0" bIns="0"/>
          <a:lstStyle>
            <a:lvl1pPr algn="r">
              <a:defRPr sz="14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11041A5C-A9E1-5E41-A512-83EEE4959D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52" r:id="rId5"/>
    <p:sldLayoutId id="2147483654" r:id="rId6"/>
    <p:sldLayoutId id="214748365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457200" rtl="0" eaLnBrk="1" latinLnBrk="0" hangingPunct="1">
        <a:spcBef>
          <a:spcPct val="0"/>
        </a:spcBef>
        <a:buNone/>
        <a:defRPr sz="2800" b="1" i="0" kern="1200" cap="all" spc="10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70000" indent="-252000" algn="l" defTabSz="457200" rtl="0" eaLnBrk="1" latinLnBrk="0" hangingPunct="1">
        <a:spcBef>
          <a:spcPts val="300"/>
        </a:spcBef>
        <a:buClr>
          <a:schemeClr val="accent6"/>
        </a:buClr>
        <a:buSzPct val="100000"/>
        <a:buFont typeface="Lucida Grande"/>
        <a:buChar char="▸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40000" indent="-270000" algn="l" defTabSz="457200" rtl="0" eaLnBrk="1" latinLnBrk="0" hangingPunct="1">
        <a:spcBef>
          <a:spcPts val="300"/>
        </a:spcBef>
        <a:buClr>
          <a:schemeClr val="accent5"/>
        </a:buClr>
        <a:buSzPct val="100000"/>
        <a:buFont typeface="Lucida Grande"/>
        <a:buChar char="▸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784800" indent="-230400" algn="l" defTabSz="457200" rtl="0" eaLnBrk="1" latinLnBrk="0" hangingPunct="1">
        <a:spcBef>
          <a:spcPct val="20000"/>
        </a:spcBef>
        <a:buClr>
          <a:schemeClr val="accent4"/>
        </a:buClr>
        <a:buFont typeface="Lucida Grande"/>
        <a:buChar char="▸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152000" indent="-228600" algn="l" defTabSz="457200" rtl="0" eaLnBrk="1" latinLnBrk="0" hangingPunct="1">
        <a:spcBef>
          <a:spcPct val="20000"/>
        </a:spcBef>
        <a:buClr>
          <a:schemeClr val="accent3"/>
        </a:buClr>
        <a:buFont typeface="Lucida Grande"/>
        <a:buChar char="▸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429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▸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 customer services:</a:t>
            </a:r>
            <a:br>
              <a:rPr lang="en-GB" dirty="0" smtClean="0"/>
            </a:br>
            <a:r>
              <a:rPr lang="en-GB" dirty="0" smtClean="0"/>
              <a:t>The procurement story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Jayne Hilditch</a:t>
            </a:r>
          </a:p>
          <a:p>
            <a:r>
              <a:rPr lang="en-GB" b="1" dirty="0" smtClean="0"/>
              <a:t>Corporate Services Director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39415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826" t="8700" r="24476"/>
          <a:stretch/>
        </p:blipFill>
        <p:spPr bwMode="auto">
          <a:xfrm>
            <a:off x="34951" y="116631"/>
            <a:ext cx="9637200" cy="939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54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G-cloud 2 : the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7588"/>
            <a:ext cx="8229600" cy="4231732"/>
          </a:xfrm>
        </p:spPr>
        <p:txBody>
          <a:bodyPr>
            <a:noAutofit/>
          </a:bodyPr>
          <a:lstStyle/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Desktop research: suppliers on framework</a:t>
            </a:r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PQQ : project vision and criteria for first sift </a:t>
            </a:r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26 responses, shortlisted to 6.</a:t>
            </a:r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RFP : User stories for phase 1, phase 2+ ‘epics’</a:t>
            </a:r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Pricing: Fixed price for phase 1, phase 2 T&amp;M</a:t>
            </a:r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Weighting: 40% price / 60% quality</a:t>
            </a:r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Visit, score, appoint.</a:t>
            </a:r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Start work.</a:t>
            </a:r>
          </a:p>
          <a:p>
            <a:pPr>
              <a:buClr>
                <a:schemeClr val="accent5"/>
              </a:buClr>
              <a:buFont typeface="Wingdings" charset="2"/>
              <a:buChar char="ü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6941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G-cloud 2 : IN PRACTICE 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7588"/>
            <a:ext cx="8229600" cy="4231732"/>
          </a:xfrm>
        </p:spPr>
        <p:txBody>
          <a:bodyPr>
            <a:noAutofit/>
          </a:bodyPr>
          <a:lstStyle/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Some good firms were </a:t>
            </a:r>
            <a:r>
              <a:rPr lang="en-GB" sz="3200" dirty="0" err="1" smtClean="0"/>
              <a:t>luke</a:t>
            </a:r>
            <a:r>
              <a:rPr lang="en-GB" sz="3200" dirty="0" smtClean="0"/>
              <a:t> warm</a:t>
            </a:r>
            <a:endParaRPr lang="en-GB" sz="3200" dirty="0"/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We asked why</a:t>
            </a:r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Too many unknowns:</a:t>
            </a:r>
          </a:p>
          <a:p>
            <a:pPr lvl="2">
              <a:buClr>
                <a:schemeClr val="accent6"/>
              </a:buClr>
              <a:buFont typeface="Lucida Grande"/>
              <a:buChar char="–"/>
            </a:pPr>
            <a:r>
              <a:rPr lang="en-GB" sz="2600" dirty="0" smtClean="0"/>
              <a:t>Risk priced in</a:t>
            </a:r>
          </a:p>
          <a:p>
            <a:pPr lvl="2">
              <a:buClr>
                <a:schemeClr val="accent6"/>
              </a:buClr>
              <a:buFont typeface="Lucida Grande"/>
              <a:buChar char="–"/>
            </a:pPr>
            <a:r>
              <a:rPr lang="en-GB" sz="2600" dirty="0" smtClean="0"/>
              <a:t>Too risky for SME</a:t>
            </a:r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/>
              <a:t>Paused the process for more discovery</a:t>
            </a:r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/>
              <a:t>Restarted the process</a:t>
            </a:r>
          </a:p>
        </p:txBody>
      </p:sp>
    </p:spTree>
    <p:extLst>
      <p:ext uri="{BB962C8B-B14F-4D97-AF65-F5344CB8AC3E}">
        <p14:creationId xmlns:p14="http://schemas.microsoft.com/office/powerpoint/2010/main" val="14876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G-cloud 2 : IN PRACTICE 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7588"/>
            <a:ext cx="8229600" cy="4231732"/>
          </a:xfrm>
        </p:spPr>
        <p:txBody>
          <a:bodyPr>
            <a:noAutofit/>
          </a:bodyPr>
          <a:lstStyle/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Provision to contract on fixed price and/or time </a:t>
            </a:r>
            <a:r>
              <a:rPr lang="en-GB" sz="3200" smtClean="0"/>
              <a:t>&amp; material</a:t>
            </a:r>
            <a:endParaRPr lang="en-GB" sz="3200" dirty="0" smtClean="0"/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Evaluate on the basis of notional MVP</a:t>
            </a:r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Contract on T&amp;M</a:t>
            </a:r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You’ll never know exactly what’s involved in the MVP until you do it for real.</a:t>
            </a:r>
          </a:p>
          <a:p>
            <a:pPr marL="18000" indent="0">
              <a:buClr>
                <a:schemeClr val="accent5"/>
              </a:buClr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2076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learned: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7588"/>
            <a:ext cx="8229600" cy="4231732"/>
          </a:xfrm>
        </p:spPr>
        <p:txBody>
          <a:bodyPr>
            <a:noAutofit/>
          </a:bodyPr>
          <a:lstStyle/>
          <a:p>
            <a:pPr>
              <a:buClr>
                <a:schemeClr val="accent5"/>
              </a:buClr>
              <a:buFont typeface="Arial"/>
              <a:buChar char="•"/>
            </a:pPr>
            <a:endParaRPr lang="en-GB" sz="3200" dirty="0" smtClean="0"/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Successful procurement means different things to different people</a:t>
            </a:r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/>
              <a:t>Ask questions if things aren’t feeling </a:t>
            </a:r>
            <a:r>
              <a:rPr lang="en-GB" sz="3200" dirty="0" smtClean="0"/>
              <a:t>right</a:t>
            </a:r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Unknowns = risk = priced in</a:t>
            </a:r>
          </a:p>
          <a:p>
            <a:pPr>
              <a:buClr>
                <a:schemeClr val="accent5"/>
              </a:buClr>
              <a:buFont typeface="Arial"/>
              <a:buChar char="•"/>
            </a:pPr>
            <a:r>
              <a:rPr lang="en-GB" sz="3200" dirty="0" smtClean="0"/>
              <a:t>Penny wise v pound poor</a:t>
            </a:r>
            <a:endParaRPr lang="en-GB" sz="3200" dirty="0" smtClean="0"/>
          </a:p>
          <a:p>
            <a:pPr marL="18000" indent="0">
              <a:buClr>
                <a:schemeClr val="accent5"/>
              </a:buClr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104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951" y="1447800"/>
            <a:ext cx="8194850" cy="4285456"/>
          </a:xfrm>
        </p:spPr>
        <p:txBody>
          <a:bodyPr/>
          <a:lstStyle/>
          <a:p>
            <a:r>
              <a:rPr lang="en-US" sz="3600" dirty="0" smtClean="0"/>
              <a:t>Thames Valley housing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The project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The procurement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the outcome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FCF3-4CA4-624E-B9E8-95D709C2D74E}" type="datetime4">
              <a:rPr lang="en-US" smtClean="0"/>
              <a:pPr/>
              <a:t>February 28, 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41A5C-A9E1-5E41-A512-83EEE4959D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customer services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7692" y="2348880"/>
            <a:ext cx="4520108" cy="416622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33268" y="2348880"/>
            <a:ext cx="1888604" cy="173329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F7F7F"/>
                </a:solidFill>
              </a:rPr>
              <a:t>Customer services</a:t>
            </a:r>
            <a:endParaRPr lang="en-US" sz="2000" dirty="0">
              <a:solidFill>
                <a:srgbClr val="7F7F7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9284" y="3933056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Corporate brochure-ware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8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customer services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7692" y="2348880"/>
            <a:ext cx="1818084" cy="173329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59832" y="2348880"/>
            <a:ext cx="4062040" cy="424847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7F7F7F"/>
                </a:solidFill>
              </a:rPr>
              <a:t>Customer services</a:t>
            </a:r>
            <a:endParaRPr lang="en-US" sz="4800" dirty="0">
              <a:solidFill>
                <a:srgbClr val="7F7F7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384" y="292444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Corporate brochure-ware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9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FCF3-4CA4-624E-B9E8-95D709C2D74E}" type="datetime4">
              <a:rPr lang="en-US" smtClean="0"/>
              <a:pPr/>
              <a:t>February 28, 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041A5C-A9E1-5E41-A512-83EEE4959D1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2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business &amp; </a:t>
            </a:r>
            <a:br>
              <a:rPr lang="en-US" dirty="0" smtClean="0"/>
            </a:br>
            <a:r>
              <a:rPr lang="en-US" dirty="0" smtClean="0"/>
              <a:t>Expertise in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8BFCF3-4CA4-624E-B9E8-95D709C2D74E}" type="datetime4">
              <a:rPr lang="en-US" smtClean="0"/>
              <a:pPr/>
              <a:t>February 28, 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041A5C-A9E1-5E41-A512-83EEE4959D1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602304" y="3100999"/>
            <a:ext cx="4176464" cy="100811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FCF3-4CA4-624E-B9E8-95D709C2D74E}" type="datetime4">
              <a:rPr lang="en-US" smtClean="0"/>
              <a:pPr/>
              <a:t>February 28, 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041A5C-A9E1-5E41-A512-83EEE4959D1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2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 smtClean="0"/>
              <a:t>A successful project… 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7588"/>
            <a:ext cx="8229600" cy="4231732"/>
          </a:xfrm>
        </p:spPr>
        <p:txBody>
          <a:bodyPr>
            <a:noAutofit/>
          </a:bodyPr>
          <a:lstStyle/>
          <a:p>
            <a:pPr>
              <a:buClr>
                <a:schemeClr val="accent5"/>
              </a:buClr>
              <a:buFont typeface="Lucida Grande"/>
              <a:buChar char="✘"/>
            </a:pPr>
            <a:endParaRPr lang="en-GB" sz="3200" dirty="0" smtClean="0"/>
          </a:p>
          <a:p>
            <a:pPr>
              <a:buClr>
                <a:schemeClr val="accent5"/>
              </a:buClr>
              <a:buFont typeface="Lucida Grande"/>
              <a:buChar char="✘"/>
            </a:pPr>
            <a:r>
              <a:rPr lang="en-GB" sz="3200" dirty="0" smtClean="0"/>
              <a:t>Off </a:t>
            </a:r>
            <a:r>
              <a:rPr lang="en-GB" sz="3200" dirty="0"/>
              <a:t>the shelf solution</a:t>
            </a:r>
          </a:p>
          <a:p>
            <a:pPr>
              <a:buClr>
                <a:schemeClr val="accent5"/>
              </a:buClr>
              <a:buFont typeface="Lucida Grande"/>
              <a:buChar char="✘"/>
            </a:pPr>
            <a:r>
              <a:rPr lang="en-GB" sz="3200" dirty="0" smtClean="0"/>
              <a:t>Big IT suppliers</a:t>
            </a:r>
          </a:p>
          <a:p>
            <a:pPr>
              <a:buClr>
                <a:schemeClr val="accent5"/>
              </a:buClr>
              <a:buFont typeface="Lucida Grande"/>
              <a:buChar char="✘"/>
            </a:pPr>
            <a:r>
              <a:rPr lang="en-GB" sz="3200" dirty="0" smtClean="0"/>
              <a:t>Commodity relationship</a:t>
            </a:r>
          </a:p>
          <a:p>
            <a:pPr marL="18000" indent="0">
              <a:buClr>
                <a:schemeClr val="accent5"/>
              </a:buClr>
              <a:buNone/>
            </a:pPr>
            <a:endParaRPr lang="en-GB" sz="3200" dirty="0" smtClean="0"/>
          </a:p>
          <a:p>
            <a:pPr>
              <a:buClr>
                <a:schemeClr val="accent5"/>
              </a:buClr>
              <a:buFont typeface="Wingdings" pitchFamily="2" charset="2"/>
              <a:buChar char=""/>
            </a:pPr>
            <a:r>
              <a:rPr lang="en-GB" sz="3200" dirty="0" smtClean="0"/>
              <a:t>Bespoke solution</a:t>
            </a:r>
          </a:p>
          <a:p>
            <a:pPr>
              <a:buClr>
                <a:schemeClr val="accent5"/>
              </a:buClr>
              <a:buFont typeface="Wingdings" pitchFamily="2" charset="2"/>
              <a:buChar char=""/>
            </a:pPr>
            <a:r>
              <a:rPr lang="en-GB" sz="3200" dirty="0" smtClean="0"/>
              <a:t>SME supplier</a:t>
            </a:r>
          </a:p>
          <a:p>
            <a:pPr>
              <a:buClr>
                <a:schemeClr val="accent5"/>
              </a:buClr>
              <a:buFont typeface="Wingdings" pitchFamily="2" charset="2"/>
              <a:buChar char=""/>
            </a:pPr>
            <a:r>
              <a:rPr lang="en-GB" sz="3200" dirty="0" smtClean="0"/>
              <a:t>Real partnership</a:t>
            </a:r>
          </a:p>
        </p:txBody>
      </p:sp>
    </p:spTree>
    <p:extLst>
      <p:ext uri="{BB962C8B-B14F-4D97-AF65-F5344CB8AC3E}">
        <p14:creationId xmlns:p14="http://schemas.microsoft.com/office/powerpoint/2010/main" val="187555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 smtClean="0"/>
              <a:t>An agile project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888432"/>
          </a:xfrm>
        </p:spPr>
        <p:txBody>
          <a:bodyPr>
            <a:noAutofit/>
          </a:bodyPr>
          <a:lstStyle/>
          <a:p>
            <a:pPr marL="18000" indent="0">
              <a:buClr>
                <a:schemeClr val="accent5"/>
              </a:buClr>
              <a:buNone/>
            </a:pPr>
            <a:endParaRPr lang="en-GB" sz="3200" dirty="0" smtClean="0"/>
          </a:p>
          <a:p>
            <a:pPr>
              <a:buClr>
                <a:schemeClr val="accent5"/>
              </a:buClr>
              <a:buFont typeface="Wingdings" pitchFamily="2" charset="2"/>
              <a:buChar char=""/>
            </a:pPr>
            <a:r>
              <a:rPr lang="en-GB" sz="3200" dirty="0" smtClean="0"/>
              <a:t>User stories, not a full tech spec</a:t>
            </a:r>
          </a:p>
          <a:p>
            <a:pPr>
              <a:buClr>
                <a:schemeClr val="accent5"/>
              </a:buClr>
              <a:buFont typeface="Wingdings" pitchFamily="2" charset="2"/>
              <a:buChar char=""/>
            </a:pPr>
            <a:r>
              <a:rPr lang="en-GB" sz="3200" dirty="0" smtClean="0"/>
              <a:t>MVP: Minimum Viable Product</a:t>
            </a:r>
          </a:p>
          <a:p>
            <a:pPr>
              <a:buClr>
                <a:schemeClr val="accent5"/>
              </a:buClr>
              <a:buFont typeface="Wingdings" pitchFamily="2" charset="2"/>
              <a:buChar char=""/>
            </a:pPr>
            <a:r>
              <a:rPr lang="en-GB" sz="3200" dirty="0" smtClean="0"/>
              <a:t>Get real user feedback</a:t>
            </a:r>
          </a:p>
          <a:p>
            <a:pPr>
              <a:buClr>
                <a:schemeClr val="accent5"/>
              </a:buClr>
              <a:buFont typeface="Wingdings" pitchFamily="2" charset="2"/>
              <a:buChar char=""/>
            </a:pPr>
            <a:r>
              <a:rPr lang="en-GB" sz="3200" dirty="0" smtClean="0"/>
              <a:t>Iterative development cycle</a:t>
            </a:r>
          </a:p>
        </p:txBody>
      </p:sp>
    </p:spTree>
    <p:extLst>
      <p:ext uri="{BB962C8B-B14F-4D97-AF65-F5344CB8AC3E}">
        <p14:creationId xmlns:p14="http://schemas.microsoft.com/office/powerpoint/2010/main" val="199777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VH_Powerpoint_Template_02">
  <a:themeElements>
    <a:clrScheme name="TVH">
      <a:dk1>
        <a:srgbClr val="9098A0"/>
      </a:dk1>
      <a:lt1>
        <a:srgbClr val="FFFFFF"/>
      </a:lt1>
      <a:dk2>
        <a:srgbClr val="AAA7D3"/>
      </a:dk2>
      <a:lt2>
        <a:srgbClr val="FFFFFF"/>
      </a:lt2>
      <a:accent1>
        <a:srgbClr val="F39435"/>
      </a:accent1>
      <a:accent2>
        <a:srgbClr val="FDC530"/>
      </a:accent2>
      <a:accent3>
        <a:srgbClr val="F34E5A"/>
      </a:accent3>
      <a:accent4>
        <a:srgbClr val="7ACAF1"/>
      </a:accent4>
      <a:accent5>
        <a:srgbClr val="8CCDCC"/>
      </a:accent5>
      <a:accent6>
        <a:srgbClr val="D3DA44"/>
      </a:accent6>
      <a:hlink>
        <a:srgbClr val="AAA7D3"/>
      </a:hlink>
      <a:folHlink>
        <a:srgbClr val="ECC7A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280</Words>
  <Application>Microsoft Macintosh PowerPoint</Application>
  <PresentationFormat>On-screen Show (4:3)</PresentationFormat>
  <Paragraphs>65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TVH_Powerpoint_Template_02</vt:lpstr>
      <vt:lpstr>Online customer services: The procurement story</vt:lpstr>
      <vt:lpstr>Thames Valley housing  The project  The procurement  the outcome</vt:lpstr>
      <vt:lpstr>Online customer services</vt:lpstr>
      <vt:lpstr>Online customer services</vt:lpstr>
      <vt:lpstr>PowerPoint Presentation</vt:lpstr>
      <vt:lpstr>Core business &amp;  Expertise in this</vt:lpstr>
      <vt:lpstr>PowerPoint Presentation</vt:lpstr>
      <vt:lpstr>A successful project… </vt:lpstr>
      <vt:lpstr>An agile project</vt:lpstr>
      <vt:lpstr>PowerPoint Presentation</vt:lpstr>
      <vt:lpstr>G-cloud 2 : the plan</vt:lpstr>
      <vt:lpstr>G-cloud 2 : IN PRACTICE (1/2)</vt:lpstr>
      <vt:lpstr>G-cloud 2 : IN PRACTICE (2/2)</vt:lpstr>
      <vt:lpstr>Lessons learned: </vt:lpstr>
    </vt:vector>
  </TitlesOfParts>
  <Company>Sparks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Gary McIlwaine</dc:creator>
  <cp:lastModifiedBy>Jayne Hilditch</cp:lastModifiedBy>
  <cp:revision>47</cp:revision>
  <dcterms:created xsi:type="dcterms:W3CDTF">2013-12-09T15:03:27Z</dcterms:created>
  <dcterms:modified xsi:type="dcterms:W3CDTF">2014-02-28T10:23:03Z</dcterms:modified>
</cp:coreProperties>
</file>