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77" r:id="rId3"/>
    <p:sldId id="268" r:id="rId4"/>
    <p:sldId id="273" r:id="rId5"/>
    <p:sldId id="272" r:id="rId6"/>
    <p:sldId id="271" r:id="rId7"/>
    <p:sldId id="282" r:id="rId8"/>
    <p:sldId id="269" r:id="rId9"/>
    <p:sldId id="283" r:id="rId10"/>
    <p:sldId id="276" r:id="rId11"/>
    <p:sldId id="279" r:id="rId12"/>
    <p:sldId id="280" r:id="rId13"/>
    <p:sldId id="284" r:id="rId14"/>
    <p:sldId id="262" r:id="rId15"/>
    <p:sldId id="266" r:id="rId16"/>
    <p:sldId id="275" r:id="rId17"/>
    <p:sldId id="270" r:id="rId18"/>
    <p:sldId id="278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632"/>
    <a:srgbClr val="3C3C3B"/>
    <a:srgbClr val="008D3D"/>
    <a:srgbClr val="99CC33"/>
    <a:srgbClr val="777877"/>
    <a:srgbClr val="505150"/>
    <a:srgbClr val="73B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94601" autoAdjust="0"/>
  </p:normalViewPr>
  <p:slideViewPr>
    <p:cSldViewPr snapToGrid="0" snapToObjects="1">
      <p:cViewPr>
        <p:scale>
          <a:sx n="110" d="100"/>
          <a:sy n="110" d="100"/>
        </p:scale>
        <p:origin x="-8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51245-584B-46E7-BB65-E87DD91CBAE8}" type="datetimeFigureOut">
              <a:rPr lang="en-GB" smtClean="0"/>
              <a:t>19/02/2014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FE296-3C82-4EF8-8881-034D4F86062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82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606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356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38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602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877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272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920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277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659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57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27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34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765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4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410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867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376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E296-3C82-4EF8-8881-034D4F86062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8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D7DB-4AE4-CC44-9CE9-F867E5EEDCD0}" type="datetimeFigureOut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91B1-632D-ED43-9E52-640ABCC3BD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8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D7DB-4AE4-CC44-9CE9-F867E5EEDCD0}" type="datetimeFigureOut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91B1-632D-ED43-9E52-640ABCC3BD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9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D7DB-4AE4-CC44-9CE9-F867E5EEDCD0}" type="datetimeFigureOut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91B1-632D-ED43-9E52-640ABCC3BD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9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D7DB-4AE4-CC44-9CE9-F867E5EEDCD0}" type="datetimeFigureOut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91B1-632D-ED43-9E52-640ABCC3BD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0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D7DB-4AE4-CC44-9CE9-F867E5EEDCD0}" type="datetimeFigureOut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91B1-632D-ED43-9E52-640ABCC3BD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3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D7DB-4AE4-CC44-9CE9-F867E5EEDCD0}" type="datetimeFigureOut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91B1-632D-ED43-9E52-640ABCC3BD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4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D7DB-4AE4-CC44-9CE9-F867E5EEDCD0}" type="datetimeFigureOut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91B1-632D-ED43-9E52-640ABCC3BD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8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D7DB-4AE4-CC44-9CE9-F867E5EEDCD0}" type="datetimeFigureOut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91B1-632D-ED43-9E52-640ABCC3BD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D7DB-4AE4-CC44-9CE9-F867E5EEDCD0}" type="datetimeFigureOut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91B1-632D-ED43-9E52-640ABCC3BD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D7DB-4AE4-CC44-9CE9-F867E5EEDCD0}" type="datetimeFigureOut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91B1-632D-ED43-9E52-640ABCC3BD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2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D7DB-4AE4-CC44-9CE9-F867E5EEDCD0}" type="datetimeFigureOut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91B1-632D-ED43-9E52-640ABCC3BD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0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BD7DB-4AE4-CC44-9CE9-F867E5EEDCD0}" type="datetimeFigureOut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91B1-632D-ED43-9E52-640ABCC3BD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4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angela.jariwala@wycombe.gov.u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3807" y="1575024"/>
            <a:ext cx="6501364" cy="25299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4400" b="1" dirty="0" smtClean="0">
              <a:solidFill>
                <a:srgbClr val="73B632"/>
              </a:solidFill>
              <a:latin typeface="Arial"/>
              <a:cs typeface="55 Helvetica Roman"/>
            </a:endParaRPr>
          </a:p>
          <a:p>
            <a:pPr>
              <a:lnSpc>
                <a:spcPct val="90000"/>
              </a:lnSpc>
            </a:pPr>
            <a:r>
              <a:rPr lang="en-US" sz="4400" b="1" dirty="0" smtClean="0">
                <a:solidFill>
                  <a:srgbClr val="73B632"/>
                </a:solidFill>
                <a:latin typeface="Arial"/>
                <a:cs typeface="55 Helvetica Roman"/>
              </a:rPr>
              <a:t>Sinkholes, floods and bin collections </a:t>
            </a:r>
          </a:p>
          <a:p>
            <a:pPr>
              <a:lnSpc>
                <a:spcPct val="90000"/>
              </a:lnSpc>
            </a:pPr>
            <a:r>
              <a:rPr lang="en-US" sz="4400" b="1" dirty="0" smtClean="0">
                <a:solidFill>
                  <a:srgbClr val="3C3C3B"/>
                </a:solidFill>
                <a:latin typeface="Arial"/>
                <a:cs typeface="55 Helvetica Roman"/>
              </a:rPr>
              <a:t>A Twitter tale</a:t>
            </a:r>
            <a:endParaRPr lang="en-US" sz="4400" b="1" dirty="0">
              <a:solidFill>
                <a:srgbClr val="3C3C3B"/>
              </a:solidFill>
              <a:latin typeface="Arial"/>
              <a:cs typeface="55 Helvetica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289" y="4213482"/>
            <a:ext cx="72140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73B632"/>
              </a:solidFill>
              <a:latin typeface="Arial"/>
              <a:cs typeface="65 Helvetica Medium"/>
            </a:endParaRPr>
          </a:p>
          <a:p>
            <a:r>
              <a:rPr lang="en-US" sz="2800" dirty="0" smtClean="0">
                <a:solidFill>
                  <a:srgbClr val="73B632"/>
                </a:solidFill>
                <a:latin typeface="Arial"/>
                <a:cs typeface="65 Helvetica Medium"/>
              </a:rPr>
              <a:t>Angela Jariwala</a:t>
            </a:r>
          </a:p>
          <a:p>
            <a:r>
              <a:rPr lang="en-US" sz="2800" dirty="0" smtClean="0">
                <a:solidFill>
                  <a:srgbClr val="3C3C3B"/>
                </a:solidFill>
                <a:latin typeface="Arial"/>
                <a:cs typeface="65 Helvetica Medium"/>
              </a:rPr>
              <a:t>Web Services Manager (maternity cover)</a:t>
            </a:r>
            <a:endParaRPr lang="en-US" sz="2800" dirty="0">
              <a:solidFill>
                <a:srgbClr val="3C3C3B"/>
              </a:solidFill>
              <a:latin typeface="Arial"/>
              <a:cs typeface="45 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7507" y="-1410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839" y="472554"/>
            <a:ext cx="1613010" cy="1897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09399"/>
            <a:ext cx="9144000" cy="1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3B632"/>
                </a:solidFill>
                <a:latin typeface="Arial"/>
                <a:cs typeface="55 Helvetica Roman"/>
              </a:rPr>
              <a:t>Team </a:t>
            </a:r>
            <a:r>
              <a:rPr lang="en-US" b="1" dirty="0" smtClean="0">
                <a:solidFill>
                  <a:srgbClr val="73B632"/>
                </a:solidFill>
                <a:latin typeface="Arial"/>
                <a:cs typeface="55 Helvetica Roman"/>
              </a:rPr>
              <a:t>working</a:t>
            </a:r>
            <a:br>
              <a:rPr lang="en-US" b="1" dirty="0" smtClean="0">
                <a:solidFill>
                  <a:srgbClr val="73B632"/>
                </a:solidFill>
                <a:latin typeface="Arial"/>
                <a:cs typeface="55 Helvetica Roman"/>
              </a:rPr>
            </a:br>
            <a:r>
              <a:rPr lang="en-US" sz="3200" b="1" dirty="0">
                <a:latin typeface="Arial"/>
                <a:cs typeface="55 Helvetica Roman"/>
              </a:rPr>
              <a:t>Breaking down barriers</a:t>
            </a:r>
            <a:endParaRPr lang="en-US" sz="3556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000" dirty="0" smtClean="0">
                <a:solidFill>
                  <a:srgbClr val="73B632"/>
                </a:solidFill>
                <a:latin typeface="Arial"/>
                <a:cs typeface="65 Helvetica Medium"/>
              </a:rPr>
              <a:t>We do it by:</a:t>
            </a:r>
          </a:p>
          <a:p>
            <a:endParaRPr lang="en-US" sz="2000" dirty="0" smtClean="0">
              <a:solidFill>
                <a:srgbClr val="3C3C3B"/>
              </a:solidFill>
              <a:latin typeface="Arial"/>
              <a:cs typeface="65 Helvetica Medium"/>
            </a:endParaRPr>
          </a:p>
          <a:p>
            <a:r>
              <a:rPr lang="en-US" sz="2000" dirty="0" smtClean="0">
                <a:solidFill>
                  <a:srgbClr val="3C3C3B"/>
                </a:solidFill>
                <a:latin typeface="Arial"/>
                <a:cs typeface="65 Helvetica Medium"/>
              </a:rPr>
              <a:t>Twitter roster</a:t>
            </a:r>
          </a:p>
          <a:p>
            <a:r>
              <a:rPr lang="en-US" sz="2000" dirty="0" smtClean="0">
                <a:solidFill>
                  <a:srgbClr val="3C3C3B"/>
                </a:solidFill>
                <a:latin typeface="Arial"/>
                <a:cs typeface="65 Helvetica Medium"/>
              </a:rPr>
              <a:t>Coordinating responses from services</a:t>
            </a:r>
          </a:p>
          <a:p>
            <a:r>
              <a:rPr lang="en-US" sz="2000" dirty="0">
                <a:solidFill>
                  <a:srgbClr val="3C3C3B"/>
                </a:solidFill>
                <a:latin typeface="Arial"/>
                <a:cs typeface="65 Helvetica Medium"/>
              </a:rPr>
              <a:t>C</a:t>
            </a:r>
            <a:r>
              <a:rPr lang="en-US" sz="2000" dirty="0" smtClean="0">
                <a:solidFill>
                  <a:srgbClr val="3C3C3B"/>
                </a:solidFill>
                <a:latin typeface="Arial"/>
                <a:cs typeface="65 Helvetica Medium"/>
              </a:rPr>
              <a:t>omplementing customer service</a:t>
            </a:r>
            <a:endParaRPr lang="en-US" sz="2000" dirty="0" smtClean="0">
              <a:solidFill>
                <a:srgbClr val="3C3C3B"/>
              </a:solidFill>
              <a:latin typeface="Arial"/>
              <a:cs typeface="65 Helvetica Medium"/>
            </a:endParaRPr>
          </a:p>
          <a:p>
            <a:r>
              <a:rPr lang="en-US" sz="2000" dirty="0">
                <a:solidFill>
                  <a:srgbClr val="3C3C3B"/>
                </a:solidFill>
                <a:latin typeface="Arial"/>
                <a:cs typeface="65 Helvetica Medium"/>
              </a:rPr>
              <a:t>Directing residents to the right place</a:t>
            </a:r>
          </a:p>
          <a:p>
            <a:r>
              <a:rPr lang="en-US" sz="2000" dirty="0" smtClean="0">
                <a:solidFill>
                  <a:srgbClr val="3C3C3B"/>
                </a:solidFill>
                <a:latin typeface="Arial"/>
                <a:cs typeface="65 Helvetica Medium"/>
              </a:rPr>
              <a:t>One face of Wycombe District Council</a:t>
            </a:r>
            <a:endParaRPr lang="en-US" sz="2000" dirty="0">
              <a:solidFill>
                <a:srgbClr val="3C3C3B"/>
              </a:solidFill>
              <a:latin typeface="Arial"/>
              <a:cs typeface="65 Helvetica Medium"/>
            </a:endParaRPr>
          </a:p>
          <a:p>
            <a:pPr marL="0" indent="0">
              <a:buNone/>
            </a:pPr>
            <a:endParaRPr lang="en-US" sz="2000" dirty="0">
              <a:solidFill>
                <a:srgbClr val="777877"/>
              </a:solidFill>
              <a:latin typeface="Arial"/>
              <a:cs typeface="45 Helvetica Light"/>
            </a:endParaRPr>
          </a:p>
          <a:p>
            <a:pPr marL="0" indent="0">
              <a:buNone/>
            </a:pPr>
            <a:endParaRPr lang="en-US" sz="2000" dirty="0">
              <a:solidFill>
                <a:srgbClr val="777877"/>
              </a:solidFill>
              <a:latin typeface="Arial"/>
              <a:cs typeface="45 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 rot="18574734">
            <a:off x="5983456" y="2933705"/>
            <a:ext cx="258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3C3B"/>
                </a:solidFill>
              </a:rPr>
              <a:t>Place your picture here</a:t>
            </a:r>
            <a:endParaRPr lang="en-US" dirty="0">
              <a:solidFill>
                <a:srgbClr val="3C3C3B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09399"/>
            <a:ext cx="9144000" cy="1536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30" y="2336662"/>
            <a:ext cx="27146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42" y="1557068"/>
            <a:ext cx="647711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3B632"/>
                </a:solidFill>
                <a:latin typeface="Arial"/>
                <a:cs typeface="55 Helvetica Roman"/>
              </a:rPr>
              <a:t>Waste and recycling</a:t>
            </a:r>
            <a:br>
              <a:rPr lang="en-US" b="1" dirty="0" smtClean="0">
                <a:solidFill>
                  <a:srgbClr val="73B632"/>
                </a:solidFill>
                <a:latin typeface="Arial"/>
                <a:cs typeface="55 Helvetica Roman"/>
              </a:rPr>
            </a:br>
            <a:r>
              <a:rPr lang="en-US" sz="3556" b="1" dirty="0" smtClean="0">
                <a:solidFill>
                  <a:srgbClr val="3C3C3B"/>
                </a:solidFill>
                <a:latin typeface="Arial"/>
                <a:cs typeface="55 Helvetica Roman"/>
              </a:rPr>
              <a:t>missed bin collection</a:t>
            </a:r>
            <a:endParaRPr lang="en-US" sz="3556" dirty="0">
              <a:solidFill>
                <a:srgbClr val="3C3C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485900"/>
            <a:ext cx="7038975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73B632"/>
                </a:solidFill>
                <a:latin typeface="Arial"/>
                <a:cs typeface="55 Helvetica Roman"/>
              </a:rPr>
              <a:t>Pot hole</a:t>
            </a:r>
            <a:br>
              <a:rPr lang="en-US" b="1" dirty="0" smtClean="0">
                <a:solidFill>
                  <a:srgbClr val="73B632"/>
                </a:solidFill>
                <a:latin typeface="Arial"/>
                <a:cs typeface="55 Helvetica Roman"/>
              </a:rPr>
            </a:br>
            <a:r>
              <a:rPr lang="en-US" sz="3556" b="1" dirty="0">
                <a:solidFill>
                  <a:srgbClr val="3C3C3B"/>
                </a:solidFill>
                <a:latin typeface="Arial"/>
                <a:cs typeface="55 Helvetica Roman"/>
              </a:rPr>
              <a:t>h</a:t>
            </a:r>
            <a:r>
              <a:rPr lang="en-US" sz="3556" b="1" dirty="0" smtClean="0">
                <a:solidFill>
                  <a:srgbClr val="3C3C3B"/>
                </a:solidFill>
                <a:latin typeface="Arial"/>
                <a:cs typeface="55 Helvetica Roman"/>
              </a:rPr>
              <a:t>andled </a:t>
            </a:r>
            <a:r>
              <a:rPr lang="en-US" sz="3556" b="1" dirty="0" smtClean="0">
                <a:solidFill>
                  <a:srgbClr val="3C3C3B"/>
                </a:solidFill>
                <a:latin typeface="Arial"/>
                <a:cs typeface="55 Helvetica Roman"/>
              </a:rPr>
              <a:t>by Bucks CC</a:t>
            </a:r>
            <a:endParaRPr lang="en-US" sz="3556" dirty="0">
              <a:solidFill>
                <a:srgbClr val="3C3C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5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2276475"/>
            <a:ext cx="5524500" cy="230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73B632"/>
                </a:solidFill>
                <a:latin typeface="Arial"/>
                <a:cs typeface="55 Helvetica Roman"/>
              </a:rPr>
              <a:t>Floods</a:t>
            </a:r>
            <a:r>
              <a:rPr lang="en-US" b="1" dirty="0" smtClean="0">
                <a:solidFill>
                  <a:srgbClr val="73B632"/>
                </a:solidFill>
                <a:latin typeface="Arial"/>
                <a:cs typeface="55 Helvetica Roman"/>
              </a:rPr>
              <a:t/>
            </a:r>
            <a:br>
              <a:rPr lang="en-US" b="1" dirty="0" smtClean="0">
                <a:solidFill>
                  <a:srgbClr val="73B632"/>
                </a:solidFill>
                <a:latin typeface="Arial"/>
                <a:cs typeface="55 Helvetica Roman"/>
              </a:rPr>
            </a:br>
            <a:r>
              <a:rPr lang="en-US" sz="3556" b="1" dirty="0" smtClean="0">
                <a:solidFill>
                  <a:srgbClr val="3C3C3B"/>
                </a:solidFill>
                <a:latin typeface="Arial"/>
                <a:cs typeface="55 Helvetica Roman"/>
              </a:rPr>
              <a:t>daily update on the website</a:t>
            </a:r>
            <a:endParaRPr lang="en-US" sz="3556" dirty="0">
              <a:solidFill>
                <a:srgbClr val="3C3C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6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3B632"/>
                </a:solidFill>
                <a:latin typeface="Arial"/>
                <a:cs typeface="55 Helvetica Roman"/>
              </a:rPr>
              <a:t>What is social media for Wycombe?</a:t>
            </a:r>
            <a:r>
              <a:rPr lang="en-US" sz="3600" b="1" dirty="0">
                <a:solidFill>
                  <a:srgbClr val="73BD32"/>
                </a:solidFill>
                <a:latin typeface="Arial"/>
                <a:cs typeface="55 Helvetica Roman"/>
              </a:rPr>
              <a:t/>
            </a:r>
            <a:br>
              <a:rPr lang="en-US" sz="3600" b="1" dirty="0">
                <a:solidFill>
                  <a:srgbClr val="73BD32"/>
                </a:solidFill>
                <a:latin typeface="Arial"/>
                <a:cs typeface="55 Helvetica Roman"/>
              </a:rPr>
            </a:br>
            <a:endParaRPr lang="en-US" sz="3556" dirty="0">
              <a:solidFill>
                <a:srgbClr val="3C3C3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222" y="2066027"/>
            <a:ext cx="5960853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3B632"/>
                </a:solidFill>
                <a:latin typeface="Arial"/>
                <a:cs typeface="65 Helvetica Medium"/>
              </a:rPr>
              <a:t>S</a:t>
            </a:r>
            <a:r>
              <a:rPr lang="en-US" sz="2400" b="1" dirty="0" smtClean="0">
                <a:solidFill>
                  <a:srgbClr val="3C3C3B"/>
                </a:solidFill>
                <a:latin typeface="Arial"/>
                <a:cs typeface="65 Helvetica Medium"/>
              </a:rPr>
              <a:t>uccessful</a:t>
            </a:r>
          </a:p>
          <a:p>
            <a:r>
              <a:rPr lang="en-US" sz="2400" b="1" dirty="0" smtClean="0">
                <a:solidFill>
                  <a:srgbClr val="73B632"/>
                </a:solidFill>
                <a:latin typeface="Arial"/>
                <a:cs typeface="65 Helvetica Medium"/>
              </a:rPr>
              <a:t>O</a:t>
            </a:r>
            <a:r>
              <a:rPr lang="en-US" sz="2400" b="1" dirty="0" smtClean="0">
                <a:solidFill>
                  <a:srgbClr val="3C3C3B"/>
                </a:solidFill>
                <a:latin typeface="Arial"/>
                <a:cs typeface="65 Helvetica Medium"/>
              </a:rPr>
              <a:t>rganic</a:t>
            </a:r>
          </a:p>
          <a:p>
            <a:r>
              <a:rPr lang="en-US" sz="2400" b="1" dirty="0" smtClean="0">
                <a:solidFill>
                  <a:srgbClr val="73B632"/>
                </a:solidFill>
                <a:latin typeface="Arial"/>
                <a:cs typeface="65 Helvetica Medium"/>
              </a:rPr>
              <a:t>C</a:t>
            </a:r>
            <a:r>
              <a:rPr lang="en-US" sz="2400" b="1" dirty="0" smtClean="0">
                <a:solidFill>
                  <a:srgbClr val="3C3C3B"/>
                </a:solidFill>
                <a:latin typeface="Arial"/>
                <a:cs typeface="65 Helvetica Medium"/>
              </a:rPr>
              <a:t>ommunication</a:t>
            </a:r>
          </a:p>
          <a:p>
            <a:r>
              <a:rPr lang="en-US" sz="2400" b="1" dirty="0" smtClean="0">
                <a:solidFill>
                  <a:srgbClr val="73B632"/>
                </a:solidFill>
                <a:latin typeface="Arial"/>
                <a:cs typeface="65 Helvetica Medium"/>
              </a:rPr>
              <a:t>I</a:t>
            </a:r>
            <a:r>
              <a:rPr lang="en-US" sz="2400" b="1" dirty="0" smtClean="0">
                <a:solidFill>
                  <a:srgbClr val="3C3C3B"/>
                </a:solidFill>
                <a:latin typeface="Arial"/>
                <a:cs typeface="65 Helvetica Medium"/>
              </a:rPr>
              <a:t>ncreases</a:t>
            </a:r>
          </a:p>
          <a:p>
            <a:r>
              <a:rPr lang="en-US" sz="2400" b="1" dirty="0" smtClean="0">
                <a:solidFill>
                  <a:srgbClr val="73B632"/>
                </a:solidFill>
                <a:latin typeface="Arial"/>
                <a:cs typeface="65 Helvetica Medium"/>
              </a:rPr>
              <a:t>A</a:t>
            </a:r>
            <a:r>
              <a:rPr lang="en-US" sz="2400" b="1" dirty="0" smtClean="0">
                <a:solidFill>
                  <a:srgbClr val="3C3C3B"/>
                </a:solidFill>
                <a:latin typeface="Arial"/>
                <a:cs typeface="65 Helvetica Medium"/>
              </a:rPr>
              <a:t>udience</a:t>
            </a:r>
          </a:p>
          <a:p>
            <a:r>
              <a:rPr lang="en-US" sz="2400" b="1" dirty="0" smtClean="0">
                <a:solidFill>
                  <a:srgbClr val="73B632"/>
                </a:solidFill>
                <a:latin typeface="Arial"/>
                <a:cs typeface="65 Helvetica Medium"/>
              </a:rPr>
              <a:t>L</a:t>
            </a:r>
            <a:r>
              <a:rPr lang="en-US" sz="2400" b="1" dirty="0" smtClean="0">
                <a:solidFill>
                  <a:srgbClr val="3C3C3B"/>
                </a:solidFill>
                <a:latin typeface="Arial"/>
                <a:cs typeface="65 Helvetica Medium"/>
              </a:rPr>
              <a:t>evels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305908" y="3597215"/>
            <a:ext cx="2600201" cy="25456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777877"/>
              </a:solidFill>
              <a:latin typeface="Arial"/>
              <a:cs typeface="45 Helvetica Light"/>
            </a:endParaRPr>
          </a:p>
          <a:p>
            <a:pPr marL="0" indent="0">
              <a:buNone/>
            </a:pPr>
            <a:endParaRPr lang="en-US" sz="2000" dirty="0">
              <a:solidFill>
                <a:srgbClr val="777877"/>
              </a:solidFill>
              <a:latin typeface="Arial"/>
              <a:cs typeface="45 Helvetic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09399"/>
            <a:ext cx="9144000" cy="1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8017" y="2226026"/>
            <a:ext cx="666400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73B632"/>
                </a:solidFill>
                <a:latin typeface="Arial"/>
                <a:sym typeface="Wingdings" pitchFamily="2" charset="2"/>
              </a:rPr>
              <a:t>Residents satisfaction =</a:t>
            </a:r>
          </a:p>
          <a:p>
            <a:pPr algn="ctr"/>
            <a:r>
              <a:rPr lang="en-US" sz="4400" b="1" dirty="0" smtClean="0">
                <a:latin typeface="Arial"/>
              </a:rPr>
              <a:t># </a:t>
            </a:r>
            <a:r>
              <a:rPr lang="en-US" sz="4400" b="1" dirty="0">
                <a:latin typeface="Arial"/>
                <a:sym typeface="Wingdings" pitchFamily="2" charset="2"/>
              </a:rPr>
              <a:t> </a:t>
            </a:r>
            <a:r>
              <a:rPr lang="en-US" sz="4400" b="1" dirty="0" smtClean="0">
                <a:latin typeface="Arial"/>
                <a:sym typeface="Wingdings" pitchFamily="2" charset="2"/>
              </a:rPr>
              <a:t>LOL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31347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5" y="1733909"/>
            <a:ext cx="7772400" cy="1472718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73B632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GB" sz="4400" b="1" dirty="0" smtClean="0">
                <a:solidFill>
                  <a:srgbClr val="73B632"/>
                </a:solidFill>
                <a:latin typeface="Arial" pitchFamily="34" charset="0"/>
                <a:cs typeface="Arial" pitchFamily="34" charset="0"/>
              </a:rPr>
              <a:t>pissoff</a:t>
            </a:r>
            <a:endParaRPr lang="en-GB" sz="4400" b="1" dirty="0">
              <a:solidFill>
                <a:srgbClr val="73B63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8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019300"/>
            <a:ext cx="5600700" cy="2819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73B632"/>
                </a:solidFill>
                <a:latin typeface="Arial"/>
                <a:cs typeface="55 Helvetica Roman"/>
              </a:rPr>
              <a:t>Electoral registration</a:t>
            </a:r>
            <a:br>
              <a:rPr lang="en-US" b="1" dirty="0" smtClean="0">
                <a:solidFill>
                  <a:srgbClr val="73B632"/>
                </a:solidFill>
                <a:latin typeface="Arial"/>
                <a:cs typeface="55 Helvetica Roman"/>
              </a:rPr>
            </a:br>
            <a:r>
              <a:rPr lang="en-US" sz="3556" b="1" dirty="0" smtClean="0">
                <a:solidFill>
                  <a:srgbClr val="3C3C3B"/>
                </a:solidFill>
                <a:latin typeface="Arial"/>
                <a:cs typeface="55 Helvetica Roman"/>
              </a:rPr>
              <a:t>a form reminder</a:t>
            </a:r>
            <a:endParaRPr lang="en-US" sz="3556" dirty="0">
              <a:solidFill>
                <a:srgbClr val="3C3C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1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3BD32"/>
                </a:solidFill>
                <a:latin typeface="Arial"/>
                <a:cs typeface="55 Helvetica Roman"/>
              </a:rPr>
              <a:t>This week…</a:t>
            </a:r>
            <a:endParaRPr lang="en-US" sz="3556" dirty="0">
              <a:solidFill>
                <a:srgbClr val="3C3C3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3B632"/>
                </a:solidFill>
                <a:latin typeface="Arial"/>
                <a:cs typeface="65 Helvetica Medium"/>
              </a:rPr>
              <a:t>We have</a:t>
            </a:r>
            <a:r>
              <a:rPr lang="en-US" sz="3000" dirty="0" smtClean="0">
                <a:solidFill>
                  <a:srgbClr val="73B632"/>
                </a:solidFill>
                <a:latin typeface="Arial"/>
                <a:cs typeface="65 Helvetica Medium"/>
              </a:rPr>
              <a:t>:</a:t>
            </a:r>
          </a:p>
          <a:p>
            <a:r>
              <a:rPr lang="en-US" dirty="0" smtClean="0">
                <a:solidFill>
                  <a:srgbClr val="3C3C3B"/>
                </a:solidFill>
                <a:latin typeface="Arial"/>
                <a:cs typeface="65 Helvetica Medium"/>
              </a:rPr>
              <a:t>Nearly 4,000 followers</a:t>
            </a:r>
          </a:p>
          <a:p>
            <a:r>
              <a:rPr lang="en-US" dirty="0" smtClean="0">
                <a:solidFill>
                  <a:srgbClr val="3C3C3B"/>
                </a:solidFill>
                <a:latin typeface="Arial"/>
                <a:cs typeface="65 Helvetica Medium"/>
              </a:rPr>
              <a:t>Increase in conversations</a:t>
            </a:r>
            <a:endParaRPr lang="en-US" dirty="0">
              <a:solidFill>
                <a:srgbClr val="3C3C3B"/>
              </a:solidFill>
              <a:latin typeface="Arial"/>
              <a:cs typeface="65 Helvetica Medium"/>
            </a:endParaRPr>
          </a:p>
          <a:p>
            <a:r>
              <a:rPr lang="en-US" dirty="0" smtClean="0">
                <a:solidFill>
                  <a:srgbClr val="3C3C3B"/>
                </a:solidFill>
                <a:latin typeface="Arial"/>
                <a:cs typeface="65 Helvetica Medium"/>
              </a:rPr>
              <a:t>Reassurance for residents that we’re listening to them</a:t>
            </a:r>
            <a:endParaRPr lang="en-US" dirty="0">
              <a:solidFill>
                <a:srgbClr val="3C3C3B"/>
              </a:solidFill>
              <a:latin typeface="Arial"/>
              <a:cs typeface="65 Helvetica Medium"/>
            </a:endParaRPr>
          </a:p>
          <a:p>
            <a:r>
              <a:rPr lang="en-US" dirty="0" smtClean="0">
                <a:solidFill>
                  <a:srgbClr val="3C3C3B"/>
                </a:solidFill>
                <a:latin typeface="Arial"/>
                <a:cs typeface="65 Helvetica Medium"/>
              </a:rPr>
              <a:t>Integrated working practices</a:t>
            </a:r>
            <a:endParaRPr lang="en-US" dirty="0">
              <a:solidFill>
                <a:srgbClr val="3C3C3B"/>
              </a:solidFill>
              <a:latin typeface="Arial"/>
              <a:cs typeface="65 Helvetica Medium"/>
            </a:endParaRPr>
          </a:p>
          <a:p>
            <a:pPr marL="0" indent="0">
              <a:buNone/>
            </a:pPr>
            <a:endParaRPr lang="en-US" sz="2000" dirty="0">
              <a:solidFill>
                <a:srgbClr val="777877"/>
              </a:solidFill>
              <a:latin typeface="Arial"/>
              <a:cs typeface="45 Helvetica Light"/>
            </a:endParaRPr>
          </a:p>
          <a:p>
            <a:pPr marL="0" indent="0">
              <a:buNone/>
            </a:pPr>
            <a:endParaRPr lang="en-US" sz="2000" dirty="0">
              <a:solidFill>
                <a:srgbClr val="777877"/>
              </a:solidFill>
              <a:latin typeface="Arial"/>
              <a:cs typeface="45 Helvetic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09399"/>
            <a:ext cx="9144000" cy="1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3807" y="1575024"/>
            <a:ext cx="6501364" cy="7130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>
                <a:solidFill>
                  <a:srgbClr val="73B632"/>
                </a:solidFill>
                <a:latin typeface="Arial"/>
                <a:cs typeface="55 Helvetica Roman"/>
              </a:rPr>
              <a:t>Thank you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3807" y="2467270"/>
            <a:ext cx="7384822" cy="39395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73B632"/>
                </a:solidFill>
                <a:latin typeface="Arial"/>
                <a:cs typeface="65 Helvetica Medium"/>
              </a:rPr>
              <a:t>Angela </a:t>
            </a:r>
            <a:r>
              <a:rPr lang="en-US" sz="2800" dirty="0">
                <a:solidFill>
                  <a:srgbClr val="73B632"/>
                </a:solidFill>
                <a:latin typeface="Arial"/>
                <a:cs typeface="65 Helvetica Medium"/>
              </a:rPr>
              <a:t>Jariwala</a:t>
            </a:r>
          </a:p>
          <a:p>
            <a:r>
              <a:rPr lang="en-US" sz="2800" dirty="0">
                <a:solidFill>
                  <a:srgbClr val="3C3C3B"/>
                </a:solidFill>
                <a:latin typeface="Arial"/>
                <a:cs typeface="65 Helvetica Medium"/>
              </a:rPr>
              <a:t>Web Services Manager (maternity cover)</a:t>
            </a:r>
            <a:endParaRPr lang="en-US" sz="2800" dirty="0">
              <a:solidFill>
                <a:srgbClr val="3C3C3B"/>
              </a:solidFill>
              <a:latin typeface="Arial"/>
              <a:cs typeface="45 Helvetica Light"/>
            </a:endParaRPr>
          </a:p>
          <a:p>
            <a:endParaRPr lang="en-US" sz="1500" dirty="0" smtClean="0">
              <a:solidFill>
                <a:srgbClr val="3C3C3B"/>
              </a:solidFill>
              <a:latin typeface="Arial"/>
              <a:cs typeface="65 Helvetica Medium"/>
            </a:endParaRPr>
          </a:p>
          <a:p>
            <a:endParaRPr lang="en-US" sz="1500" dirty="0">
              <a:solidFill>
                <a:srgbClr val="3C3C3B"/>
              </a:solidFill>
              <a:latin typeface="Arial"/>
              <a:cs typeface="65 Helvetica Medium"/>
            </a:endParaRPr>
          </a:p>
          <a:p>
            <a:endParaRPr lang="en-US" sz="1500" dirty="0" smtClean="0">
              <a:solidFill>
                <a:srgbClr val="3C3C3B"/>
              </a:solidFill>
              <a:latin typeface="Arial"/>
              <a:cs typeface="65 Helvetica Medium"/>
            </a:endParaRPr>
          </a:p>
          <a:p>
            <a:endParaRPr lang="en-US" sz="1500" dirty="0">
              <a:solidFill>
                <a:srgbClr val="3C3C3B"/>
              </a:solidFill>
              <a:latin typeface="Arial"/>
              <a:cs typeface="65 Helvetica Medium"/>
            </a:endParaRPr>
          </a:p>
          <a:p>
            <a:r>
              <a:rPr lang="en-US" sz="2800" dirty="0" smtClean="0">
                <a:solidFill>
                  <a:srgbClr val="3C3C3B"/>
                </a:solidFill>
                <a:latin typeface="Arial"/>
                <a:cs typeface="65 Helvetica Medium"/>
              </a:rPr>
              <a:t>Tel 01494 421659</a:t>
            </a:r>
          </a:p>
          <a:p>
            <a:r>
              <a:rPr lang="en-US" sz="2800" dirty="0" smtClean="0">
                <a:solidFill>
                  <a:srgbClr val="3C3C3B"/>
                </a:solidFill>
                <a:latin typeface="Arial"/>
                <a:cs typeface="65 Helvetica Medium"/>
              </a:rPr>
              <a:t>Email </a:t>
            </a:r>
            <a:r>
              <a:rPr lang="en-US" sz="2800" dirty="0" smtClean="0">
                <a:solidFill>
                  <a:srgbClr val="3C3C3B"/>
                </a:solidFill>
                <a:latin typeface="Arial"/>
                <a:cs typeface="65 Helvetica Medium"/>
                <a:hlinkClick r:id="rId3"/>
              </a:rPr>
              <a:t>angela.jariwala@wycombe.gov.uk</a:t>
            </a:r>
            <a:r>
              <a:rPr lang="en-US" sz="2800" dirty="0" smtClean="0">
                <a:solidFill>
                  <a:srgbClr val="3C3C3B"/>
                </a:solidFill>
                <a:latin typeface="Arial"/>
                <a:cs typeface="65 Helvetica Medium"/>
              </a:rPr>
              <a:t> </a:t>
            </a:r>
            <a:endParaRPr lang="en-US" sz="2800" dirty="0" smtClean="0">
              <a:solidFill>
                <a:srgbClr val="3C3C3B"/>
              </a:solidFill>
              <a:latin typeface="Arial"/>
              <a:cs typeface="45 Helvetica Light"/>
            </a:endParaRPr>
          </a:p>
          <a:p>
            <a:endParaRPr lang="en-US" sz="2000" dirty="0" smtClean="0">
              <a:solidFill>
                <a:srgbClr val="73B632"/>
              </a:solidFill>
              <a:latin typeface="Arial"/>
              <a:cs typeface="65 Helvetica Medium"/>
            </a:endParaRPr>
          </a:p>
          <a:p>
            <a:endParaRPr lang="en-US" sz="2800" dirty="0" smtClean="0">
              <a:solidFill>
                <a:srgbClr val="73B632"/>
              </a:solidFill>
              <a:latin typeface="Arial"/>
              <a:cs typeface="65 Helvetica Medium"/>
            </a:endParaRPr>
          </a:p>
          <a:p>
            <a:r>
              <a:rPr lang="en-US" sz="1500" dirty="0" smtClean="0">
                <a:solidFill>
                  <a:srgbClr val="3C3C3B"/>
                </a:solidFill>
                <a:latin typeface="Arial"/>
                <a:cs typeface="65 Helvetica Medium"/>
              </a:rPr>
              <a:t>www.wycombe.gov.uk</a:t>
            </a:r>
          </a:p>
          <a:p>
            <a:r>
              <a:rPr lang="en-US" sz="1500" dirty="0" smtClean="0">
                <a:solidFill>
                  <a:srgbClr val="3C3C3B"/>
                </a:solidFill>
                <a:latin typeface="Arial"/>
                <a:cs typeface="Arial"/>
              </a:rPr>
              <a:t>Twitter@wycombedc</a:t>
            </a:r>
            <a:r>
              <a:rPr lang="en-US" sz="1500" dirty="0" smtClean="0">
                <a:solidFill>
                  <a:srgbClr val="3C3C3B"/>
                </a:solidFill>
                <a:latin typeface="Arial"/>
                <a:cs typeface="Arial"/>
              </a:rPr>
              <a:t> </a:t>
            </a:r>
            <a:endParaRPr lang="en-US" sz="1500" dirty="0">
              <a:solidFill>
                <a:srgbClr val="3C3C3B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7507" y="-1410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09399"/>
            <a:ext cx="9144000" cy="153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839" y="472554"/>
            <a:ext cx="1613010" cy="18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0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900" dirty="0" smtClean="0">
                <a:solidFill>
                  <a:srgbClr val="73B632"/>
                </a:solidFill>
                <a:latin typeface="Arial" pitchFamily="34" charset="0"/>
                <a:cs typeface="Arial" pitchFamily="34" charset="0"/>
              </a:rPr>
              <a:t>The district of Wycombe</a:t>
            </a:r>
            <a:br>
              <a:rPr lang="en-GB" sz="4900" dirty="0" smtClean="0">
                <a:solidFill>
                  <a:srgbClr val="73B632"/>
                </a:solidFill>
                <a:latin typeface="Arial" pitchFamily="34" charset="0"/>
                <a:cs typeface="Arial" pitchFamily="34" charset="0"/>
              </a:rPr>
            </a:br>
            <a:r>
              <a:rPr lang="en-GB" sz="3600" b="1" dirty="0" smtClean="0">
                <a:latin typeface="Arial" pitchFamily="34" charset="0"/>
                <a:cs typeface="Arial" pitchFamily="34" charset="0"/>
              </a:rPr>
              <a:t>(it’s in Buckinghamshire)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485" y="1924858"/>
            <a:ext cx="3143250" cy="41814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635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73B632"/>
                </a:solidFill>
                <a:latin typeface="Arial" pitchFamily="34" charset="0"/>
                <a:cs typeface="Arial" pitchFamily="34" charset="0"/>
              </a:rPr>
              <a:t>Twitter history</a:t>
            </a:r>
            <a:endParaRPr lang="en-GB" b="1" dirty="0">
              <a:solidFill>
                <a:srgbClr val="73B63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2" y="2143664"/>
            <a:ext cx="8229600" cy="4525963"/>
          </a:xfrm>
        </p:spPr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On Twitter since May 2009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One communications officer tweeting 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Moderate activity</a:t>
            </a: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August 2012, 2140 followers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93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73B632"/>
                </a:solidFill>
                <a:latin typeface="Arial" pitchFamily="34" charset="0"/>
                <a:cs typeface="Arial" pitchFamily="34" charset="0"/>
              </a:rPr>
              <a:t>The week before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00532"/>
            <a:ext cx="7620000" cy="4276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772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73B632"/>
                </a:solidFill>
                <a:latin typeface="Arial" pitchFamily="34" charset="0"/>
                <a:cs typeface="Arial" pitchFamily="34" charset="0"/>
              </a:rPr>
              <a:t>Last week</a:t>
            </a:r>
            <a:endParaRPr lang="en-GB" b="1" dirty="0">
              <a:solidFill>
                <a:srgbClr val="73B63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4" y="1281023"/>
            <a:ext cx="8032211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56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73B632"/>
                </a:solidFill>
                <a:latin typeface="Arial" pitchFamily="34" charset="0"/>
                <a:cs typeface="Arial" pitchFamily="34" charset="0"/>
              </a:rPr>
              <a:t>October 2013</a:t>
            </a:r>
            <a:endParaRPr lang="en-GB" b="1" dirty="0">
              <a:solidFill>
                <a:srgbClr val="73B63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34" y="1340001"/>
            <a:ext cx="5967481" cy="4117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796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8316" y="2804387"/>
            <a:ext cx="8339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73B632"/>
                </a:solidFill>
                <a:latin typeface="Arial"/>
                <a:cs typeface="55 Helvetica Roman"/>
              </a:rPr>
              <a:t>What’s the best way to use social media?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8035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74" y="553547"/>
            <a:ext cx="5290850" cy="5588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61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6596" y="2700870"/>
            <a:ext cx="83072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73B632"/>
                </a:solidFill>
                <a:latin typeface="Arial"/>
                <a:cs typeface="55 Helvetica Roman"/>
              </a:rPr>
              <a:t>What really works for us? 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20860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%20PowerPoint%20Templa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Corporate%20PowerPoint%20Template[1]</Template>
  <TotalTime>534</TotalTime>
  <Words>182</Words>
  <Application>Microsoft Office PowerPoint</Application>
  <PresentationFormat>On-screen Show (4:3)</PresentationFormat>
  <Paragraphs>77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Corporate%20PowerPoint%20Template[1]</vt:lpstr>
      <vt:lpstr>PowerPoint Presentation</vt:lpstr>
      <vt:lpstr>The district of Wycombe (it’s in Buckinghamshire)</vt:lpstr>
      <vt:lpstr>Twitter history</vt:lpstr>
      <vt:lpstr>The week before</vt:lpstr>
      <vt:lpstr>Last week</vt:lpstr>
      <vt:lpstr>October 2013</vt:lpstr>
      <vt:lpstr>PowerPoint Presentation</vt:lpstr>
      <vt:lpstr>PowerPoint Presentation</vt:lpstr>
      <vt:lpstr>PowerPoint Presentation</vt:lpstr>
      <vt:lpstr>Team working Breaking down barriers</vt:lpstr>
      <vt:lpstr>Waste and recycling missed bin collection</vt:lpstr>
      <vt:lpstr>PowerPoint Presentation</vt:lpstr>
      <vt:lpstr>PowerPoint Presentation</vt:lpstr>
      <vt:lpstr>What is social media for Wycombe? </vt:lpstr>
      <vt:lpstr>PowerPoint Presentation</vt:lpstr>
      <vt:lpstr>PowerPoint Presentation</vt:lpstr>
      <vt:lpstr>PowerPoint Presentation</vt:lpstr>
      <vt:lpstr>This week…</vt:lpstr>
      <vt:lpstr>PowerPoint Presentation</vt:lpstr>
    </vt:vector>
  </TitlesOfParts>
  <Company>Wycombe District Council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Jariwala</dc:creator>
  <cp:lastModifiedBy>Angela Jariwala</cp:lastModifiedBy>
  <cp:revision>35</cp:revision>
  <cp:lastPrinted>2014-02-19T10:02:14Z</cp:lastPrinted>
  <dcterms:created xsi:type="dcterms:W3CDTF">2014-01-08T09:31:13Z</dcterms:created>
  <dcterms:modified xsi:type="dcterms:W3CDTF">2014-02-19T14:17:23Z</dcterms:modified>
</cp:coreProperties>
</file>