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5" r:id="rId6"/>
    <p:sldId id="276" r:id="rId7"/>
    <p:sldId id="279" r:id="rId8"/>
    <p:sldId id="280" r:id="rId9"/>
    <p:sldId id="277" r:id="rId10"/>
    <p:sldId id="273" r:id="rId11"/>
  </p:sldIdLst>
  <p:sldSz cx="9144000" cy="6858000" type="screen4x3"/>
  <p:notesSz cx="6718300" cy="986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95" autoAdjust="0"/>
  </p:normalViewPr>
  <p:slideViewPr>
    <p:cSldViewPr>
      <p:cViewPr>
        <p:scale>
          <a:sx n="70" d="100"/>
          <a:sy n="70" d="100"/>
        </p:scale>
        <p:origin x="-1325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50" y="-77"/>
      </p:cViewPr>
      <p:guideLst>
        <p:guide orient="horz" pos="3108"/>
        <p:guide pos="211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996" cy="493948"/>
          </a:xfrm>
          <a:prstGeom prst="rect">
            <a:avLst/>
          </a:prstGeom>
        </p:spPr>
        <p:txBody>
          <a:bodyPr vert="horz" lIns="90681" tIns="45341" rIns="90681" bIns="4534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4736" y="0"/>
            <a:ext cx="2911996" cy="493948"/>
          </a:xfrm>
          <a:prstGeom prst="rect">
            <a:avLst/>
          </a:prstGeom>
        </p:spPr>
        <p:txBody>
          <a:bodyPr vert="horz" lIns="90681" tIns="45341" rIns="90681" bIns="45341" rtlCol="0"/>
          <a:lstStyle>
            <a:lvl1pPr algn="r">
              <a:defRPr sz="1200"/>
            </a:lvl1pPr>
          </a:lstStyle>
          <a:p>
            <a:fld id="{9C9CCC48-1CE6-472A-8BCD-4922C3F542D4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375"/>
            <a:ext cx="2911996" cy="493947"/>
          </a:xfrm>
          <a:prstGeom prst="rect">
            <a:avLst/>
          </a:prstGeom>
        </p:spPr>
        <p:txBody>
          <a:bodyPr vert="horz" lIns="90681" tIns="45341" rIns="90681" bIns="4534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4736" y="9372375"/>
            <a:ext cx="2911996" cy="493947"/>
          </a:xfrm>
          <a:prstGeom prst="rect">
            <a:avLst/>
          </a:prstGeom>
        </p:spPr>
        <p:txBody>
          <a:bodyPr vert="horz" lIns="90681" tIns="45341" rIns="90681" bIns="45341" rtlCol="0" anchor="b"/>
          <a:lstStyle>
            <a:lvl1pPr algn="r">
              <a:defRPr sz="1200"/>
            </a:lvl1pPr>
          </a:lstStyle>
          <a:p>
            <a:fld id="{325A9689-8064-44D9-A826-FAABEE335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3395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3395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r">
              <a:defRPr sz="1200"/>
            </a:lvl1pPr>
          </a:lstStyle>
          <a:p>
            <a:fld id="{70CFC606-BD39-44FC-84AD-9AA4CA04BB4D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6" rIns="91434" bIns="457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7254"/>
            <a:ext cx="5374640" cy="4440555"/>
          </a:xfrm>
          <a:prstGeom prst="rect">
            <a:avLst/>
          </a:prstGeom>
        </p:spPr>
        <p:txBody>
          <a:bodyPr vert="horz" lIns="91434" tIns="45716" rIns="91434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2792"/>
            <a:ext cx="2911263" cy="493395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72792"/>
            <a:ext cx="2911263" cy="493395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r">
              <a:defRPr sz="1200"/>
            </a:lvl1pPr>
          </a:lstStyle>
          <a:p>
            <a:fld id="{76E6023D-6E0E-4E71-8C5F-29494BB29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023D-6E0E-4E71-8C5F-29494BB29AA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023D-6E0E-4E71-8C5F-29494BB29AA9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023D-6E0E-4E71-8C5F-29494BB29AA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023D-6E0E-4E71-8C5F-29494BB29AA9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023D-6E0E-4E71-8C5F-29494BB29AA9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023D-6E0E-4E71-8C5F-29494BB29AA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5B6C-CE0F-4A4F-B0B6-859D093ECA82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35B5-2037-4DF8-AA8A-DC467BA3616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1.png"/>
          <p:cNvPicPr>
            <a:picLocks noChangeAspect="1"/>
          </p:cNvPicPr>
          <p:nvPr/>
        </p:nvPicPr>
        <p:blipFill>
          <a:blip r:embed="rId3" cstate="print"/>
          <a:srcRect r="6275" b="11725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3576" y="1412776"/>
            <a:ext cx="66266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0" hangingPunct="0">
              <a:defRPr/>
            </a:pPr>
            <a:endParaRPr lang="en-GB" sz="4000" b="1" kern="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780928"/>
            <a:ext cx="3816424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6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31212" t="23000" r="59450" b="69440"/>
          <a:stretch>
            <a:fillRect/>
          </a:stretch>
        </p:blipFill>
        <p:spPr bwMode="auto">
          <a:xfrm>
            <a:off x="395536" y="287542"/>
            <a:ext cx="1512168" cy="7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5010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                                    Digital Transformation Day</a:t>
            </a:r>
            <a:endParaRPr lang="en-GB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5536" y="1916832"/>
            <a:ext cx="5400600" cy="396044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SPEED SESSION 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CON29 and the Norwegian Model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GB" sz="3600" dirty="0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Mark Edwards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         &amp;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Jamie Winch</a:t>
            </a:r>
          </a:p>
        </p:txBody>
      </p:sp>
      <p:pic>
        <p:nvPicPr>
          <p:cNvPr id="8" name="Picture 6" descr="http://www.local.odpm.gov.uk/dclg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260648"/>
            <a:ext cx="2000264" cy="85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P_Files\pag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3" y="0"/>
            <a:ext cx="9126027" cy="6453336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3576" y="1412776"/>
            <a:ext cx="66266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0" hangingPunct="0">
              <a:defRPr/>
            </a:pPr>
            <a:endParaRPr lang="en-GB" sz="4000" b="1" kern="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780928"/>
            <a:ext cx="3816424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6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31212" t="23000" r="59450" b="69440"/>
          <a:stretch>
            <a:fillRect/>
          </a:stretch>
        </p:blipFill>
        <p:spPr bwMode="auto">
          <a:xfrm>
            <a:off x="395536" y="287542"/>
            <a:ext cx="1512168" cy="7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50106"/>
          </a:xfrm>
        </p:spPr>
        <p:txBody>
          <a:bodyPr>
            <a:normAutofit/>
          </a:bodyPr>
          <a:lstStyle/>
          <a:p>
            <a:r>
              <a:rPr lang="en-GB" dirty="0" smtClean="0"/>
              <a:t>      </a:t>
            </a:r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772816"/>
            <a:ext cx="379816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457176">
              <a:defRPr/>
            </a:pPr>
            <a:r>
              <a:rPr lang="en-GB" sz="2000" dirty="0" smtClean="0"/>
              <a:t>The Proposal</a:t>
            </a:r>
          </a:p>
          <a:p>
            <a:pPr marL="0" lvl="1" defTabSz="457176">
              <a:defRPr/>
            </a:pPr>
            <a:endParaRPr lang="en-GB" dirty="0" smtClean="0">
              <a:latin typeface="Calibri" pitchFamily="34" charset="0"/>
              <a:cs typeface="Arial"/>
            </a:endParaRPr>
          </a:p>
          <a:p>
            <a:pPr defTabSz="457176">
              <a:defRPr/>
            </a:pPr>
            <a:r>
              <a:rPr lang="en-GB" dirty="0" smtClean="0"/>
              <a:t>Land Registry widens its range of information services to include standardised provision of Local Land Charges search and Con 29 information by:</a:t>
            </a: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 smtClean="0"/>
          </a:p>
          <a:p>
            <a:pPr marL="278955" lvl="1" indent="-278955" defTabSz="457176">
              <a:buFont typeface="Wingdings" pitchFamily="2" charset="2"/>
              <a:buChar char="§"/>
              <a:defRPr/>
            </a:pPr>
            <a:r>
              <a:rPr lang="en-GB" dirty="0" smtClean="0"/>
              <a:t>Amending legislation to move responsibility for Local Land Charges  to Land Registry.</a:t>
            </a:r>
          </a:p>
          <a:p>
            <a:pPr marL="278955" lvl="1" indent="-278955" defTabSz="457176">
              <a:buFont typeface="Wingdings" pitchFamily="2" charset="2"/>
              <a:buChar char="§"/>
              <a:defRPr/>
            </a:pPr>
            <a:r>
              <a:rPr lang="en-GB" dirty="0" smtClean="0"/>
              <a:t>Consolidating the Local Land Charges Register into one central register</a:t>
            </a:r>
          </a:p>
          <a:p>
            <a:pPr marL="278955" lvl="1" indent="-278955" defTabSz="457176">
              <a:buFont typeface="Wingdings" pitchFamily="2" charset="2"/>
              <a:buChar char="§"/>
              <a:defRPr/>
            </a:pPr>
            <a:r>
              <a:rPr lang="en-GB" b="1" dirty="0" smtClean="0"/>
              <a:t>Improved access to Con 29 information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3928" y="260648"/>
            <a:ext cx="4968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  <a:ea typeface="+mj-ea"/>
                <a:cs typeface="+mj-cs"/>
              </a:rPr>
              <a:t>Local Land Searches – a single digital gateway</a:t>
            </a:r>
            <a:endParaRPr lang="en-GB" sz="28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1772816"/>
            <a:ext cx="33843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76">
              <a:defRPr/>
            </a:pPr>
            <a:r>
              <a:rPr lang="en-GB" sz="2000" dirty="0" smtClean="0"/>
              <a:t>The Challenge</a:t>
            </a:r>
          </a:p>
          <a:p>
            <a:pPr defTabSz="457176">
              <a:defRPr/>
            </a:pPr>
            <a:endParaRPr lang="en-GB" sz="2000" dirty="0" smtClean="0"/>
          </a:p>
          <a:p>
            <a:pPr defTabSz="457176">
              <a:defRPr/>
            </a:pPr>
            <a:r>
              <a:rPr lang="en-GB" dirty="0" smtClean="0"/>
              <a:t>Lack of standardisation in</a:t>
            </a:r>
            <a:br>
              <a:rPr lang="en-GB" dirty="0" smtClean="0"/>
            </a:br>
            <a:endParaRPr lang="en-GB" dirty="0" smtClean="0"/>
          </a:p>
          <a:p>
            <a:pPr marL="278955" lvl="1" indent="-278955" defTabSz="457176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dirty="0" smtClean="0"/>
              <a:t>Format</a:t>
            </a:r>
          </a:p>
          <a:p>
            <a:pPr marL="278955" lvl="1" indent="-278955" defTabSz="457176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dirty="0" smtClean="0"/>
              <a:t>Price</a:t>
            </a:r>
          </a:p>
          <a:p>
            <a:pPr marL="278955" lvl="1" indent="-278955" defTabSz="457176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dirty="0" smtClean="0"/>
              <a:t>Service levels</a:t>
            </a:r>
          </a:p>
        </p:txBody>
      </p:sp>
      <p:pic>
        <p:nvPicPr>
          <p:cNvPr id="13" name="Picture 6" descr="http://www.local.odpm.gov.uk/dclg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260648"/>
            <a:ext cx="1872208" cy="85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P_Files\pag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3" y="0"/>
            <a:ext cx="9126027" cy="6453336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3576" y="1412776"/>
            <a:ext cx="66266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0" hangingPunct="0">
              <a:defRPr/>
            </a:pPr>
            <a:endParaRPr lang="en-GB" sz="4000" b="1" kern="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780928"/>
            <a:ext cx="3816424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6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31212" t="23000" r="59450" b="69440"/>
          <a:stretch>
            <a:fillRect/>
          </a:stretch>
        </p:blipFill>
        <p:spPr bwMode="auto">
          <a:xfrm>
            <a:off x="395536" y="287542"/>
            <a:ext cx="1512168" cy="7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50106"/>
          </a:xfrm>
        </p:spPr>
        <p:txBody>
          <a:bodyPr>
            <a:normAutofit/>
          </a:bodyPr>
          <a:lstStyle/>
          <a:p>
            <a:r>
              <a:rPr lang="en-GB" dirty="0" smtClean="0"/>
              <a:t>      </a:t>
            </a:r>
            <a:endParaRPr lang="en-GB" sz="4000" dirty="0"/>
          </a:p>
        </p:txBody>
      </p:sp>
      <p:pic>
        <p:nvPicPr>
          <p:cNvPr id="11" name="Picture 2" descr="F:\IMG-20121130-0006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844824"/>
            <a:ext cx="7272808" cy="46805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139952" y="40466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ea typeface="+mj-ea"/>
                <a:cs typeface="+mj-cs"/>
              </a:rPr>
              <a:t>Data transformation?</a:t>
            </a:r>
          </a:p>
        </p:txBody>
      </p:sp>
      <p:pic>
        <p:nvPicPr>
          <p:cNvPr id="14" name="Picture 6" descr="http://www.local.odpm.gov.uk/dclg_logo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260648"/>
            <a:ext cx="2000264" cy="85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P_Files\pag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3" y="0"/>
            <a:ext cx="9126027" cy="6453336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3576" y="1412776"/>
            <a:ext cx="66266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0" hangingPunct="0">
              <a:defRPr/>
            </a:pPr>
            <a:endParaRPr lang="en-GB" sz="4000" b="1" kern="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780928"/>
            <a:ext cx="3816424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6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31212" t="23000" r="59450" b="69440"/>
          <a:stretch>
            <a:fillRect/>
          </a:stretch>
        </p:blipFill>
        <p:spPr bwMode="auto">
          <a:xfrm>
            <a:off x="395536" y="287542"/>
            <a:ext cx="1512168" cy="7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50106"/>
          </a:xfrm>
        </p:spPr>
        <p:txBody>
          <a:bodyPr>
            <a:normAutofit/>
          </a:bodyPr>
          <a:lstStyle/>
          <a:p>
            <a:r>
              <a:rPr lang="en-GB" dirty="0" smtClean="0"/>
              <a:t>      </a:t>
            </a:r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916832"/>
            <a:ext cx="37981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457176">
              <a:defRPr/>
            </a:pPr>
            <a:endParaRPr lang="en-GB" sz="1500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2606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79512" y="2348880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457176">
              <a:spcBef>
                <a:spcPts val="0"/>
              </a:spcBef>
              <a:buNone/>
              <a:defRPr/>
            </a:pPr>
            <a:endParaRPr lang="en-GB" dirty="0" smtClean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1412776"/>
            <a:ext cx="6912768" cy="503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067944" y="40466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ea typeface="+mj-ea"/>
                <a:cs typeface="+mj-cs"/>
              </a:rPr>
              <a:t>CON29 Proposal</a:t>
            </a:r>
          </a:p>
        </p:txBody>
      </p:sp>
      <p:pic>
        <p:nvPicPr>
          <p:cNvPr id="15" name="Picture 6" descr="http://www.local.odpm.gov.uk/dclg_logo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260648"/>
            <a:ext cx="2000264" cy="85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P_Files\pag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3" y="0"/>
            <a:ext cx="9126027" cy="6453336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3576" y="1412776"/>
            <a:ext cx="66266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0" hangingPunct="0">
              <a:defRPr/>
            </a:pPr>
            <a:endParaRPr lang="en-GB" sz="4000" b="1" kern="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780928"/>
            <a:ext cx="3816424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6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31212" t="23000" r="59450" b="69440"/>
          <a:stretch>
            <a:fillRect/>
          </a:stretch>
        </p:blipFill>
        <p:spPr bwMode="auto">
          <a:xfrm>
            <a:off x="395536" y="287542"/>
            <a:ext cx="1512168" cy="7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50106"/>
          </a:xfrm>
        </p:spPr>
        <p:txBody>
          <a:bodyPr>
            <a:normAutofit/>
          </a:bodyPr>
          <a:lstStyle/>
          <a:p>
            <a:r>
              <a:rPr lang="en-GB" dirty="0" smtClean="0"/>
              <a:t>      </a:t>
            </a:r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916832"/>
            <a:ext cx="37981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457176">
              <a:defRPr/>
            </a:pPr>
            <a:endParaRPr lang="en-GB" sz="1500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2606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79512" y="2348880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457176">
              <a:spcBef>
                <a:spcPts val="0"/>
              </a:spcBef>
              <a:buNone/>
              <a:defRPr/>
            </a:pPr>
            <a:endParaRPr lang="en-GB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067944" y="40466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ea typeface="+mj-ea"/>
                <a:cs typeface="+mj-cs"/>
              </a:rPr>
              <a:t>Market Warming Day</a:t>
            </a:r>
          </a:p>
        </p:txBody>
      </p:sp>
      <p:pic>
        <p:nvPicPr>
          <p:cNvPr id="15" name="Picture 6" descr="http://www.local.odpm.gov.uk/dclg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260648"/>
            <a:ext cx="2000264" cy="857257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95536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Business, Innovation and Skills - 20</a:t>
            </a:r>
            <a:r>
              <a:rPr lang="en-GB" baseline="30000" dirty="0" smtClean="0"/>
              <a:t>th</a:t>
            </a:r>
            <a:r>
              <a:rPr lang="en-GB" dirty="0" smtClean="0"/>
              <a:t> June 2013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24 Private Sector companies represented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Encourage innovation and collaboration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Assessing market appetite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18 Expressions of Interest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12 Follow up meetings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Assess capacity and capabilities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Potential partnerships with Land Registry and Local Authorities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CON29 prototype?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P_Files\pag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26027" cy="6453336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3576" y="1412776"/>
            <a:ext cx="66266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0" hangingPunct="0">
              <a:defRPr/>
            </a:pPr>
            <a:endParaRPr lang="en-GB" sz="4000" b="1" kern="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780928"/>
            <a:ext cx="3816424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6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31212" t="23000" r="59450" b="69440"/>
          <a:stretch>
            <a:fillRect/>
          </a:stretch>
        </p:blipFill>
        <p:spPr bwMode="auto">
          <a:xfrm>
            <a:off x="395536" y="287542"/>
            <a:ext cx="1512168" cy="7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50106"/>
          </a:xfrm>
        </p:spPr>
        <p:txBody>
          <a:bodyPr>
            <a:normAutofit/>
          </a:bodyPr>
          <a:lstStyle/>
          <a:p>
            <a:r>
              <a:rPr lang="en-GB" dirty="0" smtClean="0"/>
              <a:t>      </a:t>
            </a:r>
            <a:endParaRPr lang="en-GB" sz="4000" dirty="0"/>
          </a:p>
        </p:txBody>
      </p:sp>
      <p:sp>
        <p:nvSpPr>
          <p:cNvPr id="9" name="Rectangle 8"/>
          <p:cNvSpPr/>
          <p:nvPr/>
        </p:nvSpPr>
        <p:spPr>
          <a:xfrm>
            <a:off x="4211960" y="4046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err="1" smtClean="0">
                <a:latin typeface="+mj-lt"/>
                <a:ea typeface="+mj-ea"/>
                <a:cs typeface="+mj-cs"/>
              </a:rPr>
              <a:t>Infoland</a:t>
            </a:r>
            <a:r>
              <a:rPr lang="en-GB" sz="2800" dirty="0" smtClean="0">
                <a:latin typeface="+mj-lt"/>
                <a:ea typeface="+mj-ea"/>
                <a:cs typeface="+mj-cs"/>
              </a:rPr>
              <a:t>®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1916832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r>
              <a:rPr lang="en-GB" b="1" dirty="0" smtClean="0"/>
              <a:t>Benefits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No billing costs </a:t>
            </a:r>
          </a:p>
          <a:p>
            <a:r>
              <a:rPr lang="en-GB" dirty="0" smtClean="0"/>
              <a:t>No payment tracking </a:t>
            </a:r>
          </a:p>
          <a:p>
            <a:r>
              <a:rPr lang="en-GB" dirty="0" smtClean="0"/>
              <a:t>No system costs </a:t>
            </a:r>
          </a:p>
          <a:p>
            <a:r>
              <a:rPr lang="en-GB" dirty="0" smtClean="0"/>
              <a:t>Internal efficiency gains </a:t>
            </a:r>
          </a:p>
          <a:p>
            <a:r>
              <a:rPr lang="en-GB" dirty="0" smtClean="0"/>
              <a:t>No record keeping / archiving </a:t>
            </a:r>
          </a:p>
          <a:p>
            <a:r>
              <a:rPr lang="en-GB" dirty="0" smtClean="0"/>
              <a:t>Fewer </a:t>
            </a:r>
            <a:r>
              <a:rPr lang="en-GB" dirty="0" err="1" smtClean="0"/>
              <a:t>phonecalls</a:t>
            </a:r>
            <a:r>
              <a:rPr lang="en-GB" dirty="0" smtClean="0"/>
              <a:t> </a:t>
            </a:r>
          </a:p>
          <a:p>
            <a:r>
              <a:rPr lang="en-GB" dirty="0" smtClean="0"/>
              <a:t>Reduced desktop work </a:t>
            </a:r>
          </a:p>
          <a:p>
            <a:r>
              <a:rPr lang="en-GB" dirty="0" smtClean="0"/>
              <a:t>More time for public service</a:t>
            </a:r>
          </a:p>
          <a:p>
            <a:r>
              <a:rPr lang="en-GB" dirty="0" smtClean="0"/>
              <a:t>Greater job satisfaction</a:t>
            </a:r>
          </a:p>
          <a:p>
            <a:r>
              <a:rPr lang="en-GB" dirty="0" smtClean="0"/>
              <a:t>Improved customer feedback</a:t>
            </a:r>
          </a:p>
        </p:txBody>
      </p:sp>
      <p:pic>
        <p:nvPicPr>
          <p:cNvPr id="1029" name="Picture 5" descr="https://fbcdn-profile-a.akamaihd.net/hprofile-ak-prn1/162020_174583255904906_4958210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1484784"/>
            <a:ext cx="1905000" cy="2381250"/>
          </a:xfrm>
          <a:prstGeom prst="rect">
            <a:avLst/>
          </a:prstGeom>
          <a:noFill/>
        </p:spPr>
      </p:pic>
      <p:pic>
        <p:nvPicPr>
          <p:cNvPr id="14" name="Picture 6" descr="http://www.local.odpm.gov.uk/dclg_logo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332656"/>
            <a:ext cx="2000264" cy="857257"/>
          </a:xfrm>
          <a:prstGeom prst="rect">
            <a:avLst/>
          </a:prstGeom>
          <a:noFill/>
        </p:spPr>
      </p:pic>
      <p:pic>
        <p:nvPicPr>
          <p:cNvPr id="1031" name="Picture 7" descr="http://egpa-conference2012.org/wp-content/uploads/2012/08/Bergen-kommune-300x21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4293096"/>
            <a:ext cx="2857500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PP_Files\page3B.png"/>
          <p:cNvPicPr>
            <a:picLocks noChangeAspect="1" noChangeArrowheads="1"/>
          </p:cNvPicPr>
          <p:nvPr/>
        </p:nvPicPr>
        <p:blipFill>
          <a:blip r:embed="rId2" cstate="print"/>
          <a:srcRect r="9053" b="14132"/>
          <a:stretch>
            <a:fillRect/>
          </a:stretch>
        </p:blipFill>
        <p:spPr bwMode="auto">
          <a:xfrm>
            <a:off x="0" y="0"/>
            <a:ext cx="9090775" cy="6381328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31212" t="23000" r="59450" b="69440"/>
          <a:stretch>
            <a:fillRect/>
          </a:stretch>
        </p:blipFill>
        <p:spPr bwMode="auto">
          <a:xfrm>
            <a:off x="395536" y="287542"/>
            <a:ext cx="1512168" cy="7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2"/>
          <p:cNvSpPr>
            <a:spLocks noGrp="1"/>
          </p:cNvSpPr>
          <p:nvPr>
            <p:ph type="title"/>
          </p:nvPr>
        </p:nvSpPr>
        <p:spPr>
          <a:xfrm>
            <a:off x="4067944" y="260648"/>
            <a:ext cx="4870376" cy="850106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GB" sz="1600" dirty="0"/>
              <a:t/>
            </a:r>
            <a:br>
              <a:rPr lang="en-GB" sz="1600" dirty="0"/>
            </a:br>
            <a:r>
              <a:rPr lang="en-GB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8194" name="Picture 2" descr="http://www.clker.com/cliparts/9/1/4/0/11954322131712176739question_mark_naught101_02.svg.m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492896"/>
            <a:ext cx="2857500" cy="2857500"/>
          </a:xfrm>
          <a:prstGeom prst="rect">
            <a:avLst/>
          </a:prstGeom>
          <a:noFill/>
        </p:spPr>
      </p:pic>
      <p:pic>
        <p:nvPicPr>
          <p:cNvPr id="8" name="Picture 6" descr="http://www.local.odpm.gov.uk/dclg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260648"/>
            <a:ext cx="2000264" cy="85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ocument_x0020_Category xmlns="db05a7cb-b162-4ca8-bef6-fbe7a7b3610f">Communications</Document_x0020_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665B3C06FC54A87AE74692BDAEE11" ma:contentTypeVersion="1" ma:contentTypeDescription="Create a new document." ma:contentTypeScope="" ma:versionID="2b7c37262368e3c1d8b7f7c335d607f5">
  <xsd:schema xmlns:xsd="http://www.w3.org/2001/XMLSchema" xmlns:p="http://schemas.microsoft.com/office/2006/metadata/properties" xmlns:ns2="db05a7cb-b162-4ca8-bef6-fbe7a7b3610f" targetNamespace="http://schemas.microsoft.com/office/2006/metadata/properties" ma:root="true" ma:fieldsID="0b6ad5430171c2dc337d9565998106f2" ns2:_="">
    <xsd:import namespace="db05a7cb-b162-4ca8-bef6-fbe7a7b3610f"/>
    <xsd:element name="properties">
      <xsd:complexType>
        <xsd:sequence>
          <xsd:element name="documentManagement">
            <xsd:complexType>
              <xsd:all>
                <xsd:element ref="ns2:Document_x0020_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b05a7cb-b162-4ca8-bef6-fbe7a7b3610f" elementFormDefault="qualified">
    <xsd:import namespace="http://schemas.microsoft.com/office/2006/documentManagement/types"/>
    <xsd:element name="Document_x0020_Category" ma:index="8" nillable="true" ma:displayName="Document Category" ma:default="Admin" ma:format="Dropdown" ma:internalName="Document_x0020_Category">
      <xsd:simpleType>
        <xsd:restriction base="dms:Choice">
          <xsd:enumeration value="Admin"/>
          <xsd:enumeration value="Archive"/>
          <xsd:enumeration value="Business Continuity"/>
          <xsd:enumeration value="Change Management"/>
          <xsd:enumeration value="Communications"/>
          <xsd:enumeration value="Customer Feedback and News"/>
          <xsd:enumeration value="Finance"/>
          <xsd:enumeration value="Gateway and Assurance"/>
          <xsd:enumeration value="Legal"/>
          <xsd:enumeration value="Miscellaneous"/>
          <xsd:enumeration value="Planning"/>
          <xsd:enumeration value="Procurement"/>
          <xsd:enumeration value="Processes"/>
          <xsd:enumeration value="Products"/>
          <xsd:enumeration value="Reports"/>
          <xsd:enumeration value="Research"/>
          <xsd:enumeration value="Stakeholders"/>
          <xsd:enumeration value="Technical"/>
          <xsd:enumeration value="Testing"/>
          <xsd:enumeration value="Training"/>
          <xsd:enumeration value="Work Packag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9734855-4008-42A5-A2D0-CAE9A39688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7A84A8-E2A2-4CD3-B696-CD3A9E3A36E0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db05a7cb-b162-4ca8-bef6-fbe7a7b3610f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4C42E35-2632-4D53-A84F-AA8CB7C750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05a7cb-b162-4ca8-bef6-fbe7a7b3610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166</Words>
  <Application>Microsoft Office PowerPoint</Application>
  <PresentationFormat>On-screen Show (4:3)</PresentationFormat>
  <Paragraphs>63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                                Digital Transformation Day</vt:lpstr>
      <vt:lpstr>      </vt:lpstr>
      <vt:lpstr>      </vt:lpstr>
      <vt:lpstr>      </vt:lpstr>
      <vt:lpstr>      </vt:lpstr>
      <vt:lpstr>      </vt:lpstr>
      <vt:lpstr> Any Questions?</vt:lpstr>
    </vt:vector>
  </TitlesOfParts>
  <Company>HMLR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Warming Agenda</dc:title>
  <dc:creator>Keary</dc:creator>
  <cp:lastModifiedBy>NW2220JE</cp:lastModifiedBy>
  <cp:revision>152</cp:revision>
  <dcterms:created xsi:type="dcterms:W3CDTF">2012-08-29T08:49:04Z</dcterms:created>
  <dcterms:modified xsi:type="dcterms:W3CDTF">2014-01-20T13:16:47Z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0x0101007FD665B3C06FC54A87AE74692BDAEE11</vt:lpwstr>
  </property>
</Properties>
</file>