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8" r:id="rId5"/>
    <p:sldId id="262" r:id="rId6"/>
    <p:sldId id="259" r:id="rId7"/>
    <p:sldId id="260" r:id="rId8"/>
    <p:sldId id="263" r:id="rId9"/>
    <p:sldId id="257" r:id="rId10"/>
    <p:sldId id="264" r:id="rId11"/>
    <p:sldId id="256" r:id="rId12"/>
    <p:sldId id="261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3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25" y="-3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\\HQ-VFL-D01\Users\HQ686JB\Desktop\Ad%20Hoc%20requests\Simon%20Cairns\E-lodged%20substantive-prelim%20and%20YTD%20UPPPD%20and%20intake%20from%202002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Sheet1!$A$16</c:f>
              <c:strCache>
                <c:ptCount val="1"/>
                <c:pt idx="0">
                  <c:v>e Delivered Registrations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</c:spPr>
          <c:cat>
            <c:strRef>
              <c:f>Sheet1!$E$4:$O$4</c:f>
              <c:strCache>
                <c:ptCount val="11"/>
                <c:pt idx="0">
                  <c:v>YTD Mar 2004</c:v>
                </c:pt>
                <c:pt idx="1">
                  <c:v>YTD Mar 2005</c:v>
                </c:pt>
                <c:pt idx="2">
                  <c:v>YTD Mar 2006</c:v>
                </c:pt>
                <c:pt idx="3">
                  <c:v>YTD Mar 2007</c:v>
                </c:pt>
                <c:pt idx="4">
                  <c:v>YTD Mar 2008</c:v>
                </c:pt>
                <c:pt idx="5">
                  <c:v>YTD Mar 2009</c:v>
                </c:pt>
                <c:pt idx="6">
                  <c:v>YTD Mar 2010</c:v>
                </c:pt>
                <c:pt idx="7">
                  <c:v>YTD Mar 2011</c:v>
                </c:pt>
                <c:pt idx="8">
                  <c:v>YTD Mar 2012</c:v>
                </c:pt>
                <c:pt idx="9">
                  <c:v>YTD Mar 2013</c:v>
                </c:pt>
                <c:pt idx="10">
                  <c:v>YTD Dec 2013</c:v>
                </c:pt>
              </c:strCache>
            </c:strRef>
          </c:cat>
          <c:val>
            <c:numRef>
              <c:f>Sheet1!$E$16:$O$16</c:f>
              <c:numCache>
                <c:formatCode>0%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1.0000000000000012E-2</c:v>
                </c:pt>
                <c:pt idx="6">
                  <c:v>7.0000000000000034E-2</c:v>
                </c:pt>
                <c:pt idx="7">
                  <c:v>0.18000000000000019</c:v>
                </c:pt>
                <c:pt idx="8">
                  <c:v>0.27</c:v>
                </c:pt>
                <c:pt idx="9">
                  <c:v>0.29000000000000031</c:v>
                </c:pt>
                <c:pt idx="10" formatCode="0.00%">
                  <c:v>0.36566557314500825</c:v>
                </c:pt>
              </c:numCache>
            </c:numRef>
          </c:val>
        </c:ser>
        <c:ser>
          <c:idx val="1"/>
          <c:order val="1"/>
          <c:tx>
            <c:strRef>
              <c:f>Sheet1!$A$17</c:f>
              <c:strCache>
                <c:ptCount val="1"/>
                <c:pt idx="0">
                  <c:v>e Delivered Information Services</c:v>
                </c:pt>
              </c:strCache>
            </c:strRef>
          </c:tx>
          <c:spPr>
            <a:solidFill>
              <a:srgbClr val="9BBB59">
                <a:lumMod val="40000"/>
                <a:lumOff val="60000"/>
              </a:srgbClr>
            </a:solidFill>
          </c:spPr>
          <c:cat>
            <c:strRef>
              <c:f>Sheet1!$E$4:$O$4</c:f>
              <c:strCache>
                <c:ptCount val="11"/>
                <c:pt idx="0">
                  <c:v>YTD Mar 2004</c:v>
                </c:pt>
                <c:pt idx="1">
                  <c:v>YTD Mar 2005</c:v>
                </c:pt>
                <c:pt idx="2">
                  <c:v>YTD Mar 2006</c:v>
                </c:pt>
                <c:pt idx="3">
                  <c:v>YTD Mar 2007</c:v>
                </c:pt>
                <c:pt idx="4">
                  <c:v>YTD Mar 2008</c:v>
                </c:pt>
                <c:pt idx="5">
                  <c:v>YTD Mar 2009</c:v>
                </c:pt>
                <c:pt idx="6">
                  <c:v>YTD Mar 2010</c:v>
                </c:pt>
                <c:pt idx="7">
                  <c:v>YTD Mar 2011</c:v>
                </c:pt>
                <c:pt idx="8">
                  <c:v>YTD Mar 2012</c:v>
                </c:pt>
                <c:pt idx="9">
                  <c:v>YTD Mar 2013</c:v>
                </c:pt>
                <c:pt idx="10">
                  <c:v>YTD Dec 2013</c:v>
                </c:pt>
              </c:strCache>
            </c:strRef>
          </c:cat>
          <c:val>
            <c:numRef>
              <c:f>Sheet1!$E$17:$O$17</c:f>
              <c:numCache>
                <c:formatCode>0%</c:formatCode>
                <c:ptCount val="11"/>
                <c:pt idx="0">
                  <c:v>0.17</c:v>
                </c:pt>
                <c:pt idx="1">
                  <c:v>0.26</c:v>
                </c:pt>
                <c:pt idx="2">
                  <c:v>0.44000000000000022</c:v>
                </c:pt>
                <c:pt idx="3">
                  <c:v>0.56999999999999995</c:v>
                </c:pt>
                <c:pt idx="4">
                  <c:v>0.68000000000000071</c:v>
                </c:pt>
                <c:pt idx="5">
                  <c:v>0.75000000000000089</c:v>
                </c:pt>
                <c:pt idx="6">
                  <c:v>0.78</c:v>
                </c:pt>
                <c:pt idx="7">
                  <c:v>0.85000000000000064</c:v>
                </c:pt>
                <c:pt idx="8">
                  <c:v>0.88000000000000045</c:v>
                </c:pt>
                <c:pt idx="9">
                  <c:v>0.94000000000000061</c:v>
                </c:pt>
                <c:pt idx="10" formatCode="0.00%">
                  <c:v>0.96381945861328555</c:v>
                </c:pt>
              </c:numCache>
            </c:numRef>
          </c:val>
        </c:ser>
        <c:gapWidth val="75"/>
        <c:overlap val="-25"/>
        <c:axId val="85047168"/>
        <c:axId val="85045632"/>
      </c:barChart>
      <c:valAx>
        <c:axId val="85045632"/>
        <c:scaling>
          <c:orientation val="minMax"/>
        </c:scaling>
        <c:axPos val="r"/>
        <c:majorGridlines/>
        <c:numFmt formatCode="0%" sourceLinked="1"/>
        <c:majorTickMark val="none"/>
        <c:tickLblPos val="nextTo"/>
        <c:spPr>
          <a:ln w="9525">
            <a:noFill/>
          </a:ln>
        </c:spPr>
        <c:crossAx val="85047168"/>
        <c:crosses val="max"/>
        <c:crossBetween val="between"/>
      </c:valAx>
      <c:catAx>
        <c:axId val="85047168"/>
        <c:scaling>
          <c:orientation val="minMax"/>
        </c:scaling>
        <c:axPos val="b"/>
        <c:majorTickMark val="none"/>
        <c:tickLblPos val="nextTo"/>
        <c:crossAx val="85045632"/>
        <c:crosses val="autoZero"/>
        <c:auto val="1"/>
        <c:lblAlgn val="ctr"/>
        <c:lblOffset val="100"/>
      </c:catAx>
    </c:plotArea>
    <c:legend>
      <c:legendPos val="b"/>
      <c:layout/>
    </c:legend>
    <c:plotVisOnly val="1"/>
    <c:dispBlanksAs val="gap"/>
  </c:chart>
  <c:externalData r:id="rId2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DF040-E4EF-4F0A-88E5-F5B986B8FD75}" type="datetimeFigureOut">
              <a:rPr lang="en-GB" smtClean="0"/>
              <a:pPr/>
              <a:t>20/01/2014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CE464-F9DD-4C85-A7CC-1264B21F143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mtClean="0"/>
              <a:t>Visual representation 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US" smtClean="0"/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mtClean="0"/>
              <a:t>Key names leading on projects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US" smtClean="0"/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mtClean="0"/>
              <a:t>Use of Business Process Modeling tools. This allows the business to control workflow rather than IS. Redirect work delivered electronically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9B9F5D-93DC-4263-AF46-4213386D8629}" type="slidenum">
              <a:rPr lang="en-GB" smtClean="0"/>
              <a:pPr/>
              <a:t>5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C49F-F379-4BB7-B153-DB9D91E138B9}" type="datetimeFigureOut">
              <a:rPr lang="en-GB" smtClean="0"/>
              <a:pPr/>
              <a:t>20/01/2014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B6C2-4FA1-48A4-9D4D-EF9BD31DF7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C49F-F379-4BB7-B153-DB9D91E138B9}" type="datetimeFigureOut">
              <a:rPr lang="en-GB" smtClean="0"/>
              <a:pPr/>
              <a:t>20/01/2014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B6C2-4FA1-48A4-9D4D-EF9BD31DF7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C49F-F379-4BB7-B153-DB9D91E138B9}" type="datetimeFigureOut">
              <a:rPr lang="en-GB" smtClean="0"/>
              <a:pPr/>
              <a:t>20/01/2014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B6C2-4FA1-48A4-9D4D-EF9BD31DF7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C49F-F379-4BB7-B153-DB9D91E138B9}" type="datetimeFigureOut">
              <a:rPr lang="en-GB" smtClean="0"/>
              <a:pPr/>
              <a:t>20/01/2014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B6C2-4FA1-48A4-9D4D-EF9BD31DF7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C49F-F379-4BB7-B153-DB9D91E138B9}" type="datetimeFigureOut">
              <a:rPr lang="en-GB" smtClean="0"/>
              <a:pPr/>
              <a:t>20/01/2014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B6C2-4FA1-48A4-9D4D-EF9BD31DF7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C49F-F379-4BB7-B153-DB9D91E138B9}" type="datetimeFigureOut">
              <a:rPr lang="en-GB" smtClean="0"/>
              <a:pPr/>
              <a:t>20/01/2014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B6C2-4FA1-48A4-9D4D-EF9BD31DF7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C49F-F379-4BB7-B153-DB9D91E138B9}" type="datetimeFigureOut">
              <a:rPr lang="en-GB" smtClean="0"/>
              <a:pPr/>
              <a:t>20/01/2014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B6C2-4FA1-48A4-9D4D-EF9BD31DF7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C49F-F379-4BB7-B153-DB9D91E138B9}" type="datetimeFigureOut">
              <a:rPr lang="en-GB" smtClean="0"/>
              <a:pPr/>
              <a:t>20/01/2014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B6C2-4FA1-48A4-9D4D-EF9BD31DF7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C49F-F379-4BB7-B153-DB9D91E138B9}" type="datetimeFigureOut">
              <a:rPr lang="en-GB" smtClean="0"/>
              <a:pPr/>
              <a:t>20/01/2014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B6C2-4FA1-48A4-9D4D-EF9BD31DF7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C49F-F379-4BB7-B153-DB9D91E138B9}" type="datetimeFigureOut">
              <a:rPr lang="en-GB" smtClean="0"/>
              <a:pPr/>
              <a:t>20/01/2014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B6C2-4FA1-48A4-9D4D-EF9BD31DF7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C49F-F379-4BB7-B153-DB9D91E138B9}" type="datetimeFigureOut">
              <a:rPr lang="en-GB" smtClean="0"/>
              <a:pPr/>
              <a:t>20/01/2014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B6C2-4FA1-48A4-9D4D-EF9BD31DF7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8C49F-F379-4BB7-B153-DB9D91E138B9}" type="datetimeFigureOut">
              <a:rPr lang="en-GB" smtClean="0"/>
              <a:pPr/>
              <a:t>20/01/2014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0B6C2-4FA1-48A4-9D4D-EF9BD31DF77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6kIJRRQZHgM&amp;feature=c4-overview&amp;list=UU6o2u7n_ZH7pNHWA35T7Ol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Backstory</a:t>
            </a:r>
            <a:r>
              <a:rPr lang="en-GB" dirty="0" smtClean="0"/>
              <a:t> </a:t>
            </a:r>
            <a:r>
              <a:rPr lang="en-GB" dirty="0" err="1" smtClean="0"/>
              <a:t>eDelivery</a:t>
            </a:r>
            <a:r>
              <a:rPr lang="en-GB" dirty="0" smtClean="0"/>
              <a:t> 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07504" y="1268760"/>
          <a:ext cx="8928992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2204864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2"/>
              </a:rPr>
              <a:t>Land Registry Map Search Overview -- A Simple How to Use Guide </a:t>
            </a:r>
            <a:r>
              <a:rPr lang="en-GB" dirty="0" smtClean="0">
                <a:hlinkClick r:id="rId2"/>
              </a:rPr>
              <a:t>– YouTube</a:t>
            </a:r>
            <a:r>
              <a:rPr lang="en-GB" dirty="0" smtClean="0"/>
              <a:t> 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09600" y="1752600"/>
            <a:ext cx="8229600" cy="448468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Customers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Strategy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Government Agenda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Ageing IT architecture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/>
              <a:buNone/>
              <a:tabLst/>
              <a:defRPr/>
            </a:pPr>
            <a:endParaRPr kumimoji="0" lang="en-GB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9600" y="45720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Drivers</a:t>
            </a:r>
            <a:endParaRPr kumimoji="0" lang="en-GB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79512" y="1340768"/>
            <a:ext cx="8496944" cy="525658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Most of our current services were created for the paper world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Silo approach no connection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We’re now working in a digital world – 82% of adults in the UK are online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Most of our customers work digitally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Growing interest in 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404664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/>
              <a:t>Current Services</a:t>
            </a:r>
            <a:endParaRPr lang="en-GB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51520" y="1097360"/>
            <a:ext cx="8640960" cy="576064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Redefine our services – really understand customer needs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Join services together in a way that makes sense to customers – tailored interaction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Customers tell us once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Exchange data with customers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Re-use data supplied by customers to create register updates/new registers online for verification by staff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404664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/>
              <a:t>Future Services</a:t>
            </a:r>
            <a:endParaRPr lang="en-GB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Puzzle3"/>
          <p:cNvSpPr>
            <a:spLocks noEditPoints="1" noChangeArrowheads="1"/>
          </p:cNvSpPr>
          <p:nvPr/>
        </p:nvSpPr>
        <p:spPr bwMode="auto">
          <a:xfrm>
            <a:off x="2987824" y="4149080"/>
            <a:ext cx="374650" cy="5207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  <a:scene3d>
            <a:camera prst="isometricOffAxis1Right"/>
            <a:lightRig rig="threePt" dir="t"/>
          </a:scene3d>
          <a:sp3d prstMaterial="dkEdge">
            <a:bevelT/>
          </a:sp3d>
        </p:spPr>
        <p:txBody>
          <a:bodyPr/>
          <a:lstStyle/>
          <a:p>
            <a:pPr eaLnBrk="0" hangingPunct="0">
              <a:defRPr/>
            </a:pPr>
            <a:endParaRPr lang="en-GB"/>
          </a:p>
        </p:txBody>
      </p:sp>
      <p:sp>
        <p:nvSpPr>
          <p:cNvPr id="2060" name="Puzzle1"/>
          <p:cNvSpPr>
            <a:spLocks noEditPoints="1" noChangeArrowheads="1"/>
          </p:cNvSpPr>
          <p:nvPr/>
        </p:nvSpPr>
        <p:spPr bwMode="auto">
          <a:xfrm>
            <a:off x="3707904" y="3861048"/>
            <a:ext cx="606425" cy="35083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w 21600"/>
              <a:gd name="T13" fmla="*/ 0 h 21600"/>
              <a:gd name="T14" fmla="*/ 0 w 21600"/>
              <a:gd name="T15" fmla="*/ 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6088 w 21600"/>
              <a:gd name="T25" fmla="*/ 2572 h 21600"/>
              <a:gd name="T26" fmla="*/ 16131 w 21600"/>
              <a:gd name="T27" fmla="*/ 19549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  <a:scene3d>
            <a:camera prst="isometricOffAxis1Right"/>
            <a:lightRig rig="threePt" dir="t"/>
          </a:scene3d>
          <a:sp3d prstMaterial="dkEdge">
            <a:bevelT/>
          </a:sp3d>
        </p:spPr>
        <p:txBody>
          <a:bodyPr/>
          <a:lstStyle/>
          <a:p>
            <a:pPr eaLnBrk="0" hangingPunct="0">
              <a:defRPr/>
            </a:pPr>
            <a:endParaRPr lang="en-GB"/>
          </a:p>
        </p:txBody>
      </p:sp>
      <p:sp>
        <p:nvSpPr>
          <p:cNvPr id="2065" name="TextBox 52"/>
          <p:cNvSpPr txBox="1">
            <a:spLocks noChangeArrowheads="1"/>
          </p:cNvSpPr>
          <p:nvPr/>
        </p:nvSpPr>
        <p:spPr bwMode="auto">
          <a:xfrm>
            <a:off x="2987824" y="3573016"/>
            <a:ext cx="1520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isometricOffAxis1Right"/>
            <a:lightRig rig="threePt" dir="t"/>
          </a:scene3d>
          <a:sp3d prstMaterial="dkEdge">
            <a:bevelT/>
          </a:sp3d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GB" sz="1800" dirty="0" smtClean="0">
                <a:latin typeface="Calibri" pitchFamily="34" charset="0"/>
              </a:rPr>
              <a:t>Official Copies</a:t>
            </a:r>
            <a:endParaRPr lang="en-GB" sz="1800" dirty="0">
              <a:latin typeface="Calibri" pitchFamily="34" charset="0"/>
            </a:endParaRPr>
          </a:p>
        </p:txBody>
      </p:sp>
      <p:sp>
        <p:nvSpPr>
          <p:cNvPr id="2066" name="TextBox 53"/>
          <p:cNvSpPr txBox="1">
            <a:spLocks noChangeArrowheads="1"/>
          </p:cNvSpPr>
          <p:nvPr/>
        </p:nvSpPr>
        <p:spPr bwMode="auto">
          <a:xfrm>
            <a:off x="2411760" y="4581128"/>
            <a:ext cx="12953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isometricOffAxis1Right"/>
            <a:lightRig rig="threePt" dir="t"/>
          </a:scene3d>
          <a:sp3d prstMaterial="dkEdge">
            <a:bevelT/>
          </a:sp3d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GB" sz="1800" dirty="0">
                <a:latin typeface="Calibri" pitchFamily="34" charset="0"/>
              </a:rPr>
              <a:t>Map </a:t>
            </a:r>
            <a:r>
              <a:rPr lang="en-GB" sz="1800" dirty="0" smtClean="0">
                <a:latin typeface="Calibri" pitchFamily="34" charset="0"/>
              </a:rPr>
              <a:t>Search</a:t>
            </a:r>
            <a:endParaRPr lang="en-GB" sz="1800" dirty="0">
              <a:latin typeface="Calibri" pitchFamily="34" charset="0"/>
            </a:endParaRPr>
          </a:p>
        </p:txBody>
      </p:sp>
      <p:sp>
        <p:nvSpPr>
          <p:cNvPr id="58" name="Right Arrow 57"/>
          <p:cNvSpPr/>
          <p:nvPr/>
        </p:nvSpPr>
        <p:spPr>
          <a:xfrm rot="20471630">
            <a:off x="2162382" y="4778755"/>
            <a:ext cx="382828" cy="3032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395288" y="4581525"/>
            <a:ext cx="1716087" cy="1736725"/>
            <a:chOff x="939267" y="4221088"/>
            <a:chExt cx="1715807" cy="1737484"/>
          </a:xfrm>
        </p:grpSpPr>
        <p:sp>
          <p:nvSpPr>
            <p:cNvPr id="2055" name="Puzzle3"/>
            <p:cNvSpPr>
              <a:spLocks noEditPoints="1" noChangeArrowheads="1"/>
            </p:cNvSpPr>
            <p:nvPr/>
          </p:nvSpPr>
          <p:spPr bwMode="auto">
            <a:xfrm>
              <a:off x="1547664" y="4509120"/>
              <a:ext cx="374650" cy="519113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273 w 21600"/>
                <a:gd name="T25" fmla="*/ 7719 h 21600"/>
                <a:gd name="T26" fmla="*/ 19149 w 21600"/>
                <a:gd name="T27" fmla="*/ 202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9999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scene3d>
              <a:camera prst="isometricOffAxis1Right"/>
              <a:lightRig rig="threePt" dir="t"/>
            </a:scene3d>
            <a:sp3d>
              <a:bevelT/>
            </a:sp3d>
          </p:spPr>
          <p:txBody>
            <a:bodyPr/>
            <a:lstStyle/>
            <a:p>
              <a:pPr eaLnBrk="0" hangingPunct="0">
                <a:defRPr/>
              </a:pPr>
              <a:endParaRPr lang="en-GB"/>
            </a:p>
          </p:txBody>
        </p:sp>
        <p:sp>
          <p:nvSpPr>
            <p:cNvPr id="2056" name="Puzzle2"/>
            <p:cNvSpPr>
              <a:spLocks noEditPoints="1" noChangeArrowheads="1"/>
            </p:cNvSpPr>
            <p:nvPr/>
          </p:nvSpPr>
          <p:spPr bwMode="auto">
            <a:xfrm>
              <a:off x="1475656" y="5157192"/>
              <a:ext cx="573087" cy="43973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5388 w 21600"/>
                <a:gd name="T25" fmla="*/ 6742 h 21600"/>
                <a:gd name="T26" fmla="*/ 16177 w 21600"/>
                <a:gd name="T27" fmla="*/ 2044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9999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scene3d>
              <a:camera prst="isometricOffAxis1Right"/>
              <a:lightRig rig="threePt" dir="t"/>
            </a:scene3d>
            <a:sp3d>
              <a:bevelT/>
            </a:sp3d>
          </p:spPr>
          <p:txBody>
            <a:bodyPr/>
            <a:lstStyle/>
            <a:p>
              <a:pPr eaLnBrk="0" hangingPunct="0">
                <a:defRPr/>
              </a:pPr>
              <a:endParaRPr lang="en-GB"/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 rot="-1092724">
              <a:off x="939267" y="4666858"/>
              <a:ext cx="604837" cy="350837"/>
              <a:chOff x="1098" y="2225"/>
              <a:chExt cx="3594" cy="1990"/>
            </a:xfrm>
          </p:grpSpPr>
          <p:sp>
            <p:nvSpPr>
              <p:cNvPr id="2121" name="Puzzle1"/>
              <p:cNvSpPr>
                <a:spLocks noEditPoints="1" noChangeArrowheads="1"/>
              </p:cNvSpPr>
              <p:nvPr/>
            </p:nvSpPr>
            <p:spPr bwMode="auto">
              <a:xfrm>
                <a:off x="1098" y="2225"/>
                <a:ext cx="3594" cy="199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6088 w 21600"/>
                  <a:gd name="T25" fmla="*/ 2572 h 21600"/>
                  <a:gd name="T26" fmla="*/ 16131 w 21600"/>
                  <a:gd name="T27" fmla="*/ 19549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9360" y="20836"/>
                    </a:moveTo>
                    <a:lnTo>
                      <a:pt x="9528" y="20836"/>
                    </a:lnTo>
                    <a:lnTo>
                      <a:pt x="9686" y="20762"/>
                    </a:lnTo>
                    <a:lnTo>
                      <a:pt x="9810" y="20687"/>
                    </a:lnTo>
                    <a:lnTo>
                      <a:pt x="9922" y="20575"/>
                    </a:lnTo>
                    <a:lnTo>
                      <a:pt x="10012" y="20426"/>
                    </a:lnTo>
                    <a:lnTo>
                      <a:pt x="10068" y="20296"/>
                    </a:lnTo>
                    <a:lnTo>
                      <a:pt x="10113" y="20110"/>
                    </a:lnTo>
                    <a:lnTo>
                      <a:pt x="10136" y="19905"/>
                    </a:lnTo>
                    <a:lnTo>
                      <a:pt x="10136" y="19682"/>
                    </a:lnTo>
                    <a:lnTo>
                      <a:pt x="10113" y="19440"/>
                    </a:lnTo>
                    <a:lnTo>
                      <a:pt x="10068" y="19142"/>
                    </a:lnTo>
                    <a:lnTo>
                      <a:pt x="10012" y="18900"/>
                    </a:lnTo>
                    <a:lnTo>
                      <a:pt x="9900" y="18620"/>
                    </a:lnTo>
                    <a:lnTo>
                      <a:pt x="9787" y="18285"/>
                    </a:lnTo>
                    <a:lnTo>
                      <a:pt x="9641" y="17968"/>
                    </a:lnTo>
                    <a:lnTo>
                      <a:pt x="9472" y="17652"/>
                    </a:lnTo>
                    <a:lnTo>
                      <a:pt x="9382" y="17466"/>
                    </a:lnTo>
                    <a:lnTo>
                      <a:pt x="9315" y="17298"/>
                    </a:lnTo>
                    <a:lnTo>
                      <a:pt x="9258" y="17112"/>
                    </a:lnTo>
                    <a:lnTo>
                      <a:pt x="9191" y="16926"/>
                    </a:lnTo>
                    <a:lnTo>
                      <a:pt x="9123" y="16535"/>
                    </a:lnTo>
                    <a:lnTo>
                      <a:pt x="9101" y="16144"/>
                    </a:lnTo>
                    <a:lnTo>
                      <a:pt x="9101" y="15753"/>
                    </a:lnTo>
                    <a:lnTo>
                      <a:pt x="9168" y="15362"/>
                    </a:lnTo>
                    <a:lnTo>
                      <a:pt x="9236" y="14971"/>
                    </a:lnTo>
                    <a:lnTo>
                      <a:pt x="9360" y="14580"/>
                    </a:lnTo>
                    <a:lnTo>
                      <a:pt x="9495" y="14244"/>
                    </a:lnTo>
                    <a:lnTo>
                      <a:pt x="9663" y="13891"/>
                    </a:lnTo>
                    <a:lnTo>
                      <a:pt x="9855" y="13611"/>
                    </a:lnTo>
                    <a:lnTo>
                      <a:pt x="10068" y="13351"/>
                    </a:lnTo>
                    <a:lnTo>
                      <a:pt x="10293" y="13146"/>
                    </a:lnTo>
                    <a:lnTo>
                      <a:pt x="10552" y="12997"/>
                    </a:lnTo>
                    <a:lnTo>
                      <a:pt x="10811" y="12885"/>
                    </a:lnTo>
                    <a:lnTo>
                      <a:pt x="11069" y="12866"/>
                    </a:lnTo>
                    <a:lnTo>
                      <a:pt x="11351" y="12885"/>
                    </a:lnTo>
                    <a:lnTo>
                      <a:pt x="11610" y="12997"/>
                    </a:lnTo>
                    <a:lnTo>
                      <a:pt x="11846" y="13183"/>
                    </a:lnTo>
                    <a:lnTo>
                      <a:pt x="12060" y="13388"/>
                    </a:lnTo>
                    <a:lnTo>
                      <a:pt x="12251" y="13648"/>
                    </a:lnTo>
                    <a:lnTo>
                      <a:pt x="12419" y="13928"/>
                    </a:lnTo>
                    <a:lnTo>
                      <a:pt x="12555" y="14244"/>
                    </a:lnTo>
                    <a:lnTo>
                      <a:pt x="12690" y="14617"/>
                    </a:lnTo>
                    <a:lnTo>
                      <a:pt x="12768" y="15008"/>
                    </a:lnTo>
                    <a:lnTo>
                      <a:pt x="12836" y="15399"/>
                    </a:lnTo>
                    <a:lnTo>
                      <a:pt x="12858" y="15753"/>
                    </a:lnTo>
                    <a:lnTo>
                      <a:pt x="12858" y="16144"/>
                    </a:lnTo>
                    <a:lnTo>
                      <a:pt x="12813" y="16535"/>
                    </a:lnTo>
                    <a:lnTo>
                      <a:pt x="12746" y="16888"/>
                    </a:lnTo>
                    <a:lnTo>
                      <a:pt x="12667" y="17224"/>
                    </a:lnTo>
                    <a:lnTo>
                      <a:pt x="12510" y="17503"/>
                    </a:lnTo>
                    <a:lnTo>
                      <a:pt x="12228" y="18043"/>
                    </a:lnTo>
                    <a:lnTo>
                      <a:pt x="11970" y="18546"/>
                    </a:lnTo>
                    <a:lnTo>
                      <a:pt x="11868" y="18751"/>
                    </a:lnTo>
                    <a:lnTo>
                      <a:pt x="11778" y="18974"/>
                    </a:lnTo>
                    <a:lnTo>
                      <a:pt x="11711" y="19179"/>
                    </a:lnTo>
                    <a:lnTo>
                      <a:pt x="11666" y="19365"/>
                    </a:lnTo>
                    <a:lnTo>
                      <a:pt x="11632" y="19570"/>
                    </a:lnTo>
                    <a:lnTo>
                      <a:pt x="11632" y="19756"/>
                    </a:lnTo>
                    <a:lnTo>
                      <a:pt x="11632" y="19942"/>
                    </a:lnTo>
                    <a:lnTo>
                      <a:pt x="11643" y="20110"/>
                    </a:lnTo>
                    <a:lnTo>
                      <a:pt x="11711" y="20296"/>
                    </a:lnTo>
                    <a:lnTo>
                      <a:pt x="11801" y="20464"/>
                    </a:lnTo>
                    <a:lnTo>
                      <a:pt x="11891" y="20650"/>
                    </a:lnTo>
                    <a:lnTo>
                      <a:pt x="12037" y="20836"/>
                    </a:lnTo>
                    <a:lnTo>
                      <a:pt x="12206" y="21004"/>
                    </a:lnTo>
                    <a:lnTo>
                      <a:pt x="12419" y="21190"/>
                    </a:lnTo>
                    <a:lnTo>
                      <a:pt x="12667" y="21320"/>
                    </a:lnTo>
                    <a:lnTo>
                      <a:pt x="12960" y="21432"/>
                    </a:lnTo>
                    <a:lnTo>
                      <a:pt x="13286" y="21544"/>
                    </a:lnTo>
                    <a:lnTo>
                      <a:pt x="13612" y="21655"/>
                    </a:lnTo>
                    <a:lnTo>
                      <a:pt x="13983" y="21693"/>
                    </a:lnTo>
                    <a:lnTo>
                      <a:pt x="14343" y="21730"/>
                    </a:lnTo>
                    <a:lnTo>
                      <a:pt x="14715" y="21730"/>
                    </a:lnTo>
                    <a:lnTo>
                      <a:pt x="15075" y="21730"/>
                    </a:lnTo>
                    <a:lnTo>
                      <a:pt x="15446" y="21655"/>
                    </a:lnTo>
                    <a:lnTo>
                      <a:pt x="15794" y="21581"/>
                    </a:lnTo>
                    <a:lnTo>
                      <a:pt x="16132" y="21432"/>
                    </a:lnTo>
                    <a:lnTo>
                      <a:pt x="16458" y="21302"/>
                    </a:lnTo>
                    <a:lnTo>
                      <a:pt x="16740" y="21078"/>
                    </a:lnTo>
                    <a:lnTo>
                      <a:pt x="16976" y="20836"/>
                    </a:lnTo>
                    <a:lnTo>
                      <a:pt x="17043" y="20650"/>
                    </a:lnTo>
                    <a:lnTo>
                      <a:pt x="17088" y="20426"/>
                    </a:lnTo>
                    <a:lnTo>
                      <a:pt x="17133" y="20222"/>
                    </a:lnTo>
                    <a:lnTo>
                      <a:pt x="17156" y="19980"/>
                    </a:lnTo>
                    <a:lnTo>
                      <a:pt x="17167" y="19477"/>
                    </a:lnTo>
                    <a:lnTo>
                      <a:pt x="17167" y="18974"/>
                    </a:lnTo>
                    <a:lnTo>
                      <a:pt x="17156" y="18397"/>
                    </a:lnTo>
                    <a:lnTo>
                      <a:pt x="17111" y="17820"/>
                    </a:lnTo>
                    <a:lnTo>
                      <a:pt x="17066" y="17261"/>
                    </a:lnTo>
                    <a:lnTo>
                      <a:pt x="16998" y="16646"/>
                    </a:lnTo>
                    <a:lnTo>
                      <a:pt x="16852" y="15511"/>
                    </a:lnTo>
                    <a:lnTo>
                      <a:pt x="16740" y="14393"/>
                    </a:lnTo>
                    <a:lnTo>
                      <a:pt x="16717" y="13928"/>
                    </a:lnTo>
                    <a:lnTo>
                      <a:pt x="16695" y="13462"/>
                    </a:lnTo>
                    <a:lnTo>
                      <a:pt x="16717" y="13071"/>
                    </a:lnTo>
                    <a:lnTo>
                      <a:pt x="16785" y="12755"/>
                    </a:lnTo>
                    <a:lnTo>
                      <a:pt x="16852" y="12419"/>
                    </a:lnTo>
                    <a:lnTo>
                      <a:pt x="16953" y="12140"/>
                    </a:lnTo>
                    <a:lnTo>
                      <a:pt x="17088" y="11898"/>
                    </a:lnTo>
                    <a:lnTo>
                      <a:pt x="17212" y="11675"/>
                    </a:lnTo>
                    <a:lnTo>
                      <a:pt x="17370" y="11470"/>
                    </a:lnTo>
                    <a:lnTo>
                      <a:pt x="17516" y="11284"/>
                    </a:lnTo>
                    <a:lnTo>
                      <a:pt x="17696" y="11135"/>
                    </a:lnTo>
                    <a:lnTo>
                      <a:pt x="17865" y="11042"/>
                    </a:lnTo>
                    <a:lnTo>
                      <a:pt x="18033" y="10930"/>
                    </a:lnTo>
                    <a:lnTo>
                      <a:pt x="18213" y="10893"/>
                    </a:lnTo>
                    <a:lnTo>
                      <a:pt x="18382" y="10893"/>
                    </a:lnTo>
                    <a:lnTo>
                      <a:pt x="18551" y="10967"/>
                    </a:lnTo>
                    <a:lnTo>
                      <a:pt x="18708" y="11042"/>
                    </a:lnTo>
                    <a:lnTo>
                      <a:pt x="18855" y="11172"/>
                    </a:lnTo>
                    <a:lnTo>
                      <a:pt x="19012" y="11358"/>
                    </a:lnTo>
                    <a:lnTo>
                      <a:pt x="19136" y="11600"/>
                    </a:lnTo>
                    <a:lnTo>
                      <a:pt x="19271" y="11861"/>
                    </a:lnTo>
                    <a:lnTo>
                      <a:pt x="19440" y="12028"/>
                    </a:lnTo>
                    <a:lnTo>
                      <a:pt x="19608" y="12177"/>
                    </a:lnTo>
                    <a:lnTo>
                      <a:pt x="19822" y="12289"/>
                    </a:lnTo>
                    <a:lnTo>
                      <a:pt x="20025" y="12289"/>
                    </a:lnTo>
                    <a:lnTo>
                      <a:pt x="20238" y="12289"/>
                    </a:lnTo>
                    <a:lnTo>
                      <a:pt x="20452" y="12215"/>
                    </a:lnTo>
                    <a:lnTo>
                      <a:pt x="20643" y="12103"/>
                    </a:lnTo>
                    <a:lnTo>
                      <a:pt x="20846" y="11973"/>
                    </a:lnTo>
                    <a:lnTo>
                      <a:pt x="21037" y="11786"/>
                    </a:lnTo>
                    <a:lnTo>
                      <a:pt x="21206" y="11563"/>
                    </a:lnTo>
                    <a:lnTo>
                      <a:pt x="21363" y="11321"/>
                    </a:lnTo>
                    <a:lnTo>
                      <a:pt x="21465" y="11079"/>
                    </a:lnTo>
                    <a:lnTo>
                      <a:pt x="21577" y="10744"/>
                    </a:lnTo>
                    <a:lnTo>
                      <a:pt x="21622" y="10427"/>
                    </a:lnTo>
                    <a:lnTo>
                      <a:pt x="21645" y="10111"/>
                    </a:lnTo>
                    <a:lnTo>
                      <a:pt x="21622" y="9608"/>
                    </a:lnTo>
                    <a:lnTo>
                      <a:pt x="21577" y="9142"/>
                    </a:lnTo>
                    <a:lnTo>
                      <a:pt x="21465" y="8751"/>
                    </a:lnTo>
                    <a:lnTo>
                      <a:pt x="21363" y="8397"/>
                    </a:lnTo>
                    <a:lnTo>
                      <a:pt x="21206" y="8062"/>
                    </a:lnTo>
                    <a:lnTo>
                      <a:pt x="21037" y="7820"/>
                    </a:lnTo>
                    <a:lnTo>
                      <a:pt x="20846" y="7597"/>
                    </a:lnTo>
                    <a:lnTo>
                      <a:pt x="20643" y="7429"/>
                    </a:lnTo>
                    <a:lnTo>
                      <a:pt x="20452" y="7317"/>
                    </a:lnTo>
                    <a:lnTo>
                      <a:pt x="20238" y="7206"/>
                    </a:lnTo>
                    <a:lnTo>
                      <a:pt x="20025" y="7168"/>
                    </a:lnTo>
                    <a:lnTo>
                      <a:pt x="19822" y="7206"/>
                    </a:lnTo>
                    <a:lnTo>
                      <a:pt x="19608" y="7243"/>
                    </a:lnTo>
                    <a:lnTo>
                      <a:pt x="19440" y="7355"/>
                    </a:lnTo>
                    <a:lnTo>
                      <a:pt x="19271" y="7504"/>
                    </a:lnTo>
                    <a:lnTo>
                      <a:pt x="19136" y="7708"/>
                    </a:lnTo>
                    <a:lnTo>
                      <a:pt x="19012" y="7895"/>
                    </a:lnTo>
                    <a:lnTo>
                      <a:pt x="18832" y="8025"/>
                    </a:lnTo>
                    <a:lnTo>
                      <a:pt x="18663" y="8174"/>
                    </a:lnTo>
                    <a:lnTo>
                      <a:pt x="18472" y="8248"/>
                    </a:lnTo>
                    <a:lnTo>
                      <a:pt x="18270" y="8286"/>
                    </a:lnTo>
                    <a:lnTo>
                      <a:pt x="18078" y="8323"/>
                    </a:lnTo>
                    <a:lnTo>
                      <a:pt x="17887" y="8323"/>
                    </a:lnTo>
                    <a:lnTo>
                      <a:pt x="17696" y="8248"/>
                    </a:lnTo>
                    <a:lnTo>
                      <a:pt x="17493" y="8174"/>
                    </a:lnTo>
                    <a:lnTo>
                      <a:pt x="17302" y="8062"/>
                    </a:lnTo>
                    <a:lnTo>
                      <a:pt x="17133" y="7969"/>
                    </a:lnTo>
                    <a:lnTo>
                      <a:pt x="16976" y="7783"/>
                    </a:lnTo>
                    <a:lnTo>
                      <a:pt x="16852" y="7597"/>
                    </a:lnTo>
                    <a:lnTo>
                      <a:pt x="16740" y="7429"/>
                    </a:lnTo>
                    <a:lnTo>
                      <a:pt x="16672" y="7168"/>
                    </a:lnTo>
                    <a:lnTo>
                      <a:pt x="16638" y="6926"/>
                    </a:lnTo>
                    <a:lnTo>
                      <a:pt x="16616" y="6498"/>
                    </a:lnTo>
                    <a:lnTo>
                      <a:pt x="16616" y="5772"/>
                    </a:lnTo>
                    <a:lnTo>
                      <a:pt x="16650" y="4915"/>
                    </a:lnTo>
                    <a:lnTo>
                      <a:pt x="16695" y="3928"/>
                    </a:lnTo>
                    <a:lnTo>
                      <a:pt x="16762" y="2960"/>
                    </a:lnTo>
                    <a:lnTo>
                      <a:pt x="16830" y="1992"/>
                    </a:lnTo>
                    <a:lnTo>
                      <a:pt x="16908" y="1173"/>
                    </a:lnTo>
                    <a:lnTo>
                      <a:pt x="16976" y="521"/>
                    </a:lnTo>
                    <a:lnTo>
                      <a:pt x="16953" y="521"/>
                    </a:lnTo>
                    <a:lnTo>
                      <a:pt x="16931" y="521"/>
                    </a:lnTo>
                    <a:lnTo>
                      <a:pt x="16267" y="484"/>
                    </a:lnTo>
                    <a:lnTo>
                      <a:pt x="15637" y="428"/>
                    </a:lnTo>
                    <a:lnTo>
                      <a:pt x="15063" y="353"/>
                    </a:lnTo>
                    <a:lnTo>
                      <a:pt x="14523" y="279"/>
                    </a:lnTo>
                    <a:lnTo>
                      <a:pt x="14040" y="167"/>
                    </a:lnTo>
                    <a:lnTo>
                      <a:pt x="13635" y="93"/>
                    </a:lnTo>
                    <a:lnTo>
                      <a:pt x="13331" y="18"/>
                    </a:lnTo>
                    <a:lnTo>
                      <a:pt x="13117" y="18"/>
                    </a:lnTo>
                    <a:lnTo>
                      <a:pt x="12982" y="18"/>
                    </a:lnTo>
                    <a:lnTo>
                      <a:pt x="12858" y="130"/>
                    </a:lnTo>
                    <a:lnTo>
                      <a:pt x="12723" y="279"/>
                    </a:lnTo>
                    <a:lnTo>
                      <a:pt x="12622" y="446"/>
                    </a:lnTo>
                    <a:lnTo>
                      <a:pt x="12510" y="670"/>
                    </a:lnTo>
                    <a:lnTo>
                      <a:pt x="12419" y="912"/>
                    </a:lnTo>
                    <a:lnTo>
                      <a:pt x="12363" y="1210"/>
                    </a:lnTo>
                    <a:lnTo>
                      <a:pt x="12318" y="1526"/>
                    </a:lnTo>
                    <a:lnTo>
                      <a:pt x="12273" y="1843"/>
                    </a:lnTo>
                    <a:lnTo>
                      <a:pt x="12251" y="2215"/>
                    </a:lnTo>
                    <a:lnTo>
                      <a:pt x="12273" y="2532"/>
                    </a:lnTo>
                    <a:lnTo>
                      <a:pt x="12318" y="2886"/>
                    </a:lnTo>
                    <a:lnTo>
                      <a:pt x="12386" y="3240"/>
                    </a:lnTo>
                    <a:lnTo>
                      <a:pt x="12464" y="3556"/>
                    </a:lnTo>
                    <a:lnTo>
                      <a:pt x="12577" y="3891"/>
                    </a:lnTo>
                    <a:lnTo>
                      <a:pt x="12746" y="4171"/>
                    </a:lnTo>
                    <a:lnTo>
                      <a:pt x="12926" y="4487"/>
                    </a:lnTo>
                    <a:lnTo>
                      <a:pt x="13050" y="4860"/>
                    </a:lnTo>
                    <a:lnTo>
                      <a:pt x="13162" y="5251"/>
                    </a:lnTo>
                    <a:lnTo>
                      <a:pt x="13218" y="5604"/>
                    </a:lnTo>
                    <a:lnTo>
                      <a:pt x="13263" y="5995"/>
                    </a:lnTo>
                    <a:lnTo>
                      <a:pt x="13241" y="6386"/>
                    </a:lnTo>
                    <a:lnTo>
                      <a:pt x="13218" y="6740"/>
                    </a:lnTo>
                    <a:lnTo>
                      <a:pt x="13139" y="7094"/>
                    </a:lnTo>
                    <a:lnTo>
                      <a:pt x="13050" y="7429"/>
                    </a:lnTo>
                    <a:lnTo>
                      <a:pt x="12903" y="7746"/>
                    </a:lnTo>
                    <a:lnTo>
                      <a:pt x="12723" y="8025"/>
                    </a:lnTo>
                    <a:lnTo>
                      <a:pt x="12532" y="8286"/>
                    </a:lnTo>
                    <a:lnTo>
                      <a:pt x="12318" y="8491"/>
                    </a:lnTo>
                    <a:lnTo>
                      <a:pt x="12060" y="8677"/>
                    </a:lnTo>
                    <a:lnTo>
                      <a:pt x="11756" y="8788"/>
                    </a:lnTo>
                    <a:lnTo>
                      <a:pt x="11452" y="8826"/>
                    </a:lnTo>
                    <a:lnTo>
                      <a:pt x="11283" y="8826"/>
                    </a:lnTo>
                    <a:lnTo>
                      <a:pt x="11126" y="8826"/>
                    </a:lnTo>
                    <a:lnTo>
                      <a:pt x="11002" y="8788"/>
                    </a:lnTo>
                    <a:lnTo>
                      <a:pt x="10845" y="8714"/>
                    </a:lnTo>
                    <a:lnTo>
                      <a:pt x="10721" y="8640"/>
                    </a:lnTo>
                    <a:lnTo>
                      <a:pt x="10608" y="8565"/>
                    </a:lnTo>
                    <a:lnTo>
                      <a:pt x="10485" y="8453"/>
                    </a:lnTo>
                    <a:lnTo>
                      <a:pt x="10372" y="8323"/>
                    </a:lnTo>
                    <a:lnTo>
                      <a:pt x="10181" y="8062"/>
                    </a:lnTo>
                    <a:lnTo>
                      <a:pt x="10035" y="7746"/>
                    </a:lnTo>
                    <a:lnTo>
                      <a:pt x="9900" y="7392"/>
                    </a:lnTo>
                    <a:lnTo>
                      <a:pt x="9787" y="7001"/>
                    </a:lnTo>
                    <a:lnTo>
                      <a:pt x="9731" y="6610"/>
                    </a:lnTo>
                    <a:lnTo>
                      <a:pt x="9686" y="6219"/>
                    </a:lnTo>
                    <a:lnTo>
                      <a:pt x="9663" y="5772"/>
                    </a:lnTo>
                    <a:lnTo>
                      <a:pt x="9686" y="5381"/>
                    </a:lnTo>
                    <a:lnTo>
                      <a:pt x="9753" y="4990"/>
                    </a:lnTo>
                    <a:lnTo>
                      <a:pt x="9832" y="4636"/>
                    </a:lnTo>
                    <a:lnTo>
                      <a:pt x="9945" y="4320"/>
                    </a:lnTo>
                    <a:lnTo>
                      <a:pt x="10068" y="4022"/>
                    </a:lnTo>
                    <a:lnTo>
                      <a:pt x="10203" y="3817"/>
                    </a:lnTo>
                    <a:lnTo>
                      <a:pt x="10316" y="3593"/>
                    </a:lnTo>
                    <a:lnTo>
                      <a:pt x="10395" y="3351"/>
                    </a:lnTo>
                    <a:lnTo>
                      <a:pt x="10462" y="3109"/>
                    </a:lnTo>
                    <a:lnTo>
                      <a:pt x="10507" y="2848"/>
                    </a:lnTo>
                    <a:lnTo>
                      <a:pt x="10530" y="2606"/>
                    </a:lnTo>
                    <a:lnTo>
                      <a:pt x="10507" y="2346"/>
                    </a:lnTo>
                    <a:lnTo>
                      <a:pt x="10462" y="2141"/>
                    </a:lnTo>
                    <a:lnTo>
                      <a:pt x="10395" y="1880"/>
                    </a:lnTo>
                    <a:lnTo>
                      <a:pt x="10293" y="1638"/>
                    </a:lnTo>
                    <a:lnTo>
                      <a:pt x="10158" y="1415"/>
                    </a:lnTo>
                    <a:lnTo>
                      <a:pt x="9967" y="1210"/>
                    </a:lnTo>
                    <a:lnTo>
                      <a:pt x="9753" y="986"/>
                    </a:lnTo>
                    <a:lnTo>
                      <a:pt x="9495" y="819"/>
                    </a:lnTo>
                    <a:lnTo>
                      <a:pt x="9191" y="670"/>
                    </a:lnTo>
                    <a:lnTo>
                      <a:pt x="8842" y="521"/>
                    </a:lnTo>
                    <a:lnTo>
                      <a:pt x="8471" y="446"/>
                    </a:lnTo>
                    <a:lnTo>
                      <a:pt x="7998" y="428"/>
                    </a:lnTo>
                    <a:lnTo>
                      <a:pt x="7413" y="428"/>
                    </a:lnTo>
                    <a:lnTo>
                      <a:pt x="6817" y="446"/>
                    </a:lnTo>
                    <a:lnTo>
                      <a:pt x="6187" y="521"/>
                    </a:lnTo>
                    <a:lnTo>
                      <a:pt x="5602" y="633"/>
                    </a:lnTo>
                    <a:lnTo>
                      <a:pt x="5107" y="744"/>
                    </a:lnTo>
                    <a:lnTo>
                      <a:pt x="4725" y="856"/>
                    </a:lnTo>
                    <a:lnTo>
                      <a:pt x="4848" y="1564"/>
                    </a:lnTo>
                    <a:lnTo>
                      <a:pt x="5028" y="2495"/>
                    </a:lnTo>
                    <a:lnTo>
                      <a:pt x="5175" y="3556"/>
                    </a:lnTo>
                    <a:lnTo>
                      <a:pt x="5298" y="4673"/>
                    </a:lnTo>
                    <a:lnTo>
                      <a:pt x="5343" y="5213"/>
                    </a:lnTo>
                    <a:lnTo>
                      <a:pt x="5388" y="5753"/>
                    </a:lnTo>
                    <a:lnTo>
                      <a:pt x="5411" y="6275"/>
                    </a:lnTo>
                    <a:lnTo>
                      <a:pt x="5411" y="6740"/>
                    </a:lnTo>
                    <a:lnTo>
                      <a:pt x="5366" y="7168"/>
                    </a:lnTo>
                    <a:lnTo>
                      <a:pt x="5321" y="7541"/>
                    </a:lnTo>
                    <a:lnTo>
                      <a:pt x="5287" y="7708"/>
                    </a:lnTo>
                    <a:lnTo>
                      <a:pt x="5242" y="7857"/>
                    </a:lnTo>
                    <a:lnTo>
                      <a:pt x="5197" y="7969"/>
                    </a:lnTo>
                    <a:lnTo>
                      <a:pt x="5130" y="8062"/>
                    </a:lnTo>
                    <a:lnTo>
                      <a:pt x="5006" y="8248"/>
                    </a:lnTo>
                    <a:lnTo>
                      <a:pt x="4848" y="8397"/>
                    </a:lnTo>
                    <a:lnTo>
                      <a:pt x="4725" y="8528"/>
                    </a:lnTo>
                    <a:lnTo>
                      <a:pt x="4567" y="8640"/>
                    </a:lnTo>
                    <a:lnTo>
                      <a:pt x="4421" y="8714"/>
                    </a:lnTo>
                    <a:lnTo>
                      <a:pt x="4263" y="8751"/>
                    </a:lnTo>
                    <a:lnTo>
                      <a:pt x="4095" y="8788"/>
                    </a:lnTo>
                    <a:lnTo>
                      <a:pt x="3948" y="8788"/>
                    </a:lnTo>
                    <a:lnTo>
                      <a:pt x="3791" y="8751"/>
                    </a:lnTo>
                    <a:lnTo>
                      <a:pt x="3667" y="8714"/>
                    </a:lnTo>
                    <a:lnTo>
                      <a:pt x="3510" y="8677"/>
                    </a:lnTo>
                    <a:lnTo>
                      <a:pt x="3386" y="8602"/>
                    </a:lnTo>
                    <a:lnTo>
                      <a:pt x="3251" y="8491"/>
                    </a:lnTo>
                    <a:lnTo>
                      <a:pt x="3127" y="8360"/>
                    </a:lnTo>
                    <a:lnTo>
                      <a:pt x="3015" y="8248"/>
                    </a:lnTo>
                    <a:lnTo>
                      <a:pt x="2925" y="8062"/>
                    </a:lnTo>
                    <a:lnTo>
                      <a:pt x="2778" y="7857"/>
                    </a:lnTo>
                    <a:lnTo>
                      <a:pt x="2610" y="7671"/>
                    </a:lnTo>
                    <a:lnTo>
                      <a:pt x="2407" y="7541"/>
                    </a:lnTo>
                    <a:lnTo>
                      <a:pt x="2171" y="7466"/>
                    </a:lnTo>
                    <a:lnTo>
                      <a:pt x="1957" y="7429"/>
                    </a:lnTo>
                    <a:lnTo>
                      <a:pt x="1698" y="7429"/>
                    </a:lnTo>
                    <a:lnTo>
                      <a:pt x="1462" y="7466"/>
                    </a:lnTo>
                    <a:lnTo>
                      <a:pt x="1226" y="7559"/>
                    </a:lnTo>
                    <a:lnTo>
                      <a:pt x="989" y="7708"/>
                    </a:lnTo>
                    <a:lnTo>
                      <a:pt x="776" y="7932"/>
                    </a:lnTo>
                    <a:lnTo>
                      <a:pt x="551" y="8211"/>
                    </a:lnTo>
                    <a:lnTo>
                      <a:pt x="382" y="8528"/>
                    </a:lnTo>
                    <a:lnTo>
                      <a:pt x="315" y="8714"/>
                    </a:lnTo>
                    <a:lnTo>
                      <a:pt x="236" y="8919"/>
                    </a:lnTo>
                    <a:lnTo>
                      <a:pt x="191" y="9142"/>
                    </a:lnTo>
                    <a:lnTo>
                      <a:pt x="123" y="9347"/>
                    </a:lnTo>
                    <a:lnTo>
                      <a:pt x="78" y="9608"/>
                    </a:lnTo>
                    <a:lnTo>
                      <a:pt x="56" y="9887"/>
                    </a:lnTo>
                    <a:lnTo>
                      <a:pt x="33" y="10185"/>
                    </a:lnTo>
                    <a:lnTo>
                      <a:pt x="33" y="10464"/>
                    </a:lnTo>
                    <a:lnTo>
                      <a:pt x="33" y="10706"/>
                    </a:lnTo>
                    <a:lnTo>
                      <a:pt x="56" y="10967"/>
                    </a:lnTo>
                    <a:lnTo>
                      <a:pt x="78" y="11172"/>
                    </a:lnTo>
                    <a:lnTo>
                      <a:pt x="123" y="11395"/>
                    </a:lnTo>
                    <a:lnTo>
                      <a:pt x="168" y="11600"/>
                    </a:lnTo>
                    <a:lnTo>
                      <a:pt x="236" y="11786"/>
                    </a:lnTo>
                    <a:lnTo>
                      <a:pt x="292" y="11973"/>
                    </a:lnTo>
                    <a:lnTo>
                      <a:pt x="382" y="12140"/>
                    </a:lnTo>
                    <a:lnTo>
                      <a:pt x="540" y="12419"/>
                    </a:lnTo>
                    <a:lnTo>
                      <a:pt x="731" y="12680"/>
                    </a:lnTo>
                    <a:lnTo>
                      <a:pt x="944" y="12866"/>
                    </a:lnTo>
                    <a:lnTo>
                      <a:pt x="1158" y="12997"/>
                    </a:lnTo>
                    <a:lnTo>
                      <a:pt x="1395" y="13108"/>
                    </a:lnTo>
                    <a:lnTo>
                      <a:pt x="1608" y="13183"/>
                    </a:lnTo>
                    <a:lnTo>
                      <a:pt x="1856" y="13183"/>
                    </a:lnTo>
                    <a:lnTo>
                      <a:pt x="2070" y="13146"/>
                    </a:lnTo>
                    <a:lnTo>
                      <a:pt x="2261" y="13071"/>
                    </a:lnTo>
                    <a:lnTo>
                      <a:pt x="2430" y="12960"/>
                    </a:lnTo>
                    <a:lnTo>
                      <a:pt x="2587" y="12792"/>
                    </a:lnTo>
                    <a:lnTo>
                      <a:pt x="2688" y="12606"/>
                    </a:lnTo>
                    <a:lnTo>
                      <a:pt x="2801" y="12419"/>
                    </a:lnTo>
                    <a:lnTo>
                      <a:pt x="2925" y="12289"/>
                    </a:lnTo>
                    <a:lnTo>
                      <a:pt x="3082" y="12177"/>
                    </a:lnTo>
                    <a:lnTo>
                      <a:pt x="3228" y="12103"/>
                    </a:lnTo>
                    <a:lnTo>
                      <a:pt x="3408" y="12103"/>
                    </a:lnTo>
                    <a:lnTo>
                      <a:pt x="3577" y="12103"/>
                    </a:lnTo>
                    <a:lnTo>
                      <a:pt x="3723" y="12177"/>
                    </a:lnTo>
                    <a:lnTo>
                      <a:pt x="3903" y="12252"/>
                    </a:lnTo>
                    <a:lnTo>
                      <a:pt x="4072" y="12364"/>
                    </a:lnTo>
                    <a:lnTo>
                      <a:pt x="4230" y="12494"/>
                    </a:lnTo>
                    <a:lnTo>
                      <a:pt x="4353" y="12643"/>
                    </a:lnTo>
                    <a:lnTo>
                      <a:pt x="4488" y="12829"/>
                    </a:lnTo>
                    <a:lnTo>
                      <a:pt x="4567" y="13034"/>
                    </a:lnTo>
                    <a:lnTo>
                      <a:pt x="4657" y="13257"/>
                    </a:lnTo>
                    <a:lnTo>
                      <a:pt x="4702" y="13462"/>
                    </a:lnTo>
                    <a:lnTo>
                      <a:pt x="4725" y="13686"/>
                    </a:lnTo>
                    <a:lnTo>
                      <a:pt x="4702" y="14282"/>
                    </a:lnTo>
                    <a:lnTo>
                      <a:pt x="4657" y="15045"/>
                    </a:lnTo>
                    <a:lnTo>
                      <a:pt x="4612" y="15976"/>
                    </a:lnTo>
                    <a:lnTo>
                      <a:pt x="4590" y="16926"/>
                    </a:lnTo>
                    <a:lnTo>
                      <a:pt x="4567" y="17968"/>
                    </a:lnTo>
                    <a:lnTo>
                      <a:pt x="4567" y="19011"/>
                    </a:lnTo>
                    <a:lnTo>
                      <a:pt x="4590" y="19514"/>
                    </a:lnTo>
                    <a:lnTo>
                      <a:pt x="4612" y="19980"/>
                    </a:lnTo>
                    <a:lnTo>
                      <a:pt x="4657" y="20426"/>
                    </a:lnTo>
                    <a:lnTo>
                      <a:pt x="4725" y="20836"/>
                    </a:lnTo>
                    <a:lnTo>
                      <a:pt x="4848" y="20929"/>
                    </a:lnTo>
                    <a:lnTo>
                      <a:pt x="5040" y="21004"/>
                    </a:lnTo>
                    <a:lnTo>
                      <a:pt x="5265" y="21078"/>
                    </a:lnTo>
                    <a:lnTo>
                      <a:pt x="5478" y="21115"/>
                    </a:lnTo>
                    <a:lnTo>
                      <a:pt x="6041" y="21115"/>
                    </a:lnTo>
                    <a:lnTo>
                      <a:pt x="6637" y="21078"/>
                    </a:lnTo>
                    <a:lnTo>
                      <a:pt x="7312" y="21004"/>
                    </a:lnTo>
                    <a:lnTo>
                      <a:pt x="7998" y="20929"/>
                    </a:lnTo>
                    <a:lnTo>
                      <a:pt x="8696" y="20855"/>
                    </a:lnTo>
                    <a:lnTo>
                      <a:pt x="9360" y="20836"/>
                    </a:lnTo>
                    <a:close/>
                  </a:path>
                </a:pathLst>
              </a:custGeom>
              <a:solidFill>
                <a:srgbClr val="9999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scene3d>
                <a:camera prst="isometricOffAxis1Right"/>
                <a:lightRig rig="threePt" dir="t"/>
              </a:scene3d>
              <a:sp3d>
                <a:bevelT/>
              </a:sp3d>
            </p:spPr>
            <p:txBody>
              <a:bodyPr/>
              <a:lstStyle/>
              <a:p>
                <a:pPr eaLnBrk="0" hangingPunct="0">
                  <a:defRPr/>
                </a:pPr>
                <a:endParaRPr lang="en-GB"/>
              </a:p>
            </p:txBody>
          </p:sp>
          <p:sp>
            <p:nvSpPr>
              <p:cNvPr id="9265" name="Text Box 14"/>
              <p:cNvSpPr txBox="1">
                <a:spLocks noChangeArrowheads="1"/>
              </p:cNvSpPr>
              <p:nvPr/>
            </p:nvSpPr>
            <p:spPr bwMode="auto">
              <a:xfrm>
                <a:off x="1550" y="2884"/>
                <a:ext cx="2624" cy="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>
                  <a:latin typeface="Calibri" pitchFamily="34" charset="0"/>
                </a:endParaRPr>
              </a:p>
            </p:txBody>
          </p:sp>
        </p:grpSp>
        <p:sp>
          <p:nvSpPr>
            <p:cNvPr id="2058" name="Puzzle4"/>
            <p:cNvSpPr>
              <a:spLocks noEditPoints="1" noChangeArrowheads="1"/>
            </p:cNvSpPr>
            <p:nvPr/>
          </p:nvSpPr>
          <p:spPr bwMode="auto">
            <a:xfrm rot="671140">
              <a:off x="1097129" y="5044383"/>
              <a:ext cx="379413" cy="588963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76 w 21600"/>
                <a:gd name="T25" fmla="*/ 5664 h 21600"/>
                <a:gd name="T26" fmla="*/ 20203 w 21600"/>
                <a:gd name="T27" fmla="*/ 159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9999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scene3d>
              <a:camera prst="isometricOffAxis1Right"/>
              <a:lightRig rig="threePt" dir="t"/>
            </a:scene3d>
            <a:sp3d>
              <a:bevelT/>
            </a:sp3d>
          </p:spPr>
          <p:txBody>
            <a:bodyPr/>
            <a:lstStyle/>
            <a:p>
              <a:pPr eaLnBrk="0" hangingPunct="0">
                <a:defRPr/>
              </a:pPr>
              <a:endParaRPr lang="en-GB"/>
            </a:p>
          </p:txBody>
        </p:sp>
        <p:grpSp>
          <p:nvGrpSpPr>
            <p:cNvPr id="4" name="Group 12"/>
            <p:cNvGrpSpPr>
              <a:grpSpLocks/>
            </p:cNvGrpSpPr>
            <p:nvPr/>
          </p:nvGrpSpPr>
          <p:grpSpPr bwMode="auto">
            <a:xfrm rot="739066">
              <a:off x="1938147" y="4641775"/>
              <a:ext cx="606425" cy="350837"/>
              <a:chOff x="1098" y="2225"/>
              <a:chExt cx="3594" cy="1990"/>
            </a:xfrm>
          </p:grpSpPr>
          <p:sp>
            <p:nvSpPr>
              <p:cNvPr id="2116" name="Puzzle1"/>
              <p:cNvSpPr>
                <a:spLocks noEditPoints="1" noChangeArrowheads="1"/>
              </p:cNvSpPr>
              <p:nvPr/>
            </p:nvSpPr>
            <p:spPr bwMode="auto">
              <a:xfrm>
                <a:off x="1098" y="2225"/>
                <a:ext cx="3594" cy="199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6088 w 21600"/>
                  <a:gd name="T25" fmla="*/ 2572 h 21600"/>
                  <a:gd name="T26" fmla="*/ 16131 w 21600"/>
                  <a:gd name="T27" fmla="*/ 19549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9360" y="20836"/>
                    </a:moveTo>
                    <a:lnTo>
                      <a:pt x="9528" y="20836"/>
                    </a:lnTo>
                    <a:lnTo>
                      <a:pt x="9686" y="20762"/>
                    </a:lnTo>
                    <a:lnTo>
                      <a:pt x="9810" y="20687"/>
                    </a:lnTo>
                    <a:lnTo>
                      <a:pt x="9922" y="20575"/>
                    </a:lnTo>
                    <a:lnTo>
                      <a:pt x="10012" y="20426"/>
                    </a:lnTo>
                    <a:lnTo>
                      <a:pt x="10068" y="20296"/>
                    </a:lnTo>
                    <a:lnTo>
                      <a:pt x="10113" y="20110"/>
                    </a:lnTo>
                    <a:lnTo>
                      <a:pt x="10136" y="19905"/>
                    </a:lnTo>
                    <a:lnTo>
                      <a:pt x="10136" y="19682"/>
                    </a:lnTo>
                    <a:lnTo>
                      <a:pt x="10113" y="19440"/>
                    </a:lnTo>
                    <a:lnTo>
                      <a:pt x="10068" y="19142"/>
                    </a:lnTo>
                    <a:lnTo>
                      <a:pt x="10012" y="18900"/>
                    </a:lnTo>
                    <a:lnTo>
                      <a:pt x="9900" y="18620"/>
                    </a:lnTo>
                    <a:lnTo>
                      <a:pt x="9787" y="18285"/>
                    </a:lnTo>
                    <a:lnTo>
                      <a:pt x="9641" y="17968"/>
                    </a:lnTo>
                    <a:lnTo>
                      <a:pt x="9472" y="17652"/>
                    </a:lnTo>
                    <a:lnTo>
                      <a:pt x="9382" y="17466"/>
                    </a:lnTo>
                    <a:lnTo>
                      <a:pt x="9315" y="17298"/>
                    </a:lnTo>
                    <a:lnTo>
                      <a:pt x="9258" y="17112"/>
                    </a:lnTo>
                    <a:lnTo>
                      <a:pt x="9191" y="16926"/>
                    </a:lnTo>
                    <a:lnTo>
                      <a:pt x="9123" y="16535"/>
                    </a:lnTo>
                    <a:lnTo>
                      <a:pt x="9101" y="16144"/>
                    </a:lnTo>
                    <a:lnTo>
                      <a:pt x="9101" y="15753"/>
                    </a:lnTo>
                    <a:lnTo>
                      <a:pt x="9168" y="15362"/>
                    </a:lnTo>
                    <a:lnTo>
                      <a:pt x="9236" y="14971"/>
                    </a:lnTo>
                    <a:lnTo>
                      <a:pt x="9360" y="14580"/>
                    </a:lnTo>
                    <a:lnTo>
                      <a:pt x="9495" y="14244"/>
                    </a:lnTo>
                    <a:lnTo>
                      <a:pt x="9663" y="13891"/>
                    </a:lnTo>
                    <a:lnTo>
                      <a:pt x="9855" y="13611"/>
                    </a:lnTo>
                    <a:lnTo>
                      <a:pt x="10068" y="13351"/>
                    </a:lnTo>
                    <a:lnTo>
                      <a:pt x="10293" y="13146"/>
                    </a:lnTo>
                    <a:lnTo>
                      <a:pt x="10552" y="12997"/>
                    </a:lnTo>
                    <a:lnTo>
                      <a:pt x="10811" y="12885"/>
                    </a:lnTo>
                    <a:lnTo>
                      <a:pt x="11069" y="12866"/>
                    </a:lnTo>
                    <a:lnTo>
                      <a:pt x="11351" y="12885"/>
                    </a:lnTo>
                    <a:lnTo>
                      <a:pt x="11610" y="12997"/>
                    </a:lnTo>
                    <a:lnTo>
                      <a:pt x="11846" y="13183"/>
                    </a:lnTo>
                    <a:lnTo>
                      <a:pt x="12060" y="13388"/>
                    </a:lnTo>
                    <a:lnTo>
                      <a:pt x="12251" y="13648"/>
                    </a:lnTo>
                    <a:lnTo>
                      <a:pt x="12419" y="13928"/>
                    </a:lnTo>
                    <a:lnTo>
                      <a:pt x="12555" y="14244"/>
                    </a:lnTo>
                    <a:lnTo>
                      <a:pt x="12690" y="14617"/>
                    </a:lnTo>
                    <a:lnTo>
                      <a:pt x="12768" y="15008"/>
                    </a:lnTo>
                    <a:lnTo>
                      <a:pt x="12836" y="15399"/>
                    </a:lnTo>
                    <a:lnTo>
                      <a:pt x="12858" y="15753"/>
                    </a:lnTo>
                    <a:lnTo>
                      <a:pt x="12858" y="16144"/>
                    </a:lnTo>
                    <a:lnTo>
                      <a:pt x="12813" y="16535"/>
                    </a:lnTo>
                    <a:lnTo>
                      <a:pt x="12746" y="16888"/>
                    </a:lnTo>
                    <a:lnTo>
                      <a:pt x="12667" y="17224"/>
                    </a:lnTo>
                    <a:lnTo>
                      <a:pt x="12510" y="17503"/>
                    </a:lnTo>
                    <a:lnTo>
                      <a:pt x="12228" y="18043"/>
                    </a:lnTo>
                    <a:lnTo>
                      <a:pt x="11970" y="18546"/>
                    </a:lnTo>
                    <a:lnTo>
                      <a:pt x="11868" y="18751"/>
                    </a:lnTo>
                    <a:lnTo>
                      <a:pt x="11778" y="18974"/>
                    </a:lnTo>
                    <a:lnTo>
                      <a:pt x="11711" y="19179"/>
                    </a:lnTo>
                    <a:lnTo>
                      <a:pt x="11666" y="19365"/>
                    </a:lnTo>
                    <a:lnTo>
                      <a:pt x="11632" y="19570"/>
                    </a:lnTo>
                    <a:lnTo>
                      <a:pt x="11632" y="19756"/>
                    </a:lnTo>
                    <a:lnTo>
                      <a:pt x="11632" y="19942"/>
                    </a:lnTo>
                    <a:lnTo>
                      <a:pt x="11643" y="20110"/>
                    </a:lnTo>
                    <a:lnTo>
                      <a:pt x="11711" y="20296"/>
                    </a:lnTo>
                    <a:lnTo>
                      <a:pt x="11801" y="20464"/>
                    </a:lnTo>
                    <a:lnTo>
                      <a:pt x="11891" y="20650"/>
                    </a:lnTo>
                    <a:lnTo>
                      <a:pt x="12037" y="20836"/>
                    </a:lnTo>
                    <a:lnTo>
                      <a:pt x="12206" y="21004"/>
                    </a:lnTo>
                    <a:lnTo>
                      <a:pt x="12419" y="21190"/>
                    </a:lnTo>
                    <a:lnTo>
                      <a:pt x="12667" y="21320"/>
                    </a:lnTo>
                    <a:lnTo>
                      <a:pt x="12960" y="21432"/>
                    </a:lnTo>
                    <a:lnTo>
                      <a:pt x="13286" y="21544"/>
                    </a:lnTo>
                    <a:lnTo>
                      <a:pt x="13612" y="21655"/>
                    </a:lnTo>
                    <a:lnTo>
                      <a:pt x="13983" y="21693"/>
                    </a:lnTo>
                    <a:lnTo>
                      <a:pt x="14343" y="21730"/>
                    </a:lnTo>
                    <a:lnTo>
                      <a:pt x="14715" y="21730"/>
                    </a:lnTo>
                    <a:lnTo>
                      <a:pt x="15075" y="21730"/>
                    </a:lnTo>
                    <a:lnTo>
                      <a:pt x="15446" y="21655"/>
                    </a:lnTo>
                    <a:lnTo>
                      <a:pt x="15794" y="21581"/>
                    </a:lnTo>
                    <a:lnTo>
                      <a:pt x="16132" y="21432"/>
                    </a:lnTo>
                    <a:lnTo>
                      <a:pt x="16458" y="21302"/>
                    </a:lnTo>
                    <a:lnTo>
                      <a:pt x="16740" y="21078"/>
                    </a:lnTo>
                    <a:lnTo>
                      <a:pt x="16976" y="20836"/>
                    </a:lnTo>
                    <a:lnTo>
                      <a:pt x="17043" y="20650"/>
                    </a:lnTo>
                    <a:lnTo>
                      <a:pt x="17088" y="20426"/>
                    </a:lnTo>
                    <a:lnTo>
                      <a:pt x="17133" y="20222"/>
                    </a:lnTo>
                    <a:lnTo>
                      <a:pt x="17156" y="19980"/>
                    </a:lnTo>
                    <a:lnTo>
                      <a:pt x="17167" y="19477"/>
                    </a:lnTo>
                    <a:lnTo>
                      <a:pt x="17167" y="18974"/>
                    </a:lnTo>
                    <a:lnTo>
                      <a:pt x="17156" y="18397"/>
                    </a:lnTo>
                    <a:lnTo>
                      <a:pt x="17111" y="17820"/>
                    </a:lnTo>
                    <a:lnTo>
                      <a:pt x="17066" y="17261"/>
                    </a:lnTo>
                    <a:lnTo>
                      <a:pt x="16998" y="16646"/>
                    </a:lnTo>
                    <a:lnTo>
                      <a:pt x="16852" y="15511"/>
                    </a:lnTo>
                    <a:lnTo>
                      <a:pt x="16740" y="14393"/>
                    </a:lnTo>
                    <a:lnTo>
                      <a:pt x="16717" y="13928"/>
                    </a:lnTo>
                    <a:lnTo>
                      <a:pt x="16695" y="13462"/>
                    </a:lnTo>
                    <a:lnTo>
                      <a:pt x="16717" y="13071"/>
                    </a:lnTo>
                    <a:lnTo>
                      <a:pt x="16785" y="12755"/>
                    </a:lnTo>
                    <a:lnTo>
                      <a:pt x="16852" y="12419"/>
                    </a:lnTo>
                    <a:lnTo>
                      <a:pt x="16953" y="12140"/>
                    </a:lnTo>
                    <a:lnTo>
                      <a:pt x="17088" y="11898"/>
                    </a:lnTo>
                    <a:lnTo>
                      <a:pt x="17212" y="11675"/>
                    </a:lnTo>
                    <a:lnTo>
                      <a:pt x="17370" y="11470"/>
                    </a:lnTo>
                    <a:lnTo>
                      <a:pt x="17516" y="11284"/>
                    </a:lnTo>
                    <a:lnTo>
                      <a:pt x="17696" y="11135"/>
                    </a:lnTo>
                    <a:lnTo>
                      <a:pt x="17865" y="11042"/>
                    </a:lnTo>
                    <a:lnTo>
                      <a:pt x="18033" y="10930"/>
                    </a:lnTo>
                    <a:lnTo>
                      <a:pt x="18213" y="10893"/>
                    </a:lnTo>
                    <a:lnTo>
                      <a:pt x="18382" y="10893"/>
                    </a:lnTo>
                    <a:lnTo>
                      <a:pt x="18551" y="10967"/>
                    </a:lnTo>
                    <a:lnTo>
                      <a:pt x="18708" y="11042"/>
                    </a:lnTo>
                    <a:lnTo>
                      <a:pt x="18855" y="11172"/>
                    </a:lnTo>
                    <a:lnTo>
                      <a:pt x="19012" y="11358"/>
                    </a:lnTo>
                    <a:lnTo>
                      <a:pt x="19136" y="11600"/>
                    </a:lnTo>
                    <a:lnTo>
                      <a:pt x="19271" y="11861"/>
                    </a:lnTo>
                    <a:lnTo>
                      <a:pt x="19440" y="12028"/>
                    </a:lnTo>
                    <a:lnTo>
                      <a:pt x="19608" y="12177"/>
                    </a:lnTo>
                    <a:lnTo>
                      <a:pt x="19822" y="12289"/>
                    </a:lnTo>
                    <a:lnTo>
                      <a:pt x="20025" y="12289"/>
                    </a:lnTo>
                    <a:lnTo>
                      <a:pt x="20238" y="12289"/>
                    </a:lnTo>
                    <a:lnTo>
                      <a:pt x="20452" y="12215"/>
                    </a:lnTo>
                    <a:lnTo>
                      <a:pt x="20643" y="12103"/>
                    </a:lnTo>
                    <a:lnTo>
                      <a:pt x="20846" y="11973"/>
                    </a:lnTo>
                    <a:lnTo>
                      <a:pt x="21037" y="11786"/>
                    </a:lnTo>
                    <a:lnTo>
                      <a:pt x="21206" y="11563"/>
                    </a:lnTo>
                    <a:lnTo>
                      <a:pt x="21363" y="11321"/>
                    </a:lnTo>
                    <a:lnTo>
                      <a:pt x="21465" y="11079"/>
                    </a:lnTo>
                    <a:lnTo>
                      <a:pt x="21577" y="10744"/>
                    </a:lnTo>
                    <a:lnTo>
                      <a:pt x="21622" y="10427"/>
                    </a:lnTo>
                    <a:lnTo>
                      <a:pt x="21645" y="10111"/>
                    </a:lnTo>
                    <a:lnTo>
                      <a:pt x="21622" y="9608"/>
                    </a:lnTo>
                    <a:lnTo>
                      <a:pt x="21577" y="9142"/>
                    </a:lnTo>
                    <a:lnTo>
                      <a:pt x="21465" y="8751"/>
                    </a:lnTo>
                    <a:lnTo>
                      <a:pt x="21363" y="8397"/>
                    </a:lnTo>
                    <a:lnTo>
                      <a:pt x="21206" y="8062"/>
                    </a:lnTo>
                    <a:lnTo>
                      <a:pt x="21037" y="7820"/>
                    </a:lnTo>
                    <a:lnTo>
                      <a:pt x="20846" y="7597"/>
                    </a:lnTo>
                    <a:lnTo>
                      <a:pt x="20643" y="7429"/>
                    </a:lnTo>
                    <a:lnTo>
                      <a:pt x="20452" y="7317"/>
                    </a:lnTo>
                    <a:lnTo>
                      <a:pt x="20238" y="7206"/>
                    </a:lnTo>
                    <a:lnTo>
                      <a:pt x="20025" y="7168"/>
                    </a:lnTo>
                    <a:lnTo>
                      <a:pt x="19822" y="7206"/>
                    </a:lnTo>
                    <a:lnTo>
                      <a:pt x="19608" y="7243"/>
                    </a:lnTo>
                    <a:lnTo>
                      <a:pt x="19440" y="7355"/>
                    </a:lnTo>
                    <a:lnTo>
                      <a:pt x="19271" y="7504"/>
                    </a:lnTo>
                    <a:lnTo>
                      <a:pt x="19136" y="7708"/>
                    </a:lnTo>
                    <a:lnTo>
                      <a:pt x="19012" y="7895"/>
                    </a:lnTo>
                    <a:lnTo>
                      <a:pt x="18832" y="8025"/>
                    </a:lnTo>
                    <a:lnTo>
                      <a:pt x="18663" y="8174"/>
                    </a:lnTo>
                    <a:lnTo>
                      <a:pt x="18472" y="8248"/>
                    </a:lnTo>
                    <a:lnTo>
                      <a:pt x="18270" y="8286"/>
                    </a:lnTo>
                    <a:lnTo>
                      <a:pt x="18078" y="8323"/>
                    </a:lnTo>
                    <a:lnTo>
                      <a:pt x="17887" y="8323"/>
                    </a:lnTo>
                    <a:lnTo>
                      <a:pt x="17696" y="8248"/>
                    </a:lnTo>
                    <a:lnTo>
                      <a:pt x="17493" y="8174"/>
                    </a:lnTo>
                    <a:lnTo>
                      <a:pt x="17302" y="8062"/>
                    </a:lnTo>
                    <a:lnTo>
                      <a:pt x="17133" y="7969"/>
                    </a:lnTo>
                    <a:lnTo>
                      <a:pt x="16976" y="7783"/>
                    </a:lnTo>
                    <a:lnTo>
                      <a:pt x="16852" y="7597"/>
                    </a:lnTo>
                    <a:lnTo>
                      <a:pt x="16740" y="7429"/>
                    </a:lnTo>
                    <a:lnTo>
                      <a:pt x="16672" y="7168"/>
                    </a:lnTo>
                    <a:lnTo>
                      <a:pt x="16638" y="6926"/>
                    </a:lnTo>
                    <a:lnTo>
                      <a:pt x="16616" y="6498"/>
                    </a:lnTo>
                    <a:lnTo>
                      <a:pt x="16616" y="5772"/>
                    </a:lnTo>
                    <a:lnTo>
                      <a:pt x="16650" y="4915"/>
                    </a:lnTo>
                    <a:lnTo>
                      <a:pt x="16695" y="3928"/>
                    </a:lnTo>
                    <a:lnTo>
                      <a:pt x="16762" y="2960"/>
                    </a:lnTo>
                    <a:lnTo>
                      <a:pt x="16830" y="1992"/>
                    </a:lnTo>
                    <a:lnTo>
                      <a:pt x="16908" y="1173"/>
                    </a:lnTo>
                    <a:lnTo>
                      <a:pt x="16976" y="521"/>
                    </a:lnTo>
                    <a:lnTo>
                      <a:pt x="16953" y="521"/>
                    </a:lnTo>
                    <a:lnTo>
                      <a:pt x="16931" y="521"/>
                    </a:lnTo>
                    <a:lnTo>
                      <a:pt x="16267" y="484"/>
                    </a:lnTo>
                    <a:lnTo>
                      <a:pt x="15637" y="428"/>
                    </a:lnTo>
                    <a:lnTo>
                      <a:pt x="15063" y="353"/>
                    </a:lnTo>
                    <a:lnTo>
                      <a:pt x="14523" y="279"/>
                    </a:lnTo>
                    <a:lnTo>
                      <a:pt x="14040" y="167"/>
                    </a:lnTo>
                    <a:lnTo>
                      <a:pt x="13635" y="93"/>
                    </a:lnTo>
                    <a:lnTo>
                      <a:pt x="13331" y="18"/>
                    </a:lnTo>
                    <a:lnTo>
                      <a:pt x="13117" y="18"/>
                    </a:lnTo>
                    <a:lnTo>
                      <a:pt x="12982" y="18"/>
                    </a:lnTo>
                    <a:lnTo>
                      <a:pt x="12858" y="130"/>
                    </a:lnTo>
                    <a:lnTo>
                      <a:pt x="12723" y="279"/>
                    </a:lnTo>
                    <a:lnTo>
                      <a:pt x="12622" y="446"/>
                    </a:lnTo>
                    <a:lnTo>
                      <a:pt x="12510" y="670"/>
                    </a:lnTo>
                    <a:lnTo>
                      <a:pt x="12419" y="912"/>
                    </a:lnTo>
                    <a:lnTo>
                      <a:pt x="12363" y="1210"/>
                    </a:lnTo>
                    <a:lnTo>
                      <a:pt x="12318" y="1526"/>
                    </a:lnTo>
                    <a:lnTo>
                      <a:pt x="12273" y="1843"/>
                    </a:lnTo>
                    <a:lnTo>
                      <a:pt x="12251" y="2215"/>
                    </a:lnTo>
                    <a:lnTo>
                      <a:pt x="12273" y="2532"/>
                    </a:lnTo>
                    <a:lnTo>
                      <a:pt x="12318" y="2886"/>
                    </a:lnTo>
                    <a:lnTo>
                      <a:pt x="12386" y="3240"/>
                    </a:lnTo>
                    <a:lnTo>
                      <a:pt x="12464" y="3556"/>
                    </a:lnTo>
                    <a:lnTo>
                      <a:pt x="12577" y="3891"/>
                    </a:lnTo>
                    <a:lnTo>
                      <a:pt x="12746" y="4171"/>
                    </a:lnTo>
                    <a:lnTo>
                      <a:pt x="12926" y="4487"/>
                    </a:lnTo>
                    <a:lnTo>
                      <a:pt x="13050" y="4860"/>
                    </a:lnTo>
                    <a:lnTo>
                      <a:pt x="13162" y="5251"/>
                    </a:lnTo>
                    <a:lnTo>
                      <a:pt x="13218" y="5604"/>
                    </a:lnTo>
                    <a:lnTo>
                      <a:pt x="13263" y="5995"/>
                    </a:lnTo>
                    <a:lnTo>
                      <a:pt x="13241" y="6386"/>
                    </a:lnTo>
                    <a:lnTo>
                      <a:pt x="13218" y="6740"/>
                    </a:lnTo>
                    <a:lnTo>
                      <a:pt x="13139" y="7094"/>
                    </a:lnTo>
                    <a:lnTo>
                      <a:pt x="13050" y="7429"/>
                    </a:lnTo>
                    <a:lnTo>
                      <a:pt x="12903" y="7746"/>
                    </a:lnTo>
                    <a:lnTo>
                      <a:pt x="12723" y="8025"/>
                    </a:lnTo>
                    <a:lnTo>
                      <a:pt x="12532" y="8286"/>
                    </a:lnTo>
                    <a:lnTo>
                      <a:pt x="12318" y="8491"/>
                    </a:lnTo>
                    <a:lnTo>
                      <a:pt x="12060" y="8677"/>
                    </a:lnTo>
                    <a:lnTo>
                      <a:pt x="11756" y="8788"/>
                    </a:lnTo>
                    <a:lnTo>
                      <a:pt x="11452" y="8826"/>
                    </a:lnTo>
                    <a:lnTo>
                      <a:pt x="11283" y="8826"/>
                    </a:lnTo>
                    <a:lnTo>
                      <a:pt x="11126" y="8826"/>
                    </a:lnTo>
                    <a:lnTo>
                      <a:pt x="11002" y="8788"/>
                    </a:lnTo>
                    <a:lnTo>
                      <a:pt x="10845" y="8714"/>
                    </a:lnTo>
                    <a:lnTo>
                      <a:pt x="10721" y="8640"/>
                    </a:lnTo>
                    <a:lnTo>
                      <a:pt x="10608" y="8565"/>
                    </a:lnTo>
                    <a:lnTo>
                      <a:pt x="10485" y="8453"/>
                    </a:lnTo>
                    <a:lnTo>
                      <a:pt x="10372" y="8323"/>
                    </a:lnTo>
                    <a:lnTo>
                      <a:pt x="10181" y="8062"/>
                    </a:lnTo>
                    <a:lnTo>
                      <a:pt x="10035" y="7746"/>
                    </a:lnTo>
                    <a:lnTo>
                      <a:pt x="9900" y="7392"/>
                    </a:lnTo>
                    <a:lnTo>
                      <a:pt x="9787" y="7001"/>
                    </a:lnTo>
                    <a:lnTo>
                      <a:pt x="9731" y="6610"/>
                    </a:lnTo>
                    <a:lnTo>
                      <a:pt x="9686" y="6219"/>
                    </a:lnTo>
                    <a:lnTo>
                      <a:pt x="9663" y="5772"/>
                    </a:lnTo>
                    <a:lnTo>
                      <a:pt x="9686" y="5381"/>
                    </a:lnTo>
                    <a:lnTo>
                      <a:pt x="9753" y="4990"/>
                    </a:lnTo>
                    <a:lnTo>
                      <a:pt x="9832" y="4636"/>
                    </a:lnTo>
                    <a:lnTo>
                      <a:pt x="9945" y="4320"/>
                    </a:lnTo>
                    <a:lnTo>
                      <a:pt x="10068" y="4022"/>
                    </a:lnTo>
                    <a:lnTo>
                      <a:pt x="10203" y="3817"/>
                    </a:lnTo>
                    <a:lnTo>
                      <a:pt x="10316" y="3593"/>
                    </a:lnTo>
                    <a:lnTo>
                      <a:pt x="10395" y="3351"/>
                    </a:lnTo>
                    <a:lnTo>
                      <a:pt x="10462" y="3109"/>
                    </a:lnTo>
                    <a:lnTo>
                      <a:pt x="10507" y="2848"/>
                    </a:lnTo>
                    <a:lnTo>
                      <a:pt x="10530" y="2606"/>
                    </a:lnTo>
                    <a:lnTo>
                      <a:pt x="10507" y="2346"/>
                    </a:lnTo>
                    <a:lnTo>
                      <a:pt x="10462" y="2141"/>
                    </a:lnTo>
                    <a:lnTo>
                      <a:pt x="10395" y="1880"/>
                    </a:lnTo>
                    <a:lnTo>
                      <a:pt x="10293" y="1638"/>
                    </a:lnTo>
                    <a:lnTo>
                      <a:pt x="10158" y="1415"/>
                    </a:lnTo>
                    <a:lnTo>
                      <a:pt x="9967" y="1210"/>
                    </a:lnTo>
                    <a:lnTo>
                      <a:pt x="9753" y="986"/>
                    </a:lnTo>
                    <a:lnTo>
                      <a:pt x="9495" y="819"/>
                    </a:lnTo>
                    <a:lnTo>
                      <a:pt x="9191" y="670"/>
                    </a:lnTo>
                    <a:lnTo>
                      <a:pt x="8842" y="521"/>
                    </a:lnTo>
                    <a:lnTo>
                      <a:pt x="8471" y="446"/>
                    </a:lnTo>
                    <a:lnTo>
                      <a:pt x="7998" y="428"/>
                    </a:lnTo>
                    <a:lnTo>
                      <a:pt x="7413" y="428"/>
                    </a:lnTo>
                    <a:lnTo>
                      <a:pt x="6817" y="446"/>
                    </a:lnTo>
                    <a:lnTo>
                      <a:pt x="6187" y="521"/>
                    </a:lnTo>
                    <a:lnTo>
                      <a:pt x="5602" y="633"/>
                    </a:lnTo>
                    <a:lnTo>
                      <a:pt x="5107" y="744"/>
                    </a:lnTo>
                    <a:lnTo>
                      <a:pt x="4725" y="856"/>
                    </a:lnTo>
                    <a:lnTo>
                      <a:pt x="4848" y="1564"/>
                    </a:lnTo>
                    <a:lnTo>
                      <a:pt x="5028" y="2495"/>
                    </a:lnTo>
                    <a:lnTo>
                      <a:pt x="5175" y="3556"/>
                    </a:lnTo>
                    <a:lnTo>
                      <a:pt x="5298" y="4673"/>
                    </a:lnTo>
                    <a:lnTo>
                      <a:pt x="5343" y="5213"/>
                    </a:lnTo>
                    <a:lnTo>
                      <a:pt x="5388" y="5753"/>
                    </a:lnTo>
                    <a:lnTo>
                      <a:pt x="5411" y="6275"/>
                    </a:lnTo>
                    <a:lnTo>
                      <a:pt x="5411" y="6740"/>
                    </a:lnTo>
                    <a:lnTo>
                      <a:pt x="5366" y="7168"/>
                    </a:lnTo>
                    <a:lnTo>
                      <a:pt x="5321" y="7541"/>
                    </a:lnTo>
                    <a:lnTo>
                      <a:pt x="5287" y="7708"/>
                    </a:lnTo>
                    <a:lnTo>
                      <a:pt x="5242" y="7857"/>
                    </a:lnTo>
                    <a:lnTo>
                      <a:pt x="5197" y="7969"/>
                    </a:lnTo>
                    <a:lnTo>
                      <a:pt x="5130" y="8062"/>
                    </a:lnTo>
                    <a:lnTo>
                      <a:pt x="5006" y="8248"/>
                    </a:lnTo>
                    <a:lnTo>
                      <a:pt x="4848" y="8397"/>
                    </a:lnTo>
                    <a:lnTo>
                      <a:pt x="4725" y="8528"/>
                    </a:lnTo>
                    <a:lnTo>
                      <a:pt x="4567" y="8640"/>
                    </a:lnTo>
                    <a:lnTo>
                      <a:pt x="4421" y="8714"/>
                    </a:lnTo>
                    <a:lnTo>
                      <a:pt x="4263" y="8751"/>
                    </a:lnTo>
                    <a:lnTo>
                      <a:pt x="4095" y="8788"/>
                    </a:lnTo>
                    <a:lnTo>
                      <a:pt x="3948" y="8788"/>
                    </a:lnTo>
                    <a:lnTo>
                      <a:pt x="3791" y="8751"/>
                    </a:lnTo>
                    <a:lnTo>
                      <a:pt x="3667" y="8714"/>
                    </a:lnTo>
                    <a:lnTo>
                      <a:pt x="3510" y="8677"/>
                    </a:lnTo>
                    <a:lnTo>
                      <a:pt x="3386" y="8602"/>
                    </a:lnTo>
                    <a:lnTo>
                      <a:pt x="3251" y="8491"/>
                    </a:lnTo>
                    <a:lnTo>
                      <a:pt x="3127" y="8360"/>
                    </a:lnTo>
                    <a:lnTo>
                      <a:pt x="3015" y="8248"/>
                    </a:lnTo>
                    <a:lnTo>
                      <a:pt x="2925" y="8062"/>
                    </a:lnTo>
                    <a:lnTo>
                      <a:pt x="2778" y="7857"/>
                    </a:lnTo>
                    <a:lnTo>
                      <a:pt x="2610" y="7671"/>
                    </a:lnTo>
                    <a:lnTo>
                      <a:pt x="2407" y="7541"/>
                    </a:lnTo>
                    <a:lnTo>
                      <a:pt x="2171" y="7466"/>
                    </a:lnTo>
                    <a:lnTo>
                      <a:pt x="1957" y="7429"/>
                    </a:lnTo>
                    <a:lnTo>
                      <a:pt x="1698" y="7429"/>
                    </a:lnTo>
                    <a:lnTo>
                      <a:pt x="1462" y="7466"/>
                    </a:lnTo>
                    <a:lnTo>
                      <a:pt x="1226" y="7559"/>
                    </a:lnTo>
                    <a:lnTo>
                      <a:pt x="989" y="7708"/>
                    </a:lnTo>
                    <a:lnTo>
                      <a:pt x="776" y="7932"/>
                    </a:lnTo>
                    <a:lnTo>
                      <a:pt x="551" y="8211"/>
                    </a:lnTo>
                    <a:lnTo>
                      <a:pt x="382" y="8528"/>
                    </a:lnTo>
                    <a:lnTo>
                      <a:pt x="315" y="8714"/>
                    </a:lnTo>
                    <a:lnTo>
                      <a:pt x="236" y="8919"/>
                    </a:lnTo>
                    <a:lnTo>
                      <a:pt x="191" y="9142"/>
                    </a:lnTo>
                    <a:lnTo>
                      <a:pt x="123" y="9347"/>
                    </a:lnTo>
                    <a:lnTo>
                      <a:pt x="78" y="9608"/>
                    </a:lnTo>
                    <a:lnTo>
                      <a:pt x="56" y="9887"/>
                    </a:lnTo>
                    <a:lnTo>
                      <a:pt x="33" y="10185"/>
                    </a:lnTo>
                    <a:lnTo>
                      <a:pt x="33" y="10464"/>
                    </a:lnTo>
                    <a:lnTo>
                      <a:pt x="33" y="10706"/>
                    </a:lnTo>
                    <a:lnTo>
                      <a:pt x="56" y="10967"/>
                    </a:lnTo>
                    <a:lnTo>
                      <a:pt x="78" y="11172"/>
                    </a:lnTo>
                    <a:lnTo>
                      <a:pt x="123" y="11395"/>
                    </a:lnTo>
                    <a:lnTo>
                      <a:pt x="168" y="11600"/>
                    </a:lnTo>
                    <a:lnTo>
                      <a:pt x="236" y="11786"/>
                    </a:lnTo>
                    <a:lnTo>
                      <a:pt x="292" y="11973"/>
                    </a:lnTo>
                    <a:lnTo>
                      <a:pt x="382" y="12140"/>
                    </a:lnTo>
                    <a:lnTo>
                      <a:pt x="540" y="12419"/>
                    </a:lnTo>
                    <a:lnTo>
                      <a:pt x="731" y="12680"/>
                    </a:lnTo>
                    <a:lnTo>
                      <a:pt x="944" y="12866"/>
                    </a:lnTo>
                    <a:lnTo>
                      <a:pt x="1158" y="12997"/>
                    </a:lnTo>
                    <a:lnTo>
                      <a:pt x="1395" y="13108"/>
                    </a:lnTo>
                    <a:lnTo>
                      <a:pt x="1608" y="13183"/>
                    </a:lnTo>
                    <a:lnTo>
                      <a:pt x="1856" y="13183"/>
                    </a:lnTo>
                    <a:lnTo>
                      <a:pt x="2070" y="13146"/>
                    </a:lnTo>
                    <a:lnTo>
                      <a:pt x="2261" y="13071"/>
                    </a:lnTo>
                    <a:lnTo>
                      <a:pt x="2430" y="12960"/>
                    </a:lnTo>
                    <a:lnTo>
                      <a:pt x="2587" y="12792"/>
                    </a:lnTo>
                    <a:lnTo>
                      <a:pt x="2688" y="12606"/>
                    </a:lnTo>
                    <a:lnTo>
                      <a:pt x="2801" y="12419"/>
                    </a:lnTo>
                    <a:lnTo>
                      <a:pt x="2925" y="12289"/>
                    </a:lnTo>
                    <a:lnTo>
                      <a:pt x="3082" y="12177"/>
                    </a:lnTo>
                    <a:lnTo>
                      <a:pt x="3228" y="12103"/>
                    </a:lnTo>
                    <a:lnTo>
                      <a:pt x="3408" y="12103"/>
                    </a:lnTo>
                    <a:lnTo>
                      <a:pt x="3577" y="12103"/>
                    </a:lnTo>
                    <a:lnTo>
                      <a:pt x="3723" y="12177"/>
                    </a:lnTo>
                    <a:lnTo>
                      <a:pt x="3903" y="12252"/>
                    </a:lnTo>
                    <a:lnTo>
                      <a:pt x="4072" y="12364"/>
                    </a:lnTo>
                    <a:lnTo>
                      <a:pt x="4230" y="12494"/>
                    </a:lnTo>
                    <a:lnTo>
                      <a:pt x="4353" y="12643"/>
                    </a:lnTo>
                    <a:lnTo>
                      <a:pt x="4488" y="12829"/>
                    </a:lnTo>
                    <a:lnTo>
                      <a:pt x="4567" y="13034"/>
                    </a:lnTo>
                    <a:lnTo>
                      <a:pt x="4657" y="13257"/>
                    </a:lnTo>
                    <a:lnTo>
                      <a:pt x="4702" y="13462"/>
                    </a:lnTo>
                    <a:lnTo>
                      <a:pt x="4725" y="13686"/>
                    </a:lnTo>
                    <a:lnTo>
                      <a:pt x="4702" y="14282"/>
                    </a:lnTo>
                    <a:lnTo>
                      <a:pt x="4657" y="15045"/>
                    </a:lnTo>
                    <a:lnTo>
                      <a:pt x="4612" y="15976"/>
                    </a:lnTo>
                    <a:lnTo>
                      <a:pt x="4590" y="16926"/>
                    </a:lnTo>
                    <a:lnTo>
                      <a:pt x="4567" y="17968"/>
                    </a:lnTo>
                    <a:lnTo>
                      <a:pt x="4567" y="19011"/>
                    </a:lnTo>
                    <a:lnTo>
                      <a:pt x="4590" y="19514"/>
                    </a:lnTo>
                    <a:lnTo>
                      <a:pt x="4612" y="19980"/>
                    </a:lnTo>
                    <a:lnTo>
                      <a:pt x="4657" y="20426"/>
                    </a:lnTo>
                    <a:lnTo>
                      <a:pt x="4725" y="20836"/>
                    </a:lnTo>
                    <a:lnTo>
                      <a:pt x="4848" y="20929"/>
                    </a:lnTo>
                    <a:lnTo>
                      <a:pt x="5040" y="21004"/>
                    </a:lnTo>
                    <a:lnTo>
                      <a:pt x="5265" y="21078"/>
                    </a:lnTo>
                    <a:lnTo>
                      <a:pt x="5478" y="21115"/>
                    </a:lnTo>
                    <a:lnTo>
                      <a:pt x="6041" y="21115"/>
                    </a:lnTo>
                    <a:lnTo>
                      <a:pt x="6637" y="21078"/>
                    </a:lnTo>
                    <a:lnTo>
                      <a:pt x="7312" y="21004"/>
                    </a:lnTo>
                    <a:lnTo>
                      <a:pt x="7998" y="20929"/>
                    </a:lnTo>
                    <a:lnTo>
                      <a:pt x="8696" y="20855"/>
                    </a:lnTo>
                    <a:lnTo>
                      <a:pt x="9360" y="20836"/>
                    </a:lnTo>
                    <a:close/>
                  </a:path>
                </a:pathLst>
              </a:custGeom>
              <a:solidFill>
                <a:srgbClr val="9999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scene3d>
                <a:camera prst="isometricOffAxis1Right"/>
                <a:lightRig rig="threePt" dir="t"/>
              </a:scene3d>
              <a:sp3d>
                <a:bevelT/>
              </a:sp3d>
            </p:spPr>
            <p:txBody>
              <a:bodyPr/>
              <a:lstStyle/>
              <a:p>
                <a:pPr eaLnBrk="0" hangingPunct="0">
                  <a:defRPr/>
                </a:pPr>
                <a:endParaRPr lang="en-GB"/>
              </a:p>
            </p:txBody>
          </p:sp>
          <p:sp>
            <p:nvSpPr>
              <p:cNvPr id="9263" name="Text Box 14"/>
              <p:cNvSpPr txBox="1">
                <a:spLocks noChangeArrowheads="1"/>
              </p:cNvSpPr>
              <p:nvPr/>
            </p:nvSpPr>
            <p:spPr bwMode="auto">
              <a:xfrm>
                <a:off x="1550" y="2884"/>
                <a:ext cx="2624" cy="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>
                  <a:latin typeface="Calibri" pitchFamily="34" charset="0"/>
                </a:endParaRPr>
              </a:p>
            </p:txBody>
          </p:sp>
        </p:grpSp>
        <p:sp>
          <p:nvSpPr>
            <p:cNvPr id="2080" name="Puzzle4"/>
            <p:cNvSpPr>
              <a:spLocks noEditPoints="1" noChangeArrowheads="1"/>
            </p:cNvSpPr>
            <p:nvPr/>
          </p:nvSpPr>
          <p:spPr bwMode="auto">
            <a:xfrm rot="-703693">
              <a:off x="2035612" y="5045589"/>
              <a:ext cx="379412" cy="58896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76 w 21600"/>
                <a:gd name="T25" fmla="*/ 5664 h 21600"/>
                <a:gd name="T26" fmla="*/ 20203 w 21600"/>
                <a:gd name="T27" fmla="*/ 159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9999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scene3d>
              <a:camera prst="isometricOffAxis1Right"/>
              <a:lightRig rig="threePt" dir="t"/>
            </a:scene3d>
            <a:sp3d>
              <a:bevelT/>
            </a:sp3d>
          </p:spPr>
          <p:txBody>
            <a:bodyPr/>
            <a:lstStyle/>
            <a:p>
              <a:pPr eaLnBrk="0" hangingPunct="0">
                <a:defRPr/>
              </a:pPr>
              <a:endParaRPr lang="en-GB"/>
            </a:p>
          </p:txBody>
        </p:sp>
        <p:sp>
          <p:nvSpPr>
            <p:cNvPr id="9260" name="TextBox 90"/>
            <p:cNvSpPr txBox="1">
              <a:spLocks noChangeArrowheads="1"/>
            </p:cNvSpPr>
            <p:nvPr/>
          </p:nvSpPr>
          <p:spPr bwMode="auto">
            <a:xfrm>
              <a:off x="1043608" y="4221088"/>
              <a:ext cx="14398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latin typeface="Calibri" pitchFamily="34" charset="0"/>
                </a:rPr>
                <a:t>SIM  OC  DEV</a:t>
              </a:r>
            </a:p>
          </p:txBody>
        </p:sp>
        <p:sp>
          <p:nvSpPr>
            <p:cNvPr id="9261" name="TextBox 91"/>
            <p:cNvSpPr txBox="1">
              <a:spLocks noChangeArrowheads="1"/>
            </p:cNvSpPr>
            <p:nvPr/>
          </p:nvSpPr>
          <p:spPr bwMode="auto">
            <a:xfrm>
              <a:off x="971600" y="5589240"/>
              <a:ext cx="16834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latin typeface="Calibri" pitchFamily="34" charset="0"/>
                </a:rPr>
                <a:t>OS GIS Dealings</a:t>
              </a:r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4716463" y="4292600"/>
            <a:ext cx="914400" cy="612775"/>
            <a:chOff x="1331640" y="2564904"/>
            <a:chExt cx="914400" cy="612648"/>
          </a:xfrm>
        </p:grpSpPr>
        <p:sp>
          <p:nvSpPr>
            <p:cNvPr id="112" name="Cloud Callout 111"/>
            <p:cNvSpPr/>
            <p:nvPr/>
          </p:nvSpPr>
          <p:spPr>
            <a:xfrm>
              <a:off x="1331640" y="2564904"/>
              <a:ext cx="914400" cy="612648"/>
            </a:xfrm>
            <a:prstGeom prst="cloudCallout">
              <a:avLst>
                <a:gd name="adj1" fmla="val 50135"/>
                <a:gd name="adj2" fmla="val 38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9253" name="TextBox 112"/>
            <p:cNvSpPr txBox="1">
              <a:spLocks noChangeArrowheads="1"/>
            </p:cNvSpPr>
            <p:nvPr/>
          </p:nvSpPr>
          <p:spPr bwMode="auto">
            <a:xfrm>
              <a:off x="1475656" y="2636912"/>
              <a:ext cx="53412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sz="1000">
                  <a:latin typeface="Calibri" pitchFamily="34" charset="0"/>
                </a:rPr>
                <a:t>Spatial</a:t>
              </a:r>
            </a:p>
            <a:p>
              <a:pPr algn="ctr" eaLnBrk="0" hangingPunct="0"/>
              <a:r>
                <a:rPr lang="en-GB" sz="1000">
                  <a:latin typeface="Calibri" pitchFamily="34" charset="0"/>
                </a:rPr>
                <a:t>Data</a:t>
              </a:r>
            </a:p>
          </p:txBody>
        </p:sp>
      </p:grp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1547813" y="3357563"/>
            <a:ext cx="914400" cy="627062"/>
            <a:chOff x="1331640" y="1484784"/>
            <a:chExt cx="914400" cy="626006"/>
          </a:xfrm>
        </p:grpSpPr>
        <p:sp>
          <p:nvSpPr>
            <p:cNvPr id="110" name="Cloud Callout 109"/>
            <p:cNvSpPr/>
            <p:nvPr/>
          </p:nvSpPr>
          <p:spPr>
            <a:xfrm>
              <a:off x="1331640" y="1484784"/>
              <a:ext cx="914400" cy="613327"/>
            </a:xfrm>
            <a:prstGeom prst="cloudCallout">
              <a:avLst>
                <a:gd name="adj1" fmla="val 50135"/>
                <a:gd name="adj2" fmla="val 385"/>
              </a:avLst>
            </a:prstGeom>
            <a:solidFill>
              <a:schemeClr val="bg1">
                <a:alpha val="83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9251" name="TextBox 110"/>
            <p:cNvSpPr txBox="1">
              <a:spLocks noChangeArrowheads="1"/>
            </p:cNvSpPr>
            <p:nvPr/>
          </p:nvSpPr>
          <p:spPr bwMode="auto">
            <a:xfrm>
              <a:off x="1403648" y="1556792"/>
              <a:ext cx="710451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sz="1000">
                  <a:latin typeface="Calibri" pitchFamily="34" charset="0"/>
                </a:rPr>
                <a:t>Data </a:t>
              </a:r>
            </a:p>
            <a:p>
              <a:pPr algn="ctr" eaLnBrk="0" hangingPunct="0"/>
              <a:r>
                <a:rPr lang="en-GB" sz="1000">
                  <a:latin typeface="Calibri" pitchFamily="34" charset="0"/>
                </a:rPr>
                <a:t>Validation</a:t>
              </a:r>
            </a:p>
            <a:p>
              <a:pPr algn="ctr" eaLnBrk="0" hangingPunct="0"/>
              <a:r>
                <a:rPr lang="en-GB" sz="1000">
                  <a:latin typeface="Calibri" pitchFamily="34" charset="0"/>
                </a:rPr>
                <a:t>    (RFT)</a:t>
              </a:r>
            </a:p>
          </p:txBody>
        </p:sp>
      </p:grpSp>
      <p:sp>
        <p:nvSpPr>
          <p:cNvPr id="9226" name="Rectangle 113"/>
          <p:cNvSpPr>
            <a:spLocks noChangeArrowheads="1"/>
          </p:cNvSpPr>
          <p:nvPr/>
        </p:nvSpPr>
        <p:spPr bwMode="auto">
          <a:xfrm>
            <a:off x="2339975" y="5445125"/>
            <a:ext cx="2808288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sz="1400">
                <a:latin typeface="Calibri" pitchFamily="34" charset="0"/>
              </a:rPr>
              <a:t>             </a:t>
            </a:r>
            <a:r>
              <a:rPr lang="en-GB" sz="1400">
                <a:solidFill>
                  <a:srgbClr val="7030A0"/>
                </a:solidFill>
                <a:latin typeface="Calibri" pitchFamily="34" charset="0"/>
              </a:rPr>
              <a:t>Today</a:t>
            </a:r>
          </a:p>
          <a:p>
            <a:pPr eaLnBrk="0" hangingPunct="0"/>
            <a:r>
              <a:rPr lang="en-GB" sz="1400">
                <a:solidFill>
                  <a:srgbClr val="7030A0"/>
                </a:solidFill>
                <a:latin typeface="Calibri" pitchFamily="34" charset="0"/>
              </a:rPr>
              <a:t>- Limited customer self service</a:t>
            </a:r>
          </a:p>
          <a:p>
            <a:pPr eaLnBrk="0" hangingPunct="0"/>
            <a:r>
              <a:rPr lang="en-GB" sz="1400">
                <a:solidFill>
                  <a:srgbClr val="7030A0"/>
                </a:solidFill>
                <a:latin typeface="Calibri" pitchFamily="34" charset="0"/>
              </a:rPr>
              <a:t>- Limited automation</a:t>
            </a:r>
          </a:p>
          <a:p>
            <a:pPr eaLnBrk="0" hangingPunct="0"/>
            <a:r>
              <a:rPr lang="en-GB" sz="1400">
                <a:solidFill>
                  <a:srgbClr val="7030A0"/>
                </a:solidFill>
                <a:latin typeface="Calibri" pitchFamily="34" charset="0"/>
              </a:rPr>
              <a:t>- Double key of customer data</a:t>
            </a:r>
          </a:p>
        </p:txBody>
      </p: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3492500" y="4868863"/>
            <a:ext cx="939800" cy="612775"/>
            <a:chOff x="1331640" y="3573016"/>
            <a:chExt cx="939681" cy="612648"/>
          </a:xfrm>
        </p:grpSpPr>
        <p:sp>
          <p:nvSpPr>
            <p:cNvPr id="128" name="Cloud Callout 127"/>
            <p:cNvSpPr/>
            <p:nvPr/>
          </p:nvSpPr>
          <p:spPr>
            <a:xfrm>
              <a:off x="1331640" y="3573016"/>
              <a:ext cx="914284" cy="612648"/>
            </a:xfrm>
            <a:prstGeom prst="cloudCallout">
              <a:avLst>
                <a:gd name="adj1" fmla="val 50135"/>
                <a:gd name="adj2" fmla="val 38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9249" name="TextBox 128"/>
            <p:cNvSpPr txBox="1">
              <a:spLocks noChangeArrowheads="1"/>
            </p:cNvSpPr>
            <p:nvPr/>
          </p:nvSpPr>
          <p:spPr bwMode="auto">
            <a:xfrm>
              <a:off x="1331640" y="3788995"/>
              <a:ext cx="939681" cy="246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000">
                  <a:latin typeface="Calibri" pitchFamily="34" charset="0"/>
                </a:rPr>
                <a:t>Re use of data</a:t>
              </a:r>
            </a:p>
          </p:txBody>
        </p:sp>
      </p:grpSp>
      <p:grpSp>
        <p:nvGrpSpPr>
          <p:cNvPr id="8" name="Group 125"/>
          <p:cNvGrpSpPr>
            <a:grpSpLocks/>
          </p:cNvGrpSpPr>
          <p:nvPr/>
        </p:nvGrpSpPr>
        <p:grpSpPr bwMode="auto">
          <a:xfrm>
            <a:off x="5651500" y="3860800"/>
            <a:ext cx="987425" cy="612775"/>
            <a:chOff x="5724128" y="4077072"/>
            <a:chExt cx="987425" cy="612775"/>
          </a:xfrm>
        </p:grpSpPr>
        <p:sp>
          <p:nvSpPr>
            <p:cNvPr id="130" name="Cloud Callout 129"/>
            <p:cNvSpPr/>
            <p:nvPr/>
          </p:nvSpPr>
          <p:spPr>
            <a:xfrm>
              <a:off x="5724128" y="4077072"/>
              <a:ext cx="987425" cy="612775"/>
            </a:xfrm>
            <a:prstGeom prst="cloudCallout">
              <a:avLst>
                <a:gd name="adj1" fmla="val 50135"/>
                <a:gd name="adj2" fmla="val 38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9247" name="TextBox 130"/>
            <p:cNvSpPr txBox="1">
              <a:spLocks noChangeArrowheads="1"/>
            </p:cNvSpPr>
            <p:nvPr/>
          </p:nvSpPr>
          <p:spPr bwMode="auto">
            <a:xfrm>
              <a:off x="5868144" y="4221088"/>
              <a:ext cx="81464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sz="1000">
                  <a:latin typeface="Calibri" pitchFamily="34" charset="0"/>
                </a:rPr>
                <a:t>Active titles</a:t>
              </a:r>
            </a:p>
          </p:txBody>
        </p:sp>
      </p:grpSp>
      <p:grpSp>
        <p:nvGrpSpPr>
          <p:cNvPr id="9" name="Group 73"/>
          <p:cNvGrpSpPr>
            <a:grpSpLocks/>
          </p:cNvGrpSpPr>
          <p:nvPr/>
        </p:nvGrpSpPr>
        <p:grpSpPr bwMode="auto">
          <a:xfrm>
            <a:off x="3635375" y="2205038"/>
            <a:ext cx="914400" cy="612775"/>
            <a:chOff x="2267744" y="2132856"/>
            <a:chExt cx="914400" cy="612648"/>
          </a:xfrm>
        </p:grpSpPr>
        <p:sp>
          <p:nvSpPr>
            <p:cNvPr id="132" name="Cloud Callout 131"/>
            <p:cNvSpPr/>
            <p:nvPr/>
          </p:nvSpPr>
          <p:spPr>
            <a:xfrm>
              <a:off x="2267744" y="2132856"/>
              <a:ext cx="914400" cy="612648"/>
            </a:xfrm>
            <a:prstGeom prst="cloudCallout">
              <a:avLst>
                <a:gd name="adj1" fmla="val 50135"/>
                <a:gd name="adj2" fmla="val 38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9245" name="TextBox 132"/>
            <p:cNvSpPr txBox="1">
              <a:spLocks noChangeArrowheads="1"/>
            </p:cNvSpPr>
            <p:nvPr/>
          </p:nvSpPr>
          <p:spPr bwMode="auto">
            <a:xfrm>
              <a:off x="2411760" y="2132856"/>
              <a:ext cx="726481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sz="1000">
                  <a:latin typeface="Calibri" pitchFamily="34" charset="0"/>
                </a:rPr>
                <a:t>Notional</a:t>
              </a:r>
            </a:p>
            <a:p>
              <a:pPr algn="ctr" eaLnBrk="0" hangingPunct="0"/>
              <a:r>
                <a:rPr lang="en-GB" sz="1000">
                  <a:latin typeface="Calibri" pitchFamily="34" charset="0"/>
                </a:rPr>
                <a:t>Register &amp;</a:t>
              </a:r>
            </a:p>
            <a:p>
              <a:pPr algn="ctr" eaLnBrk="0" hangingPunct="0"/>
              <a:r>
                <a:rPr lang="en-GB" sz="1000">
                  <a:latin typeface="Calibri" pitchFamily="34" charset="0"/>
                </a:rPr>
                <a:t>Plans</a:t>
              </a:r>
            </a:p>
          </p:txBody>
        </p:sp>
      </p:grp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5076825" y="1844675"/>
            <a:ext cx="914400" cy="612775"/>
            <a:chOff x="2771800" y="1484784"/>
            <a:chExt cx="914400" cy="612648"/>
          </a:xfrm>
        </p:grpSpPr>
        <p:sp>
          <p:nvSpPr>
            <p:cNvPr id="134" name="Cloud Callout 133"/>
            <p:cNvSpPr/>
            <p:nvPr/>
          </p:nvSpPr>
          <p:spPr>
            <a:xfrm>
              <a:off x="2771800" y="1484784"/>
              <a:ext cx="914400" cy="612648"/>
            </a:xfrm>
            <a:prstGeom prst="cloudCallout">
              <a:avLst>
                <a:gd name="adj1" fmla="val 50135"/>
                <a:gd name="adj2" fmla="val 38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9243" name="TextBox 134"/>
            <p:cNvSpPr txBox="1">
              <a:spLocks noChangeArrowheads="1"/>
            </p:cNvSpPr>
            <p:nvPr/>
          </p:nvSpPr>
          <p:spPr bwMode="auto">
            <a:xfrm>
              <a:off x="2843808" y="1628770"/>
              <a:ext cx="732893" cy="246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sz="1000">
                  <a:latin typeface="Calibri" pitchFamily="34" charset="0"/>
                </a:rPr>
                <a:t>BPM tools</a:t>
              </a:r>
            </a:p>
          </p:txBody>
        </p:sp>
      </p:grpSp>
      <p:grpSp>
        <p:nvGrpSpPr>
          <p:cNvPr id="11" name="Group 75"/>
          <p:cNvGrpSpPr>
            <a:grpSpLocks/>
          </p:cNvGrpSpPr>
          <p:nvPr/>
        </p:nvGrpSpPr>
        <p:grpSpPr bwMode="auto">
          <a:xfrm>
            <a:off x="2555875" y="2781300"/>
            <a:ext cx="914400" cy="625475"/>
            <a:chOff x="3347864" y="2132856"/>
            <a:chExt cx="914400" cy="626006"/>
          </a:xfrm>
        </p:grpSpPr>
        <p:sp>
          <p:nvSpPr>
            <p:cNvPr id="136" name="Cloud Callout 135"/>
            <p:cNvSpPr/>
            <p:nvPr/>
          </p:nvSpPr>
          <p:spPr>
            <a:xfrm>
              <a:off x="3347864" y="2132856"/>
              <a:ext cx="914400" cy="613295"/>
            </a:xfrm>
            <a:prstGeom prst="cloudCallout">
              <a:avLst>
                <a:gd name="adj1" fmla="val 50135"/>
                <a:gd name="adj2" fmla="val 38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9241" name="TextBox 136"/>
            <p:cNvSpPr txBox="1">
              <a:spLocks noChangeArrowheads="1"/>
            </p:cNvSpPr>
            <p:nvPr/>
          </p:nvSpPr>
          <p:spPr bwMode="auto">
            <a:xfrm>
              <a:off x="3419872" y="2204864"/>
              <a:ext cx="688009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sz="1000">
                  <a:latin typeface="Calibri" pitchFamily="34" charset="0"/>
                </a:rPr>
                <a:t>Improved</a:t>
              </a:r>
            </a:p>
            <a:p>
              <a:pPr algn="ctr" eaLnBrk="0" hangingPunct="0"/>
              <a:r>
                <a:rPr lang="en-GB" sz="1000">
                  <a:latin typeface="Calibri" pitchFamily="34" charset="0"/>
                </a:rPr>
                <a:t>Data</a:t>
              </a:r>
            </a:p>
            <a:p>
              <a:pPr algn="ctr" eaLnBrk="0" hangingPunct="0"/>
              <a:r>
                <a:rPr lang="en-GB" sz="1000">
                  <a:latin typeface="Calibri" pitchFamily="34" charset="0"/>
                </a:rPr>
                <a:t>Quality</a:t>
              </a:r>
            </a:p>
          </p:txBody>
        </p:sp>
      </p:grpSp>
      <p:sp>
        <p:nvSpPr>
          <p:cNvPr id="91" name="Puzzle1"/>
          <p:cNvSpPr>
            <a:spLocks noEditPoints="1" noChangeArrowheads="1"/>
          </p:cNvSpPr>
          <p:nvPr/>
        </p:nvSpPr>
        <p:spPr bwMode="auto">
          <a:xfrm>
            <a:off x="5652120" y="2780928"/>
            <a:ext cx="606425" cy="35083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w 21600"/>
              <a:gd name="T13" fmla="*/ 0 h 21600"/>
              <a:gd name="T14" fmla="*/ 0 w 21600"/>
              <a:gd name="T15" fmla="*/ 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6088 w 21600"/>
              <a:gd name="T25" fmla="*/ 2572 h 21600"/>
              <a:gd name="T26" fmla="*/ 16131 w 21600"/>
              <a:gd name="T27" fmla="*/ 19549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  <a:scene3d>
            <a:camera prst="isometricOffAxis1Right"/>
            <a:lightRig rig="threePt" dir="t"/>
          </a:scene3d>
          <a:sp3d prstMaterial="dkEdge">
            <a:bevelT/>
          </a:sp3d>
        </p:spPr>
        <p:txBody>
          <a:bodyPr/>
          <a:lstStyle/>
          <a:p>
            <a:pPr eaLnBrk="0" hangingPunct="0">
              <a:defRPr/>
            </a:pPr>
            <a:endParaRPr lang="en-GB"/>
          </a:p>
        </p:txBody>
      </p:sp>
      <p:sp>
        <p:nvSpPr>
          <p:cNvPr id="93" name="Puzzle3"/>
          <p:cNvSpPr>
            <a:spLocks noEditPoints="1" noChangeArrowheads="1"/>
          </p:cNvSpPr>
          <p:nvPr/>
        </p:nvSpPr>
        <p:spPr bwMode="auto">
          <a:xfrm>
            <a:off x="4860032" y="3140968"/>
            <a:ext cx="374650" cy="5207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rgbClr val="FFFF00"/>
          </a:solidFill>
          <a:ln w="28575">
            <a:solidFill>
              <a:srgbClr val="000000"/>
            </a:solidFill>
            <a:miter lim="800000"/>
            <a:headEnd/>
            <a:tailEnd/>
          </a:ln>
          <a:scene3d>
            <a:camera prst="isometricOffAxis1Right"/>
            <a:lightRig rig="threePt" dir="t"/>
          </a:scene3d>
          <a:sp3d prstMaterial="dkEdge">
            <a:bevelT/>
          </a:sp3d>
        </p:spPr>
        <p:txBody>
          <a:bodyPr/>
          <a:lstStyle/>
          <a:p>
            <a:pPr eaLnBrk="0" hangingPunct="0">
              <a:defRPr/>
            </a:pPr>
            <a:endParaRPr lang="en-GB"/>
          </a:p>
        </p:txBody>
      </p:sp>
      <p:grpSp>
        <p:nvGrpSpPr>
          <p:cNvPr id="12" name="Group 124"/>
          <p:cNvGrpSpPr/>
          <p:nvPr/>
        </p:nvGrpSpPr>
        <p:grpSpPr>
          <a:xfrm>
            <a:off x="6732240" y="1988840"/>
            <a:ext cx="2016224" cy="703461"/>
            <a:chOff x="5796136" y="1844824"/>
            <a:chExt cx="2016224" cy="703461"/>
          </a:xfrm>
          <a:effectLst>
            <a:outerShdw blurRad="50800" dist="50800" dir="5400000" sx="104000" sy="104000" algn="ctr" rotWithShape="0">
              <a:srgbClr val="000000">
                <a:alpha val="78000"/>
              </a:srgbClr>
            </a:outerShdw>
          </a:effectLst>
          <a:scene3d>
            <a:camera prst="isometricOffAxis1Left">
              <a:rot lat="1012844" lon="2583488" rev="21519523"/>
            </a:camera>
            <a:lightRig rig="threePt" dir="t"/>
          </a:scene3d>
        </p:grpSpPr>
        <p:sp>
          <p:nvSpPr>
            <p:cNvPr id="55299" name="Puzzle3"/>
            <p:cNvSpPr>
              <a:spLocks noEditPoints="1" noChangeArrowheads="1"/>
            </p:cNvSpPr>
            <p:nvPr/>
          </p:nvSpPr>
          <p:spPr bwMode="auto">
            <a:xfrm>
              <a:off x="5796136" y="1844824"/>
              <a:ext cx="360040" cy="702169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sp3d prstMaterial="matte">
              <a:bevelT/>
            </a:sp3d>
          </p:spPr>
          <p:txBody>
            <a:bodyPr/>
            <a:lstStyle/>
            <a:p>
              <a:pPr eaLnBrk="0" hangingPunct="0">
                <a:defRPr/>
              </a:pPr>
              <a:endParaRPr lang="en-GB"/>
            </a:p>
          </p:txBody>
        </p:sp>
        <p:sp>
          <p:nvSpPr>
            <p:cNvPr id="55302" name="Puzzle1"/>
            <p:cNvSpPr>
              <a:spLocks noEditPoints="1" noChangeArrowheads="1"/>
            </p:cNvSpPr>
            <p:nvPr/>
          </p:nvSpPr>
          <p:spPr bwMode="auto">
            <a:xfrm>
              <a:off x="7236296" y="2060848"/>
              <a:ext cx="576064" cy="487437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sp3d prstMaterial="matte">
              <a:bevelT/>
            </a:sp3d>
          </p:spPr>
          <p:txBody>
            <a:bodyPr/>
            <a:lstStyle/>
            <a:p>
              <a:pPr eaLnBrk="0" hangingPunct="0">
                <a:defRPr/>
              </a:pPr>
              <a:endParaRPr lang="en-GB"/>
            </a:p>
          </p:txBody>
        </p:sp>
        <p:sp>
          <p:nvSpPr>
            <p:cNvPr id="111" name="Puzzle3"/>
            <p:cNvSpPr>
              <a:spLocks noEditPoints="1" noChangeArrowheads="1"/>
            </p:cNvSpPr>
            <p:nvPr/>
          </p:nvSpPr>
          <p:spPr bwMode="auto">
            <a:xfrm>
              <a:off x="7020272" y="1844824"/>
              <a:ext cx="360040" cy="702169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sp3d prstMaterial="matte">
              <a:bevelT/>
            </a:sp3d>
          </p:spPr>
          <p:txBody>
            <a:bodyPr/>
            <a:lstStyle/>
            <a:p>
              <a:pPr eaLnBrk="0" hangingPunct="0">
                <a:defRPr/>
              </a:pPr>
              <a:endParaRPr lang="en-GB"/>
            </a:p>
          </p:txBody>
        </p:sp>
        <p:sp>
          <p:nvSpPr>
            <p:cNvPr id="117" name="Puzzle1"/>
            <p:cNvSpPr>
              <a:spLocks noEditPoints="1" noChangeArrowheads="1"/>
            </p:cNvSpPr>
            <p:nvPr/>
          </p:nvSpPr>
          <p:spPr bwMode="auto">
            <a:xfrm>
              <a:off x="6660232" y="2060848"/>
              <a:ext cx="504056" cy="487437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sp3d prstMaterial="matte">
              <a:bevelT/>
            </a:sp3d>
          </p:spPr>
          <p:txBody>
            <a:bodyPr/>
            <a:lstStyle/>
            <a:p>
              <a:pPr eaLnBrk="0" hangingPunct="0">
                <a:defRPr/>
              </a:pPr>
              <a:endParaRPr lang="en-GB"/>
            </a:p>
          </p:txBody>
        </p:sp>
        <p:sp>
          <p:nvSpPr>
            <p:cNvPr id="119" name="Puzzle3"/>
            <p:cNvSpPr>
              <a:spLocks noEditPoints="1" noChangeArrowheads="1"/>
            </p:cNvSpPr>
            <p:nvPr/>
          </p:nvSpPr>
          <p:spPr bwMode="auto">
            <a:xfrm>
              <a:off x="6444208" y="1844824"/>
              <a:ext cx="352570" cy="694671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sp3d prstMaterial="matte">
              <a:bevelT/>
            </a:sp3d>
          </p:spPr>
          <p:txBody>
            <a:bodyPr/>
            <a:lstStyle/>
            <a:p>
              <a:pPr eaLnBrk="0" hangingPunct="0">
                <a:defRPr/>
              </a:pPr>
              <a:endParaRPr lang="en-GB"/>
            </a:p>
          </p:txBody>
        </p:sp>
        <p:sp>
          <p:nvSpPr>
            <p:cNvPr id="123" name="Puzzle1"/>
            <p:cNvSpPr>
              <a:spLocks noEditPoints="1" noChangeArrowheads="1"/>
            </p:cNvSpPr>
            <p:nvPr/>
          </p:nvSpPr>
          <p:spPr bwMode="auto">
            <a:xfrm>
              <a:off x="6012160" y="2060848"/>
              <a:ext cx="576064" cy="487437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sp3d prstMaterial="matte">
              <a:bevelT/>
            </a:sp3d>
          </p:spPr>
          <p:txBody>
            <a:bodyPr/>
            <a:lstStyle/>
            <a:p>
              <a:pPr eaLnBrk="0" hangingPunct="0">
                <a:defRPr/>
              </a:pPr>
              <a:endParaRPr lang="en-GB"/>
            </a:p>
          </p:txBody>
        </p:sp>
      </p:grpSp>
      <p:sp>
        <p:nvSpPr>
          <p:cNvPr id="127" name="Right Arrow 126"/>
          <p:cNvSpPr/>
          <p:nvPr/>
        </p:nvSpPr>
        <p:spPr>
          <a:xfrm rot="20471630">
            <a:off x="6482862" y="2546508"/>
            <a:ext cx="382828" cy="3032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9238" name="Rectangle 113"/>
          <p:cNvSpPr>
            <a:spLocks noChangeArrowheads="1"/>
          </p:cNvSpPr>
          <p:nvPr/>
        </p:nvSpPr>
        <p:spPr bwMode="auto">
          <a:xfrm>
            <a:off x="6588125" y="2997200"/>
            <a:ext cx="2808288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sz="1400">
                <a:latin typeface="Calibri" pitchFamily="34" charset="0"/>
              </a:rPr>
              <a:t>             </a:t>
            </a:r>
            <a:r>
              <a:rPr lang="en-GB" sz="1400">
                <a:solidFill>
                  <a:srgbClr val="7030A0"/>
                </a:solidFill>
                <a:latin typeface="Calibri" pitchFamily="34" charset="0"/>
              </a:rPr>
              <a:t>Future</a:t>
            </a:r>
          </a:p>
          <a:p>
            <a:pPr eaLnBrk="0" hangingPunct="0"/>
            <a:r>
              <a:rPr lang="en-GB" sz="1400">
                <a:solidFill>
                  <a:srgbClr val="7030A0"/>
                </a:solidFill>
                <a:latin typeface="Calibri" pitchFamily="34" charset="0"/>
              </a:rPr>
              <a:t>- Increased customer self service</a:t>
            </a:r>
          </a:p>
          <a:p>
            <a:pPr eaLnBrk="0" hangingPunct="0"/>
            <a:r>
              <a:rPr lang="en-GB" sz="1400">
                <a:solidFill>
                  <a:srgbClr val="7030A0"/>
                </a:solidFill>
                <a:latin typeface="Calibri" pitchFamily="34" charset="0"/>
              </a:rPr>
              <a:t>- Greater opportunities for automation</a:t>
            </a:r>
          </a:p>
          <a:p>
            <a:pPr eaLnBrk="0" hangingPunct="0"/>
            <a:r>
              <a:rPr lang="en-GB" sz="1400">
                <a:solidFill>
                  <a:srgbClr val="7030A0"/>
                </a:solidFill>
                <a:latin typeface="Calibri" pitchFamily="34" charset="0"/>
              </a:rPr>
              <a:t>- Focus on LR skills</a:t>
            </a:r>
          </a:p>
        </p:txBody>
      </p:sp>
      <p:sp>
        <p:nvSpPr>
          <p:cNvPr id="131" name="Title 3"/>
          <p:cNvSpPr txBox="1">
            <a:spLocks/>
          </p:cNvSpPr>
          <p:nvPr/>
        </p:nvSpPr>
        <p:spPr>
          <a:xfrm>
            <a:off x="609600" y="457200"/>
            <a:ext cx="8229600" cy="6858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3600" b="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Digital Service O</a:t>
            </a:r>
            <a:r>
              <a:rPr lang="en-GB" sz="3600" b="0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verview</a:t>
            </a:r>
            <a:endParaRPr lang="en-GB" sz="3600" b="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6" name="TextBox 52"/>
          <p:cNvSpPr txBox="1">
            <a:spLocks noChangeArrowheads="1"/>
          </p:cNvSpPr>
          <p:nvPr/>
        </p:nvSpPr>
        <p:spPr bwMode="auto">
          <a:xfrm>
            <a:off x="3995936" y="2780928"/>
            <a:ext cx="16825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isometricOffAxis1Right"/>
            <a:lightRig rig="threePt" dir="t"/>
          </a:scene3d>
          <a:sp3d prstMaterial="dkEdge">
            <a:bevelT/>
          </a:sp3d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GB" dirty="0" smtClean="0">
                <a:latin typeface="Calibri" pitchFamily="34" charset="0"/>
              </a:rPr>
              <a:t>Register Update</a:t>
            </a:r>
            <a:endParaRPr lang="en-GB" sz="1800" dirty="0">
              <a:latin typeface="Calibri" pitchFamily="34" charset="0"/>
            </a:endParaRPr>
          </a:p>
        </p:txBody>
      </p:sp>
      <p:sp>
        <p:nvSpPr>
          <p:cNvPr id="57" name="TextBox 52"/>
          <p:cNvSpPr txBox="1">
            <a:spLocks noChangeArrowheads="1"/>
          </p:cNvSpPr>
          <p:nvPr/>
        </p:nvSpPr>
        <p:spPr bwMode="auto">
          <a:xfrm>
            <a:off x="5292080" y="3068960"/>
            <a:ext cx="16074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isometricOffAxis1Right"/>
            <a:lightRig rig="threePt" dir="t"/>
          </a:scene3d>
          <a:sp3d prstMaterial="dkEdge">
            <a:bevelT/>
          </a:sp3d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GB" dirty="0" smtClean="0">
                <a:latin typeface="Calibri" pitchFamily="34" charset="0"/>
              </a:rPr>
              <a:t>Register Create</a:t>
            </a:r>
            <a:endParaRPr lang="en-GB" sz="1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GB" sz="2000" b="1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Customer experience roadmap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68569" y="5919788"/>
            <a:ext cx="7315200" cy="5556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364" name="TextBox 9"/>
          <p:cNvSpPr txBox="1">
            <a:spLocks noChangeArrowheads="1"/>
          </p:cNvSpPr>
          <p:nvPr/>
        </p:nvSpPr>
        <p:spPr bwMode="auto">
          <a:xfrm>
            <a:off x="7602415" y="5530850"/>
            <a:ext cx="103650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Time line</a:t>
            </a:r>
          </a:p>
          <a:p>
            <a:endParaRPr lang="en-GB" sz="1400">
              <a:solidFill>
                <a:srgbClr val="0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GB" sz="140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&amp; Efficiency</a:t>
            </a:r>
          </a:p>
        </p:txBody>
      </p:sp>
      <p:pic>
        <p:nvPicPr>
          <p:cNvPr id="143365" name="Picture 2" descr="http://utilities.pbbiblogs.com/files/2011/10/confused-custom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513" y="4248151"/>
            <a:ext cx="150788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66" name="Picture 4" descr="http://www.dotnetframeworksolutions.com/blog_images/Processes_Integration_to_Custom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4877" y="2541589"/>
            <a:ext cx="100672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67" name="Picture 6" descr="http://www.carrollcommunications.com/Images/Avaya_4606_telephon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8569" y="4918075"/>
            <a:ext cx="556846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68" name="Picture 8" descr="https://www.vappingo.com/word-blog/wp-content/uploads/2011/01/paper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65081" y="4360863"/>
            <a:ext cx="250580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69" name="Picture 10" descr="Coloring page envelop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4512" y="4192588"/>
            <a:ext cx="339969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70" name="Picture 12" descr="http://www.grspro.com/pics/computer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97674" y="4860926"/>
            <a:ext cx="31505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71" name="TextBox 16"/>
          <p:cNvSpPr txBox="1">
            <a:spLocks noChangeArrowheads="1"/>
          </p:cNvSpPr>
          <p:nvPr/>
        </p:nvSpPr>
        <p:spPr bwMode="auto">
          <a:xfrm>
            <a:off x="1831731" y="4305300"/>
            <a:ext cx="8050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00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Published</a:t>
            </a:r>
          </a:p>
          <a:p>
            <a:r>
              <a:rPr lang="en-GB" sz="100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Information</a:t>
            </a:r>
          </a:p>
        </p:txBody>
      </p:sp>
      <p:pic>
        <p:nvPicPr>
          <p:cNvPr id="143372" name="Picture 16" descr="http://t1.gstatic.com/images?q=tbn:ANd9GcQDMfyXhDPTxTBfc6gZQRjbc3NULn2ab380_znj4XyrR4EXyI5aI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67251" y="3200400"/>
            <a:ext cx="880696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73" name="Picture 18" descr="http://t2.gstatic.com/images?q=tbn:ANd9GcSQJFgwUiZD8UY1kZz4nVJqTspWHjL8foBAcFoBGs6ZT3_vQVyTQ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968869" y="3894138"/>
            <a:ext cx="88069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7" name="TextBox 19"/>
          <p:cNvSpPr txBox="1">
            <a:spLocks noChangeArrowheads="1"/>
          </p:cNvSpPr>
          <p:nvPr/>
        </p:nvSpPr>
        <p:spPr bwMode="auto">
          <a:xfrm>
            <a:off x="7020272" y="1052736"/>
            <a:ext cx="1818543" cy="13849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en-GB"/>
            </a:defPPr>
            <a:lvl1pPr>
              <a:defRPr sz="1200" b="1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Future</a:t>
            </a:r>
          </a:p>
          <a:p>
            <a:pPr>
              <a:defRPr/>
            </a:pPr>
            <a:r>
              <a:rPr lang="en-GB" b="0" dirty="0" smtClean="0">
                <a:solidFill>
                  <a:srgbClr val="000000"/>
                </a:solidFill>
              </a:rPr>
              <a:t>Digital by Default</a:t>
            </a:r>
          </a:p>
          <a:p>
            <a:pPr>
              <a:defRPr/>
            </a:pPr>
            <a:r>
              <a:rPr lang="en-GB" b="0" dirty="0" smtClean="0">
                <a:solidFill>
                  <a:srgbClr val="000000"/>
                </a:solidFill>
              </a:rPr>
              <a:t>Improved customer journey</a:t>
            </a:r>
          </a:p>
          <a:p>
            <a:pPr>
              <a:defRPr/>
            </a:pPr>
            <a:r>
              <a:rPr lang="en-GB" b="0" dirty="0" smtClean="0">
                <a:solidFill>
                  <a:srgbClr val="000000"/>
                </a:solidFill>
              </a:rPr>
              <a:t>Customer insight</a:t>
            </a:r>
          </a:p>
          <a:p>
            <a:pPr>
              <a:defRPr/>
            </a:pPr>
            <a:r>
              <a:rPr lang="en-GB" b="0" dirty="0" smtClean="0">
                <a:solidFill>
                  <a:srgbClr val="000000"/>
                </a:solidFill>
              </a:rPr>
              <a:t>Customer self service</a:t>
            </a:r>
          </a:p>
          <a:p>
            <a:pPr>
              <a:defRPr/>
            </a:pPr>
            <a:r>
              <a:rPr lang="en-GB" b="0" dirty="0" smtClean="0">
                <a:solidFill>
                  <a:srgbClr val="000000"/>
                </a:solidFill>
              </a:rPr>
              <a:t>Lower costs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2340220" y="3813176"/>
            <a:ext cx="842860" cy="417868"/>
            <a:chOff x="1331640" y="1484784"/>
            <a:chExt cx="965037" cy="642429"/>
          </a:xfrm>
        </p:grpSpPr>
        <p:sp>
          <p:nvSpPr>
            <p:cNvPr id="43" name="Cloud Callout 42"/>
            <p:cNvSpPr/>
            <p:nvPr/>
          </p:nvSpPr>
          <p:spPr>
            <a:xfrm>
              <a:off x="1331640" y="1484784"/>
              <a:ext cx="914400" cy="615035"/>
            </a:xfrm>
            <a:prstGeom prst="cloudCallout">
              <a:avLst>
                <a:gd name="adj1" fmla="val 50135"/>
                <a:gd name="adj2" fmla="val 385"/>
              </a:avLst>
            </a:prstGeom>
            <a:solidFill>
              <a:schemeClr val="bg1">
                <a:alpha val="83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414" name="TextBox 110"/>
            <p:cNvSpPr txBox="1">
              <a:spLocks noChangeArrowheads="1"/>
            </p:cNvSpPr>
            <p:nvPr/>
          </p:nvSpPr>
          <p:spPr bwMode="auto">
            <a:xfrm>
              <a:off x="1341918" y="1512085"/>
              <a:ext cx="954759" cy="615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00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Single View </a:t>
              </a:r>
            </a:p>
            <a:p>
              <a:r>
                <a:rPr lang="en-GB" sz="100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of </a:t>
              </a:r>
              <a:r>
                <a:rPr lang="en-GB" sz="1000" b="1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Customer</a:t>
              </a:r>
            </a:p>
          </p:txBody>
        </p:sp>
      </p:grp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3175489" y="3435351"/>
            <a:ext cx="800100" cy="418008"/>
            <a:chOff x="1331640" y="1484784"/>
            <a:chExt cx="914400" cy="640807"/>
          </a:xfrm>
        </p:grpSpPr>
        <p:sp>
          <p:nvSpPr>
            <p:cNvPr id="41" name="Cloud Callout 22"/>
            <p:cNvSpPr/>
            <p:nvPr/>
          </p:nvSpPr>
          <p:spPr>
            <a:xfrm>
              <a:off x="1331640" y="1484784"/>
              <a:ext cx="914400" cy="615712"/>
            </a:xfrm>
            <a:prstGeom prst="cloudCallout">
              <a:avLst>
                <a:gd name="adj1" fmla="val 50135"/>
                <a:gd name="adj2" fmla="val 385"/>
              </a:avLst>
            </a:prstGeom>
            <a:solidFill>
              <a:schemeClr val="bg1">
                <a:alpha val="83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412" name="TextBox 110"/>
            <p:cNvSpPr txBox="1">
              <a:spLocks noChangeArrowheads="1"/>
            </p:cNvSpPr>
            <p:nvPr/>
          </p:nvSpPr>
          <p:spPr bwMode="auto">
            <a:xfrm>
              <a:off x="1436478" y="1512222"/>
              <a:ext cx="799120" cy="613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000" b="1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Customer</a:t>
              </a:r>
            </a:p>
            <a:p>
              <a:r>
                <a:rPr lang="en-GB" sz="100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Insight</a:t>
              </a: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3031882" y="4376738"/>
            <a:ext cx="798634" cy="3175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0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CRM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149968" y="3962400"/>
            <a:ext cx="1070103" cy="37623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0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Intelligent</a:t>
            </a:r>
          </a:p>
          <a:p>
            <a:pPr>
              <a:defRPr/>
            </a:pPr>
            <a:r>
              <a:rPr lang="en-GB" sz="10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Channel Routing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200651" y="3624264"/>
            <a:ext cx="993531" cy="376237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0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Enhance web &amp; Social media</a:t>
            </a:r>
          </a:p>
        </p:txBody>
      </p: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4289181" y="2906713"/>
            <a:ext cx="1015021" cy="412750"/>
            <a:chOff x="1258074" y="1467376"/>
            <a:chExt cx="1166049" cy="630735"/>
          </a:xfrm>
        </p:grpSpPr>
        <p:sp>
          <p:nvSpPr>
            <p:cNvPr id="39" name="Cloud Callout 38"/>
            <p:cNvSpPr/>
            <p:nvPr/>
          </p:nvSpPr>
          <p:spPr>
            <a:xfrm>
              <a:off x="1332145" y="1484357"/>
              <a:ext cx="915782" cy="613754"/>
            </a:xfrm>
            <a:prstGeom prst="cloudCallout">
              <a:avLst>
                <a:gd name="adj1" fmla="val 50135"/>
                <a:gd name="adj2" fmla="val 385"/>
              </a:avLst>
            </a:prstGeom>
            <a:solidFill>
              <a:schemeClr val="bg1">
                <a:alpha val="83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410" name="TextBox 110"/>
            <p:cNvSpPr txBox="1">
              <a:spLocks noChangeArrowheads="1"/>
            </p:cNvSpPr>
            <p:nvPr/>
          </p:nvSpPr>
          <p:spPr bwMode="auto">
            <a:xfrm>
              <a:off x="1258074" y="1467376"/>
              <a:ext cx="1166049" cy="611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00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Efficient</a:t>
              </a:r>
            </a:p>
            <a:p>
              <a:r>
                <a:rPr lang="en-GB" sz="1000" b="1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communication</a:t>
              </a:r>
            </a:p>
          </p:txBody>
        </p:sp>
      </p:grpSp>
      <p:grpSp>
        <p:nvGrpSpPr>
          <p:cNvPr id="7" name="Group 83"/>
          <p:cNvGrpSpPr>
            <a:grpSpLocks/>
          </p:cNvGrpSpPr>
          <p:nvPr/>
        </p:nvGrpSpPr>
        <p:grpSpPr bwMode="auto">
          <a:xfrm>
            <a:off x="5200651" y="2652714"/>
            <a:ext cx="944489" cy="553998"/>
            <a:chOff x="1295105" y="1437782"/>
            <a:chExt cx="1080987" cy="849309"/>
          </a:xfrm>
        </p:grpSpPr>
        <p:sp>
          <p:nvSpPr>
            <p:cNvPr id="37" name="Cloud Callout 36"/>
            <p:cNvSpPr/>
            <p:nvPr/>
          </p:nvSpPr>
          <p:spPr>
            <a:xfrm>
              <a:off x="1332003" y="1484022"/>
              <a:ext cx="914053" cy="615733"/>
            </a:xfrm>
            <a:prstGeom prst="cloudCallout">
              <a:avLst>
                <a:gd name="adj1" fmla="val 50135"/>
                <a:gd name="adj2" fmla="val 385"/>
              </a:avLst>
            </a:prstGeom>
            <a:solidFill>
              <a:schemeClr val="bg1">
                <a:alpha val="83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408" name="TextBox 110"/>
            <p:cNvSpPr txBox="1">
              <a:spLocks noChangeArrowheads="1"/>
            </p:cNvSpPr>
            <p:nvPr/>
          </p:nvSpPr>
          <p:spPr bwMode="auto">
            <a:xfrm>
              <a:off x="1295105" y="1437782"/>
              <a:ext cx="1080987" cy="849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000" b="1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Empowered</a:t>
              </a:r>
              <a:r>
                <a:rPr lang="en-GB" sz="100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 &amp;</a:t>
              </a:r>
            </a:p>
            <a:p>
              <a:r>
                <a:rPr lang="en-GB" sz="100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informed</a:t>
              </a:r>
            </a:p>
            <a:p>
              <a:r>
                <a:rPr lang="en-GB" sz="1000">
                  <a:solidFill>
                    <a:srgbClr val="00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contact</a:t>
              </a:r>
            </a:p>
          </p:txBody>
        </p:sp>
      </p:grpSp>
      <p:grpSp>
        <p:nvGrpSpPr>
          <p:cNvPr id="8" name="Group 83"/>
          <p:cNvGrpSpPr>
            <a:grpSpLocks/>
          </p:cNvGrpSpPr>
          <p:nvPr/>
        </p:nvGrpSpPr>
        <p:grpSpPr bwMode="auto">
          <a:xfrm>
            <a:off x="6214697" y="2682875"/>
            <a:ext cx="798634" cy="401638"/>
            <a:chOff x="1331640" y="1484783"/>
            <a:chExt cx="914400" cy="613327"/>
          </a:xfrm>
        </p:grpSpPr>
        <p:sp>
          <p:nvSpPr>
            <p:cNvPr id="35" name="Cloud Callout 34"/>
            <p:cNvSpPr/>
            <p:nvPr/>
          </p:nvSpPr>
          <p:spPr>
            <a:xfrm>
              <a:off x="1331640" y="1484783"/>
              <a:ext cx="914400" cy="613327"/>
            </a:xfrm>
            <a:prstGeom prst="cloudCallout">
              <a:avLst>
                <a:gd name="adj1" fmla="val 50135"/>
                <a:gd name="adj2" fmla="val 385"/>
              </a:avLst>
            </a:prstGeom>
            <a:solidFill>
              <a:schemeClr val="bg1">
                <a:alpha val="83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406" name="TextBox 110"/>
            <p:cNvSpPr txBox="1">
              <a:spLocks noChangeArrowheads="1"/>
            </p:cNvSpPr>
            <p:nvPr/>
          </p:nvSpPr>
          <p:spPr bwMode="auto">
            <a:xfrm>
              <a:off x="1661584" y="1556792"/>
              <a:ext cx="211509" cy="375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00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2" name="Rounded Rectangle 31"/>
          <p:cNvSpPr/>
          <p:nvPr/>
        </p:nvSpPr>
        <p:spPr>
          <a:xfrm>
            <a:off x="6258659" y="3200400"/>
            <a:ext cx="905629" cy="37623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0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Personalised </a:t>
            </a:r>
          </a:p>
          <a:p>
            <a:pPr>
              <a:defRPr/>
            </a:pPr>
            <a:r>
              <a:rPr lang="en-GB" sz="10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experience</a:t>
            </a:r>
          </a:p>
        </p:txBody>
      </p:sp>
      <p:sp>
        <p:nvSpPr>
          <p:cNvPr id="143384" name="TextBox 110"/>
          <p:cNvSpPr txBox="1">
            <a:spLocks noChangeArrowheads="1"/>
          </p:cNvSpPr>
          <p:nvPr/>
        </p:nvSpPr>
        <p:spPr bwMode="auto">
          <a:xfrm>
            <a:off x="6176597" y="2778126"/>
            <a:ext cx="9204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00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“My </a:t>
            </a:r>
            <a:r>
              <a:rPr lang="en-GB" sz="1000" b="1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Account</a:t>
            </a:r>
            <a:r>
              <a:rPr lang="en-GB" sz="100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”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68569" y="2133600"/>
            <a:ext cx="0" cy="384175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258659" y="4968876"/>
            <a:ext cx="2293326" cy="27781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b="1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Re-engineering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62401" y="4973638"/>
            <a:ext cx="2296258" cy="2778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Process savings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3962400" y="2133600"/>
            <a:ext cx="0" cy="339725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258658" y="2052638"/>
            <a:ext cx="0" cy="339725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113"/>
          <p:cNvSpPr>
            <a:spLocks noChangeArrowheads="1"/>
          </p:cNvSpPr>
          <p:nvPr/>
        </p:nvSpPr>
        <p:spPr bwMode="auto">
          <a:xfrm>
            <a:off x="467544" y="5517232"/>
            <a:ext cx="1926717" cy="10156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200" b="1" dirty="0">
                <a:solidFill>
                  <a:srgbClr val="000000"/>
                </a:solidFill>
                <a:latin typeface="Calibri" pitchFamily="34" charset="0"/>
              </a:rPr>
              <a:t>Today</a:t>
            </a:r>
          </a:p>
          <a:p>
            <a:pPr>
              <a:defRPr/>
            </a:pPr>
            <a:r>
              <a:rPr lang="en-GB" sz="1200" dirty="0">
                <a:solidFill>
                  <a:srgbClr val="000000"/>
                </a:solidFill>
                <a:latin typeface="Calibri" pitchFamily="34" charset="0"/>
              </a:rPr>
              <a:t>Many ways to contact</a:t>
            </a:r>
          </a:p>
          <a:p>
            <a:pPr>
              <a:defRPr/>
            </a:pPr>
            <a:r>
              <a:rPr lang="en-GB" sz="1200" dirty="0">
                <a:solidFill>
                  <a:srgbClr val="000000"/>
                </a:solidFill>
                <a:latin typeface="Calibri" pitchFamily="34" charset="0"/>
              </a:rPr>
              <a:t>Not a joined up experience</a:t>
            </a:r>
          </a:p>
          <a:p>
            <a:pPr>
              <a:defRPr/>
            </a:pPr>
            <a:r>
              <a:rPr lang="en-GB" sz="1200" dirty="0">
                <a:solidFill>
                  <a:srgbClr val="000000"/>
                </a:solidFill>
                <a:latin typeface="Calibri" pitchFamily="34" charset="0"/>
              </a:rPr>
              <a:t>Limited view of customer</a:t>
            </a:r>
          </a:p>
          <a:p>
            <a:pPr>
              <a:defRPr/>
            </a:pPr>
            <a:r>
              <a:rPr lang="en-GB" sz="1200" dirty="0">
                <a:solidFill>
                  <a:srgbClr val="000000"/>
                </a:solidFill>
                <a:latin typeface="Calibri" pitchFamily="34" charset="0"/>
              </a:rPr>
              <a:t>Little self help</a:t>
            </a:r>
          </a:p>
        </p:txBody>
      </p:sp>
      <p:sp>
        <p:nvSpPr>
          <p:cNvPr id="52" name="Down Arrow 51"/>
          <p:cNvSpPr/>
          <p:nvPr/>
        </p:nvSpPr>
        <p:spPr>
          <a:xfrm rot="10800000">
            <a:off x="1027235" y="5362575"/>
            <a:ext cx="877765" cy="103188"/>
          </a:xfrm>
          <a:prstGeom prst="downArrow">
            <a:avLst>
              <a:gd name="adj1" fmla="val 100000"/>
              <a:gd name="adj2" fmla="val 79414"/>
            </a:avLst>
          </a:prstGeom>
          <a:solidFill>
            <a:srgbClr val="00B050"/>
          </a:solidFill>
          <a:ln>
            <a:solidFill>
              <a:srgbClr val="007A3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1400" dirty="0">
              <a:solidFill>
                <a:srgbClr val="FFFFFF"/>
              </a:solidFill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7074877" y="2490789"/>
            <a:ext cx="877766" cy="103187"/>
          </a:xfrm>
          <a:prstGeom prst="downArrow">
            <a:avLst>
              <a:gd name="adj1" fmla="val 100000"/>
              <a:gd name="adj2" fmla="val 79414"/>
            </a:avLst>
          </a:prstGeom>
          <a:solidFill>
            <a:srgbClr val="00B050"/>
          </a:solidFill>
          <a:ln>
            <a:solidFill>
              <a:srgbClr val="007A3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1400" dirty="0">
              <a:solidFill>
                <a:srgbClr val="FFFFFF"/>
              </a:solidFill>
            </a:endParaRPr>
          </a:p>
        </p:txBody>
      </p:sp>
      <p:sp>
        <p:nvSpPr>
          <p:cNvPr id="143393" name="TextBox 8"/>
          <p:cNvSpPr txBox="1">
            <a:spLocks noChangeArrowheads="1"/>
          </p:cNvSpPr>
          <p:nvPr/>
        </p:nvSpPr>
        <p:spPr bwMode="auto">
          <a:xfrm>
            <a:off x="89389" y="1274764"/>
            <a:ext cx="18993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>
                <a:solidFill>
                  <a:srgbClr val="000000"/>
                </a:solidFill>
                <a:latin typeface="Calibri" pitchFamily="34" charset="0"/>
              </a:rPr>
              <a:t>Digital by Default</a:t>
            </a:r>
          </a:p>
          <a:p>
            <a:r>
              <a:rPr lang="en-GB" sz="1400">
                <a:solidFill>
                  <a:srgbClr val="000000"/>
                </a:solidFill>
                <a:latin typeface="Calibri" pitchFamily="34" charset="0"/>
              </a:rPr>
              <a:t>&amp; Customer Experience</a:t>
            </a:r>
          </a:p>
        </p:txBody>
      </p: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7964366" y="422275"/>
            <a:ext cx="830873" cy="509588"/>
            <a:chOff x="558129" y="1444471"/>
            <a:chExt cx="8856988" cy="3396024"/>
          </a:xfrm>
        </p:grpSpPr>
        <p:sp>
          <p:nvSpPr>
            <p:cNvPr id="48" name="Rectangle 47"/>
            <p:cNvSpPr/>
            <p:nvPr/>
          </p:nvSpPr>
          <p:spPr>
            <a:xfrm>
              <a:off x="558129" y="1444471"/>
              <a:ext cx="8856988" cy="79346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Clr>
                  <a:srgbClr val="DE1D0E"/>
                </a:buClr>
                <a:defRPr/>
              </a:pPr>
              <a:endParaRPr lang="en-GB" sz="1400" dirty="0">
                <a:solidFill>
                  <a:srgbClr val="009E6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58129" y="2587057"/>
              <a:ext cx="2749261" cy="9838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Clr>
                  <a:srgbClr val="DE1D0E"/>
                </a:buClr>
                <a:defRPr/>
              </a:pPr>
              <a:endParaRPr lang="en-GB" sz="1400" dirty="0">
                <a:solidFill>
                  <a:srgbClr val="009E6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604180" y="2587057"/>
              <a:ext cx="2764886" cy="98389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Clr>
                  <a:srgbClr val="DE1D0E"/>
                </a:buClr>
                <a:defRPr/>
              </a:pPr>
              <a:endParaRPr lang="en-GB" sz="1400" dirty="0">
                <a:solidFill>
                  <a:srgbClr val="009E6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665856" y="2587057"/>
              <a:ext cx="2749261" cy="98389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Clr>
                  <a:srgbClr val="DE1D0E"/>
                </a:buClr>
                <a:defRPr/>
              </a:pPr>
              <a:endParaRPr lang="en-GB" sz="1400" dirty="0">
                <a:solidFill>
                  <a:srgbClr val="009E6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58129" y="3856598"/>
              <a:ext cx="8856988" cy="98389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Clr>
                  <a:srgbClr val="DE1D0E"/>
                </a:buClr>
                <a:defRPr/>
              </a:pPr>
              <a:endParaRPr lang="en-GB" sz="1400" dirty="0">
                <a:solidFill>
                  <a:srgbClr val="009E6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58" name="Elbow Connector 57"/>
            <p:cNvCxnSpPr>
              <a:stCxn id="48" idx="2"/>
              <a:endCxn id="54" idx="0"/>
            </p:cNvCxnSpPr>
            <p:nvPr/>
          </p:nvCxnSpPr>
          <p:spPr>
            <a:xfrm rot="5400000">
              <a:off x="3281220" y="889475"/>
              <a:ext cx="349120" cy="3046051"/>
            </a:xfrm>
            <a:prstGeom prst="bentConnector3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Elbow Connector 58"/>
            <p:cNvCxnSpPr>
              <a:stCxn id="48" idx="2"/>
              <a:endCxn id="55" idx="0"/>
            </p:cNvCxnSpPr>
            <p:nvPr/>
          </p:nvCxnSpPr>
          <p:spPr>
            <a:xfrm rot="16200000" flipH="1">
              <a:off x="4812058" y="2404688"/>
              <a:ext cx="349120" cy="1562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Elbow Connector 59"/>
            <p:cNvCxnSpPr>
              <a:stCxn id="48" idx="2"/>
              <a:endCxn id="56" idx="0"/>
            </p:cNvCxnSpPr>
            <p:nvPr/>
          </p:nvCxnSpPr>
          <p:spPr>
            <a:xfrm rot="16200000" flipH="1">
              <a:off x="6335083" y="881662"/>
              <a:ext cx="349120" cy="306167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3395" name="Slide Number Placeholder 6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5105DA1-4F48-4F1B-89D6-6D6984664D76}" type="slidenum">
              <a:rPr lang="en-GB" smtClean="0">
                <a:latin typeface="Calibri" pitchFamily="34" charset="0"/>
              </a:rPr>
              <a:pPr/>
              <a:t>6</a:t>
            </a:fld>
            <a:endParaRPr lang="en-GB" smtClean="0">
              <a:latin typeface="Calibri" pitchFamily="34" charset="0"/>
            </a:endParaRPr>
          </a:p>
        </p:txBody>
      </p:sp>
      <p:sp>
        <p:nvSpPr>
          <p:cNvPr id="143396" name="TextBox 55"/>
          <p:cNvSpPr txBox="1">
            <a:spLocks noChangeArrowheads="1"/>
          </p:cNvSpPr>
          <p:nvPr/>
        </p:nvSpPr>
        <p:spPr bwMode="auto">
          <a:xfrm>
            <a:off x="5476143" y="4763"/>
            <a:ext cx="366785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GB" b="1">
                <a:solidFill>
                  <a:srgbClr val="009E6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3. Objectives and initiatives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F29C0-F1B8-43F2-AE1B-8694543EC4E5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05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25252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71600" y="1124744"/>
            <a:ext cx="6929438" cy="4227512"/>
            <a:chOff x="714375" y="2071688"/>
            <a:chExt cx="6929438" cy="4227512"/>
          </a:xfrm>
        </p:grpSpPr>
        <p:pic>
          <p:nvPicPr>
            <p:cNvPr id="4" name="Picture 4" descr="the_broken_triangle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458742">
              <a:off x="714375" y="2071688"/>
              <a:ext cx="6929438" cy="4227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4071938" y="2643188"/>
              <a:ext cx="2214562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GB" sz="1800" b="0" dirty="0">
                  <a:latin typeface="+mn-lt"/>
                </a:rPr>
                <a:t>Digital services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14438" y="3500438"/>
              <a:ext cx="2071687" cy="923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GB" sz="1800" b="0" dirty="0">
                  <a:latin typeface="+mn-lt"/>
                </a:rPr>
                <a:t>Casework systems and processes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4875" y="5000625"/>
              <a:ext cx="2143125" cy="6461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GB" sz="1800" b="0" dirty="0">
                  <a:latin typeface="+mn-lt"/>
                </a:rPr>
                <a:t>Supporting IT Infrastructure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D665B3C06FC54A87AE74692BDAEE11" ma:contentTypeVersion="1" ma:contentTypeDescription="Create a new document." ma:contentTypeScope="" ma:versionID="2b7c37262368e3c1d8b7f7c335d607f5">
  <xsd:schema xmlns:xsd="http://www.w3.org/2001/XMLSchema" xmlns:p="http://schemas.microsoft.com/office/2006/metadata/properties" xmlns:ns2="db05a7cb-b162-4ca8-bef6-fbe7a7b3610f" targetNamespace="http://schemas.microsoft.com/office/2006/metadata/properties" ma:root="true" ma:fieldsID="0b6ad5430171c2dc337d9565998106f2" ns2:_="">
    <xsd:import namespace="db05a7cb-b162-4ca8-bef6-fbe7a7b3610f"/>
    <xsd:element name="properties">
      <xsd:complexType>
        <xsd:sequence>
          <xsd:element name="documentManagement">
            <xsd:complexType>
              <xsd:all>
                <xsd:element ref="ns2:Document_x0020_Categor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b05a7cb-b162-4ca8-bef6-fbe7a7b3610f" elementFormDefault="qualified">
    <xsd:import namespace="http://schemas.microsoft.com/office/2006/documentManagement/types"/>
    <xsd:element name="Document_x0020_Category" ma:index="8" nillable="true" ma:displayName="Document Category" ma:default="Admin" ma:format="Dropdown" ma:internalName="Document_x0020_Category">
      <xsd:simpleType>
        <xsd:restriction base="dms:Choice">
          <xsd:enumeration value="Admin"/>
          <xsd:enumeration value="Archive"/>
          <xsd:enumeration value="Business Continuity"/>
          <xsd:enumeration value="Change Management"/>
          <xsd:enumeration value="Communications"/>
          <xsd:enumeration value="Customer Feedback and News"/>
          <xsd:enumeration value="Finance"/>
          <xsd:enumeration value="Gateway and Assurance"/>
          <xsd:enumeration value="Legal"/>
          <xsd:enumeration value="Miscellaneous"/>
          <xsd:enumeration value="Planning"/>
          <xsd:enumeration value="Procurement"/>
          <xsd:enumeration value="Processes"/>
          <xsd:enumeration value="Products"/>
          <xsd:enumeration value="Reports"/>
          <xsd:enumeration value="Research"/>
          <xsd:enumeration value="Stakeholders"/>
          <xsd:enumeration value="Technical"/>
          <xsd:enumeration value="Testing"/>
          <xsd:enumeration value="Training"/>
          <xsd:enumeration value="Work Packag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Document_x0020_Category xmlns="db05a7cb-b162-4ca8-bef6-fbe7a7b3610f">Admin</Document_x0020_Category>
  </documentManagement>
</p:properties>
</file>

<file path=customXml/itemProps1.xml><?xml version="1.0" encoding="utf-8"?>
<ds:datastoreItem xmlns:ds="http://schemas.openxmlformats.org/officeDocument/2006/customXml" ds:itemID="{AF3B5613-01C4-4ECD-8E32-57FBC2ABAF31}"/>
</file>

<file path=customXml/itemProps2.xml><?xml version="1.0" encoding="utf-8"?>
<ds:datastoreItem xmlns:ds="http://schemas.openxmlformats.org/officeDocument/2006/customXml" ds:itemID="{71FC025B-046C-4DEA-94FE-278AE4255310}"/>
</file>

<file path=customXml/itemProps3.xml><?xml version="1.0" encoding="utf-8"?>
<ds:datastoreItem xmlns:ds="http://schemas.openxmlformats.org/officeDocument/2006/customXml" ds:itemID="{93C940FB-3AD1-4032-80F4-D70C04F7EBE2}"/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314</Words>
  <Application>Microsoft Office PowerPoint</Application>
  <PresentationFormat>On-screen Show (4:3)</PresentationFormat>
  <Paragraphs>104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Backstory eDelivery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HMLR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 Cairns</dc:creator>
  <cp:lastModifiedBy>NW2220JE</cp:lastModifiedBy>
  <cp:revision>36</cp:revision>
  <dcterms:created xsi:type="dcterms:W3CDTF">2014-01-15T15:11:28Z</dcterms:created>
  <dcterms:modified xsi:type="dcterms:W3CDTF">2014-01-20T14:58:01Z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0x0101007FD665B3C06FC54A87AE74692BDAEE11</vt:lpwstr>
  </property>
</Properties>
</file>