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2"/>
  </p:sldMasterIdLst>
  <p:notesMasterIdLst>
    <p:notesMasterId r:id="rId11"/>
  </p:notesMasterIdLst>
  <p:handoutMasterIdLst>
    <p:handoutMasterId r:id="rId12"/>
  </p:handoutMasterIdLst>
  <p:sldIdLst>
    <p:sldId id="260" r:id="rId3"/>
    <p:sldId id="408" r:id="rId4"/>
    <p:sldId id="409" r:id="rId5"/>
    <p:sldId id="410" r:id="rId6"/>
    <p:sldId id="404" r:id="rId7"/>
    <p:sldId id="405" r:id="rId8"/>
    <p:sldId id="406" r:id="rId9"/>
    <p:sldId id="399" r:id="rId10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FFCC"/>
    <a:srgbClr val="CC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64800" autoAdjust="0"/>
  </p:normalViewPr>
  <p:slideViewPr>
    <p:cSldViewPr snapToGrid="0">
      <p:cViewPr>
        <p:scale>
          <a:sx n="150" d="100"/>
          <a:sy n="150" d="100"/>
        </p:scale>
        <p:origin x="-498" y="1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222" y="-78"/>
      </p:cViewPr>
      <p:guideLst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BB800B2-4F00-46CC-86AF-ED3523F32854}" type="datetimeFigureOut">
              <a:rPr lang="en-GB"/>
              <a:pPr>
                <a:defRPr/>
              </a:pPr>
              <a:t>27/02/2014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r>
              <a:rPr lang="en-GB" dirty="0" smtClean="0"/>
              <a:t>UNCLASSIFIED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749B178-5C49-46C8-A288-21F62A0D5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4834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863A927-C7AE-40CA-B03E-864976EB6C6C}" type="datetimeFigureOut">
              <a:rPr lang="en-US"/>
              <a:pPr>
                <a:defRPr/>
              </a:pPr>
              <a:t>2/27/2014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05350"/>
            <a:ext cx="5505450" cy="4457700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EB87BA86-C7FA-4F6D-9222-D84ECA66AA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622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RESTRICTED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3E386-D9D5-4407-B2E3-6368C217BAC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Good morning, I am not Geoff Connell, my name is Gary Griffin</a:t>
            </a:r>
            <a:r>
              <a:rPr lang="en-GB" baseline="0" dirty="0" smtClean="0"/>
              <a:t> I am an ICT Service Delivery Manager for the London Borough of Havering.  Havering operates as part of a joint ICT service with the London Borough of Newham, Geoff my boss is a Newham employee.  Havering and Newham are creating a shared service to join together all of the back office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7BA86-C7FA-4F6D-9222-D84ECA66AA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1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sz="1200" b="1" u="sng" dirty="0" smtClean="0">
                <a:latin typeface="Arial" charset="0"/>
              </a:rPr>
              <a:t>Purpose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GB" sz="1200" dirty="0" smtClean="0">
                <a:latin typeface="Arial" charset="0"/>
              </a:rPr>
              <a:t>To reduce ICT overheads through shared service provision or joint procurement.</a:t>
            </a:r>
          </a:p>
          <a:p>
            <a:pPr marL="285750" indent="-285750">
              <a:buClr>
                <a:schemeClr val="tx1"/>
              </a:buClr>
              <a:buSzPts val="1600"/>
              <a:buFont typeface="Arial" pitchFamily="34" charset="0"/>
              <a:buChar char="•"/>
              <a:defRPr/>
            </a:pPr>
            <a:r>
              <a:rPr lang="en-GB" sz="1200" dirty="0" smtClean="0">
                <a:latin typeface="Arial" charset="0"/>
              </a:rPr>
              <a:t>To improve the effectiveness of ICT systems in the boroughs through shared knowledge, skills and IP assets.</a:t>
            </a:r>
          </a:p>
          <a:p>
            <a:pPr marL="285750" indent="-285750">
              <a:buClr>
                <a:schemeClr val="tx1"/>
              </a:buClr>
              <a:buSzPts val="1600"/>
              <a:buFont typeface="Arial" pitchFamily="34" charset="0"/>
              <a:buChar char="•"/>
              <a:defRPr/>
            </a:pPr>
            <a:r>
              <a:rPr lang="en-GB" sz="1200" dirty="0" smtClean="0">
                <a:latin typeface="Arial" charset="0"/>
              </a:rPr>
              <a:t>To standardise systems and processes, removing technological barriers from wider sharing of staff or services.</a:t>
            </a:r>
          </a:p>
          <a:p>
            <a:pPr>
              <a:defRPr/>
            </a:pPr>
            <a:r>
              <a:rPr lang="en-GB" sz="1200" b="1" u="sng" dirty="0" smtClean="0">
                <a:latin typeface="Arial" charset="0"/>
              </a:rPr>
              <a:t>Objective </a:t>
            </a:r>
            <a:endParaRPr lang="en-GB" sz="1200" b="1" dirty="0" smtClean="0">
              <a:latin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GB" sz="1200" dirty="0" smtClean="0">
                <a:latin typeface="Arial" charset="0"/>
                <a:ea typeface="Calibri"/>
                <a:cs typeface="Times New Roman"/>
              </a:rPr>
              <a:t>By 2020 there will be  more shared  infrastructure, systems and services, but not one size fits all</a:t>
            </a:r>
            <a:r>
              <a:rPr lang="en-GB" sz="1200" b="1" dirty="0" smtClean="0">
                <a:latin typeface="Arial" charset="0"/>
              </a:rPr>
              <a:t>.</a:t>
            </a:r>
          </a:p>
          <a:p>
            <a:pPr>
              <a:defRPr/>
            </a:pPr>
            <a:r>
              <a:rPr lang="en-GB" sz="1200" b="1" u="sng" dirty="0" smtClean="0">
                <a:latin typeface="Arial" charset="0"/>
              </a:rPr>
              <a:t>Principles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GB" sz="1200" dirty="0" smtClean="0">
                <a:latin typeface="Arial" charset="0"/>
                <a:ea typeface="Calibri"/>
                <a:cs typeface="Times New Roman"/>
              </a:rPr>
              <a:t>Each borough leads on a different component and shares</a:t>
            </a:r>
            <a:r>
              <a:rPr lang="en-GB" sz="1200" baseline="0" dirty="0" smtClean="0">
                <a:latin typeface="Arial" charset="0"/>
                <a:ea typeface="Calibri"/>
                <a:cs typeface="Times New Roman"/>
              </a:rPr>
              <a:t> knowledge with the others</a:t>
            </a:r>
            <a:endParaRPr lang="en-GB" sz="1200" dirty="0" smtClean="0">
              <a:latin typeface="Arial" charset="0"/>
              <a:ea typeface="Calibri"/>
              <a:cs typeface="Times New Roman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GB" sz="1200" dirty="0" smtClean="0">
                <a:latin typeface="Arial" charset="0"/>
                <a:ea typeface="Calibri"/>
                <a:cs typeface="Times New Roman"/>
              </a:rPr>
              <a:t>ICT Strategies and approaches will become aligned over time where beneficial to each authority.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GB" sz="1200" dirty="0" smtClean="0">
                <a:latin typeface="Arial" charset="0"/>
                <a:ea typeface="Calibri"/>
                <a:cs typeface="Times New Roman"/>
              </a:rPr>
              <a:t>Move at the pace of the fastest but allow others to join in when ready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7BA86-C7FA-4F6D-9222-D84ECA66AA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Newham, Havering &amp; Waltham Forest – are sharing the systems and processes embedded in the systems to provide better customer service, particularly online at the lowest possible cost.</a:t>
            </a:r>
          </a:p>
          <a:p>
            <a:endParaRPr lang="en-GB" dirty="0" smtClean="0"/>
          </a:p>
          <a:p>
            <a:r>
              <a:rPr lang="en-GB" dirty="0" smtClean="0"/>
              <a:t>Others have expressed interest at joining in.  Even if they don’t join in other boroughs have been benefitting</a:t>
            </a:r>
            <a:r>
              <a:rPr lang="en-GB" baseline="0" dirty="0" smtClean="0"/>
              <a:t> from the lessons learnt as we go through the process.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Looking for a future development partner to take to market.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7BA86-C7FA-4F6D-9222-D84ECA66AA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9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well as Newham &amp; Havering + wider ELS joint ICT developments, we have participated in…</a:t>
            </a:r>
          </a:p>
          <a:p>
            <a:endParaRPr lang="en-GB" dirty="0" smtClean="0"/>
          </a:p>
          <a:p>
            <a:r>
              <a:rPr lang="en-GB" dirty="0" smtClean="0"/>
              <a:t>London Connects for the 33 London LA CIOs, plus rep’s from health and various other groups such as </a:t>
            </a:r>
            <a:r>
              <a:rPr lang="en-GB" dirty="0" err="1" smtClean="0"/>
              <a:t>ISfL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We have also teamed up with the procurement community in order to drive standardisation and cost savings through better ICT category management and strategic supplier relationship management.  I will come onto this further on the next slide.</a:t>
            </a:r>
          </a:p>
          <a:p>
            <a:endParaRPr lang="en-GB" dirty="0" smtClean="0"/>
          </a:p>
          <a:p>
            <a:r>
              <a:rPr lang="en-GB" dirty="0" smtClean="0"/>
              <a:t>Athena &amp; One Oracle.  I have highlighted the first wave of One Oracle</a:t>
            </a:r>
            <a:r>
              <a:rPr lang="en-GB" baseline="0" dirty="0" smtClean="0"/>
              <a:t> partners in yellow, with Newham as a second wave partner in gold.  One Oracle was born out of a programme called Athena which started in the Society of London Treasurers around having a single chart of accounts and then became moving onto single versions of financial, HR software being used within the boroughs.  There are 6 boroughs going live with One Oracle with Newham joining next year.  Went through a tender, but from a framework and created a framework for other boroughs to join.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7BA86-C7FA-4F6D-9222-D84ECA66AA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1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Effective partnership with key CIOs, procurement leads &amp; GPS.  This was mapping how much</a:t>
            </a:r>
            <a:r>
              <a:rPr lang="en-GB" baseline="0" dirty="0" smtClean="0"/>
              <a:t> we all pay for day rates so we could have complete transparency of how much ICT suppliers were costing.  This enabled us to get the best price, suppliers saw this as a positive thing as it allowed them to standardise the offer, which makes them more efficient and benefits us.</a:t>
            </a:r>
            <a:r>
              <a:rPr lang="en-GB" dirty="0" smtClean="0"/>
              <a:t> An example is a MOU with Northgate &amp; some other key suppliers on day-rates, </a:t>
            </a:r>
            <a:r>
              <a:rPr lang="en-GB" dirty="0" err="1" smtClean="0"/>
              <a:t>etc</a:t>
            </a:r>
            <a:r>
              <a:rPr lang="en-GB" dirty="0" smtClean="0"/>
              <a:t>, and an extended SRD programme.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Extended partnership with GPS – now a dedicated team of 3 senior staff led by Will Laing, reporting to Terry Brewer as category lead.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A collaborative wireless concession contract – the first for participating Boroughs (£10-20m expected income over 10yrs).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An agreed programme of work on future procurement and technology priorities.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Achieved over £2 million in cashable savings through coordinated ICT procurement.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dirty="0" err="1" smtClean="0"/>
              <a:t>eAuctions</a:t>
            </a:r>
            <a:r>
              <a:rPr lang="en-GB" dirty="0" smtClean="0"/>
              <a:t>: Achieving average savings of 14% on hardware and 50% on mobile phone</a:t>
            </a:r>
            <a:r>
              <a:rPr lang="en-GB" baseline="0" dirty="0" smtClean="0"/>
              <a:t> costs</a:t>
            </a:r>
            <a:r>
              <a:rPr lang="en-GB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7BA86-C7FA-4F6D-9222-D84ECA66AA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7BA86-C7FA-4F6D-9222-D84ECA66AA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1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RESTRICTED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3E386-D9D5-4407-B2E3-6368C217BA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87450"/>
            <a:ext cx="9144000" cy="5670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000" y="2132856"/>
            <a:ext cx="7633648" cy="2084543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00" y="5445224"/>
            <a:ext cx="7633648" cy="91440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2" descr="C:\Users\rcabjfarrar\AppData\Local\Microsoft\Windows\Temporary Internet Files\Content.Outlook\7870N020\CCS_2935_SML_A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1152128" cy="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avering_Logo_black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836613"/>
            <a:ext cx="6851650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2205038"/>
            <a:ext cx="3343275" cy="3744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0963" y="2205038"/>
            <a:ext cx="3344862" cy="3744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14325" y="6348413"/>
            <a:ext cx="123348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130331CD-C0E9-4227-BA97-69760DB7C1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avering_Logo_blac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51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 lin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1368000"/>
            <a:ext cx="8028000" cy="648072"/>
          </a:xfrm>
        </p:spPr>
        <p:txBody>
          <a:bodyPr anchor="t" anchorCtr="0">
            <a:normAutofit/>
          </a:bodyPr>
          <a:lstStyle>
            <a:lvl1pPr>
              <a:defRPr sz="2800" b="0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00" y="2088000"/>
            <a:ext cx="8028000" cy="4064455"/>
          </a:xfrm>
        </p:spPr>
        <p:txBody>
          <a:bodyPr/>
          <a:lstStyle>
            <a:lvl1pPr>
              <a:spcBef>
                <a:spcPts val="1200"/>
              </a:spcBef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0DCF0-2A1E-41A5-B502-BEA2C57068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 baseline="0" dirty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Presentation title - edit in Header and Footer</a:t>
            </a:r>
          </a:p>
        </p:txBody>
      </p:sp>
      <p:pic>
        <p:nvPicPr>
          <p:cNvPr id="9" name="Picture 2" descr="C:\Users\rcabjfarrar\AppData\Local\Microsoft\Windows\Temporary Internet Files\Content.Outlook\7870N020\CCS_2935_SML_A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1152128" cy="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avering_Logo_black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2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1368000"/>
            <a:ext cx="8028000" cy="1188000"/>
          </a:xfrm>
        </p:spPr>
        <p:txBody>
          <a:bodyPr anchor="t" anchorCtr="0"/>
          <a:lstStyle>
            <a:lvl1pPr>
              <a:defRPr sz="3600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00" y="2628000"/>
            <a:ext cx="8028000" cy="3537304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5582D-252F-4AA9-9284-858710488D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 baseline="0" dirty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Presentation title - edit in Header and Footer</a:t>
            </a:r>
          </a:p>
        </p:txBody>
      </p:sp>
      <p:pic>
        <p:nvPicPr>
          <p:cNvPr id="7" name="Picture 2" descr="C:\Users\rcabjfarrar\AppData\Local\Microsoft\Windows\Temporary Internet Files\Content.Outlook\7870N020\CCS_2935_SML_A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1152128" cy="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avering_Logo_black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(1 line) and Two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1368000"/>
            <a:ext cx="8028000" cy="648000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000" y="2088000"/>
            <a:ext cx="3924000" cy="40680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0" y="2088000"/>
            <a:ext cx="3924000" cy="40680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D357C-6B1E-4887-BA1E-22D5083187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 baseline="0" dirty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Presentation title - edit in Header and Footer</a:t>
            </a:r>
          </a:p>
        </p:txBody>
      </p:sp>
      <p:pic>
        <p:nvPicPr>
          <p:cNvPr id="8" name="Picture 2" descr="C:\Users\rcabjfarrar\AppData\Local\Microsoft\Windows\Temporary Internet Files\Content.Outlook\7870N020\CCS_2935_SML_A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1152128" cy="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avering_Logo_black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(2 lines) and Two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1368000"/>
            <a:ext cx="8028000" cy="1188000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000" y="2628000"/>
            <a:ext cx="3924000" cy="35640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0" y="2628000"/>
            <a:ext cx="3924000" cy="35640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5B62E-D91B-47B3-AD84-78F63B14E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 baseline="0" dirty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Presentation title - edit in Header and Footer</a:t>
            </a:r>
          </a:p>
        </p:txBody>
      </p:sp>
      <p:pic>
        <p:nvPicPr>
          <p:cNvPr id="8" name="Picture 2" descr="C:\Users\rcabjfarrar\AppData\Local\Microsoft\Windows\Temporary Internet Files\Content.Outlook\7870N020\CCS_2935_SML_A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1152128" cy="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avering_Logo_black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00" y="1367999"/>
            <a:ext cx="8028000" cy="47880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21AEC-65C7-46BC-B6FD-EB91FC1E59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 baseline="0" dirty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Presentation title - edit in Header and Footer</a:t>
            </a:r>
          </a:p>
        </p:txBody>
      </p:sp>
      <p:pic>
        <p:nvPicPr>
          <p:cNvPr id="7" name="Picture 2" descr="C:\Users\rcabjfarrar\AppData\Local\Microsoft\Windows\Temporary Internet Files\Content.Outlook\7870N020\CCS_2935_SML_A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1152128" cy="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avering_Logo_black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1368000"/>
            <a:ext cx="3077896" cy="670396"/>
          </a:xfrm>
        </p:spPr>
        <p:txBody>
          <a:bodyPr anchor="t" anchorCtr="0"/>
          <a:lstStyle>
            <a:lvl1pPr algn="l">
              <a:defRPr sz="2000" b="0" i="0" spc="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368001"/>
            <a:ext cx="4799138" cy="4788000"/>
          </a:xfrm>
        </p:spPr>
        <p:txBody>
          <a:bodyPr/>
          <a:lstStyle>
            <a:lvl1pPr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000" y="2132856"/>
            <a:ext cx="3077896" cy="4032448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33CF6-1C61-4E00-88D8-0A9B591F31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 baseline="0" dirty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Presentation title - edit in Header and Footer</a:t>
            </a:r>
          </a:p>
        </p:txBody>
      </p:sp>
      <p:pic>
        <p:nvPicPr>
          <p:cNvPr id="8" name="Picture 2" descr="C:\Users\rcabjfarrar\AppData\Local\Microsoft\Windows\Temporary Internet Files\Content.Outlook\7870N020\CCS_2935_SML_A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1152128" cy="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avering_Logo_black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87450"/>
            <a:ext cx="9144000" cy="5670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00" y="1800000"/>
            <a:ext cx="8028000" cy="4377600"/>
          </a:xfr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5A5FA-191D-4B0C-88BC-E59ECBD702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 baseline="0" dirty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Presentation title - edit in Header and Footer</a:t>
            </a:r>
          </a:p>
        </p:txBody>
      </p:sp>
      <p:pic>
        <p:nvPicPr>
          <p:cNvPr id="8" name="Picture 2" descr="C:\Users\rcabjfarrar\AppData\Local\Microsoft\Windows\Temporary Internet Files\Content.Outlook\7870N020\CCS_2935_SML_A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1152128" cy="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avering_Logo_black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2204864"/>
            <a:ext cx="8029575" cy="39212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F17D5-7D07-48DC-BB81-673C58E9209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27/02/2014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7213" y="1061864"/>
            <a:ext cx="802957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avering_Logo_blac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  </a:t>
            </a:r>
            <a:fld id="{AEB9001F-B9CA-48C4-B217-A00F99A6D3F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7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213" y="274638"/>
            <a:ext cx="8029575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7213" y="1600200"/>
            <a:ext cx="80295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4DB7B329-EB65-4AC6-96BC-C96C12128BF1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00113" y="6308725"/>
            <a:ext cx="7704137" cy="5492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UNCLASSIFIED</a:t>
            </a:r>
            <a:endParaRPr lang="en-US" dirty="0"/>
          </a:p>
        </p:txBody>
      </p:sp>
      <p:pic>
        <p:nvPicPr>
          <p:cNvPr id="8" name="Picture 2" descr="C:\Users\rcabjfarrar\AppData\Local\Microsoft\Windows\Temporary Internet Files\Content.Outlook\7870N020\CCS_2935_SML_AW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1152128" cy="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82"/>
            <a:ext cx="1571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avering_Logo_black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9097"/>
            <a:ext cx="1800200" cy="4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5" r:id="rId9"/>
    <p:sldLayoutId id="214748435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spc="-1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defRPr sz="2000" kern="1200">
          <a:solidFill>
            <a:schemeClr val="tx2"/>
          </a:solidFill>
          <a:latin typeface="Arial" pitchFamily="34" charset="0"/>
          <a:ea typeface="+mn-ea"/>
          <a:cs typeface="+mn-cs"/>
        </a:defRPr>
      </a:lvl1pPr>
      <a:lvl2pPr algn="l" rtl="0" eaLnBrk="0" fontAlgn="base" hangingPunct="0">
        <a:spcBef>
          <a:spcPts val="600"/>
        </a:spcBef>
        <a:spcAft>
          <a:spcPct val="0"/>
        </a:spcAft>
        <a:defRPr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215900" indent="-2159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898525" indent="-287338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98525" indent="-2873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AutoNum type="arabicPeriod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2133600"/>
            <a:ext cx="7634287" cy="2084388"/>
          </a:xfrm>
        </p:spPr>
        <p:txBody>
          <a:bodyPr/>
          <a:lstStyle/>
          <a:p>
            <a:pPr algn="ctr">
              <a:defRPr/>
            </a:pPr>
            <a:r>
              <a:rPr lang="en-GB" sz="3600" dirty="0" smtClean="0"/>
              <a:t>Smart Procurement –  DCLG Digital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/>
              <a:t>Saving through collaboration and frameworks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28 </a:t>
            </a:r>
            <a:r>
              <a:rPr lang="en-GB" sz="3600" dirty="0" smtClean="0"/>
              <a:t>January 2014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3600" dirty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557213" y="5157192"/>
            <a:ext cx="8263259" cy="120233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1600" dirty="0" smtClean="0"/>
              <a:t>Gary Griffin for Geoff Connell – Director of ICT LB Newham &amp; LB Havering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32" y="1268760"/>
            <a:ext cx="8028000" cy="648072"/>
          </a:xfrm>
        </p:spPr>
        <p:txBody>
          <a:bodyPr/>
          <a:lstStyle/>
          <a:p>
            <a:r>
              <a:rPr lang="en-GB" altLang="en-US" dirty="0"/>
              <a:t>What I will </a:t>
            </a:r>
            <a:r>
              <a:rPr lang="en-GB" altLang="en-US" dirty="0" smtClean="0"/>
              <a:t>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Who am 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it works – </a:t>
            </a:r>
            <a:r>
              <a:rPr lang="en-GB" dirty="0" smtClean="0"/>
              <a:t>sub-regionally and regionally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What </a:t>
            </a:r>
            <a:r>
              <a:rPr lang="en-GB" dirty="0"/>
              <a:t>we are doing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What </a:t>
            </a:r>
            <a:r>
              <a:rPr lang="en-GB" dirty="0"/>
              <a:t>we plan to </a:t>
            </a:r>
            <a:r>
              <a:rPr lang="en-GB" dirty="0" smtClean="0"/>
              <a:t>do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Though not necessarily in that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Questions</a:t>
            </a:r>
            <a:r>
              <a:rPr lang="en-GB" dirty="0"/>
              <a:t>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0DCF0-2A1E-41A5-B502-BEA2C57068F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0" y="2430247"/>
            <a:ext cx="4248472" cy="30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213" y="3566251"/>
            <a:ext cx="1710531" cy="2559912"/>
          </a:xfrm>
        </p:spPr>
        <p:txBody>
          <a:bodyPr/>
          <a:lstStyle/>
          <a:p>
            <a:endParaRPr lang="en-GB" sz="1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01F-B9CA-48C4-B217-A00F99A6D3F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1277888"/>
            <a:ext cx="8029575" cy="56693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altLang="en-US" sz="2800" dirty="0">
                <a:latin typeface="Arial" pitchFamily="34" charset="0"/>
              </a:rPr>
              <a:t>East London Solutions</a:t>
            </a:r>
            <a:endParaRPr lang="en-GB" sz="2800" dirty="0">
              <a:latin typeface="Arial" pitchFamily="34" charset="0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653887" y="1651379"/>
            <a:ext cx="3405112" cy="2319565"/>
            <a:chOff x="1800" y="7522"/>
            <a:chExt cx="2980" cy="2472"/>
          </a:xfrm>
        </p:grpSpPr>
        <p:pic>
          <p:nvPicPr>
            <p:cNvPr id="7" name="Picture 9" descr="&quot;푸h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" y="8284"/>
              <a:ext cx="2045" cy="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1800" y="7522"/>
            <a:ext cx="298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r:id="rId6" imgW="4839375" imgH="1286055" progId="">
                    <p:embed/>
                  </p:oleObj>
                </mc:Choice>
                <mc:Fallback>
                  <p:oleObj r:id="rId6" imgW="4839375" imgH="128605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7522"/>
                          <a:ext cx="2980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753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220990"/>
            <a:ext cx="2934667" cy="3921299"/>
          </a:xfrm>
        </p:spPr>
        <p:txBody>
          <a:bodyPr/>
          <a:lstStyle/>
          <a:p>
            <a:endParaRPr lang="en-GB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01F-B9CA-48C4-B217-A00F99A6D3F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891" y="1274490"/>
            <a:ext cx="8587605" cy="1080120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altLang="en-US" sz="2800" dirty="0">
                <a:latin typeface="Arial" pitchFamily="34" charset="0"/>
              </a:rPr>
              <a:t>ELS </a:t>
            </a:r>
            <a:r>
              <a:rPr lang="en-GB" altLang="en-US" sz="2800" dirty="0" smtClean="0">
                <a:latin typeface="Arial" pitchFamily="34" charset="0"/>
              </a:rPr>
              <a:t>Customer Services Technology Collaboration</a:t>
            </a:r>
            <a:endParaRPr lang="en-GB" sz="2800" dirty="0">
              <a:latin typeface="Arial" pitchFamily="34" charset="0"/>
            </a:endParaRPr>
          </a:p>
        </p:txBody>
      </p:sp>
      <p:pic>
        <p:nvPicPr>
          <p:cNvPr id="6" name="Picture 5" descr="map-of-sutton-borough-locat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49" y="1988840"/>
            <a:ext cx="4767015" cy="366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directory.londoncouncils.gov.uk/images/boroughma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26125"/>
            <a:ext cx="4762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644008" y="2478212"/>
            <a:ext cx="827782" cy="8067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HelveticaNeueLT Std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07532" y="3068960"/>
            <a:ext cx="827782" cy="8067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HelveticaNeueLT Std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76466" y="2622228"/>
            <a:ext cx="827782" cy="8067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HelveticaNeueLT St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London Wide ICT Partnership Working</a:t>
            </a:r>
            <a:endParaRPr lang="en-GB" altLang="en-US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30480"/>
            <a:ext cx="47910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 descr="lc_logo_la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1" y="5013176"/>
            <a:ext cx="201612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08725"/>
            <a:ext cx="9144000" cy="549275"/>
          </a:xfrm>
        </p:spPr>
        <p:txBody>
          <a:bodyPr/>
          <a:lstStyle/>
          <a:p>
            <a:fld id="{AEB9001F-B9CA-48C4-B217-A00F99A6D3F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r>
              <a:rPr lang="en-GB" sz="2800" dirty="0"/>
              <a:t>What we’ve achieved so 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08725"/>
            <a:ext cx="9144000" cy="549275"/>
          </a:xfrm>
        </p:spPr>
        <p:txBody>
          <a:bodyPr/>
          <a:lstStyle/>
          <a:p>
            <a:fld id="{AEB9001F-B9CA-48C4-B217-A00F99A6D3F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C:\Users\rcabjfarrar\AppData\Local\Microsoft\Windows\Temporary Internet Files\Content.Outlook\7870N020\CCS_2935_SML_AW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65" y="2117850"/>
            <a:ext cx="1151368" cy="9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resources.troux.com/Portals/44608/images/cio%20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03" y="2535473"/>
            <a:ext cx="1942468" cy="14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www.marketdojo.com/images/logos/Northgate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42" y="2854322"/>
            <a:ext cx="28098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81" y="4586049"/>
            <a:ext cx="1221569" cy="147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905" b="100000" l="0" r="100000">
                        <a14:foregroundMark x1="66165" y1="17635" x2="66165" y2="17635"/>
                        <a14:backgroundMark x1="30451" y1="86307" x2="30451" y2="86307"/>
                        <a14:backgroundMark x1="22744" y1="84440" x2="22744" y2="84440"/>
                        <a14:backgroundMark x1="44361" y1="83195" x2="44361" y2="831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37" y="4505325"/>
            <a:ext cx="171538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6" name="Picture 14" descr="https://encrypted-tbn1.gstatic.com/images?q=tbn:ANd9GcSPXj4uobJwTEIK6d0_exI6dueyF-vlX6jd_HuAOQ7-3_IChpYQ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75" y="4382742"/>
            <a:ext cx="971944" cy="16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3395424"/>
            <a:ext cx="1381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1268760"/>
            <a:ext cx="6851650" cy="72491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 smtClean="0"/>
              <a:t>Thanks for Listening.  Questions?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205038"/>
            <a:ext cx="4608512" cy="37449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GB" sz="1600" dirty="0" smtClean="0"/>
          </a:p>
          <a:p>
            <a:pPr eaLnBrk="1" hangingPunct="1">
              <a:buFontTx/>
              <a:buNone/>
              <a:defRPr/>
            </a:pPr>
            <a:endParaRPr lang="en-GB" sz="1600" dirty="0" smtClean="0"/>
          </a:p>
          <a:p>
            <a:pPr eaLnBrk="1" hangingPunct="1">
              <a:buFontTx/>
              <a:buNone/>
              <a:defRPr/>
            </a:pPr>
            <a:endParaRPr lang="en-GB" sz="1600" dirty="0" smtClean="0"/>
          </a:p>
          <a:p>
            <a:pPr marL="0" indent="0" algn="ctr">
              <a:buFontTx/>
              <a:buNone/>
              <a:defRPr/>
            </a:pP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geoff.connell@newham.gov.uk</a:t>
            </a:r>
          </a:p>
          <a:p>
            <a:pPr marL="0" indent="0" algn="ctr">
              <a:buFontTx/>
              <a:buNone/>
              <a:defRPr/>
            </a:pP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will.laing@gps.gsi.gov.uk</a:t>
            </a:r>
          </a:p>
          <a:p>
            <a:pPr marL="0" indent="0" algn="ctr">
              <a:buFontTx/>
              <a:buNone/>
              <a:defRPr/>
            </a:pP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will.laing@camden.gov.uk</a:t>
            </a:r>
          </a:p>
          <a:p>
            <a:pPr eaLnBrk="1" hangingPunct="1">
              <a:buFontTx/>
              <a:buNone/>
              <a:defRPr/>
            </a:pPr>
            <a:endParaRPr lang="en-GB" sz="1600" dirty="0" smtClean="0"/>
          </a:p>
        </p:txBody>
      </p:sp>
      <p:pic>
        <p:nvPicPr>
          <p:cNvPr id="37893" name="Picture 7" descr="012613A1_08AR_38J2447_small 10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80928"/>
            <a:ext cx="3344862" cy="2231022"/>
          </a:xfrm>
          <a:noFill/>
        </p:spPr>
      </p:pic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altLang="en-US" smtClean="0">
                <a:solidFill>
                  <a:srgbClr val="4D4D4D"/>
                </a:solidFill>
              </a:rPr>
              <a:t>Slide </a:t>
            </a:r>
            <a:fld id="{50DF22B6-09C4-4852-BA85-EF79D5A651C5}" type="slidenum">
              <a:rPr lang="en-GB" altLang="en-US" smtClean="0">
                <a:solidFill>
                  <a:srgbClr val="4D4D4D"/>
                </a:solidFill>
              </a:rPr>
              <a:pPr eaLnBrk="1" hangingPunct="1"/>
              <a:t>7</a:t>
            </a:fld>
            <a:endParaRPr lang="en-GB" altLang="en-US" smtClean="0">
              <a:solidFill>
                <a:srgbClr val="4D4D4D"/>
              </a:solidFill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0" y="6309320"/>
            <a:ext cx="9144000" cy="549275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AEB9001F-B9CA-48C4-B217-A00F99A6D3F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2133600"/>
            <a:ext cx="7634287" cy="2084388"/>
          </a:xfrm>
        </p:spPr>
        <p:txBody>
          <a:bodyPr/>
          <a:lstStyle/>
          <a:p>
            <a:pPr algn="ctr">
              <a:defRPr/>
            </a:pPr>
            <a: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  <a:t>Contact Details</a:t>
            </a:r>
            <a:b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  <a:t>Gary Griffin &amp; Geoff Connell</a:t>
            </a:r>
            <a:b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  <a:t>gary.griffin@havering.gov.uk</a:t>
            </a:r>
            <a:b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  <a:t>geoff.connell@newham.gov.uk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binet Office Theme">
      <a:dk1>
        <a:sysClr val="windowText" lastClr="000000"/>
      </a:dk1>
      <a:lt1>
        <a:sysClr val="window" lastClr="FFFFFF"/>
      </a:lt1>
      <a:dk2>
        <a:srgbClr val="005ABB"/>
      </a:dk2>
      <a:lt2>
        <a:srgbClr val="CCDEF1"/>
      </a:lt2>
      <a:accent1>
        <a:srgbClr val="5BB4E5"/>
      </a:accent1>
      <a:accent2>
        <a:srgbClr val="1A2791"/>
      </a:accent2>
      <a:accent3>
        <a:srgbClr val="78256F"/>
      </a:accent3>
      <a:accent4>
        <a:srgbClr val="ECAC00"/>
      </a:accent4>
      <a:accent5>
        <a:srgbClr val="899639"/>
      </a:accent5>
      <a:accent6>
        <a:srgbClr val="55BAB7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label version="1.0">
  <element uid="id_newpolicy" value=""/>
  <element uid="id_unclassified" value=""/>
</label>
</file>

<file path=customXml/itemProps1.xml><?xml version="1.0" encoding="utf-8"?>
<ds:datastoreItem xmlns:ds="http://schemas.openxmlformats.org/officeDocument/2006/customXml" ds:itemID="{01BF7751-A962-4151-9D31-11F2D44BF4E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8953</TotalTime>
  <Words>721</Words>
  <Application>Microsoft Office PowerPoint</Application>
  <PresentationFormat>On-screen Show (4:3)</PresentationFormat>
  <Paragraphs>73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Smart Procurement –  DCLG Digital  Saving through collaboration and frameworks   28 January 2014      </vt:lpstr>
      <vt:lpstr>What I will cover</vt:lpstr>
      <vt:lpstr>East London Solutions</vt:lpstr>
      <vt:lpstr>ELS Customer Services Technology Collaboration</vt:lpstr>
      <vt:lpstr>London Wide ICT Partnership Working</vt:lpstr>
      <vt:lpstr>What we’ve achieved so far</vt:lpstr>
      <vt:lpstr>Thanks for Listening.  Questions?</vt:lpstr>
      <vt:lpstr>Contact Details Gary Griffin &amp; Geoff Connell gary.griffin@havering.gov.uk geoff.connell@newham.gov.uk      </vt:lpstr>
    </vt:vector>
  </TitlesOfParts>
  <Company>Cabinet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Geoff Connell</dc:creator>
  <cp:lastModifiedBy>Windows User</cp:lastModifiedBy>
  <cp:revision>859</cp:revision>
  <dcterms:created xsi:type="dcterms:W3CDTF">2012-10-10T09:02:29Z</dcterms:created>
  <dcterms:modified xsi:type="dcterms:W3CDTF">2014-02-27T15:58:51Z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jDocumentSecurityLabel">
    <vt:lpwstr>UNCLASSIFIED</vt:lpwstr>
  </property>
  <property fmtid="{D5CDD505-2E9C-101B-9397-08002B2CF9AE}" pid="3" name="Document Security Label">
    <vt:lpwstr>UNCLASSIFIED</vt:lpwstr>
  </property>
  <property fmtid="{D5CDD505-2E9C-101B-9397-08002B2CF9AE}" pid="4" name="bjDocumentSecurityXML">
    <vt:lpwstr>&lt;label version="1.0"&gt;&lt;element uid="id_newpolicy" value=""/&gt;&lt;element uid="id_unclassified" value=""/&gt;&lt;/label&gt;</vt:lpwstr>
  </property>
  <property fmtid="{D5CDD505-2E9C-101B-9397-08002B2CF9AE}" pid="5" name="bjDocumentSecurityPolicyProp">
    <vt:lpwstr>UK</vt:lpwstr>
  </property>
  <property fmtid="{D5CDD505-2E9C-101B-9397-08002B2CF9AE}" pid="6" name="bjDocumentSecurityPolicyPropID">
    <vt:lpwstr>id_newpolicy</vt:lpwstr>
  </property>
  <property fmtid="{D5CDD505-2E9C-101B-9397-08002B2CF9AE}" pid="7" name="bjDocumentSecurityProp1">
    <vt:lpwstr>UNCLASSIFIED</vt:lpwstr>
  </property>
  <property fmtid="{D5CDD505-2E9C-101B-9397-08002B2CF9AE}" pid="8" name="bjSecLabelProp1ID">
    <vt:lpwstr>id_unclassified</vt:lpwstr>
  </property>
  <property fmtid="{D5CDD505-2E9C-101B-9397-08002B2CF9AE}" pid="9" name="bjDocumentSecurityProp2">
    <vt:lpwstr/>
  </property>
  <property fmtid="{D5CDD505-2E9C-101B-9397-08002B2CF9AE}" pid="10" name="bjSecLabelProp2ID">
    <vt:lpwstr/>
  </property>
  <property fmtid="{D5CDD505-2E9C-101B-9397-08002B2CF9AE}" pid="11" name="bjDocumentSecurityProp3">
    <vt:lpwstr/>
  </property>
  <property fmtid="{D5CDD505-2E9C-101B-9397-08002B2CF9AE}" pid="12" name="bjSecLabelProp3ID">
    <vt:lpwstr/>
  </property>
  <property fmtid="{D5CDD505-2E9C-101B-9397-08002B2CF9AE}" pid="13" name="eGMS.protectiveMarking">
    <vt:lpwstr/>
  </property>
  <property fmtid="{D5CDD505-2E9C-101B-9397-08002B2CF9AE}" pid="14" name="docIndexRef">
    <vt:lpwstr>67b406f4-d1c6-47ec-ba52-f950d605e5cf</vt:lpwstr>
  </property>
</Properties>
</file>