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2"/>
  </p:sldMasterIdLst>
  <p:notesMasterIdLst>
    <p:notesMasterId r:id="rId27"/>
  </p:notesMasterIdLst>
  <p:handoutMasterIdLst>
    <p:handoutMasterId r:id="rId28"/>
  </p:handoutMasterIdLst>
  <p:sldIdLst>
    <p:sldId id="257" r:id="rId3"/>
    <p:sldId id="277" r:id="rId4"/>
    <p:sldId id="278" r:id="rId5"/>
    <p:sldId id="274" r:id="rId6"/>
    <p:sldId id="280" r:id="rId7"/>
    <p:sldId id="275" r:id="rId8"/>
    <p:sldId id="276" r:id="rId9"/>
    <p:sldId id="259" r:id="rId10"/>
    <p:sldId id="270" r:id="rId11"/>
    <p:sldId id="266" r:id="rId12"/>
    <p:sldId id="268" r:id="rId13"/>
    <p:sldId id="260" r:id="rId14"/>
    <p:sldId id="271" r:id="rId15"/>
    <p:sldId id="261" r:id="rId16"/>
    <p:sldId id="267" r:id="rId17"/>
    <p:sldId id="262" r:id="rId18"/>
    <p:sldId id="272" r:id="rId19"/>
    <p:sldId id="263" r:id="rId20"/>
    <p:sldId id="269" r:id="rId21"/>
    <p:sldId id="265" r:id="rId22"/>
    <p:sldId id="273" r:id="rId23"/>
    <p:sldId id="281" r:id="rId24"/>
    <p:sldId id="256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CDF2-979B-4954-A1A9-DEE38381F151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C196C-3411-4925-84FC-ABAD05CB1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04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4C0A-B7DE-4625-8D42-E353688463F3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523AB-495B-40E0-A558-1B79A3998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2677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Bootstrap is a free collection of tools for creating websites and web applications. It contains HTML and CSS-based design templates for typography, forms, buttons, navigation and other interface components, as well as optional JavaScript extensions. It is the No.1 project on </a:t>
            </a:r>
            <a:r>
              <a:rPr lang="en-GB" dirty="0" err="1" smtClean="0"/>
              <a:t>GitHub</a:t>
            </a:r>
            <a:r>
              <a:rPr lang="en-GB" dirty="0" smtClean="0"/>
              <a:t> with 65,000+ stars and 23,800 forks (as of March 2014) [1] and has been used by NASA and MSNBC, among many others.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6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6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6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6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74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22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buy-in</a:t>
            </a:r>
          </a:p>
          <a:p>
            <a:pPr marL="0" indent="0">
              <a:buFont typeface="+mj-lt"/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review</a:t>
            </a:r>
          </a:p>
          <a:p>
            <a:pPr marL="0" indent="0">
              <a:buFont typeface="+mj-lt"/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Centralised content</a:t>
            </a:r>
          </a:p>
          <a:p>
            <a:pPr marL="0" indent="0">
              <a:buFont typeface="+mj-lt"/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first</a:t>
            </a:r>
          </a:p>
          <a:p>
            <a:pPr marL="0" indent="0">
              <a:buFont typeface="+mj-lt"/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navigation</a:t>
            </a:r>
          </a:p>
          <a:p>
            <a:pPr marL="0" indent="0">
              <a:buFont typeface="+mj-lt"/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Great search</a:t>
            </a:r>
          </a:p>
          <a:p>
            <a:pPr marL="0" indent="0">
              <a:buFont typeface="+mj-lt"/>
              <a:buNone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69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69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3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site was clearly</a:t>
            </a:r>
            <a:r>
              <a:rPr lang="en-GB" baseline="0" dirty="0" smtClean="0"/>
              <a:t> written by many voices, all different, all with there own version of what was correct, in terms of content style and navigation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4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7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2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7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cost analysis and savings that would be made:</a:t>
            </a:r>
            <a:r>
              <a:rPr lang="en-GB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Cost of 2hrs per web admin per week x100 = 200hrs at a cost of, say, £15 per hour salary + heat and light etc. £3000 a week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cost analysis and savings that would be made by centralising content creation</a:t>
            </a:r>
            <a:r>
              <a:rPr lang="en-GB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: £30,000 a year just in savings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Team and Directors given enough information to understand Web Team decisions:</a:t>
            </a:r>
            <a:r>
              <a:rPr lang="en-GB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Presented on a number of </a:t>
            </a:r>
            <a:r>
              <a:rPr lang="en-GB" sz="12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occaisions</a:t>
            </a:r>
            <a:r>
              <a:rPr lang="en-GB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to Management Team explaining, mobile usage and web management overall.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Team decisions were final (Only Directors could over rule):</a:t>
            </a:r>
            <a:r>
              <a:rPr lang="en-GB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This didn’t happen once.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3AB-495B-40E0-A558-1B79A399865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3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00050" indent="0" algn="ctr">
              <a:buNone/>
              <a:defRPr/>
            </a:lvl2pPr>
            <a:lvl3pPr marL="800100" indent="0" algn="ctr">
              <a:buNone/>
              <a:defRPr/>
            </a:lvl3pPr>
            <a:lvl4pPr marL="1200150" indent="0" algn="ctr">
              <a:buNone/>
              <a:defRPr/>
            </a:lvl4pPr>
            <a:lvl5pPr marL="1600200" indent="0" algn="ctr">
              <a:buNone/>
              <a:defRPr/>
            </a:lvl5pPr>
            <a:lvl6pPr marL="2000250" indent="0" algn="ctr">
              <a:buNone/>
              <a:defRPr/>
            </a:lvl6pPr>
            <a:lvl7pPr marL="2400300" indent="0" algn="ctr">
              <a:buNone/>
              <a:defRPr/>
            </a:lvl7pPr>
            <a:lvl8pPr marL="2800350" indent="0" algn="ctr">
              <a:buNone/>
              <a:defRPr/>
            </a:lvl8pPr>
            <a:lvl9pPr marL="3200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0077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10077"/>
            <a:ext cx="569867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6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40" y="4406265"/>
            <a:ext cx="7772400" cy="1363028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40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050" indent="0">
              <a:buNone/>
              <a:defRPr sz="1600"/>
            </a:lvl2pPr>
            <a:lvl3pPr marL="800100" indent="0">
              <a:buNone/>
              <a:defRPr sz="1400"/>
            </a:lvl3pPr>
            <a:lvl4pPr marL="1200150" indent="0">
              <a:buNone/>
              <a:defRPr sz="1200"/>
            </a:lvl4pPr>
            <a:lvl5pPr marL="1600200" indent="0">
              <a:buNone/>
              <a:defRPr sz="1200"/>
            </a:lvl5pPr>
            <a:lvl6pPr marL="2000250" indent="0">
              <a:buNone/>
              <a:defRPr sz="1200"/>
            </a:lvl6pPr>
            <a:lvl7pPr marL="2400300" indent="0">
              <a:buNone/>
              <a:defRPr sz="1200"/>
            </a:lvl7pPr>
            <a:lvl8pPr marL="2800350" indent="0">
              <a:buNone/>
              <a:defRPr sz="1200"/>
            </a:lvl8pPr>
            <a:lvl9pPr marL="32004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677"/>
            <a:ext cx="3820886" cy="411480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314" y="1981677"/>
            <a:ext cx="3820886" cy="411480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39961" cy="6400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800" b="1"/>
            </a:lvl2pPr>
            <a:lvl3pPr marL="800100" indent="0">
              <a:buNone/>
              <a:defRPr sz="1600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39961" cy="395192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79" y="1534478"/>
            <a:ext cx="4041321" cy="6400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800" b="1"/>
            </a:lvl2pPr>
            <a:lvl3pPr marL="800100" indent="0">
              <a:buNone/>
              <a:defRPr sz="1600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79" y="2174558"/>
            <a:ext cx="4041321" cy="395192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7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5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540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97" y="272892"/>
            <a:ext cx="5112203" cy="585358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540" cy="4692015"/>
          </a:xfrm>
        </p:spPr>
        <p:txBody>
          <a:bodyPr/>
          <a:lstStyle>
            <a:lvl1pPr marL="0" indent="0">
              <a:buNone/>
              <a:defRPr sz="1200"/>
            </a:lvl1pPr>
            <a:lvl2pPr marL="400050" indent="0">
              <a:buNone/>
              <a:defRPr sz="1100"/>
            </a:lvl2pPr>
            <a:lvl3pPr marL="800100" indent="0">
              <a:buNone/>
              <a:defRPr sz="900"/>
            </a:lvl3pPr>
            <a:lvl4pPr marL="1200150" indent="0">
              <a:buNone/>
              <a:defRPr sz="800"/>
            </a:lvl4pPr>
            <a:lvl5pPr marL="1600200" indent="0">
              <a:buNone/>
              <a:defRPr sz="800"/>
            </a:lvl5pPr>
            <a:lvl6pPr marL="2000250" indent="0">
              <a:buNone/>
              <a:defRPr sz="800"/>
            </a:lvl6pPr>
            <a:lvl7pPr marL="2400300" indent="0">
              <a:buNone/>
              <a:defRPr sz="800"/>
            </a:lvl7pPr>
            <a:lvl8pPr marL="2800350" indent="0">
              <a:buNone/>
              <a:defRPr sz="800"/>
            </a:lvl8pPr>
            <a:lvl9pPr marL="32004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061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061" y="612934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00050" indent="0">
              <a:buNone/>
              <a:defRPr sz="2500"/>
            </a:lvl2pPr>
            <a:lvl3pPr marL="800100" indent="0">
              <a:buNone/>
              <a:defRPr sz="2100"/>
            </a:lvl3pPr>
            <a:lvl4pPr marL="1200150" indent="0">
              <a:buNone/>
              <a:defRPr sz="1800"/>
            </a:lvl4pPr>
            <a:lvl5pPr marL="1600200" indent="0">
              <a:buNone/>
              <a:defRPr sz="1800"/>
            </a:lvl5pPr>
            <a:lvl6pPr marL="2000250" indent="0">
              <a:buNone/>
              <a:defRPr sz="1800"/>
            </a:lvl6pPr>
            <a:lvl7pPr marL="2400300" indent="0">
              <a:buNone/>
              <a:defRPr sz="1800"/>
            </a:lvl7pPr>
            <a:lvl8pPr marL="2800350" indent="0">
              <a:buNone/>
              <a:defRPr sz="1800"/>
            </a:lvl8pPr>
            <a:lvl9pPr marL="3200400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061" y="5367814"/>
            <a:ext cx="5486400" cy="804386"/>
          </a:xfrm>
        </p:spPr>
        <p:txBody>
          <a:bodyPr/>
          <a:lstStyle>
            <a:lvl1pPr marL="0" indent="0">
              <a:buNone/>
              <a:defRPr sz="1200"/>
            </a:lvl1pPr>
            <a:lvl2pPr marL="400050" indent="0">
              <a:buNone/>
              <a:defRPr sz="1100"/>
            </a:lvl2pPr>
            <a:lvl3pPr marL="800100" indent="0">
              <a:buNone/>
              <a:defRPr sz="900"/>
            </a:lvl3pPr>
            <a:lvl4pPr marL="1200150" indent="0">
              <a:buNone/>
              <a:defRPr sz="800"/>
            </a:lvl4pPr>
            <a:lvl5pPr marL="1600200" indent="0">
              <a:buNone/>
              <a:defRPr sz="800"/>
            </a:lvl5pPr>
            <a:lvl6pPr marL="2000250" indent="0">
              <a:buNone/>
              <a:defRPr sz="800"/>
            </a:lvl6pPr>
            <a:lvl7pPr marL="2400300" indent="0">
              <a:buNone/>
              <a:defRPr sz="800"/>
            </a:lvl7pPr>
            <a:lvl8pPr marL="2800350" indent="0">
              <a:buNone/>
              <a:defRPr sz="800"/>
            </a:lvl8pPr>
            <a:lvl9pPr marL="32004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1007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83" tIns="43642" rIns="87283" bIns="43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677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83" tIns="43642" rIns="87283" bIns="43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7924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83" tIns="43642" rIns="87283" bIns="4364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84C87F7C-DCDA-42E3-9CF0-35C6E16C3199}" type="datetimeFigureOut">
              <a:rPr lang="en-GB" smtClean="0"/>
              <a:t>17/04/2014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792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83" tIns="43642" rIns="87283" bIns="43642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7924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83" tIns="43642" rIns="87283" bIns="4364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C17FC0F-00E6-417D-9BF1-25E7DABE798E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9" descr="Landscapes Powerpoint Landscapes 25% To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64411" cy="110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" descr="Landscapes Powerpoint Landscapes 25% botto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75033"/>
            <a:ext cx="9164411" cy="88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00050"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800100"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200150"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600200" algn="ctr" defTabSz="872331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27819" indent="-327819" algn="l" defTabSz="872331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09811" indent="-273646" algn="l" defTabSz="872331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090415" indent="-218083" algn="l" defTabSz="872331" rtl="0" eaLnBrk="1" fontAlgn="base" hangingPunct="1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527969" indent="-218083" algn="l" defTabSz="872331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1964134" indent="-218083" algn="l" defTabSz="87233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364184" indent="-218083" algn="l" defTabSz="87233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764234" indent="-218083" algn="l" defTabSz="87233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164284" indent="-218083" algn="l" defTabSz="87233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564334" indent="-218083" algn="l" defTabSz="87233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84784"/>
            <a:ext cx="8657655" cy="2316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Practical </a:t>
            </a:r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(and proven) steps to a better </a:t>
            </a:r>
            <a:r>
              <a:rPr lang="en-GB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</a:p>
          <a:p>
            <a:r>
              <a:rPr lang="en-GB" sz="2450" dirty="0" smtClean="0">
                <a:latin typeface="Arial" panose="020B0604020202020204" pitchFamily="34" charset="0"/>
                <a:cs typeface="Arial" panose="020B0604020202020204" pitchFamily="34" charset="0"/>
              </a:rPr>
              <a:t>Getting www.guildford.gov.uk from SOCITM 2 stars to 4 stars</a:t>
            </a:r>
            <a:endParaRPr lang="en-GB" sz="2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2127" y="4653136"/>
            <a:ext cx="367171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Adam Bevington</a:t>
            </a:r>
          </a:p>
          <a:p>
            <a:pPr algn="ctr">
              <a:lnSpc>
                <a:spcPct val="150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adambevington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dam.bevington@guildford.gov.uk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first design: Step 2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Twitter Bootstrap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(responsive)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Made forms mobile friendly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quickly (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Minified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Try not to use PDF’s or Word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non-html files are used we keep them 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OpenDyslexic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font (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opendyslexic.org)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first design: Step 2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Advice: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your site responsive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build a separate mobile site or have an app!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content for mobile means you will keep it brief – this makes it better for everyone! Helps plan a simple navigation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for mobile speeds (3G)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sure everything you can do with a desktop you can do on a mobile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71657"/>
            <a:ext cx="87129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review: Step 3</a:t>
            </a:r>
          </a:p>
          <a:p>
            <a:endParaRPr lang="en-GB" sz="2800" dirty="0">
              <a:latin typeface="Arial" charset="0"/>
            </a:endParaRPr>
          </a:p>
          <a:p>
            <a:r>
              <a:rPr lang="en-GB" sz="2400" dirty="0" smtClean="0">
                <a:latin typeface="Arial" charset="0"/>
              </a:rPr>
              <a:t>What we did: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charset="0"/>
              </a:rPr>
              <a:t>WRAP - 10k+ pages to 500 - These 500 pages represented 90+% of traffic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charset="0"/>
              </a:rPr>
              <a:t>Reduced PDF’s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charset="0"/>
              </a:rPr>
              <a:t>Created a 100% </a:t>
            </a:r>
            <a:r>
              <a:rPr lang="en-GB" sz="2400" dirty="0">
                <a:latin typeface="Arial" charset="0"/>
              </a:rPr>
              <a:t>c</a:t>
            </a:r>
            <a:r>
              <a:rPr lang="en-GB" sz="2400" dirty="0" smtClean="0">
                <a:latin typeface="Arial" charset="0"/>
              </a:rPr>
              <a:t>ustomer focused 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charset="0"/>
              </a:rPr>
              <a:t>The Web Team rewrote all 500 remaining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charset="0"/>
              </a:rPr>
              <a:t>Removed jargon (bins are bins)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charset="0"/>
              </a:rPr>
              <a:t>Increased the use of plain English (basic but it gets ‘forgotten’ about over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charset="0"/>
              </a:rPr>
              <a:t>Put in place a schedule of continuous improvement we call this our ‘rolling review’</a:t>
            </a:r>
          </a:p>
        </p:txBody>
      </p:sp>
    </p:spTree>
    <p:extLst>
      <p:ext uri="{BB962C8B-B14F-4D97-AF65-F5344CB8AC3E}">
        <p14:creationId xmlns:p14="http://schemas.microsoft.com/office/powerpoint/2010/main" val="37554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760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review: Step 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GB" sz="2800" dirty="0" smtClean="0">
              <a:latin typeface="Arial" charset="0"/>
            </a:endParaRPr>
          </a:p>
          <a:p>
            <a:r>
              <a:rPr lang="en-GB" sz="2400" dirty="0" smtClean="0">
                <a:latin typeface="Arial" charset="0"/>
              </a:rPr>
              <a:t>Advice: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your stats! What do users do on your site? What do they do over the phone?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those tasks as easy as possible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volume of content (pages and wording)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any vanity publishing, e.g. “Welcome to XX Department and we’ve won XX award”, “I am the XX officer and this is what I do everyday….”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Rewrite content from scratch (saves time in the long run!)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Centralised content: Step 4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hub and spoke (100+ web admins)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heavy (moderation)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Cost analysis (100 web admins at 2hrs week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Slow to make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 to centralised content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React quickly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Better resource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Appropriately skilled staff writing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New content requests have to pass ‘Digital Content Test’ (appealed cases go before monthly board)</a:t>
            </a:r>
          </a:p>
        </p:txBody>
      </p:sp>
    </p:spTree>
    <p:extLst>
      <p:ext uri="{BB962C8B-B14F-4D97-AF65-F5344CB8AC3E}">
        <p14:creationId xmlns:p14="http://schemas.microsoft.com/office/powerpoint/2010/main" val="15011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Centralised content: Step 4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content creation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 quality of content: Can you make it better doing things differently?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 how much moderation has to be done: If you spent this time writing the content would it be better?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 out which is more cost effective: centralised v decentralised content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‘Digital Content Test’ refuse content that doesn’t pass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navigation: Step 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 form of navigation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few click as possible to get to content (3 golden clicks)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Gave navigation the largest amount of real estate on the homepage (over half)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Ignored departmental structures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Disagreed with internal customers…..a lot!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analytics to measure: visitor flow, goals.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Measured non-financial transactions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navigation: Step 5</a:t>
            </a:r>
            <a:endParaRPr lang="en-GB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Advice: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navigation you have the resource to manage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Call a ‘bin a bin’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 hard on this (you are going to need to challenge departmental thinking)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analytics to measure customer flow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improvement using feedback from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(internal and external)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Ignore departmental structures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improvement using analytics (goals etc.)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268760"/>
            <a:ext cx="82089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Great search: Step 6 </a:t>
            </a: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Google Custom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Made search work across disparate portals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Reviewed our search regularly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synonyms and auto-suggest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 what people search for and adapt accordingly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campaigns to help promote transactions in search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268760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Great search: Step 6</a:t>
            </a: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a tool that lets non-technical staff customise the search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search that recognises misspelt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search more or at least as often as you review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campaigns to promote various transactions: make a plan, implement and measure</a:t>
            </a:r>
          </a:p>
        </p:txBody>
      </p:sp>
    </p:spTree>
    <p:extLst>
      <p:ext uri="{BB962C8B-B14F-4D97-AF65-F5344CB8AC3E}">
        <p14:creationId xmlns:p14="http://schemas.microsoft.com/office/powerpoint/2010/main" val="21790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268760"/>
            <a:ext cx="82089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Who we are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Guildford Borough Council (District Council)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137,000 residents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Vibrant education and research hub: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Surrey University, Surrey Research Park, Guildford College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Busy retail and entertainment centre: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Shopping, Eating, Theatre, Music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Team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of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orporate Development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1.75 FTE’s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Budget for change £0</a:t>
            </a:r>
          </a:p>
        </p:txBody>
      </p:sp>
    </p:spTree>
    <p:extLst>
      <p:ext uri="{BB962C8B-B14F-4D97-AF65-F5344CB8AC3E}">
        <p14:creationId xmlns:p14="http://schemas.microsoft.com/office/powerpoint/2010/main" val="37452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Communication: Step 7</a:t>
            </a: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Held workshops with each department explaining what work we had done: After we had done it but before it went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Consulted Senior Management on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Didn’t ‘over-consult’ with colleagues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Communicated progress internally at regular intervals via intranet and updates from Management 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sed the website to inform and consult external customers</a:t>
            </a:r>
          </a:p>
        </p:txBody>
      </p:sp>
    </p:spTree>
    <p:extLst>
      <p:ext uri="{BB962C8B-B14F-4D97-AF65-F5344CB8AC3E}">
        <p14:creationId xmlns:p14="http://schemas.microsoft.com/office/powerpoint/2010/main" val="41535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Communication: Step 7</a:t>
            </a: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getting on with what you know is better than any drop in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Get colleagues involved only with decisions you are happy for them to make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be afraid to sound like a broken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 success: Increased engagement, better survey satisfaction results, decreases in offline contact etc.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6696744" cy="46300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74" y="1268760"/>
            <a:ext cx="1810667" cy="46300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980728"/>
            <a:ext cx="5040559" cy="510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The 7 Steps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buy-in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Mobile first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Content review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Centralised content</a:t>
            </a:r>
          </a:p>
          <a:p>
            <a:pPr algn="ctr"/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Great search</a:t>
            </a:r>
          </a:p>
          <a:p>
            <a:pPr algn="ctr"/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281534"/>
            <a:ext cx="504055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127" y="4653136"/>
            <a:ext cx="367171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Adam Bevington</a:t>
            </a:r>
          </a:p>
          <a:p>
            <a:pPr algn="ctr">
              <a:lnSpc>
                <a:spcPct val="150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adambevington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dam.bevington@guildford.gov.uk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760"/>
            <a:ext cx="82089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we had already?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CMS (GOSS ICM) with support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In-house technical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to use a limited development resource internally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Lots of research: What others had done, what had worked, what hadn’t, and our own web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‘No one’s going to stop us’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attitude to making things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760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was wrong with our site?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 much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Overly complicated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 many writing styles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Confusing 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 many navigation choices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to Z, most used, pages you last looked at, top tasks, news, announcements, most recent tweets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mobile 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Poor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1340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624736" cy="45449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10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76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Shh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! Don’t tell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SOCITM…</a:t>
            </a:r>
          </a:p>
          <a:p>
            <a:endParaRPr lang="en-GB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didn’t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set out for more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stars</a:t>
            </a:r>
          </a:p>
          <a:p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wanted a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484784"/>
            <a:ext cx="8657655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The 7 Steps</a:t>
            </a:r>
            <a:endParaRPr lang="en-GB" sz="2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buy-in: Step 1</a:t>
            </a: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Carried out survey of web admins time spent editing the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cost analysis and savings that would be made by centralising content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Team and Directors given enough information to understand Web Team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Team decisions were final (Only Directors could over rule)</a:t>
            </a:r>
          </a:p>
        </p:txBody>
      </p:sp>
    </p:spTree>
    <p:extLst>
      <p:ext uri="{BB962C8B-B14F-4D97-AF65-F5344CB8AC3E}">
        <p14:creationId xmlns:p14="http://schemas.microsoft.com/office/powerpoint/2010/main" val="41959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268760"/>
            <a:ext cx="82089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buy-in: Step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Get strong management backing, it’s vital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this by making a business case (for change) that is impossible to argue against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Proactive communication from Management Team promoting your changes via internal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comms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channels, intranet, blogs etc.</a:t>
            </a:r>
          </a:p>
        </p:txBody>
      </p:sp>
    </p:spTree>
    <p:extLst>
      <p:ext uri="{BB962C8B-B14F-4D97-AF65-F5344CB8AC3E}">
        <p14:creationId xmlns:p14="http://schemas.microsoft.com/office/powerpoint/2010/main" val="38280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templatepowerpoint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62b33be-a5f6-4f9d-86d0-ef32eac2404f">
  <element uid="id_protective_marking_new_item_1" value=""/>
  <element uid="id_distribution_newvalue1" value=""/>
</sisl>
</file>

<file path=customXml/itemProps1.xml><?xml version="1.0" encoding="utf-8"?>
<ds:datastoreItem xmlns:ds="http://schemas.openxmlformats.org/officeDocument/2006/customXml" ds:itemID="{F8808690-9832-42D7-95DA-FEE39312953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mastertemplatepowerpoint</Template>
  <TotalTime>1131</TotalTime>
  <Words>1389</Words>
  <Application>Microsoft Office PowerPoint</Application>
  <PresentationFormat>On-screen Show (4:3)</PresentationFormat>
  <Paragraphs>211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mastertemplatepowerpoint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Guildford Borough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Bevington</dc:creator>
  <cp:lastModifiedBy>Localdirectgov</cp:lastModifiedBy>
  <cp:revision>75</cp:revision>
  <cp:lastPrinted>2014-04-16T15:44:47Z</cp:lastPrinted>
  <dcterms:created xsi:type="dcterms:W3CDTF">2014-04-14T09:37:28Z</dcterms:created>
  <dcterms:modified xsi:type="dcterms:W3CDTF">2014-04-17T08:32:50Z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0eb82d9f-9885-4f00-9d98-bbdd21f0de7b</vt:lpwstr>
  </property>
  <property fmtid="{D5CDD505-2E9C-101B-9397-08002B2CF9AE}" pid="3" name="bjDocumentLabelXML">
    <vt:lpwstr>&lt;?xml version="1.0"?&gt;&lt;sisl xmlns:xsi="http://www.w3.org/2001/XMLSchema-instance" xmlns:xsd="http://www.w3.org/2001/XMLSchema" sislVersion="0" policy="b62b33be-a5f6-4f9d-86d0-ef32eac2404f" xmlns="http://www.boldonjames.com/2008/01/sie/internal/label"&gt;  &lt;el</vt:lpwstr>
  </property>
  <property fmtid="{D5CDD505-2E9C-101B-9397-08002B2CF9AE}" pid="4" name="bjDocumentLabelXML-0">
    <vt:lpwstr>ement uid="id_protective_marking_new_item_1" value="" /&gt;  &lt;element uid="id_distribution_newvalue1" value="" /&gt;&lt;/sisl&gt;</vt:lpwstr>
  </property>
  <property fmtid="{D5CDD505-2E9C-101B-9397-08002B2CF9AE}" pid="5" name="bjDocumentSecurityLabel">
    <vt:lpwstr>Guildford Borough Council UNCLASSIFIED INTERNAL</vt:lpwstr>
  </property>
</Properties>
</file>