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52" r:id="rId3"/>
    <p:sldMasterId id="2147483686" r:id="rId4"/>
  </p:sldMasterIdLst>
  <p:notesMasterIdLst>
    <p:notesMasterId r:id="rId26"/>
  </p:notesMasterIdLst>
  <p:sldIdLst>
    <p:sldId id="256" r:id="rId5"/>
    <p:sldId id="271" r:id="rId6"/>
    <p:sldId id="258" r:id="rId7"/>
    <p:sldId id="272" r:id="rId8"/>
    <p:sldId id="269" r:id="rId9"/>
    <p:sldId id="270" r:id="rId10"/>
    <p:sldId id="259" r:id="rId11"/>
    <p:sldId id="262" r:id="rId12"/>
    <p:sldId id="261" r:id="rId13"/>
    <p:sldId id="264" r:id="rId14"/>
    <p:sldId id="273" r:id="rId15"/>
    <p:sldId id="274" r:id="rId16"/>
    <p:sldId id="275" r:id="rId17"/>
    <p:sldId id="282" r:id="rId18"/>
    <p:sldId id="283" r:id="rId19"/>
    <p:sldId id="280" r:id="rId20"/>
    <p:sldId id="281" r:id="rId21"/>
    <p:sldId id="278" r:id="rId22"/>
    <p:sldId id="276" r:id="rId23"/>
    <p:sldId id="277" r:id="rId24"/>
    <p:sldId id="260" r:id="rId2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CC00FF"/>
    <a:srgbClr val="FF3300"/>
    <a:srgbClr val="FF5050"/>
    <a:srgbClr val="009A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424" autoAdjust="0"/>
  </p:normalViewPr>
  <p:slideViewPr>
    <p:cSldViewPr>
      <p:cViewPr varScale="1">
        <p:scale>
          <a:sx n="60" d="100"/>
          <a:sy n="60" d="100"/>
        </p:scale>
        <p:origin x="-79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235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93CA40F-54FB-4BFB-8DEF-0A91C7CB014C}" type="slidenum">
              <a:rPr lang="en-GB"/>
              <a:pPr/>
              <a:t>‹#›</a:t>
            </a:fld>
            <a:endParaRPr lang="en-GB"/>
          </a:p>
        </p:txBody>
      </p:sp>
    </p:spTree>
    <p:extLst>
      <p:ext uri="{BB962C8B-B14F-4D97-AF65-F5344CB8AC3E}">
        <p14:creationId xmlns:p14="http://schemas.microsoft.com/office/powerpoint/2010/main" val="29415725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3CA40F-54FB-4BFB-8DEF-0A91C7CB014C}"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4071844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fontAlgn="base"/>
            <a:r>
              <a:rPr lang="en-GB" sz="1200" kern="1200" dirty="0" smtClean="0">
                <a:solidFill>
                  <a:schemeClr val="tx1"/>
                </a:solidFill>
                <a:effectLst/>
                <a:latin typeface="Arial" charset="0"/>
                <a:ea typeface="+mn-ea"/>
                <a:cs typeface="+mn-cs"/>
              </a:rPr>
              <a:t>WAI Accessibility standards</a:t>
            </a:r>
            <a:endParaRPr lang="en-GB" sz="1000" kern="1200" dirty="0" smtClean="0">
              <a:solidFill>
                <a:schemeClr val="tx1"/>
              </a:solidFill>
              <a:effectLst/>
              <a:latin typeface="Arial" charset="0"/>
              <a:ea typeface="+mn-ea"/>
              <a:cs typeface="+mn-cs"/>
            </a:endParaRPr>
          </a:p>
          <a:p>
            <a:pPr lvl="1" fontAlgn="base"/>
            <a:r>
              <a:rPr lang="en-GB" sz="1200" kern="1200" dirty="0" smtClean="0">
                <a:solidFill>
                  <a:schemeClr val="tx1"/>
                </a:solidFill>
                <a:effectLst/>
                <a:latin typeface="Arial" charset="0"/>
                <a:ea typeface="+mn-ea"/>
                <a:cs typeface="+mn-cs"/>
              </a:rPr>
              <a:t>Making a site accessible is about allowing user with varying disabilities to access the information using a wide variety of assistive devices</a:t>
            </a:r>
            <a:endParaRPr lang="en-GB" sz="1000" kern="1200" dirty="0" smtClean="0">
              <a:solidFill>
                <a:schemeClr val="tx1"/>
              </a:solidFill>
              <a:effectLst/>
              <a:latin typeface="Arial" charset="0"/>
              <a:ea typeface="+mn-ea"/>
              <a:cs typeface="+mn-cs"/>
            </a:endParaRPr>
          </a:p>
          <a:p>
            <a:pPr lvl="1" fontAlgn="base"/>
            <a:r>
              <a:rPr lang="en-GB" sz="1200" kern="1200" dirty="0" smtClean="0">
                <a:solidFill>
                  <a:schemeClr val="tx1"/>
                </a:solidFill>
                <a:effectLst/>
                <a:latin typeface="Arial" charset="0"/>
                <a:ea typeface="+mn-ea"/>
                <a:cs typeface="+mn-cs"/>
              </a:rPr>
              <a:t>It isn’t about the badge it is about doing what is right and it can enable and improve </a:t>
            </a:r>
            <a:r>
              <a:rPr lang="en-GB" sz="1200" kern="1200" dirty="0" err="1" smtClean="0">
                <a:solidFill>
                  <a:schemeClr val="tx1"/>
                </a:solidFill>
                <a:effectLst/>
                <a:latin typeface="Arial" charset="0"/>
                <a:ea typeface="+mn-ea"/>
                <a:cs typeface="+mn-cs"/>
              </a:rPr>
              <a:t>somebodys</a:t>
            </a:r>
            <a:r>
              <a:rPr lang="en-GB" sz="1200" kern="1200" dirty="0" smtClean="0">
                <a:solidFill>
                  <a:schemeClr val="tx1"/>
                </a:solidFill>
                <a:effectLst/>
                <a:latin typeface="Arial" charset="0"/>
                <a:ea typeface="+mn-ea"/>
                <a:cs typeface="+mn-cs"/>
              </a:rPr>
              <a:t> lifestyle</a:t>
            </a:r>
            <a:endParaRPr lang="en-GB" sz="1000" kern="1200" dirty="0" smtClean="0">
              <a:solidFill>
                <a:schemeClr val="tx1"/>
              </a:solidFill>
              <a:effectLst/>
              <a:latin typeface="Arial" charset="0"/>
              <a:ea typeface="+mn-ea"/>
              <a:cs typeface="+mn-cs"/>
            </a:endParaRPr>
          </a:p>
          <a:p>
            <a:pPr lvl="1" fontAlgn="base"/>
            <a:r>
              <a:rPr lang="en-GB" sz="1200" kern="1200" dirty="0" smtClean="0">
                <a:solidFill>
                  <a:schemeClr val="tx1"/>
                </a:solidFill>
                <a:effectLst/>
                <a:latin typeface="Arial" charset="0"/>
                <a:ea typeface="+mn-ea"/>
                <a:cs typeface="+mn-cs"/>
              </a:rPr>
              <a:t>Testing of new design templates to be done by charitable trust who employ users with varying disabilities to test the user experience </a:t>
            </a:r>
            <a:endParaRPr lang="en-GB" sz="1000" kern="1200" dirty="0" smtClean="0">
              <a:solidFill>
                <a:schemeClr val="tx1"/>
              </a:solidFill>
              <a:effectLst/>
              <a:latin typeface="Arial" charset="0"/>
              <a:ea typeface="+mn-ea"/>
              <a:cs typeface="+mn-cs"/>
            </a:endParaRPr>
          </a:p>
          <a:p>
            <a:pPr lvl="1" fontAlgn="base"/>
            <a:r>
              <a:rPr lang="en-GB" sz="1200" kern="1200" dirty="0" smtClean="0">
                <a:solidFill>
                  <a:schemeClr val="tx1"/>
                </a:solidFill>
                <a:effectLst/>
                <a:latin typeface="Arial" charset="0"/>
                <a:ea typeface="+mn-ea"/>
                <a:cs typeface="+mn-cs"/>
              </a:rPr>
              <a:t>Making the site accessible fits all users, it is about simplicity / clarity and ease of use, it also fits in with how content displays on mobile devices</a:t>
            </a:r>
            <a:endParaRPr lang="en-GB" sz="1000" kern="1200" dirty="0" smtClean="0">
              <a:solidFill>
                <a:schemeClr val="tx1"/>
              </a:solidFill>
              <a:effectLst/>
              <a:latin typeface="Arial"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193CA40F-54FB-4BFB-8DEF-0A91C7CB014C}" type="slidenum">
              <a:rPr lang="en-GB" smtClean="0"/>
              <a:pPr/>
              <a:t>12</a:t>
            </a:fld>
            <a:endParaRPr lang="en-GB"/>
          </a:p>
        </p:txBody>
      </p:sp>
    </p:spTree>
    <p:extLst>
      <p:ext uri="{BB962C8B-B14F-4D97-AF65-F5344CB8AC3E}">
        <p14:creationId xmlns:p14="http://schemas.microsoft.com/office/powerpoint/2010/main" val="4113389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fontAlgn="base"/>
            <a:r>
              <a:rPr lang="en-GB" sz="1200" kern="1200" dirty="0" smtClean="0">
                <a:solidFill>
                  <a:schemeClr val="tx1"/>
                </a:solidFill>
                <a:effectLst/>
                <a:latin typeface="Arial" charset="0"/>
                <a:ea typeface="+mn-ea"/>
                <a:cs typeface="+mn-cs"/>
              </a:rPr>
              <a:t>Less is more,</a:t>
            </a:r>
            <a:endParaRPr lang="en-GB" sz="1000" kern="1200" dirty="0" smtClean="0">
              <a:solidFill>
                <a:schemeClr val="tx1"/>
              </a:solidFill>
              <a:effectLst/>
              <a:latin typeface="Arial" charset="0"/>
              <a:ea typeface="+mn-ea"/>
              <a:cs typeface="+mn-cs"/>
            </a:endParaRPr>
          </a:p>
          <a:p>
            <a:pPr lvl="2" fontAlgn="base"/>
            <a:r>
              <a:rPr lang="en-GB" sz="1200" kern="1200" dirty="0" smtClean="0">
                <a:solidFill>
                  <a:schemeClr val="tx1"/>
                </a:solidFill>
                <a:effectLst/>
                <a:latin typeface="Arial" charset="0"/>
                <a:ea typeface="+mn-ea"/>
                <a:cs typeface="+mn-cs"/>
              </a:rPr>
              <a:t> less pages is easier to maintain and update and is easier to navigate</a:t>
            </a:r>
            <a:endParaRPr lang="en-GB" sz="1000" kern="1200" dirty="0" smtClean="0">
              <a:solidFill>
                <a:schemeClr val="tx1"/>
              </a:solidFill>
              <a:effectLst/>
              <a:latin typeface="Arial" charset="0"/>
              <a:ea typeface="+mn-ea"/>
              <a:cs typeface="+mn-cs"/>
            </a:endParaRPr>
          </a:p>
          <a:p>
            <a:pPr lvl="2" fontAlgn="base"/>
            <a:r>
              <a:rPr lang="en-GB" sz="1200" kern="1200" dirty="0" smtClean="0">
                <a:solidFill>
                  <a:schemeClr val="tx1"/>
                </a:solidFill>
                <a:effectLst/>
                <a:latin typeface="Arial" charset="0"/>
                <a:ea typeface="+mn-ea"/>
                <a:cs typeface="+mn-cs"/>
              </a:rPr>
              <a:t>Why produce content when we can signpost people to existing online resources</a:t>
            </a:r>
            <a:endParaRPr lang="en-GB" sz="1000" kern="1200" dirty="0" smtClean="0">
              <a:solidFill>
                <a:schemeClr val="tx1"/>
              </a:solidFill>
              <a:effectLst/>
              <a:latin typeface="Arial" charset="0"/>
              <a:ea typeface="+mn-ea"/>
              <a:cs typeface="+mn-cs"/>
            </a:endParaRPr>
          </a:p>
          <a:p>
            <a:pPr lvl="2" fontAlgn="base"/>
            <a:r>
              <a:rPr lang="en-GB" sz="1200" kern="1200" dirty="0" smtClean="0">
                <a:solidFill>
                  <a:schemeClr val="tx1"/>
                </a:solidFill>
                <a:effectLst/>
                <a:latin typeface="Arial" charset="0"/>
                <a:ea typeface="+mn-ea"/>
                <a:cs typeface="+mn-cs"/>
              </a:rPr>
              <a:t>Have people viewed the content / is it needed?</a:t>
            </a:r>
            <a:endParaRPr lang="en-GB" sz="1000" kern="1200" dirty="0" smtClean="0">
              <a:solidFill>
                <a:schemeClr val="tx1"/>
              </a:solidFill>
              <a:effectLst/>
              <a:latin typeface="Arial" charset="0"/>
              <a:ea typeface="+mn-ea"/>
              <a:cs typeface="+mn-cs"/>
            </a:endParaRPr>
          </a:p>
          <a:p>
            <a:pPr lvl="1" fontAlgn="base"/>
            <a:r>
              <a:rPr lang="en-GB" sz="1200" kern="1200" dirty="0" smtClean="0">
                <a:solidFill>
                  <a:schemeClr val="tx1"/>
                </a:solidFill>
                <a:effectLst/>
                <a:latin typeface="Arial" charset="0"/>
                <a:ea typeface="+mn-ea"/>
                <a:cs typeface="+mn-cs"/>
              </a:rPr>
              <a:t>Clearer and shorter pages – less waffle – teams / awards</a:t>
            </a:r>
            <a:endParaRPr lang="en-GB" sz="1000" kern="1200" dirty="0" smtClean="0">
              <a:solidFill>
                <a:schemeClr val="tx1"/>
              </a:solidFill>
              <a:effectLst/>
              <a:latin typeface="Arial" charset="0"/>
              <a:ea typeface="+mn-ea"/>
              <a:cs typeface="+mn-cs"/>
            </a:endParaRPr>
          </a:p>
          <a:p>
            <a:pPr lvl="1" fontAlgn="base"/>
            <a:r>
              <a:rPr lang="en-GB" sz="1200" kern="1200" dirty="0" smtClean="0">
                <a:solidFill>
                  <a:schemeClr val="tx1"/>
                </a:solidFill>
                <a:effectLst/>
                <a:latin typeface="Arial" charset="0"/>
                <a:ea typeface="+mn-ea"/>
                <a:cs typeface="+mn-cs"/>
              </a:rPr>
              <a:t>Top tasks / Interactions at the top of pages</a:t>
            </a:r>
            <a:endParaRPr lang="en-GB" sz="1000" kern="1200" dirty="0" smtClean="0">
              <a:solidFill>
                <a:schemeClr val="tx1"/>
              </a:solidFill>
              <a:effectLst/>
              <a:latin typeface="Arial" charset="0"/>
              <a:ea typeface="+mn-ea"/>
              <a:cs typeface="+mn-cs"/>
            </a:endParaRPr>
          </a:p>
          <a:p>
            <a:pPr lvl="1" fontAlgn="base"/>
            <a:r>
              <a:rPr lang="en-GB" sz="1200" kern="1200" dirty="0" smtClean="0">
                <a:solidFill>
                  <a:schemeClr val="tx1"/>
                </a:solidFill>
                <a:effectLst/>
                <a:latin typeface="Arial" charset="0"/>
                <a:ea typeface="+mn-ea"/>
                <a:cs typeface="+mn-cs"/>
              </a:rPr>
              <a:t>Users want to get on and get info or do transactions and the leave</a:t>
            </a:r>
            <a:endParaRPr lang="en-GB" sz="1000" kern="1200" dirty="0" smtClean="0">
              <a:solidFill>
                <a:schemeClr val="tx1"/>
              </a:solidFill>
              <a:effectLst/>
              <a:latin typeface="Arial" charset="0"/>
              <a:ea typeface="+mn-ea"/>
              <a:cs typeface="+mn-cs"/>
            </a:endParaRPr>
          </a:p>
          <a:p>
            <a:pPr lvl="1" fontAlgn="base"/>
            <a:r>
              <a:rPr lang="en-GB" sz="1200" kern="1200" dirty="0" smtClean="0">
                <a:solidFill>
                  <a:schemeClr val="tx1"/>
                </a:solidFill>
                <a:effectLst/>
                <a:latin typeface="Arial" charset="0"/>
                <a:ea typeface="+mn-ea"/>
                <a:cs typeface="+mn-cs"/>
              </a:rPr>
              <a:t>Lasting experience is about can the person do what they wanted to</a:t>
            </a:r>
            <a:endParaRPr lang="en-GB" sz="1000" kern="1200" dirty="0" smtClean="0">
              <a:solidFill>
                <a:schemeClr val="tx1"/>
              </a:solidFill>
              <a:effectLst/>
              <a:latin typeface="Arial" charset="0"/>
              <a:ea typeface="+mn-ea"/>
              <a:cs typeface="+mn-cs"/>
            </a:endParaRPr>
          </a:p>
          <a:p>
            <a:pPr lvl="1" fontAlgn="base"/>
            <a:r>
              <a:rPr lang="en-GB" sz="1200" kern="1200" dirty="0" smtClean="0">
                <a:solidFill>
                  <a:schemeClr val="tx1"/>
                </a:solidFill>
                <a:effectLst/>
                <a:latin typeface="Arial" charset="0"/>
                <a:ea typeface="+mn-ea"/>
                <a:cs typeface="+mn-cs"/>
              </a:rPr>
              <a:t>Customers generally want to know:</a:t>
            </a:r>
            <a:endParaRPr lang="en-GB" sz="1000" kern="1200" dirty="0" smtClean="0">
              <a:solidFill>
                <a:schemeClr val="tx1"/>
              </a:solidFill>
              <a:effectLst/>
              <a:latin typeface="Arial" charset="0"/>
              <a:ea typeface="+mn-ea"/>
              <a:cs typeface="+mn-cs"/>
            </a:endParaRPr>
          </a:p>
          <a:p>
            <a:pPr lvl="2" fontAlgn="base"/>
            <a:r>
              <a:rPr lang="en-GB" sz="1200" kern="1200" dirty="0" smtClean="0">
                <a:solidFill>
                  <a:schemeClr val="tx1"/>
                </a:solidFill>
                <a:effectLst/>
                <a:latin typeface="Arial" charset="0"/>
                <a:ea typeface="+mn-ea"/>
                <a:cs typeface="+mn-cs"/>
              </a:rPr>
              <a:t>What is the service?</a:t>
            </a:r>
            <a:endParaRPr lang="en-GB" sz="1000" kern="1200" dirty="0" smtClean="0">
              <a:solidFill>
                <a:schemeClr val="tx1"/>
              </a:solidFill>
              <a:effectLst/>
              <a:latin typeface="Arial" charset="0"/>
              <a:ea typeface="+mn-ea"/>
              <a:cs typeface="+mn-cs"/>
            </a:endParaRPr>
          </a:p>
          <a:p>
            <a:pPr lvl="2" fontAlgn="base"/>
            <a:r>
              <a:rPr lang="en-GB" sz="1200" kern="1200" dirty="0" smtClean="0">
                <a:solidFill>
                  <a:schemeClr val="tx1"/>
                </a:solidFill>
                <a:effectLst/>
                <a:latin typeface="Arial" charset="0"/>
                <a:ea typeface="+mn-ea"/>
                <a:cs typeface="+mn-cs"/>
              </a:rPr>
              <a:t>Do I qualify for the service?</a:t>
            </a:r>
            <a:endParaRPr lang="en-GB" sz="1000" kern="1200" dirty="0" smtClean="0">
              <a:solidFill>
                <a:schemeClr val="tx1"/>
              </a:solidFill>
              <a:effectLst/>
              <a:latin typeface="Arial" charset="0"/>
              <a:ea typeface="+mn-ea"/>
              <a:cs typeface="+mn-cs"/>
            </a:endParaRPr>
          </a:p>
          <a:p>
            <a:pPr lvl="2" fontAlgn="base"/>
            <a:r>
              <a:rPr lang="en-GB" sz="1200" kern="1200" dirty="0" smtClean="0">
                <a:solidFill>
                  <a:schemeClr val="tx1"/>
                </a:solidFill>
                <a:effectLst/>
                <a:latin typeface="Arial" charset="0"/>
                <a:ea typeface="+mn-ea"/>
                <a:cs typeface="+mn-cs"/>
              </a:rPr>
              <a:t>How to apply for it? </a:t>
            </a:r>
            <a:endParaRPr lang="en-GB" sz="1000" kern="1200" dirty="0" smtClean="0">
              <a:solidFill>
                <a:schemeClr val="tx1"/>
              </a:solidFill>
              <a:effectLst/>
              <a:latin typeface="Arial" charset="0"/>
              <a:ea typeface="+mn-ea"/>
              <a:cs typeface="+mn-cs"/>
            </a:endParaRPr>
          </a:p>
          <a:p>
            <a:pPr lvl="2" fontAlgn="base"/>
            <a:r>
              <a:rPr lang="en-GB" sz="1200" kern="1200" dirty="0" smtClean="0">
                <a:solidFill>
                  <a:schemeClr val="tx1"/>
                </a:solidFill>
                <a:effectLst/>
                <a:latin typeface="Arial" charset="0"/>
                <a:ea typeface="+mn-ea"/>
                <a:cs typeface="+mn-cs"/>
              </a:rPr>
              <a:t>How do I report it?</a:t>
            </a:r>
            <a:endParaRPr lang="en-GB" sz="1000" kern="1200" dirty="0" smtClean="0">
              <a:solidFill>
                <a:schemeClr val="tx1"/>
              </a:solidFill>
              <a:effectLst/>
              <a:latin typeface="Arial" charset="0"/>
              <a:ea typeface="+mn-ea"/>
              <a:cs typeface="+mn-cs"/>
            </a:endParaRPr>
          </a:p>
          <a:p>
            <a:pPr lvl="2" fontAlgn="base"/>
            <a:r>
              <a:rPr lang="en-GB" sz="1200" kern="1200" dirty="0" smtClean="0">
                <a:solidFill>
                  <a:schemeClr val="tx1"/>
                </a:solidFill>
                <a:effectLst/>
                <a:latin typeface="Arial" charset="0"/>
                <a:ea typeface="+mn-ea"/>
                <a:cs typeface="+mn-cs"/>
              </a:rPr>
              <a:t>How / Where can access the service?</a:t>
            </a:r>
            <a:endParaRPr lang="en-GB" sz="1000" kern="1200" dirty="0" smtClean="0">
              <a:solidFill>
                <a:schemeClr val="tx1"/>
              </a:solidFill>
              <a:effectLst/>
              <a:latin typeface="Arial" charset="0"/>
              <a:ea typeface="+mn-ea"/>
              <a:cs typeface="+mn-cs"/>
            </a:endParaRPr>
          </a:p>
          <a:p>
            <a:pPr lvl="2" fontAlgn="base"/>
            <a:r>
              <a:rPr lang="en-GB" sz="1200" kern="1200" dirty="0" smtClean="0">
                <a:solidFill>
                  <a:schemeClr val="tx1"/>
                </a:solidFill>
                <a:effectLst/>
                <a:latin typeface="Arial" charset="0"/>
                <a:ea typeface="+mn-ea"/>
                <a:cs typeface="+mn-cs"/>
              </a:rPr>
              <a:t>Is there a cost for there service?</a:t>
            </a:r>
            <a:endParaRPr lang="en-GB" sz="1000" kern="1200" dirty="0" smtClean="0">
              <a:solidFill>
                <a:schemeClr val="tx1"/>
              </a:solidFill>
              <a:effectLst/>
              <a:latin typeface="Arial" charset="0"/>
              <a:ea typeface="+mn-ea"/>
              <a:cs typeface="+mn-cs"/>
            </a:endParaRPr>
          </a:p>
          <a:p>
            <a:pPr lvl="2" fontAlgn="base"/>
            <a:r>
              <a:rPr lang="en-GB" sz="1200" kern="1200" dirty="0" smtClean="0">
                <a:solidFill>
                  <a:schemeClr val="tx1"/>
                </a:solidFill>
                <a:effectLst/>
                <a:latin typeface="Arial" charset="0"/>
                <a:ea typeface="+mn-ea"/>
                <a:cs typeface="+mn-cs"/>
              </a:rPr>
              <a:t>How to do I pay?</a:t>
            </a:r>
            <a:endParaRPr lang="en-GB" sz="1000" kern="1200" dirty="0" smtClean="0">
              <a:solidFill>
                <a:schemeClr val="tx1"/>
              </a:solidFill>
              <a:effectLst/>
              <a:latin typeface="Arial"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193CA40F-54FB-4BFB-8DEF-0A91C7CB014C}" type="slidenum">
              <a:rPr lang="en-GB" smtClean="0"/>
              <a:pPr/>
              <a:t>13</a:t>
            </a:fld>
            <a:endParaRPr lang="en-GB"/>
          </a:p>
        </p:txBody>
      </p:sp>
    </p:spTree>
    <p:extLst>
      <p:ext uri="{BB962C8B-B14F-4D97-AF65-F5344CB8AC3E}">
        <p14:creationId xmlns:p14="http://schemas.microsoft.com/office/powerpoint/2010/main" val="3511989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3,000</a:t>
            </a:r>
            <a:r>
              <a:rPr lang="en-GB" baseline="0" dirty="0" smtClean="0"/>
              <a:t> registrations in first few days</a:t>
            </a:r>
          </a:p>
          <a:p>
            <a:r>
              <a:rPr lang="en-GB" baseline="0" dirty="0" smtClean="0"/>
              <a:t>Direct debit sign ups for council tax</a:t>
            </a:r>
          </a:p>
          <a:p>
            <a:r>
              <a:rPr lang="en-GB" baseline="0" dirty="0" smtClean="0"/>
              <a:t>First phase – council tax, Housing benefits, housing rents.</a:t>
            </a:r>
          </a:p>
          <a:p>
            <a:r>
              <a:rPr lang="en-GB" baseline="0" dirty="0" smtClean="0"/>
              <a:t>More to come</a:t>
            </a:r>
            <a:endParaRPr lang="en-GB" dirty="0"/>
          </a:p>
        </p:txBody>
      </p:sp>
      <p:sp>
        <p:nvSpPr>
          <p:cNvPr id="4" name="Slide Number Placeholder 3"/>
          <p:cNvSpPr>
            <a:spLocks noGrp="1"/>
          </p:cNvSpPr>
          <p:nvPr>
            <p:ph type="sldNum" sz="quarter" idx="10"/>
          </p:nvPr>
        </p:nvSpPr>
        <p:spPr/>
        <p:txBody>
          <a:bodyPr/>
          <a:lstStyle/>
          <a:p>
            <a:fld id="{193CA40F-54FB-4BFB-8DEF-0A91C7CB014C}" type="slidenum">
              <a:rPr lang="en-GB" smtClean="0"/>
              <a:pPr/>
              <a:t>16</a:t>
            </a:fld>
            <a:endParaRPr lang="en-GB"/>
          </a:p>
        </p:txBody>
      </p:sp>
    </p:spTree>
    <p:extLst>
      <p:ext uri="{BB962C8B-B14F-4D97-AF65-F5344CB8AC3E}">
        <p14:creationId xmlns:p14="http://schemas.microsoft.com/office/powerpoint/2010/main" val="1181683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dirty="0" smtClean="0"/>
              <a:t>– Do you start from scratch or do you migrate and adapt. We chose to migrate and then review content due to time restrictions and resources. We probably would have started from scratch if we were to do it again.</a:t>
            </a:r>
          </a:p>
          <a:p>
            <a:endParaRPr lang="en-GB" dirty="0"/>
          </a:p>
        </p:txBody>
      </p:sp>
      <p:sp>
        <p:nvSpPr>
          <p:cNvPr id="4" name="Slide Number Placeholder 3"/>
          <p:cNvSpPr>
            <a:spLocks noGrp="1"/>
          </p:cNvSpPr>
          <p:nvPr>
            <p:ph type="sldNum" sz="quarter" idx="10"/>
          </p:nvPr>
        </p:nvSpPr>
        <p:spPr/>
        <p:txBody>
          <a:bodyPr/>
          <a:lstStyle/>
          <a:p>
            <a:fld id="{193CA40F-54FB-4BFB-8DEF-0A91C7CB014C}" type="slidenum">
              <a:rPr lang="en-GB" smtClean="0"/>
              <a:pPr/>
              <a:t>18</a:t>
            </a:fld>
            <a:endParaRPr lang="en-GB"/>
          </a:p>
        </p:txBody>
      </p:sp>
    </p:spTree>
    <p:extLst>
      <p:ext uri="{BB962C8B-B14F-4D97-AF65-F5344CB8AC3E}">
        <p14:creationId xmlns:p14="http://schemas.microsoft.com/office/powerpoint/2010/main" val="151282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Web and Telephone –</a:t>
            </a:r>
            <a:r>
              <a:rPr lang="en-GB" baseline="0" dirty="0" smtClean="0"/>
              <a:t> October 2011 to September 2012</a:t>
            </a:r>
            <a:endParaRPr lang="en-GB" dirty="0" smtClean="0"/>
          </a:p>
          <a:p>
            <a:endParaRPr lang="en-GB" dirty="0" smtClean="0"/>
          </a:p>
          <a:p>
            <a:r>
              <a:rPr lang="en-GB" dirty="0" smtClean="0"/>
              <a:t>Wigan Life</a:t>
            </a:r>
            <a:r>
              <a:rPr lang="en-GB" baseline="0" dirty="0" smtClean="0"/>
              <a:t> Centre – </a:t>
            </a:r>
            <a:r>
              <a:rPr lang="en-GB" b="1" baseline="0" dirty="0" smtClean="0">
                <a:solidFill>
                  <a:srgbClr val="FF0000"/>
                </a:solidFill>
              </a:rPr>
              <a:t>January to September 2012</a:t>
            </a:r>
          </a:p>
          <a:p>
            <a:r>
              <a:rPr lang="en-GB" baseline="0" dirty="0" smtClean="0"/>
              <a:t>Local Life Centres – October 2011 to September 2012</a:t>
            </a:r>
            <a:endParaRPr lang="en-GB" dirty="0"/>
          </a:p>
        </p:txBody>
      </p:sp>
      <p:sp>
        <p:nvSpPr>
          <p:cNvPr id="4" name="Slide Number Placeholder 3"/>
          <p:cNvSpPr>
            <a:spLocks noGrp="1"/>
          </p:cNvSpPr>
          <p:nvPr>
            <p:ph type="sldNum" sz="quarter" idx="10"/>
          </p:nvPr>
        </p:nvSpPr>
        <p:spPr/>
        <p:txBody>
          <a:bodyPr/>
          <a:lstStyle/>
          <a:p>
            <a:fld id="{193CA40F-54FB-4BFB-8DEF-0A91C7CB014C}" type="slidenum">
              <a:rPr lang="en-GB" smtClean="0"/>
              <a:pPr/>
              <a:t>3</a:t>
            </a:fld>
            <a:endParaRPr lang="en-GB"/>
          </a:p>
        </p:txBody>
      </p:sp>
    </p:spTree>
    <p:extLst>
      <p:ext uri="{BB962C8B-B14F-4D97-AF65-F5344CB8AC3E}">
        <p14:creationId xmlns:p14="http://schemas.microsoft.com/office/powerpoint/2010/main" val="407184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3CA40F-54FB-4BFB-8DEF-0A91C7CB014C}" type="slidenum">
              <a:rPr lang="en-GB" smtClean="0">
                <a:solidFill>
                  <a:prstClr val="black"/>
                </a:solidFill>
              </a:rPr>
              <a:pPr/>
              <a:t>4</a:t>
            </a:fld>
            <a:endParaRPr lang="en-GB">
              <a:solidFill>
                <a:prstClr val="black"/>
              </a:solidFill>
            </a:endParaRPr>
          </a:p>
        </p:txBody>
      </p:sp>
    </p:spTree>
    <p:extLst>
      <p:ext uri="{BB962C8B-B14F-4D97-AF65-F5344CB8AC3E}">
        <p14:creationId xmlns:p14="http://schemas.microsoft.com/office/powerpoint/2010/main" val="4071844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Waste</a:t>
            </a:r>
            <a:r>
              <a:rPr lang="en-GB" baseline="0" dirty="0" smtClean="0"/>
              <a:t> collection – Missed bins, damaged/replacement bins, </a:t>
            </a:r>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Payments – Direct debits, overpayments, queries</a:t>
            </a:r>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Benefits – General enquiries, FSM, Manual calculation</a:t>
            </a:r>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Change in circumstances – Address details, benefit</a:t>
            </a:r>
            <a:r>
              <a:rPr lang="en-GB" baseline="0" dirty="0" smtClean="0"/>
              <a:t> changes,</a:t>
            </a:r>
            <a:endParaRPr lang="en-GB" dirty="0" smtClean="0"/>
          </a:p>
          <a:p>
            <a:endParaRPr lang="en-GB" dirty="0"/>
          </a:p>
        </p:txBody>
      </p:sp>
      <p:sp>
        <p:nvSpPr>
          <p:cNvPr id="4" name="Slide Number Placeholder 3"/>
          <p:cNvSpPr>
            <a:spLocks noGrp="1"/>
          </p:cNvSpPr>
          <p:nvPr>
            <p:ph type="sldNum" sz="quarter" idx="10"/>
          </p:nvPr>
        </p:nvSpPr>
        <p:spPr/>
        <p:txBody>
          <a:bodyPr/>
          <a:lstStyle/>
          <a:p>
            <a:fld id="{193CA40F-54FB-4BFB-8DEF-0A91C7CB014C}" type="slidenum">
              <a:rPr lang="en-GB" smtClean="0"/>
              <a:pPr/>
              <a:t>5</a:t>
            </a:fld>
            <a:endParaRPr lang="en-GB"/>
          </a:p>
        </p:txBody>
      </p:sp>
    </p:spTree>
    <p:extLst>
      <p:ext uri="{BB962C8B-B14F-4D97-AF65-F5344CB8AC3E}">
        <p14:creationId xmlns:p14="http://schemas.microsoft.com/office/powerpoint/2010/main" val="2718339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Benefits</a:t>
            </a:r>
            <a:r>
              <a:rPr lang="en-GB" baseline="0" dirty="0" smtClean="0"/>
              <a:t> enquiry – Housing benefit, change in circumstances</a:t>
            </a:r>
          </a:p>
          <a:p>
            <a:r>
              <a:rPr lang="en-GB" baseline="0" dirty="0" smtClean="0"/>
              <a:t>Council Tax – General enquiries</a:t>
            </a:r>
          </a:p>
          <a:p>
            <a:r>
              <a:rPr lang="en-GB" baseline="0" dirty="0" smtClean="0"/>
              <a:t>Payments – Council services, parking fines/permits</a:t>
            </a:r>
          </a:p>
          <a:p>
            <a:r>
              <a:rPr lang="en-GB" baseline="0" dirty="0" smtClean="0"/>
              <a:t>Waste collection – Missed bins, recycling bin rollout, permit scheme</a:t>
            </a:r>
            <a:endParaRPr lang="en-GB" dirty="0"/>
          </a:p>
        </p:txBody>
      </p:sp>
      <p:sp>
        <p:nvSpPr>
          <p:cNvPr id="4" name="Slide Number Placeholder 3"/>
          <p:cNvSpPr>
            <a:spLocks noGrp="1"/>
          </p:cNvSpPr>
          <p:nvPr>
            <p:ph type="sldNum" sz="quarter" idx="10"/>
          </p:nvPr>
        </p:nvSpPr>
        <p:spPr/>
        <p:txBody>
          <a:bodyPr/>
          <a:lstStyle/>
          <a:p>
            <a:fld id="{193CA40F-54FB-4BFB-8DEF-0A91C7CB014C}" type="slidenum">
              <a:rPr lang="en-GB" smtClean="0"/>
              <a:pPr/>
              <a:t>6</a:t>
            </a:fld>
            <a:endParaRPr lang="en-GB"/>
          </a:p>
        </p:txBody>
      </p:sp>
    </p:spTree>
    <p:extLst>
      <p:ext uri="{BB962C8B-B14F-4D97-AF65-F5344CB8AC3E}">
        <p14:creationId xmlns:p14="http://schemas.microsoft.com/office/powerpoint/2010/main" val="3231151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October 2011 to September 2012</a:t>
            </a:r>
            <a:endParaRPr lang="en-GB" dirty="0" smtClean="0"/>
          </a:p>
          <a:p>
            <a:endParaRPr lang="en-GB"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1" dirty="0" smtClean="0">
                <a:solidFill>
                  <a:srgbClr val="0070C0"/>
                </a:solidFill>
              </a:rPr>
              <a:t>48% </a:t>
            </a:r>
            <a:r>
              <a:rPr lang="en-US" dirty="0" smtClean="0"/>
              <a:t>of people visited 1 page and then left – this could be a good thing or a bad thing – we need to</a:t>
            </a:r>
            <a:r>
              <a:rPr lang="en-US" baseline="0" dirty="0" smtClean="0"/>
              <a:t> understand this</a:t>
            </a:r>
            <a:endParaRPr lang="en-US" dirty="0" smtClean="0"/>
          </a:p>
          <a:p>
            <a:endParaRPr lang="en-GB" dirty="0"/>
          </a:p>
        </p:txBody>
      </p:sp>
      <p:sp>
        <p:nvSpPr>
          <p:cNvPr id="4" name="Slide Number Placeholder 3"/>
          <p:cNvSpPr>
            <a:spLocks noGrp="1"/>
          </p:cNvSpPr>
          <p:nvPr>
            <p:ph type="sldNum" sz="quarter" idx="10"/>
          </p:nvPr>
        </p:nvSpPr>
        <p:spPr/>
        <p:txBody>
          <a:bodyPr/>
          <a:lstStyle/>
          <a:p>
            <a:fld id="{193CA40F-54FB-4BFB-8DEF-0A91C7CB014C}" type="slidenum">
              <a:rPr lang="en-GB" smtClean="0"/>
              <a:pPr/>
              <a:t>7</a:t>
            </a:fld>
            <a:endParaRPr lang="en-GB"/>
          </a:p>
        </p:txBody>
      </p:sp>
    </p:spTree>
    <p:extLst>
      <p:ext uri="{BB962C8B-B14F-4D97-AF65-F5344CB8AC3E}">
        <p14:creationId xmlns:p14="http://schemas.microsoft.com/office/powerpoint/2010/main" val="3398482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GB" b="0" u="none" dirty="0" smtClean="0">
                <a:solidFill>
                  <a:schemeClr val="tx1"/>
                </a:solidFill>
              </a:rPr>
              <a:t>This graph shows the trend increasing over the last year. There has been a steady increase in mobile usage to access council web pages over the last 3 years. </a:t>
            </a:r>
            <a:endParaRPr lang="en-GB" b="0" u="none" dirty="0">
              <a:solidFill>
                <a:schemeClr val="tx1"/>
              </a:solidFill>
            </a:endParaRPr>
          </a:p>
        </p:txBody>
      </p:sp>
      <p:sp>
        <p:nvSpPr>
          <p:cNvPr id="4" name="Slide Number Placeholder 3"/>
          <p:cNvSpPr>
            <a:spLocks noGrp="1"/>
          </p:cNvSpPr>
          <p:nvPr>
            <p:ph type="sldNum" sz="quarter" idx="10"/>
          </p:nvPr>
        </p:nvSpPr>
        <p:spPr/>
        <p:txBody>
          <a:bodyPr/>
          <a:lstStyle/>
          <a:p>
            <a:fld id="{193CA40F-54FB-4BFB-8DEF-0A91C7CB014C}" type="slidenum">
              <a:rPr lang="en-GB" smtClean="0"/>
              <a:pPr/>
              <a:t>8</a:t>
            </a:fld>
            <a:endParaRPr lang="en-GB"/>
          </a:p>
        </p:txBody>
      </p:sp>
    </p:spTree>
    <p:extLst>
      <p:ext uri="{BB962C8B-B14F-4D97-AF65-F5344CB8AC3E}">
        <p14:creationId xmlns:p14="http://schemas.microsoft.com/office/powerpoint/2010/main" val="1609264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3CA40F-54FB-4BFB-8DEF-0A91C7CB014C}" type="slidenum">
              <a:rPr lang="en-GB" smtClean="0"/>
              <a:pPr/>
              <a:t>9</a:t>
            </a:fld>
            <a:endParaRPr lang="en-GB"/>
          </a:p>
        </p:txBody>
      </p:sp>
    </p:spTree>
    <p:extLst>
      <p:ext uri="{BB962C8B-B14F-4D97-AF65-F5344CB8AC3E}">
        <p14:creationId xmlns:p14="http://schemas.microsoft.com/office/powerpoint/2010/main" val="377799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3CA40F-54FB-4BFB-8DEF-0A91C7CB014C}" type="slidenum">
              <a:rPr lang="en-GB" smtClean="0">
                <a:solidFill>
                  <a:prstClr val="black"/>
                </a:solidFill>
              </a:rPr>
              <a:pPr/>
              <a:t>11</a:t>
            </a:fld>
            <a:endParaRPr lang="en-GB">
              <a:solidFill>
                <a:prstClr val="black"/>
              </a:solidFill>
            </a:endParaRPr>
          </a:p>
        </p:txBody>
      </p:sp>
    </p:spTree>
    <p:extLst>
      <p:ext uri="{BB962C8B-B14F-4D97-AF65-F5344CB8AC3E}">
        <p14:creationId xmlns:p14="http://schemas.microsoft.com/office/powerpoint/2010/main" val="323115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3000C21-F674-4820-8FCF-0D61D334D1A4}" type="slidenum">
              <a:rPr lang="en-GB"/>
              <a:pPr/>
              <a:t>‹#›</a:t>
            </a:fld>
            <a:endParaRPr lang="en-GB"/>
          </a:p>
        </p:txBody>
      </p:sp>
    </p:spTree>
    <p:extLst>
      <p:ext uri="{BB962C8B-B14F-4D97-AF65-F5344CB8AC3E}">
        <p14:creationId xmlns:p14="http://schemas.microsoft.com/office/powerpoint/2010/main" val="97105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1693D94-C1E4-4157-BC9E-784FCC5491C0}" type="slidenum">
              <a:rPr lang="en-GB"/>
              <a:pPr/>
              <a:t>‹#›</a:t>
            </a:fld>
            <a:endParaRPr lang="en-GB"/>
          </a:p>
        </p:txBody>
      </p:sp>
    </p:spTree>
    <p:extLst>
      <p:ext uri="{BB962C8B-B14F-4D97-AF65-F5344CB8AC3E}">
        <p14:creationId xmlns:p14="http://schemas.microsoft.com/office/powerpoint/2010/main" val="378755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E3176024-A18D-4112-83EA-514EC6390F45}" type="slidenum">
              <a:rPr lang="en-GB"/>
              <a:pPr/>
              <a:t>‹#›</a:t>
            </a:fld>
            <a:endParaRPr lang="en-GB"/>
          </a:p>
        </p:txBody>
      </p:sp>
    </p:spTree>
    <p:extLst>
      <p:ext uri="{BB962C8B-B14F-4D97-AF65-F5344CB8AC3E}">
        <p14:creationId xmlns:p14="http://schemas.microsoft.com/office/powerpoint/2010/main" val="1388215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1EEBD5B-40B3-4C99-A85E-822BF8D86C1B}" type="slidenum">
              <a:rPr lang="en-GB"/>
              <a:pPr/>
              <a:t>‹#›</a:t>
            </a:fld>
            <a:endParaRPr lang="en-GB"/>
          </a:p>
        </p:txBody>
      </p:sp>
    </p:spTree>
    <p:extLst>
      <p:ext uri="{BB962C8B-B14F-4D97-AF65-F5344CB8AC3E}">
        <p14:creationId xmlns:p14="http://schemas.microsoft.com/office/powerpoint/2010/main" val="1955131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4E408869-6363-47EB-88EE-7F31E86B73FA}" type="slidenum">
              <a:rPr lang="en-GB"/>
              <a:pPr/>
              <a:t>‹#›</a:t>
            </a:fld>
            <a:endParaRPr lang="en-GB"/>
          </a:p>
        </p:txBody>
      </p:sp>
    </p:spTree>
    <p:extLst>
      <p:ext uri="{BB962C8B-B14F-4D97-AF65-F5344CB8AC3E}">
        <p14:creationId xmlns:p14="http://schemas.microsoft.com/office/powerpoint/2010/main" val="228528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A88C971-A13E-4B33-A7FE-6B128A25E6C2}" type="slidenum">
              <a:rPr lang="en-GB"/>
              <a:pPr/>
              <a:t>‹#›</a:t>
            </a:fld>
            <a:endParaRPr lang="en-GB"/>
          </a:p>
        </p:txBody>
      </p:sp>
    </p:spTree>
    <p:extLst>
      <p:ext uri="{BB962C8B-B14F-4D97-AF65-F5344CB8AC3E}">
        <p14:creationId xmlns:p14="http://schemas.microsoft.com/office/powerpoint/2010/main" val="4281323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127574CD-AA2B-4749-BD97-FBD58BA6D483}" type="slidenum">
              <a:rPr lang="en-GB"/>
              <a:pPr/>
              <a:t>‹#›</a:t>
            </a:fld>
            <a:endParaRPr lang="en-GB"/>
          </a:p>
        </p:txBody>
      </p:sp>
    </p:spTree>
    <p:extLst>
      <p:ext uri="{BB962C8B-B14F-4D97-AF65-F5344CB8AC3E}">
        <p14:creationId xmlns:p14="http://schemas.microsoft.com/office/powerpoint/2010/main" val="2137109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26967345-4E15-4DAC-9CEA-78B8F6586DFC}" type="slidenum">
              <a:rPr lang="en-GB"/>
              <a:pPr/>
              <a:t>‹#›</a:t>
            </a:fld>
            <a:endParaRPr lang="en-GB"/>
          </a:p>
        </p:txBody>
      </p:sp>
    </p:spTree>
    <p:extLst>
      <p:ext uri="{BB962C8B-B14F-4D97-AF65-F5344CB8AC3E}">
        <p14:creationId xmlns:p14="http://schemas.microsoft.com/office/powerpoint/2010/main" val="286446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7C1C1292-B287-48E2-9B7C-283A8C2D39F1}" type="slidenum">
              <a:rPr lang="en-GB"/>
              <a:pPr/>
              <a:t>‹#›</a:t>
            </a:fld>
            <a:endParaRPr lang="en-GB"/>
          </a:p>
        </p:txBody>
      </p:sp>
    </p:spTree>
    <p:extLst>
      <p:ext uri="{BB962C8B-B14F-4D97-AF65-F5344CB8AC3E}">
        <p14:creationId xmlns:p14="http://schemas.microsoft.com/office/powerpoint/2010/main" val="1255961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2023B9AC-2B39-48CA-B939-6FCA7DBAF0EA}" type="slidenum">
              <a:rPr lang="en-GB"/>
              <a:pPr/>
              <a:t>‹#›</a:t>
            </a:fld>
            <a:endParaRPr lang="en-GB"/>
          </a:p>
        </p:txBody>
      </p:sp>
    </p:spTree>
    <p:extLst>
      <p:ext uri="{BB962C8B-B14F-4D97-AF65-F5344CB8AC3E}">
        <p14:creationId xmlns:p14="http://schemas.microsoft.com/office/powerpoint/2010/main" val="3126186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6BCA4EE5-E6AC-4473-AFB8-0F8A40A9A192}" type="slidenum">
              <a:rPr lang="en-GB"/>
              <a:pPr/>
              <a:t>‹#›</a:t>
            </a:fld>
            <a:endParaRPr lang="en-GB"/>
          </a:p>
        </p:txBody>
      </p:sp>
    </p:spTree>
    <p:extLst>
      <p:ext uri="{BB962C8B-B14F-4D97-AF65-F5344CB8AC3E}">
        <p14:creationId xmlns:p14="http://schemas.microsoft.com/office/powerpoint/2010/main" val="285758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19169F8-CEF8-42CD-A6B4-5E3B3A266DF2}" type="slidenum">
              <a:rPr lang="en-GB"/>
              <a:pPr/>
              <a:t>‹#›</a:t>
            </a:fld>
            <a:endParaRPr lang="en-GB"/>
          </a:p>
        </p:txBody>
      </p:sp>
    </p:spTree>
    <p:extLst>
      <p:ext uri="{BB962C8B-B14F-4D97-AF65-F5344CB8AC3E}">
        <p14:creationId xmlns:p14="http://schemas.microsoft.com/office/powerpoint/2010/main" val="7907420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7AFDD294-A93C-405D-938B-2BEA255DE361}" type="slidenum">
              <a:rPr lang="en-GB"/>
              <a:pPr/>
              <a:t>‹#›</a:t>
            </a:fld>
            <a:endParaRPr lang="en-GB"/>
          </a:p>
        </p:txBody>
      </p:sp>
    </p:spTree>
    <p:extLst>
      <p:ext uri="{BB962C8B-B14F-4D97-AF65-F5344CB8AC3E}">
        <p14:creationId xmlns:p14="http://schemas.microsoft.com/office/powerpoint/2010/main" val="5843131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B4E1FA6-03C4-455D-92E8-602E4B98C89F}" type="slidenum">
              <a:rPr lang="en-GB"/>
              <a:pPr/>
              <a:t>‹#›</a:t>
            </a:fld>
            <a:endParaRPr lang="en-GB"/>
          </a:p>
        </p:txBody>
      </p:sp>
    </p:spTree>
    <p:extLst>
      <p:ext uri="{BB962C8B-B14F-4D97-AF65-F5344CB8AC3E}">
        <p14:creationId xmlns:p14="http://schemas.microsoft.com/office/powerpoint/2010/main" val="37979495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CDA1411-94F2-460B-8521-10005D5021AA}" type="slidenum">
              <a:rPr lang="en-GB"/>
              <a:pPr/>
              <a:t>‹#›</a:t>
            </a:fld>
            <a:endParaRPr lang="en-GB"/>
          </a:p>
        </p:txBody>
      </p:sp>
    </p:spTree>
    <p:extLst>
      <p:ext uri="{BB962C8B-B14F-4D97-AF65-F5344CB8AC3E}">
        <p14:creationId xmlns:p14="http://schemas.microsoft.com/office/powerpoint/2010/main" val="21326532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B84A533-16EC-4FE0-8886-51B27B792C3D}" type="slidenum">
              <a:rPr lang="en-GB"/>
              <a:pPr/>
              <a:t>‹#›</a:t>
            </a:fld>
            <a:endParaRPr lang="en-GB"/>
          </a:p>
        </p:txBody>
      </p:sp>
    </p:spTree>
    <p:extLst>
      <p:ext uri="{BB962C8B-B14F-4D97-AF65-F5344CB8AC3E}">
        <p14:creationId xmlns:p14="http://schemas.microsoft.com/office/powerpoint/2010/main" val="2842203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EF8E2F68-8339-4F2F-9B6A-8DF0AF979597}" type="slidenum">
              <a:rPr lang="en-GB"/>
              <a:pPr/>
              <a:t>‹#›</a:t>
            </a:fld>
            <a:endParaRPr lang="en-GB"/>
          </a:p>
        </p:txBody>
      </p:sp>
    </p:spTree>
    <p:extLst>
      <p:ext uri="{BB962C8B-B14F-4D97-AF65-F5344CB8AC3E}">
        <p14:creationId xmlns:p14="http://schemas.microsoft.com/office/powerpoint/2010/main" val="16597100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A577873-ADE5-4880-A974-A30B804E37F8}" type="slidenum">
              <a:rPr lang="en-GB"/>
              <a:pPr/>
              <a:t>‹#›</a:t>
            </a:fld>
            <a:endParaRPr lang="en-GB"/>
          </a:p>
        </p:txBody>
      </p:sp>
    </p:spTree>
    <p:extLst>
      <p:ext uri="{BB962C8B-B14F-4D97-AF65-F5344CB8AC3E}">
        <p14:creationId xmlns:p14="http://schemas.microsoft.com/office/powerpoint/2010/main" val="15083540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B1A007D0-62E8-42AF-919E-6D431000EADB}" type="slidenum">
              <a:rPr lang="en-GB"/>
              <a:pPr/>
              <a:t>‹#›</a:t>
            </a:fld>
            <a:endParaRPr lang="en-GB"/>
          </a:p>
        </p:txBody>
      </p:sp>
    </p:spTree>
    <p:extLst>
      <p:ext uri="{BB962C8B-B14F-4D97-AF65-F5344CB8AC3E}">
        <p14:creationId xmlns:p14="http://schemas.microsoft.com/office/powerpoint/2010/main" val="15588442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C92FBDEC-C973-43EA-8EEB-AD66CE1317AD}" type="slidenum">
              <a:rPr lang="en-GB"/>
              <a:pPr/>
              <a:t>‹#›</a:t>
            </a:fld>
            <a:endParaRPr lang="en-GB"/>
          </a:p>
        </p:txBody>
      </p:sp>
    </p:spTree>
    <p:extLst>
      <p:ext uri="{BB962C8B-B14F-4D97-AF65-F5344CB8AC3E}">
        <p14:creationId xmlns:p14="http://schemas.microsoft.com/office/powerpoint/2010/main" val="38371699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FDFE1D52-6FAB-4294-BA1E-5187DCC92B71}" type="slidenum">
              <a:rPr lang="en-GB"/>
              <a:pPr/>
              <a:t>‹#›</a:t>
            </a:fld>
            <a:endParaRPr lang="en-GB"/>
          </a:p>
        </p:txBody>
      </p:sp>
    </p:spTree>
    <p:extLst>
      <p:ext uri="{BB962C8B-B14F-4D97-AF65-F5344CB8AC3E}">
        <p14:creationId xmlns:p14="http://schemas.microsoft.com/office/powerpoint/2010/main" val="6515039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F1AC0105-30EC-44D9-A353-BAE7DEEC273E}" type="slidenum">
              <a:rPr lang="en-GB"/>
              <a:pPr/>
              <a:t>‹#›</a:t>
            </a:fld>
            <a:endParaRPr lang="en-GB"/>
          </a:p>
        </p:txBody>
      </p:sp>
    </p:spTree>
    <p:extLst>
      <p:ext uri="{BB962C8B-B14F-4D97-AF65-F5344CB8AC3E}">
        <p14:creationId xmlns:p14="http://schemas.microsoft.com/office/powerpoint/2010/main" val="136596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2F64046-15D4-4F29-8D5A-45B622C42AAD}" type="slidenum">
              <a:rPr lang="en-GB"/>
              <a:pPr/>
              <a:t>‹#›</a:t>
            </a:fld>
            <a:endParaRPr lang="en-GB"/>
          </a:p>
        </p:txBody>
      </p:sp>
    </p:spTree>
    <p:extLst>
      <p:ext uri="{BB962C8B-B14F-4D97-AF65-F5344CB8AC3E}">
        <p14:creationId xmlns:p14="http://schemas.microsoft.com/office/powerpoint/2010/main" val="9055334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A5940B34-9E0A-4AC2-935D-126EFBC34238}" type="slidenum">
              <a:rPr lang="en-GB"/>
              <a:pPr/>
              <a:t>‹#›</a:t>
            </a:fld>
            <a:endParaRPr lang="en-GB"/>
          </a:p>
        </p:txBody>
      </p:sp>
    </p:spTree>
    <p:extLst>
      <p:ext uri="{BB962C8B-B14F-4D97-AF65-F5344CB8AC3E}">
        <p14:creationId xmlns:p14="http://schemas.microsoft.com/office/powerpoint/2010/main" val="4194046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E53D2F52-BF4D-4148-B7BE-6C3919D0FAC9}" type="slidenum">
              <a:rPr lang="en-GB"/>
              <a:pPr/>
              <a:t>‹#›</a:t>
            </a:fld>
            <a:endParaRPr lang="en-GB"/>
          </a:p>
        </p:txBody>
      </p:sp>
    </p:spTree>
    <p:extLst>
      <p:ext uri="{BB962C8B-B14F-4D97-AF65-F5344CB8AC3E}">
        <p14:creationId xmlns:p14="http://schemas.microsoft.com/office/powerpoint/2010/main" val="28189943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EB66CA07-CB04-4486-8DD2-8D8B8B5B3EC7}" type="slidenum">
              <a:rPr lang="en-GB"/>
              <a:pPr/>
              <a:t>‹#›</a:t>
            </a:fld>
            <a:endParaRPr lang="en-GB"/>
          </a:p>
        </p:txBody>
      </p:sp>
    </p:spTree>
    <p:extLst>
      <p:ext uri="{BB962C8B-B14F-4D97-AF65-F5344CB8AC3E}">
        <p14:creationId xmlns:p14="http://schemas.microsoft.com/office/powerpoint/2010/main" val="3595310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3E60045-19E3-4E6E-821D-914F83E61D71}" type="slidenum">
              <a:rPr lang="en-GB"/>
              <a:pPr/>
              <a:t>‹#›</a:t>
            </a:fld>
            <a:endParaRPr lang="en-GB"/>
          </a:p>
        </p:txBody>
      </p:sp>
    </p:spTree>
    <p:extLst>
      <p:ext uri="{BB962C8B-B14F-4D97-AF65-F5344CB8AC3E}">
        <p14:creationId xmlns:p14="http://schemas.microsoft.com/office/powerpoint/2010/main" val="11838535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1EEBD5B-40B3-4C99-A85E-822BF8D86C1B}"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19390211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E408869-6363-47EB-88EE-7F31E86B73FA}"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5985898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A88C971-A13E-4B33-A7FE-6B128A25E6C2}"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41888348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27574CD-AA2B-4749-BD97-FBD58BA6D483}"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41415362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GB">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26967345-4E15-4DAC-9CEA-78B8F6586DFC}"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4202072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GB">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7C1C1292-B287-48E2-9B7C-283A8C2D39F1}"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143039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A905FFE3-2953-47CF-B73C-EC1B24636C22}" type="slidenum">
              <a:rPr lang="en-GB"/>
              <a:pPr/>
              <a:t>‹#›</a:t>
            </a:fld>
            <a:endParaRPr lang="en-GB"/>
          </a:p>
        </p:txBody>
      </p:sp>
    </p:spTree>
    <p:extLst>
      <p:ext uri="{BB962C8B-B14F-4D97-AF65-F5344CB8AC3E}">
        <p14:creationId xmlns:p14="http://schemas.microsoft.com/office/powerpoint/2010/main" val="28702606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GB">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023B9AC-2B39-48CA-B939-6FCA7DBAF0EA}"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19012784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BCA4EE5-E6AC-4473-AFB8-0F8A40A9A192}"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9008899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AFDD294-A93C-405D-938B-2BEA255DE361}"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22018585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B4E1FA6-03C4-455D-92E8-602E4B98C89F}"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3372221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CDA1411-94F2-460B-8521-10005D5021AA}"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58119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9A6781A8-C43A-4096-91DE-201490FBEEB5}" type="slidenum">
              <a:rPr lang="en-GB"/>
              <a:pPr/>
              <a:t>‹#›</a:t>
            </a:fld>
            <a:endParaRPr lang="en-GB"/>
          </a:p>
        </p:txBody>
      </p:sp>
    </p:spTree>
    <p:extLst>
      <p:ext uri="{BB962C8B-B14F-4D97-AF65-F5344CB8AC3E}">
        <p14:creationId xmlns:p14="http://schemas.microsoft.com/office/powerpoint/2010/main" val="378607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BB55718B-5CCC-47AA-A1F9-80F49CA6FA0F}" type="slidenum">
              <a:rPr lang="en-GB"/>
              <a:pPr/>
              <a:t>‹#›</a:t>
            </a:fld>
            <a:endParaRPr lang="en-GB"/>
          </a:p>
        </p:txBody>
      </p:sp>
    </p:spTree>
    <p:extLst>
      <p:ext uri="{BB962C8B-B14F-4D97-AF65-F5344CB8AC3E}">
        <p14:creationId xmlns:p14="http://schemas.microsoft.com/office/powerpoint/2010/main" val="4126057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14CD64EB-9FC2-481D-8EB0-F800D470018E}" type="slidenum">
              <a:rPr lang="en-GB"/>
              <a:pPr/>
              <a:t>‹#›</a:t>
            </a:fld>
            <a:endParaRPr lang="en-GB"/>
          </a:p>
        </p:txBody>
      </p:sp>
    </p:spTree>
    <p:extLst>
      <p:ext uri="{BB962C8B-B14F-4D97-AF65-F5344CB8AC3E}">
        <p14:creationId xmlns:p14="http://schemas.microsoft.com/office/powerpoint/2010/main" val="4113010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720A2B5-A556-4A6A-974C-C752152D4443}" type="slidenum">
              <a:rPr lang="en-GB"/>
              <a:pPr/>
              <a:t>‹#›</a:t>
            </a:fld>
            <a:endParaRPr lang="en-GB"/>
          </a:p>
        </p:txBody>
      </p:sp>
    </p:spTree>
    <p:extLst>
      <p:ext uri="{BB962C8B-B14F-4D97-AF65-F5344CB8AC3E}">
        <p14:creationId xmlns:p14="http://schemas.microsoft.com/office/powerpoint/2010/main" val="27447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1B8D7C03-300E-4C0D-95B8-5BA39ACF5DA9}" type="slidenum">
              <a:rPr lang="en-GB"/>
              <a:pPr/>
              <a:t>‹#›</a:t>
            </a:fld>
            <a:endParaRPr lang="en-GB"/>
          </a:p>
        </p:txBody>
      </p:sp>
    </p:spTree>
    <p:extLst>
      <p:ext uri="{BB962C8B-B14F-4D97-AF65-F5344CB8AC3E}">
        <p14:creationId xmlns:p14="http://schemas.microsoft.com/office/powerpoint/2010/main" val="3661064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717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71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71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71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820AFDF-D9CF-4F45-BB96-B5B8C4E1D55D}" type="slidenum">
              <a:rPr lang="en-GB"/>
              <a:pPr/>
              <a:t>‹#›</a:t>
            </a:fld>
            <a:endParaRPr lang="en-GB"/>
          </a:p>
        </p:txBody>
      </p:sp>
      <p:pic>
        <p:nvPicPr>
          <p:cNvPr id="7175" name="Picture 7" descr="newlogo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35375" y="692150"/>
            <a:ext cx="2016125" cy="123348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72834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12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12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12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87103A3-6F59-4CBD-B4B8-6B6B8FCFCEAD}" type="slidenum">
              <a:rPr lang="en-GB"/>
              <a:pPr/>
              <a:t>‹#›</a:t>
            </a:fld>
            <a:endParaRPr lang="en-GB"/>
          </a:p>
        </p:txBody>
      </p:sp>
      <p:sp>
        <p:nvSpPr>
          <p:cNvPr id="11273" name="Text Box 9"/>
          <p:cNvSpPr txBox="1">
            <a:spLocks noChangeArrowheads="1"/>
          </p:cNvSpPr>
          <p:nvPr/>
        </p:nvSpPr>
        <p:spPr bwMode="auto">
          <a:xfrm>
            <a:off x="323850" y="6165850"/>
            <a:ext cx="8569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solidFill>
                  <a:srgbClr val="009AC7"/>
                </a:solidFill>
              </a:rPr>
              <a:t>Confident Place, Confident People.</a:t>
            </a:r>
          </a:p>
        </p:txBody>
      </p:sp>
      <p:pic>
        <p:nvPicPr>
          <p:cNvPr id="11275" name="Picture 11" descr="newlogo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85113" y="306388"/>
            <a:ext cx="1103312" cy="67468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fontAlgn="base">
        <a:spcBef>
          <a:spcPct val="0"/>
        </a:spcBef>
        <a:spcAft>
          <a:spcPct val="0"/>
        </a:spcAft>
        <a:defRPr sz="4200" b="1">
          <a:solidFill>
            <a:schemeClr val="tx2"/>
          </a:solidFill>
          <a:latin typeface="+mj-lt"/>
          <a:ea typeface="+mj-ea"/>
          <a:cs typeface="+mj-cs"/>
        </a:defRPr>
      </a:lvl1pPr>
      <a:lvl2pPr algn="l" rtl="0" fontAlgn="base">
        <a:spcBef>
          <a:spcPct val="0"/>
        </a:spcBef>
        <a:spcAft>
          <a:spcPct val="0"/>
        </a:spcAft>
        <a:defRPr sz="4200" b="1">
          <a:solidFill>
            <a:schemeClr val="tx2"/>
          </a:solidFill>
          <a:latin typeface="Arial" charset="0"/>
        </a:defRPr>
      </a:lvl2pPr>
      <a:lvl3pPr algn="l" rtl="0" fontAlgn="base">
        <a:spcBef>
          <a:spcPct val="0"/>
        </a:spcBef>
        <a:spcAft>
          <a:spcPct val="0"/>
        </a:spcAft>
        <a:defRPr sz="4200" b="1">
          <a:solidFill>
            <a:schemeClr val="tx2"/>
          </a:solidFill>
          <a:latin typeface="Arial" charset="0"/>
        </a:defRPr>
      </a:lvl3pPr>
      <a:lvl4pPr algn="l" rtl="0" fontAlgn="base">
        <a:spcBef>
          <a:spcPct val="0"/>
        </a:spcBef>
        <a:spcAft>
          <a:spcPct val="0"/>
        </a:spcAft>
        <a:defRPr sz="4200" b="1">
          <a:solidFill>
            <a:schemeClr val="tx2"/>
          </a:solidFill>
          <a:latin typeface="Arial" charset="0"/>
        </a:defRPr>
      </a:lvl4pPr>
      <a:lvl5pPr algn="l" rtl="0" fontAlgn="base">
        <a:spcBef>
          <a:spcPct val="0"/>
        </a:spcBef>
        <a:spcAft>
          <a:spcPct val="0"/>
        </a:spcAft>
        <a:defRPr sz="4200" b="1">
          <a:solidFill>
            <a:schemeClr val="tx2"/>
          </a:solidFill>
          <a:latin typeface="Arial" charset="0"/>
        </a:defRPr>
      </a:lvl5pPr>
      <a:lvl6pPr marL="457200" algn="l" rtl="0" fontAlgn="base">
        <a:spcBef>
          <a:spcPct val="0"/>
        </a:spcBef>
        <a:spcAft>
          <a:spcPct val="0"/>
        </a:spcAft>
        <a:defRPr sz="4200" b="1">
          <a:solidFill>
            <a:schemeClr val="tx2"/>
          </a:solidFill>
          <a:latin typeface="Arial" charset="0"/>
        </a:defRPr>
      </a:lvl6pPr>
      <a:lvl7pPr marL="914400" algn="l" rtl="0" fontAlgn="base">
        <a:spcBef>
          <a:spcPct val="0"/>
        </a:spcBef>
        <a:spcAft>
          <a:spcPct val="0"/>
        </a:spcAft>
        <a:defRPr sz="4200" b="1">
          <a:solidFill>
            <a:schemeClr val="tx2"/>
          </a:solidFill>
          <a:latin typeface="Arial" charset="0"/>
        </a:defRPr>
      </a:lvl7pPr>
      <a:lvl8pPr marL="1371600" algn="l" rtl="0" fontAlgn="base">
        <a:spcBef>
          <a:spcPct val="0"/>
        </a:spcBef>
        <a:spcAft>
          <a:spcPct val="0"/>
        </a:spcAft>
        <a:defRPr sz="4200" b="1">
          <a:solidFill>
            <a:schemeClr val="tx2"/>
          </a:solidFill>
          <a:latin typeface="Arial" charset="0"/>
        </a:defRPr>
      </a:lvl8pPr>
      <a:lvl9pPr marL="1828800" algn="l" rtl="0" fontAlgn="base">
        <a:spcBef>
          <a:spcPct val="0"/>
        </a:spcBef>
        <a:spcAft>
          <a:spcPct val="0"/>
        </a:spcAft>
        <a:defRPr sz="4200" b="1">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9421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421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0553E66-8243-457B-A1D7-7F873813C750}" type="slidenum">
              <a:rPr lang="en-GB"/>
              <a:pPr/>
              <a:t>‹#›</a:t>
            </a:fld>
            <a:endParaRPr lang="en-GB"/>
          </a:p>
        </p:txBody>
      </p:sp>
      <p:pic>
        <p:nvPicPr>
          <p:cNvPr id="94215" name="Picture 7" descr="newlogo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35375" y="692150"/>
            <a:ext cx="2016125" cy="123348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72834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12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solidFill>
                <a:srgbClr val="000000"/>
              </a:solidFill>
            </a:endParaRPr>
          </a:p>
        </p:txBody>
      </p:sp>
      <p:sp>
        <p:nvSpPr>
          <p:cNvPr id="112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solidFill>
                <a:srgbClr val="000000"/>
              </a:solidFill>
            </a:endParaRPr>
          </a:p>
        </p:txBody>
      </p:sp>
      <p:sp>
        <p:nvSpPr>
          <p:cNvPr id="112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87103A3-6F59-4CBD-B4B8-6B6B8FCFCEAD}" type="slidenum">
              <a:rPr lang="en-GB">
                <a:solidFill>
                  <a:srgbClr val="000000"/>
                </a:solidFill>
              </a:rPr>
              <a:pPr/>
              <a:t>‹#›</a:t>
            </a:fld>
            <a:endParaRPr lang="en-GB">
              <a:solidFill>
                <a:srgbClr val="000000"/>
              </a:solidFill>
            </a:endParaRPr>
          </a:p>
        </p:txBody>
      </p:sp>
      <p:sp>
        <p:nvSpPr>
          <p:cNvPr id="11273" name="Text Box 9"/>
          <p:cNvSpPr txBox="1">
            <a:spLocks noChangeArrowheads="1"/>
          </p:cNvSpPr>
          <p:nvPr/>
        </p:nvSpPr>
        <p:spPr bwMode="auto">
          <a:xfrm>
            <a:off x="323850" y="6165850"/>
            <a:ext cx="8569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solidFill>
                  <a:srgbClr val="009AC7"/>
                </a:solidFill>
              </a:rPr>
              <a:t>Confident Place, Confident People.</a:t>
            </a:r>
          </a:p>
        </p:txBody>
      </p:sp>
      <p:pic>
        <p:nvPicPr>
          <p:cNvPr id="11275" name="Picture 11" descr="newlogo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85113" y="306388"/>
            <a:ext cx="1103312" cy="67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51390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fontAlgn="base">
        <a:spcBef>
          <a:spcPct val="0"/>
        </a:spcBef>
        <a:spcAft>
          <a:spcPct val="0"/>
        </a:spcAft>
        <a:defRPr sz="4200" b="1">
          <a:solidFill>
            <a:schemeClr val="tx2"/>
          </a:solidFill>
          <a:latin typeface="+mj-lt"/>
          <a:ea typeface="+mj-ea"/>
          <a:cs typeface="+mj-cs"/>
        </a:defRPr>
      </a:lvl1pPr>
      <a:lvl2pPr algn="l" rtl="0" fontAlgn="base">
        <a:spcBef>
          <a:spcPct val="0"/>
        </a:spcBef>
        <a:spcAft>
          <a:spcPct val="0"/>
        </a:spcAft>
        <a:defRPr sz="4200" b="1">
          <a:solidFill>
            <a:schemeClr val="tx2"/>
          </a:solidFill>
          <a:latin typeface="Arial" charset="0"/>
        </a:defRPr>
      </a:lvl2pPr>
      <a:lvl3pPr algn="l" rtl="0" fontAlgn="base">
        <a:spcBef>
          <a:spcPct val="0"/>
        </a:spcBef>
        <a:spcAft>
          <a:spcPct val="0"/>
        </a:spcAft>
        <a:defRPr sz="4200" b="1">
          <a:solidFill>
            <a:schemeClr val="tx2"/>
          </a:solidFill>
          <a:latin typeface="Arial" charset="0"/>
        </a:defRPr>
      </a:lvl3pPr>
      <a:lvl4pPr algn="l" rtl="0" fontAlgn="base">
        <a:spcBef>
          <a:spcPct val="0"/>
        </a:spcBef>
        <a:spcAft>
          <a:spcPct val="0"/>
        </a:spcAft>
        <a:defRPr sz="4200" b="1">
          <a:solidFill>
            <a:schemeClr val="tx2"/>
          </a:solidFill>
          <a:latin typeface="Arial" charset="0"/>
        </a:defRPr>
      </a:lvl4pPr>
      <a:lvl5pPr algn="l" rtl="0" fontAlgn="base">
        <a:spcBef>
          <a:spcPct val="0"/>
        </a:spcBef>
        <a:spcAft>
          <a:spcPct val="0"/>
        </a:spcAft>
        <a:defRPr sz="4200" b="1">
          <a:solidFill>
            <a:schemeClr val="tx2"/>
          </a:solidFill>
          <a:latin typeface="Arial" charset="0"/>
        </a:defRPr>
      </a:lvl5pPr>
      <a:lvl6pPr marL="457200" algn="l" rtl="0" fontAlgn="base">
        <a:spcBef>
          <a:spcPct val="0"/>
        </a:spcBef>
        <a:spcAft>
          <a:spcPct val="0"/>
        </a:spcAft>
        <a:defRPr sz="4200" b="1">
          <a:solidFill>
            <a:schemeClr val="tx2"/>
          </a:solidFill>
          <a:latin typeface="Arial" charset="0"/>
        </a:defRPr>
      </a:lvl6pPr>
      <a:lvl7pPr marL="914400" algn="l" rtl="0" fontAlgn="base">
        <a:spcBef>
          <a:spcPct val="0"/>
        </a:spcBef>
        <a:spcAft>
          <a:spcPct val="0"/>
        </a:spcAft>
        <a:defRPr sz="4200" b="1">
          <a:solidFill>
            <a:schemeClr val="tx2"/>
          </a:solidFill>
          <a:latin typeface="Arial" charset="0"/>
        </a:defRPr>
      </a:lvl7pPr>
      <a:lvl8pPr marL="1371600" algn="l" rtl="0" fontAlgn="base">
        <a:spcBef>
          <a:spcPct val="0"/>
        </a:spcBef>
        <a:spcAft>
          <a:spcPct val="0"/>
        </a:spcAft>
        <a:defRPr sz="4200" b="1">
          <a:solidFill>
            <a:schemeClr val="tx2"/>
          </a:solidFill>
          <a:latin typeface="Arial" charset="0"/>
        </a:defRPr>
      </a:lvl8pPr>
      <a:lvl9pPr marL="1828800" algn="l" rtl="0" fontAlgn="base">
        <a:spcBef>
          <a:spcPct val="0"/>
        </a:spcBef>
        <a:spcAft>
          <a:spcPct val="0"/>
        </a:spcAft>
        <a:defRPr sz="4200" b="1">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ChangeArrowheads="1"/>
          </p:cNvSpPr>
          <p:nvPr/>
        </p:nvSpPr>
        <p:spPr bwMode="auto">
          <a:xfrm>
            <a:off x="827088" y="2500313"/>
            <a:ext cx="7561262"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GB" sz="4800" b="1" dirty="0" smtClean="0"/>
              <a:t>Digital Services: Managing Demand &amp; Building Self Reliance</a:t>
            </a:r>
            <a:endParaRPr lang="en-GB" dirty="0"/>
          </a:p>
        </p:txBody>
      </p:sp>
      <p:sp>
        <p:nvSpPr>
          <p:cNvPr id="6150" name="Rectangle 6"/>
          <p:cNvSpPr>
            <a:spLocks noChangeArrowheads="1"/>
          </p:cNvSpPr>
          <p:nvPr/>
        </p:nvSpPr>
        <p:spPr bwMode="auto">
          <a:xfrm>
            <a:off x="611188" y="3573463"/>
            <a:ext cx="82296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GB" dirty="0"/>
          </a:p>
        </p:txBody>
      </p:sp>
      <p:sp>
        <p:nvSpPr>
          <p:cNvPr id="6152" name="Rectangle 8"/>
          <p:cNvSpPr>
            <a:spLocks noChangeArrowheads="1"/>
          </p:cNvSpPr>
          <p:nvPr/>
        </p:nvSpPr>
        <p:spPr bwMode="auto">
          <a:xfrm>
            <a:off x="468313" y="4897438"/>
            <a:ext cx="82296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GB" dirty="0"/>
          </a:p>
        </p:txBody>
      </p:sp>
      <p:sp>
        <p:nvSpPr>
          <p:cNvPr id="2" name="TextBox 1"/>
          <p:cNvSpPr txBox="1"/>
          <p:nvPr/>
        </p:nvSpPr>
        <p:spPr>
          <a:xfrm>
            <a:off x="1403649" y="5085184"/>
            <a:ext cx="6480720" cy="830997"/>
          </a:xfrm>
          <a:prstGeom prst="rect">
            <a:avLst/>
          </a:prstGeom>
          <a:noFill/>
        </p:spPr>
        <p:txBody>
          <a:bodyPr wrap="square" rtlCol="0">
            <a:spAutoFit/>
          </a:bodyPr>
          <a:lstStyle/>
          <a:p>
            <a:pPr algn="ctr"/>
            <a:r>
              <a:rPr lang="en-GB" sz="2400" dirty="0" smtClean="0"/>
              <a:t>James Winterbottom, Assistant Director Strategy &amp; Partnerships, Wigan Council</a:t>
            </a:r>
            <a:endParaRPr lang="en-GB"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The case for </a:t>
            </a:r>
            <a:r>
              <a:rPr lang="en-US" dirty="0" smtClean="0"/>
              <a:t>change</a:t>
            </a:r>
            <a:endParaRPr lang="en-US" dirty="0"/>
          </a:p>
        </p:txBody>
      </p:sp>
      <p:sp>
        <p:nvSpPr>
          <p:cNvPr id="22531" name="Rectangle 3"/>
          <p:cNvSpPr>
            <a:spLocks noGrp="1" noChangeArrowheads="1"/>
          </p:cNvSpPr>
          <p:nvPr>
            <p:ph type="body" idx="1"/>
          </p:nvPr>
        </p:nvSpPr>
        <p:spPr>
          <a:xfrm>
            <a:off x="457200" y="1412776"/>
            <a:ext cx="8229600" cy="4525963"/>
          </a:xfrm>
        </p:spPr>
        <p:txBody>
          <a:bodyPr/>
          <a:lstStyle/>
          <a:p>
            <a:r>
              <a:rPr lang="en-US" dirty="0" smtClean="0"/>
              <a:t>Approx. </a:t>
            </a:r>
            <a:r>
              <a:rPr lang="en-US" b="1" dirty="0" smtClean="0">
                <a:solidFill>
                  <a:srgbClr val="0070C0"/>
                </a:solidFill>
              </a:rPr>
              <a:t>4000</a:t>
            </a:r>
            <a:r>
              <a:rPr lang="en-US" dirty="0" smtClean="0"/>
              <a:t> pages on the </a:t>
            </a:r>
            <a:r>
              <a:rPr lang="en-US" dirty="0" smtClean="0"/>
              <a:t>old website</a:t>
            </a:r>
          </a:p>
          <a:p>
            <a:r>
              <a:rPr lang="en-US" dirty="0" smtClean="0"/>
              <a:t>Mostly news and services – limited transactions.</a:t>
            </a:r>
            <a:endParaRPr lang="en-US" dirty="0" smtClean="0"/>
          </a:p>
          <a:p>
            <a:endParaRPr lang="en-US" sz="2000" b="1" dirty="0" smtClean="0">
              <a:solidFill>
                <a:srgbClr val="0070C0"/>
              </a:solidFill>
            </a:endParaRPr>
          </a:p>
          <a:p>
            <a:r>
              <a:rPr lang="en-US" b="1" dirty="0" smtClean="0">
                <a:solidFill>
                  <a:srgbClr val="0070C0"/>
                </a:solidFill>
              </a:rPr>
              <a:t>50% </a:t>
            </a:r>
            <a:r>
              <a:rPr lang="en-US" dirty="0" smtClean="0"/>
              <a:t>of all page views are on just </a:t>
            </a:r>
            <a:r>
              <a:rPr lang="en-US" b="1" dirty="0" smtClean="0">
                <a:solidFill>
                  <a:srgbClr val="0070C0"/>
                </a:solidFill>
              </a:rPr>
              <a:t>200 </a:t>
            </a:r>
            <a:r>
              <a:rPr lang="en-US" dirty="0" smtClean="0"/>
              <a:t>of these pages</a:t>
            </a:r>
          </a:p>
          <a:p>
            <a:endParaRPr lang="en-US" sz="1400" dirty="0" smtClean="0"/>
          </a:p>
          <a:p>
            <a:r>
              <a:rPr lang="en-US" dirty="0" smtClean="0"/>
              <a:t>…..which is </a:t>
            </a:r>
            <a:r>
              <a:rPr lang="en-US" b="1" dirty="0" smtClean="0">
                <a:solidFill>
                  <a:srgbClr val="0070C0"/>
                </a:solidFill>
              </a:rPr>
              <a:t>4.2 million </a:t>
            </a:r>
            <a:r>
              <a:rPr lang="en-US" dirty="0" smtClean="0"/>
              <a:t>views</a:t>
            </a:r>
          </a:p>
          <a:p>
            <a:pPr marL="0" indent="0">
              <a:buNone/>
            </a:pPr>
            <a:endParaRPr lang="en-US" sz="1600" dirty="0" smtClean="0"/>
          </a:p>
          <a:p>
            <a:r>
              <a:rPr lang="en-US" dirty="0" smtClean="0"/>
              <a:t>SOCITM 2 star</a:t>
            </a:r>
            <a:endParaRPr lang="en-US" dirty="0"/>
          </a:p>
        </p:txBody>
      </p:sp>
    </p:spTree>
    <p:extLst>
      <p:ext uri="{BB962C8B-B14F-4D97-AF65-F5344CB8AC3E}">
        <p14:creationId xmlns:p14="http://schemas.microsoft.com/office/powerpoint/2010/main" val="3038272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Principles</a:t>
            </a:r>
            <a:endParaRPr lang="en-GB" dirty="0"/>
          </a:p>
        </p:txBody>
      </p:sp>
      <p:sp>
        <p:nvSpPr>
          <p:cNvPr id="3" name="Content Placeholder 2"/>
          <p:cNvSpPr>
            <a:spLocks noGrp="1"/>
          </p:cNvSpPr>
          <p:nvPr>
            <p:ph idx="1"/>
          </p:nvPr>
        </p:nvSpPr>
        <p:spPr/>
        <p:txBody>
          <a:bodyPr/>
          <a:lstStyle/>
          <a:p>
            <a:r>
              <a:rPr lang="en-GB" sz="2800" dirty="0"/>
              <a:t>Design isn’t just look and feel – it is about user experience and user interaction design</a:t>
            </a:r>
            <a:endParaRPr lang="en-GB" sz="2000" dirty="0"/>
          </a:p>
          <a:p>
            <a:r>
              <a:rPr lang="en-GB" sz="2800" dirty="0"/>
              <a:t>Agile approach – design, build and test</a:t>
            </a:r>
            <a:endParaRPr lang="en-GB" sz="2000" dirty="0"/>
          </a:p>
          <a:p>
            <a:r>
              <a:rPr lang="en-GB" sz="2800" dirty="0"/>
              <a:t>Make changes as we go along based on feedback and knowledge gained in building the site</a:t>
            </a:r>
            <a:endParaRPr lang="en-GB" sz="2000" dirty="0"/>
          </a:p>
          <a:p>
            <a:r>
              <a:rPr lang="en-GB" sz="2800" dirty="0"/>
              <a:t>Don’t do everything at once – Get foundations in place</a:t>
            </a:r>
            <a:endParaRPr lang="en-GB" sz="2000" dirty="0"/>
          </a:p>
          <a:p>
            <a:r>
              <a:rPr lang="en-GB" sz="2800" dirty="0"/>
              <a:t>Based on best practice in local </a:t>
            </a:r>
            <a:r>
              <a:rPr lang="en-GB" sz="2800" dirty="0" err="1"/>
              <a:t>gov</a:t>
            </a:r>
            <a:r>
              <a:rPr lang="en-GB" sz="2800" dirty="0"/>
              <a:t> – Gov.uk</a:t>
            </a:r>
            <a:endParaRPr lang="en-GB" sz="2000" dirty="0"/>
          </a:p>
          <a:p>
            <a:endParaRPr lang="en-GB" dirty="0" smtClean="0"/>
          </a:p>
          <a:p>
            <a:pPr marL="0" indent="0">
              <a:buNone/>
            </a:pPr>
            <a:endParaRPr lang="en-GB" dirty="0" smtClean="0"/>
          </a:p>
          <a:p>
            <a:endParaRPr lang="en-GB" dirty="0"/>
          </a:p>
          <a:p>
            <a:endParaRPr lang="en-GB" dirty="0" smtClean="0"/>
          </a:p>
          <a:p>
            <a:endParaRPr lang="en-GB" dirty="0"/>
          </a:p>
        </p:txBody>
      </p:sp>
    </p:spTree>
    <p:extLst>
      <p:ext uri="{BB962C8B-B14F-4D97-AF65-F5344CB8AC3E}">
        <p14:creationId xmlns:p14="http://schemas.microsoft.com/office/powerpoint/2010/main" val="630256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Responsive Design</a:t>
            </a:r>
            <a:endParaRPr lang="en-GB" dirty="0"/>
          </a:p>
        </p:txBody>
      </p:sp>
      <p:sp>
        <p:nvSpPr>
          <p:cNvPr id="3" name="Content Placeholder 2"/>
          <p:cNvSpPr>
            <a:spLocks noGrp="1"/>
          </p:cNvSpPr>
          <p:nvPr>
            <p:ph idx="1"/>
          </p:nvPr>
        </p:nvSpPr>
        <p:spPr/>
        <p:txBody>
          <a:bodyPr/>
          <a:lstStyle/>
          <a:p>
            <a:r>
              <a:rPr lang="en-GB" dirty="0" smtClean="0"/>
              <a:t>Design for mobile first</a:t>
            </a:r>
          </a:p>
          <a:p>
            <a:r>
              <a:rPr lang="en-GB" dirty="0" smtClean="0"/>
              <a:t>Design </a:t>
            </a:r>
            <a:r>
              <a:rPr lang="en-GB" dirty="0"/>
              <a:t>that will work on all devices</a:t>
            </a:r>
            <a:endParaRPr lang="en-GB" sz="2200" dirty="0"/>
          </a:p>
          <a:p>
            <a:r>
              <a:rPr lang="en-GB" dirty="0"/>
              <a:t>NOT native apps – expensive to develop maintain and keep updated as new phones / operating systems introduced frequently</a:t>
            </a:r>
            <a:endParaRPr lang="en-GB" sz="2200" dirty="0"/>
          </a:p>
          <a:p>
            <a:r>
              <a:rPr lang="en-GB" dirty="0" smtClean="0"/>
              <a:t>Accessibility fundamental to the design.</a:t>
            </a:r>
            <a:endParaRPr lang="en-GB" dirty="0"/>
          </a:p>
        </p:txBody>
      </p:sp>
    </p:spTree>
    <p:extLst>
      <p:ext uri="{BB962C8B-B14F-4D97-AF65-F5344CB8AC3E}">
        <p14:creationId xmlns:p14="http://schemas.microsoft.com/office/powerpoint/2010/main" val="123582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&amp; Content</a:t>
            </a:r>
            <a:endParaRPr lang="en-GB" dirty="0"/>
          </a:p>
        </p:txBody>
      </p:sp>
      <p:sp>
        <p:nvSpPr>
          <p:cNvPr id="3" name="Content Placeholder 2"/>
          <p:cNvSpPr>
            <a:spLocks noGrp="1"/>
          </p:cNvSpPr>
          <p:nvPr>
            <p:ph idx="1"/>
          </p:nvPr>
        </p:nvSpPr>
        <p:spPr>
          <a:xfrm>
            <a:off x="467544" y="1340768"/>
            <a:ext cx="8229600" cy="4525963"/>
          </a:xfrm>
        </p:spPr>
        <p:txBody>
          <a:bodyPr/>
          <a:lstStyle/>
          <a:p>
            <a:r>
              <a:rPr lang="en-GB" sz="2800" dirty="0" smtClean="0"/>
              <a:t>Focus on customer – top transactions – not service based</a:t>
            </a:r>
            <a:endParaRPr lang="en-GB" sz="2000" dirty="0"/>
          </a:p>
          <a:p>
            <a:r>
              <a:rPr lang="en-GB" sz="2800" dirty="0"/>
              <a:t>Navigation </a:t>
            </a:r>
            <a:r>
              <a:rPr lang="en-GB" sz="2800" dirty="0" smtClean="0"/>
              <a:t>- Simple, Clear - </a:t>
            </a:r>
            <a:r>
              <a:rPr lang="en-GB" sz="2800" dirty="0"/>
              <a:t>and faster to get to </a:t>
            </a:r>
            <a:r>
              <a:rPr lang="en-GB" sz="2800" dirty="0" smtClean="0"/>
              <a:t>content.</a:t>
            </a:r>
            <a:endParaRPr lang="en-GB" sz="2000" dirty="0"/>
          </a:p>
          <a:p>
            <a:r>
              <a:rPr lang="en-GB" sz="2800" dirty="0" smtClean="0"/>
              <a:t>Splitting </a:t>
            </a:r>
            <a:r>
              <a:rPr lang="en-GB" sz="2800" dirty="0"/>
              <a:t>the content to Resident / Business / </a:t>
            </a:r>
            <a:r>
              <a:rPr lang="en-GB" sz="2800" dirty="0" smtClean="0"/>
              <a:t>Council.</a:t>
            </a:r>
            <a:endParaRPr lang="en-GB" sz="2000" dirty="0"/>
          </a:p>
          <a:p>
            <a:r>
              <a:rPr lang="en-GB" sz="2800" dirty="0"/>
              <a:t>Structure is important but isn’t everything – 60% of traffic comes directly from </a:t>
            </a:r>
            <a:r>
              <a:rPr lang="en-GB" sz="2800" dirty="0" err="1"/>
              <a:t>google</a:t>
            </a:r>
            <a:r>
              <a:rPr lang="en-GB" sz="2800" dirty="0"/>
              <a:t> to the landing </a:t>
            </a:r>
            <a:r>
              <a:rPr lang="en-GB" sz="2800" dirty="0" smtClean="0"/>
              <a:t>pages. </a:t>
            </a:r>
          </a:p>
          <a:p>
            <a:r>
              <a:rPr lang="en-GB" sz="2800" dirty="0" smtClean="0"/>
              <a:t>Wholesale content review</a:t>
            </a:r>
            <a:endParaRPr lang="en-GB" sz="2000" dirty="0"/>
          </a:p>
          <a:p>
            <a:endParaRPr lang="en-GB" dirty="0"/>
          </a:p>
        </p:txBody>
      </p:sp>
    </p:spTree>
    <p:extLst>
      <p:ext uri="{BB962C8B-B14F-4D97-AF65-F5344CB8AC3E}">
        <p14:creationId xmlns:p14="http://schemas.microsoft.com/office/powerpoint/2010/main" val="1395445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Old…</a:t>
            </a:r>
            <a:endParaRPr lang="en-GB" dirty="0"/>
          </a:p>
        </p:txBody>
      </p:sp>
      <p:pic>
        <p:nvPicPr>
          <p:cNvPr id="3074" name="Picture 2" descr="C:\Users\j_wntr.WIGANMBC.000\AppData\Local\Microsoft\Windows\Temporary Internet Files\Content.Outlook\30FOAEQF\old-homepage.jpg"/>
          <p:cNvPicPr>
            <a:picLocks noChangeAspect="1" noChangeArrowheads="1"/>
          </p:cNvPicPr>
          <p:nvPr/>
        </p:nvPicPr>
        <p:blipFill rotWithShape="1">
          <a:blip r:embed="rId2">
            <a:extLst>
              <a:ext uri="{28A0092B-C50C-407E-A947-70E740481C1C}">
                <a14:useLocalDpi xmlns:a14="http://schemas.microsoft.com/office/drawing/2010/main" val="0"/>
              </a:ext>
            </a:extLst>
          </a:blip>
          <a:srcRect t="13563"/>
          <a:stretch/>
        </p:blipFill>
        <p:spPr bwMode="auto">
          <a:xfrm>
            <a:off x="1440938" y="1173574"/>
            <a:ext cx="6262123" cy="5927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186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05458" y="1556792"/>
            <a:ext cx="6462885" cy="5110661"/>
          </a:xfrm>
        </p:spPr>
      </p:pic>
    </p:spTree>
    <p:extLst>
      <p:ext uri="{BB962C8B-B14F-4D97-AF65-F5344CB8AC3E}">
        <p14:creationId xmlns:p14="http://schemas.microsoft.com/office/powerpoint/2010/main" val="3164220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Account</a:t>
            </a:r>
            <a:endParaRPr lang="en-GB" dirty="0"/>
          </a:p>
        </p:txBody>
      </p:sp>
      <p:pic>
        <p:nvPicPr>
          <p:cNvPr id="1026" name="Picture 2" descr="C:\Users\j_wntr.WIGANMBC.000\AppData\Local\Microsoft\Windows\Temporary Internet Files\Content.Outlook\30FOAEQF\Live-TwoColum-Tabl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9" y="1462660"/>
            <a:ext cx="7344801" cy="5134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046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_wntr.WIGANMBC.000\AppData\Local\Microsoft\Windows\Temporary Internet Files\Content.Outlook\30FOAEQF\Live-TwoColumn-Mob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974" y="-47099"/>
            <a:ext cx="3678226" cy="6932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97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Lessons / Challenges</a:t>
            </a:r>
            <a:endParaRPr lang="en-GB" dirty="0"/>
          </a:p>
        </p:txBody>
      </p:sp>
      <p:sp>
        <p:nvSpPr>
          <p:cNvPr id="3" name="Content Placeholder 2"/>
          <p:cNvSpPr>
            <a:spLocks noGrp="1"/>
          </p:cNvSpPr>
          <p:nvPr>
            <p:ph idx="1"/>
          </p:nvPr>
        </p:nvSpPr>
        <p:spPr/>
        <p:txBody>
          <a:bodyPr/>
          <a:lstStyle/>
          <a:p>
            <a:pPr lvl="0"/>
            <a:r>
              <a:rPr lang="en-GB" sz="2400" dirty="0"/>
              <a:t>To migrate or not to migrate </a:t>
            </a:r>
            <a:endParaRPr lang="en-GB" sz="2400" dirty="0" smtClean="0"/>
          </a:p>
          <a:p>
            <a:pPr lvl="0"/>
            <a:r>
              <a:rPr lang="en-GB" sz="2400" dirty="0" smtClean="0"/>
              <a:t>Decide </a:t>
            </a:r>
            <a:r>
              <a:rPr lang="en-GB" sz="2400" dirty="0"/>
              <a:t>on publishing model </a:t>
            </a:r>
          </a:p>
          <a:p>
            <a:pPr lvl="0"/>
            <a:r>
              <a:rPr lang="en-GB" sz="2400" dirty="0"/>
              <a:t>Time!! - Don’t underestimate resources required – get a good and committed project </a:t>
            </a:r>
            <a:r>
              <a:rPr lang="en-GB" sz="2400" dirty="0" smtClean="0"/>
              <a:t>team</a:t>
            </a:r>
          </a:p>
          <a:p>
            <a:pPr lvl="0"/>
            <a:r>
              <a:rPr lang="en-GB" sz="2400" dirty="0"/>
              <a:t>Copywriting process far lengthier and needed more resource than we initially predicted</a:t>
            </a:r>
          </a:p>
          <a:p>
            <a:pPr lvl="0"/>
            <a:r>
              <a:rPr lang="en-GB" sz="2400" dirty="0"/>
              <a:t>Working within the boundaries of the CMS. Department and service team engagement and working with them to convince them what you are doing is for the greater good.</a:t>
            </a:r>
          </a:p>
          <a:p>
            <a:pPr lvl="0"/>
            <a:r>
              <a:rPr lang="en-GB" sz="2400" dirty="0"/>
              <a:t>Stick to the design principles.</a:t>
            </a:r>
          </a:p>
          <a:p>
            <a:pPr lvl="0"/>
            <a:endParaRPr lang="en-GB" sz="2800" dirty="0"/>
          </a:p>
          <a:p>
            <a:pPr marL="0" indent="0">
              <a:buNone/>
            </a:pPr>
            <a:endParaRPr lang="en-GB" dirty="0"/>
          </a:p>
        </p:txBody>
      </p:sp>
    </p:spTree>
    <p:extLst>
      <p:ext uri="{BB962C8B-B14F-4D97-AF65-F5344CB8AC3E}">
        <p14:creationId xmlns:p14="http://schemas.microsoft.com/office/powerpoint/2010/main" val="83589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Ongoing</a:t>
            </a:r>
            <a:r>
              <a:rPr lang="en-GB" dirty="0" smtClean="0"/>
              <a:t> improvements</a:t>
            </a:r>
            <a:endParaRPr lang="en-GB" dirty="0"/>
          </a:p>
        </p:txBody>
      </p:sp>
      <p:sp>
        <p:nvSpPr>
          <p:cNvPr id="3" name="Content Placeholder 2"/>
          <p:cNvSpPr>
            <a:spLocks noGrp="1"/>
          </p:cNvSpPr>
          <p:nvPr>
            <p:ph idx="1"/>
          </p:nvPr>
        </p:nvSpPr>
        <p:spPr>
          <a:xfrm>
            <a:off x="457200" y="1340768"/>
            <a:ext cx="8229600" cy="4525963"/>
          </a:xfrm>
        </p:spPr>
        <p:txBody>
          <a:bodyPr/>
          <a:lstStyle/>
          <a:p>
            <a:r>
              <a:rPr lang="en-GB" sz="2800" dirty="0" smtClean="0"/>
              <a:t>Continual </a:t>
            </a:r>
            <a:r>
              <a:rPr lang="en-GB" sz="2800" dirty="0"/>
              <a:t>process of analysing user behaviour and adapting the site, NOT a one off exercise</a:t>
            </a:r>
            <a:endParaRPr lang="en-GB" sz="2000" dirty="0"/>
          </a:p>
          <a:p>
            <a:r>
              <a:rPr lang="en-GB" sz="2800" dirty="0"/>
              <a:t>Improving  the site we will also improve our base data which will give us more to analyse</a:t>
            </a:r>
            <a:endParaRPr lang="en-GB" sz="2000" dirty="0"/>
          </a:p>
          <a:p>
            <a:r>
              <a:rPr lang="en-GB" sz="2800" dirty="0"/>
              <a:t>Ability to see what people are doing more and how the interact using different devices</a:t>
            </a:r>
            <a:endParaRPr lang="en-GB" sz="2000" dirty="0"/>
          </a:p>
          <a:p>
            <a:r>
              <a:rPr lang="en-GB" sz="2800" dirty="0"/>
              <a:t>Knowing why there is a high bounce rate</a:t>
            </a:r>
            <a:endParaRPr lang="en-GB" sz="2000" dirty="0"/>
          </a:p>
          <a:p>
            <a:r>
              <a:rPr lang="en-GB" sz="2800" dirty="0"/>
              <a:t>Knowing when they have needed to click to get a phone number </a:t>
            </a:r>
            <a:endParaRPr lang="en-GB" sz="2000" dirty="0"/>
          </a:p>
          <a:p>
            <a:r>
              <a:rPr lang="en-GB" sz="2800" dirty="0"/>
              <a:t>Analyse user journeys</a:t>
            </a:r>
            <a:endParaRPr lang="en-GB" sz="2000" dirty="0"/>
          </a:p>
          <a:p>
            <a:endParaRPr lang="en-GB" dirty="0"/>
          </a:p>
        </p:txBody>
      </p:sp>
    </p:spTree>
    <p:extLst>
      <p:ext uri="{BB962C8B-B14F-4D97-AF65-F5344CB8AC3E}">
        <p14:creationId xmlns:p14="http://schemas.microsoft.com/office/powerpoint/2010/main" val="52535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7427168" cy="1143000"/>
          </a:xfrm>
        </p:spPr>
        <p:txBody>
          <a:bodyPr/>
          <a:lstStyle/>
          <a:p>
            <a:r>
              <a:rPr lang="en-GB" sz="4000" dirty="0" smtClean="0"/>
              <a:t>Context</a:t>
            </a:r>
            <a:endParaRPr lang="en-GB" sz="4000" dirty="0"/>
          </a:p>
        </p:txBody>
      </p:sp>
      <p:sp>
        <p:nvSpPr>
          <p:cNvPr id="15363" name="Rectangle 3"/>
          <p:cNvSpPr>
            <a:spLocks noGrp="1" noChangeArrowheads="1"/>
          </p:cNvSpPr>
          <p:nvPr>
            <p:ph type="body" idx="1"/>
          </p:nvPr>
        </p:nvSpPr>
        <p:spPr>
          <a:xfrm>
            <a:off x="457200" y="1916832"/>
            <a:ext cx="8229600" cy="3921299"/>
          </a:xfrm>
        </p:spPr>
        <p:txBody>
          <a:bodyPr/>
          <a:lstStyle/>
          <a:p>
            <a:r>
              <a:rPr lang="en-US" dirty="0" smtClean="0"/>
              <a:t>Large Met within Greater Manchester</a:t>
            </a:r>
          </a:p>
          <a:p>
            <a:r>
              <a:rPr lang="en-US" dirty="0" smtClean="0"/>
              <a:t>320,000 </a:t>
            </a:r>
            <a:r>
              <a:rPr lang="en-US" dirty="0" smtClean="0"/>
              <a:t>population</a:t>
            </a:r>
          </a:p>
          <a:p>
            <a:r>
              <a:rPr lang="en-US" dirty="0" smtClean="0"/>
              <a:t>77 Square Miles</a:t>
            </a:r>
          </a:p>
          <a:p>
            <a:r>
              <a:rPr lang="en-US" dirty="0" smtClean="0"/>
              <a:t>Priority for transformation – Building Self Reliance through Public Service Reform.</a:t>
            </a:r>
          </a:p>
          <a:p>
            <a:r>
              <a:rPr lang="en-US" dirty="0"/>
              <a:t>£110m budget reduction to </a:t>
            </a:r>
            <a:r>
              <a:rPr lang="en-US" dirty="0" smtClean="0"/>
              <a:t>2017</a:t>
            </a:r>
            <a:endParaRPr lang="en-US" dirty="0"/>
          </a:p>
        </p:txBody>
      </p:sp>
    </p:spTree>
    <p:extLst>
      <p:ext uri="{BB962C8B-B14F-4D97-AF65-F5344CB8AC3E}">
        <p14:creationId xmlns:p14="http://schemas.microsoft.com/office/powerpoint/2010/main" val="2987253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Steps</a:t>
            </a:r>
            <a:endParaRPr lang="en-GB" dirty="0"/>
          </a:p>
        </p:txBody>
      </p:sp>
      <p:sp>
        <p:nvSpPr>
          <p:cNvPr id="3" name="Content Placeholder 2"/>
          <p:cNvSpPr>
            <a:spLocks noGrp="1"/>
          </p:cNvSpPr>
          <p:nvPr>
            <p:ph idx="1"/>
          </p:nvPr>
        </p:nvSpPr>
        <p:spPr>
          <a:xfrm>
            <a:off x="457200" y="1600200"/>
            <a:ext cx="8229600" cy="4925144"/>
          </a:xfrm>
          <a:solidFill>
            <a:schemeClr val="bg1"/>
          </a:solidFill>
        </p:spPr>
        <p:txBody>
          <a:bodyPr/>
          <a:lstStyle/>
          <a:p>
            <a:pPr lvl="0"/>
            <a:r>
              <a:rPr lang="en-GB" sz="2800" dirty="0"/>
              <a:t>Expansion of the web </a:t>
            </a:r>
            <a:r>
              <a:rPr lang="en-GB" sz="2800" dirty="0" smtClean="0"/>
              <a:t>team</a:t>
            </a:r>
          </a:p>
          <a:p>
            <a:pPr lvl="0"/>
            <a:r>
              <a:rPr lang="en-GB" sz="2800" dirty="0" smtClean="0"/>
              <a:t>Linked to Wigan Deal</a:t>
            </a:r>
            <a:endParaRPr lang="en-GB" sz="2800" dirty="0"/>
          </a:p>
          <a:p>
            <a:pPr lvl="0"/>
            <a:r>
              <a:rPr lang="en-GB" sz="2800" dirty="0" err="1"/>
              <a:t>MyAccount</a:t>
            </a:r>
            <a:r>
              <a:rPr lang="en-GB" sz="2800" dirty="0"/>
              <a:t> additions</a:t>
            </a:r>
          </a:p>
          <a:p>
            <a:pPr lvl="0"/>
            <a:r>
              <a:rPr lang="en-GB" sz="2800" dirty="0"/>
              <a:t>Adding other interactions not on the </a:t>
            </a:r>
            <a:r>
              <a:rPr lang="en-GB" sz="2800" dirty="0" err="1"/>
              <a:t>MyAccount</a:t>
            </a:r>
            <a:r>
              <a:rPr lang="en-GB" sz="2800" dirty="0"/>
              <a:t> roadmap</a:t>
            </a:r>
          </a:p>
          <a:p>
            <a:pPr lvl="0"/>
            <a:r>
              <a:rPr lang="en-GB" sz="2800" dirty="0"/>
              <a:t>Development of Wigan Council icon pack rather than using icon packs from around the web</a:t>
            </a:r>
          </a:p>
          <a:p>
            <a:pPr lvl="0"/>
            <a:r>
              <a:rPr lang="en-GB" sz="2800" dirty="0"/>
              <a:t>Redesign of landing pages adding the use of new icons </a:t>
            </a:r>
          </a:p>
          <a:p>
            <a:pPr lvl="0"/>
            <a:r>
              <a:rPr lang="en-GB" sz="2800" dirty="0"/>
              <a:t>Additional search functionality</a:t>
            </a:r>
          </a:p>
          <a:p>
            <a:endParaRPr lang="en-GB" sz="2800" dirty="0"/>
          </a:p>
        </p:txBody>
      </p:sp>
    </p:spTree>
    <p:extLst>
      <p:ext uri="{BB962C8B-B14F-4D97-AF65-F5344CB8AC3E}">
        <p14:creationId xmlns:p14="http://schemas.microsoft.com/office/powerpoint/2010/main" val="208931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5"/>
          <p:cNvSpPr>
            <a:spLocks noGrp="1" noChangeArrowheads="1"/>
          </p:cNvSpPr>
          <p:nvPr>
            <p:ph type="title"/>
          </p:nvPr>
        </p:nvSpPr>
        <p:spPr>
          <a:xfrm>
            <a:off x="611188" y="3068638"/>
            <a:ext cx="8229600" cy="1143000"/>
          </a:xfrm>
        </p:spPr>
        <p:txBody>
          <a:bodyPr/>
          <a:lstStyle/>
          <a:p>
            <a:r>
              <a:rPr lang="en-GB" sz="4000" b="1"/>
              <a:t>Thank you for your time</a:t>
            </a:r>
            <a:br>
              <a:rPr lang="en-GB" sz="4000" b="1"/>
            </a:br>
            <a:r>
              <a:rPr lang="en-GB" sz="4000" b="1"/>
              <a:t>and attention.</a:t>
            </a:r>
            <a:br>
              <a:rPr lang="en-GB" sz="4000" b="1"/>
            </a:br>
            <a:r>
              <a:rPr lang="en-GB" sz="4000"/>
              <a:t/>
            </a:r>
            <a:br>
              <a:rPr lang="en-GB" sz="4000"/>
            </a:br>
            <a:r>
              <a:rPr lang="en-GB" sz="4000"/>
              <a:t>Questions and Answers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7427168" cy="1143000"/>
          </a:xfrm>
        </p:spPr>
        <p:txBody>
          <a:bodyPr/>
          <a:lstStyle/>
          <a:p>
            <a:r>
              <a:rPr lang="en-GB" sz="4000" dirty="0" smtClean="0"/>
              <a:t>Interaction with our residents is on a large scale…..</a:t>
            </a:r>
            <a:endParaRPr lang="en-GB" sz="4000" dirty="0"/>
          </a:p>
        </p:txBody>
      </p:sp>
      <p:sp>
        <p:nvSpPr>
          <p:cNvPr id="15363" name="Rectangle 3"/>
          <p:cNvSpPr>
            <a:spLocks noGrp="1" noChangeArrowheads="1"/>
          </p:cNvSpPr>
          <p:nvPr>
            <p:ph type="body" idx="1"/>
          </p:nvPr>
        </p:nvSpPr>
        <p:spPr/>
        <p:txBody>
          <a:bodyPr/>
          <a:lstStyle/>
          <a:p>
            <a:endParaRPr lang="en-US" dirty="0" smtClean="0"/>
          </a:p>
          <a:p>
            <a:r>
              <a:rPr lang="en-US" dirty="0" smtClean="0"/>
              <a:t>Web – over </a:t>
            </a:r>
            <a:r>
              <a:rPr lang="en-US" b="1" dirty="0" smtClean="0">
                <a:solidFill>
                  <a:srgbClr val="0070C0"/>
                </a:solidFill>
              </a:rPr>
              <a:t>8.2 million </a:t>
            </a:r>
            <a:r>
              <a:rPr lang="en-US" dirty="0" smtClean="0"/>
              <a:t>page views</a:t>
            </a:r>
          </a:p>
          <a:p>
            <a:endParaRPr lang="en-US" dirty="0" smtClean="0"/>
          </a:p>
          <a:p>
            <a:r>
              <a:rPr lang="en-US" dirty="0" smtClean="0"/>
              <a:t>Telephone – </a:t>
            </a:r>
            <a:r>
              <a:rPr lang="en-US" b="1" dirty="0" smtClean="0">
                <a:solidFill>
                  <a:srgbClr val="0070C0"/>
                </a:solidFill>
              </a:rPr>
              <a:t>650,000 calls</a:t>
            </a:r>
          </a:p>
          <a:p>
            <a:endParaRPr lang="en-US" dirty="0" smtClean="0"/>
          </a:p>
          <a:p>
            <a:r>
              <a:rPr lang="en-US" dirty="0" smtClean="0"/>
              <a:t>Face to face - </a:t>
            </a:r>
            <a:r>
              <a:rPr lang="en-US" sz="2400" dirty="0" err="1" smtClean="0"/>
              <a:t>Wigan</a:t>
            </a:r>
            <a:r>
              <a:rPr lang="en-US" sz="2400" dirty="0" smtClean="0"/>
              <a:t> Life Centre </a:t>
            </a:r>
            <a:r>
              <a:rPr lang="en-US" sz="2400" dirty="0" smtClean="0">
                <a:solidFill>
                  <a:srgbClr val="0070C0"/>
                </a:solidFill>
              </a:rPr>
              <a:t>55,598</a:t>
            </a:r>
            <a:r>
              <a:rPr lang="en-US" sz="2400" dirty="0" smtClean="0"/>
              <a:t> visits</a:t>
            </a:r>
          </a:p>
          <a:p>
            <a:pPr lvl="6"/>
            <a:r>
              <a:rPr lang="en-US" sz="2400" dirty="0" smtClean="0"/>
              <a:t>Local Life </a:t>
            </a:r>
            <a:r>
              <a:rPr lang="en-US" sz="2400" dirty="0" err="1" smtClean="0"/>
              <a:t>Centres</a:t>
            </a:r>
            <a:r>
              <a:rPr lang="en-US" sz="2400" dirty="0" smtClean="0"/>
              <a:t> </a:t>
            </a:r>
            <a:r>
              <a:rPr lang="en-US" sz="2400" dirty="0" smtClean="0">
                <a:solidFill>
                  <a:srgbClr val="0070C0"/>
                </a:solidFill>
              </a:rPr>
              <a:t>29,079</a:t>
            </a:r>
            <a:r>
              <a:rPr lang="en-US" sz="2400" dirty="0" smtClean="0"/>
              <a:t> visits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7427168" cy="1143000"/>
          </a:xfrm>
        </p:spPr>
        <p:txBody>
          <a:bodyPr/>
          <a:lstStyle/>
          <a:p>
            <a:r>
              <a:rPr lang="en-GB" sz="4000" dirty="0" smtClean="0"/>
              <a:t>Digital Services</a:t>
            </a:r>
            <a:endParaRPr lang="en-GB" sz="4000" dirty="0"/>
          </a:p>
        </p:txBody>
      </p:sp>
      <p:sp>
        <p:nvSpPr>
          <p:cNvPr id="15363" name="Rectangle 3"/>
          <p:cNvSpPr>
            <a:spLocks noGrp="1" noChangeArrowheads="1"/>
          </p:cNvSpPr>
          <p:nvPr>
            <p:ph type="body" idx="1"/>
          </p:nvPr>
        </p:nvSpPr>
        <p:spPr>
          <a:xfrm>
            <a:off x="457200" y="1379909"/>
            <a:ext cx="8229600" cy="5289451"/>
          </a:xfrm>
          <a:solidFill>
            <a:schemeClr val="bg1"/>
          </a:solidFill>
        </p:spPr>
        <p:txBody>
          <a:bodyPr/>
          <a:lstStyle/>
          <a:p>
            <a:r>
              <a:rPr lang="en-US" sz="2800" dirty="0" smtClean="0"/>
              <a:t>Transforming through technology key to our strategy and our Deal with residents – reduce demand, build self reliance.</a:t>
            </a:r>
          </a:p>
          <a:p>
            <a:r>
              <a:rPr lang="en-US" sz="2800" dirty="0" smtClean="0"/>
              <a:t>Web as primary vehicle for customer contact and </a:t>
            </a:r>
            <a:r>
              <a:rPr lang="en-US" sz="2800" b="1" dirty="0" smtClean="0"/>
              <a:t>transactions.</a:t>
            </a:r>
          </a:p>
          <a:p>
            <a:r>
              <a:rPr lang="en-US" sz="2800" b="1" dirty="0" smtClean="0"/>
              <a:t>But….</a:t>
            </a:r>
          </a:p>
          <a:p>
            <a:pPr lvl="1"/>
            <a:r>
              <a:rPr lang="en-US" sz="2400" dirty="0" smtClean="0"/>
              <a:t>Satisfaction with telephone &amp; face to face contact high 90%</a:t>
            </a:r>
          </a:p>
          <a:p>
            <a:pPr lvl="1"/>
            <a:r>
              <a:rPr lang="en-US" sz="2400" dirty="0" smtClean="0"/>
              <a:t>Satisfaction with web 40%</a:t>
            </a:r>
          </a:p>
          <a:p>
            <a:r>
              <a:rPr lang="en-US" sz="2800" dirty="0" smtClean="0"/>
              <a:t>And resources skewed to telephone &amp; face to face</a:t>
            </a:r>
          </a:p>
        </p:txBody>
      </p:sp>
    </p:spTree>
    <p:extLst>
      <p:ext uri="{BB962C8B-B14F-4D97-AF65-F5344CB8AC3E}">
        <p14:creationId xmlns:p14="http://schemas.microsoft.com/office/powerpoint/2010/main" val="2996403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Telephone – high demand areas</a:t>
            </a:r>
            <a:endParaRPr lang="en-GB" dirty="0"/>
          </a:p>
        </p:txBody>
      </p:sp>
      <p:sp>
        <p:nvSpPr>
          <p:cNvPr id="3" name="Content Placeholder 2"/>
          <p:cNvSpPr>
            <a:spLocks noGrp="1"/>
          </p:cNvSpPr>
          <p:nvPr>
            <p:ph idx="1"/>
          </p:nvPr>
        </p:nvSpPr>
        <p:spPr/>
        <p:txBody>
          <a:bodyPr/>
          <a:lstStyle/>
          <a:p>
            <a:r>
              <a:rPr lang="en-GB" dirty="0" smtClean="0"/>
              <a:t>Waste collection</a:t>
            </a:r>
          </a:p>
          <a:p>
            <a:endParaRPr lang="en-GB" dirty="0" smtClean="0"/>
          </a:p>
          <a:p>
            <a:r>
              <a:rPr lang="en-GB" dirty="0" smtClean="0"/>
              <a:t>Payments</a:t>
            </a:r>
          </a:p>
          <a:p>
            <a:endParaRPr lang="en-GB" dirty="0" smtClean="0"/>
          </a:p>
          <a:p>
            <a:r>
              <a:rPr lang="en-GB" dirty="0" smtClean="0"/>
              <a:t>Benefits</a:t>
            </a:r>
          </a:p>
          <a:p>
            <a:endParaRPr lang="en-GB" dirty="0" smtClean="0"/>
          </a:p>
          <a:p>
            <a:r>
              <a:rPr lang="en-GB" dirty="0" smtClean="0"/>
              <a:t>Change in circumstances </a:t>
            </a:r>
            <a:r>
              <a:rPr lang="en-GB" dirty="0"/>
              <a:t>/</a:t>
            </a:r>
            <a:r>
              <a:rPr lang="en-GB" dirty="0" smtClean="0"/>
              <a:t> details</a:t>
            </a:r>
          </a:p>
          <a:p>
            <a:endParaRPr lang="en-GB" dirty="0"/>
          </a:p>
          <a:p>
            <a:endParaRPr lang="en-GB" dirty="0" smtClean="0"/>
          </a:p>
          <a:p>
            <a:endParaRPr lang="en-GB" dirty="0"/>
          </a:p>
        </p:txBody>
      </p:sp>
    </p:spTree>
    <p:extLst>
      <p:ext uri="{BB962C8B-B14F-4D97-AF65-F5344CB8AC3E}">
        <p14:creationId xmlns:p14="http://schemas.microsoft.com/office/powerpoint/2010/main" val="97166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Face to face – high demand areas</a:t>
            </a:r>
            <a:endParaRPr lang="en-GB" dirty="0"/>
          </a:p>
        </p:txBody>
      </p:sp>
      <p:sp>
        <p:nvSpPr>
          <p:cNvPr id="3" name="Content Placeholder 2"/>
          <p:cNvSpPr>
            <a:spLocks noGrp="1"/>
          </p:cNvSpPr>
          <p:nvPr>
            <p:ph idx="1"/>
          </p:nvPr>
        </p:nvSpPr>
        <p:spPr/>
        <p:txBody>
          <a:bodyPr/>
          <a:lstStyle/>
          <a:p>
            <a:r>
              <a:rPr lang="en-GB" dirty="0" smtClean="0"/>
              <a:t>Benefits enquiry</a:t>
            </a:r>
          </a:p>
          <a:p>
            <a:endParaRPr lang="en-GB" dirty="0" smtClean="0"/>
          </a:p>
          <a:p>
            <a:r>
              <a:rPr lang="en-GB" dirty="0" smtClean="0"/>
              <a:t>Council Tax</a:t>
            </a:r>
          </a:p>
          <a:p>
            <a:endParaRPr lang="en-GB" dirty="0" smtClean="0"/>
          </a:p>
          <a:p>
            <a:r>
              <a:rPr lang="en-GB" dirty="0" smtClean="0"/>
              <a:t>Payments</a:t>
            </a:r>
          </a:p>
          <a:p>
            <a:endParaRPr lang="en-GB" dirty="0" smtClean="0"/>
          </a:p>
          <a:p>
            <a:r>
              <a:rPr lang="en-GB" dirty="0" smtClean="0"/>
              <a:t>Waste collection</a:t>
            </a:r>
          </a:p>
          <a:p>
            <a:pPr marL="0" indent="0">
              <a:buNone/>
            </a:pPr>
            <a:endParaRPr lang="en-GB" dirty="0" smtClean="0"/>
          </a:p>
          <a:p>
            <a:endParaRPr lang="en-GB" dirty="0"/>
          </a:p>
          <a:p>
            <a:endParaRPr lang="en-GB" dirty="0" smtClean="0"/>
          </a:p>
          <a:p>
            <a:endParaRPr lang="en-GB" dirty="0"/>
          </a:p>
        </p:txBody>
      </p:sp>
    </p:spTree>
    <p:extLst>
      <p:ext uri="{BB962C8B-B14F-4D97-AF65-F5344CB8AC3E}">
        <p14:creationId xmlns:p14="http://schemas.microsoft.com/office/powerpoint/2010/main" val="378315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Web pre change</a:t>
            </a:r>
            <a:endParaRPr lang="en-US" dirty="0"/>
          </a:p>
        </p:txBody>
      </p:sp>
      <p:sp>
        <p:nvSpPr>
          <p:cNvPr id="22531" name="Rectangle 3"/>
          <p:cNvSpPr>
            <a:spLocks noGrp="1" noChangeArrowheads="1"/>
          </p:cNvSpPr>
          <p:nvPr>
            <p:ph type="body" idx="1"/>
          </p:nvPr>
        </p:nvSpPr>
        <p:spPr/>
        <p:txBody>
          <a:bodyPr/>
          <a:lstStyle/>
          <a:p>
            <a:r>
              <a:rPr lang="en-US" dirty="0" smtClean="0"/>
              <a:t>Visits = </a:t>
            </a:r>
            <a:r>
              <a:rPr lang="en-US" b="1" dirty="0" smtClean="0">
                <a:solidFill>
                  <a:srgbClr val="0070C0"/>
                </a:solidFill>
              </a:rPr>
              <a:t>2,292,109</a:t>
            </a:r>
          </a:p>
          <a:p>
            <a:endParaRPr lang="en-US" dirty="0"/>
          </a:p>
          <a:p>
            <a:r>
              <a:rPr lang="en-US" dirty="0" smtClean="0"/>
              <a:t>Pages viewed = </a:t>
            </a:r>
            <a:r>
              <a:rPr lang="en-US" b="1" dirty="0" smtClean="0">
                <a:solidFill>
                  <a:srgbClr val="0070C0"/>
                </a:solidFill>
              </a:rPr>
              <a:t>8,250,354*</a:t>
            </a:r>
          </a:p>
          <a:p>
            <a:endParaRPr lang="en-US" dirty="0"/>
          </a:p>
          <a:p>
            <a:r>
              <a:rPr lang="en-US" b="1" dirty="0" smtClean="0">
                <a:solidFill>
                  <a:srgbClr val="0070C0"/>
                </a:solidFill>
              </a:rPr>
              <a:t>48% </a:t>
            </a:r>
            <a:r>
              <a:rPr lang="en-US" dirty="0" smtClean="0"/>
              <a:t>of people visited 1 page and then left</a:t>
            </a:r>
          </a:p>
          <a:p>
            <a:endParaRPr lang="en-US" dirty="0" smtClean="0"/>
          </a:p>
          <a:p>
            <a:endParaRPr lang="en-US" dirty="0"/>
          </a:p>
          <a:p>
            <a:pPr marL="0" indent="0">
              <a:buNone/>
            </a:pPr>
            <a:r>
              <a:rPr lang="en-US" sz="2000" dirty="0" smtClean="0"/>
              <a:t>*plus 1.77 million WLCT page views</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Importance of mobile</a:t>
            </a:r>
            <a:endParaRPr lang="en-US" dirty="0"/>
          </a:p>
        </p:txBody>
      </p:sp>
      <p:sp>
        <p:nvSpPr>
          <p:cNvPr id="22531" name="Rectangle 3"/>
          <p:cNvSpPr>
            <a:spLocks noGrp="1" noChangeArrowheads="1"/>
          </p:cNvSpPr>
          <p:nvPr>
            <p:ph type="body" idx="1"/>
          </p:nvPr>
        </p:nvSpPr>
        <p:spPr>
          <a:xfrm>
            <a:off x="405099" y="4365104"/>
            <a:ext cx="8229600" cy="1368152"/>
          </a:xfrm>
        </p:spPr>
        <p:txBody>
          <a:bodyPr/>
          <a:lstStyle/>
          <a:p>
            <a:endParaRPr lang="en-US" dirty="0" smtClean="0"/>
          </a:p>
          <a:p>
            <a:r>
              <a:rPr lang="en-US" dirty="0" smtClean="0"/>
              <a:t>Mobile accessibility over the last 3 years has steadily increased</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92888"/>
            <a:ext cx="8352928"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8316416" y="1340768"/>
            <a:ext cx="43204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 name="Rectangle 2"/>
          <p:cNvSpPr/>
          <p:nvPr/>
        </p:nvSpPr>
        <p:spPr bwMode="auto">
          <a:xfrm>
            <a:off x="6084168" y="5373216"/>
            <a:ext cx="72008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 name="Rectangle 3"/>
          <p:cNvSpPr/>
          <p:nvPr/>
        </p:nvSpPr>
        <p:spPr bwMode="auto">
          <a:xfrm>
            <a:off x="6804248" y="5733256"/>
            <a:ext cx="792088"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 name="Rounded Rectangle 4"/>
          <p:cNvSpPr/>
          <p:nvPr/>
        </p:nvSpPr>
        <p:spPr bwMode="auto">
          <a:xfrm>
            <a:off x="6300192" y="5373216"/>
            <a:ext cx="1152128" cy="72008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1" name="Rounded Rectangle 10"/>
          <p:cNvSpPr/>
          <p:nvPr/>
        </p:nvSpPr>
        <p:spPr bwMode="auto">
          <a:xfrm>
            <a:off x="8241437" y="1792888"/>
            <a:ext cx="349294" cy="524129"/>
          </a:xfrm>
          <a:prstGeom prst="roundRect">
            <a:avLst>
              <a:gd name="adj" fmla="val 0"/>
            </a:avLst>
          </a:prstGeom>
          <a:solidFill>
            <a:schemeClr val="bg1"/>
          </a:solidFill>
          <a:ln>
            <a:noFill/>
          </a:ln>
          <a:effectLst/>
          <a:extLst/>
        </p:spPr>
        <p:txBody>
          <a:bodyPr vert="horz" wrap="square" lIns="91440" tIns="45720" rIns="91440" bIns="45720" numCol="1" rtlCol="0" anchor="t"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en-GB" sz="850" dirty="0" smtClean="0">
              <a:latin typeface="Calibri" pitchFamily="34" charset="0"/>
              <a:cs typeface="Calibri" pitchFamily="34" charset="0"/>
            </a:endParaRPr>
          </a:p>
        </p:txBody>
      </p:sp>
    </p:spTree>
    <p:extLst>
      <p:ext uri="{BB962C8B-B14F-4D97-AF65-F5344CB8AC3E}">
        <p14:creationId xmlns:p14="http://schemas.microsoft.com/office/powerpoint/2010/main" val="1606236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Here for a good time not a long time…..</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84785"/>
            <a:ext cx="413688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6397" y="3428206"/>
            <a:ext cx="4572000"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1987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a:themeElements>
    <a:clrScheme name="WiganCouncilOption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iganCouncilOption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WiganCouncilOption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iganCouncilOption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iganCouncilOption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iganCouncilOption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iganCouncilOption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iganCouncilOption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iganCouncilOption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iganCouncilOption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iganCouncilOption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iganCouncilOption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iganCouncilOption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iganCouncilOption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py of PresentationTemplate">
  <a:themeElements>
    <a:clrScheme name="1_Copy of Presentation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opy of 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Copy of Presentation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opy of Presentation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opy of Presentation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opy of Presentation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opy of Presentation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opy of Presentation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opy of Presentation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opy of Presentation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opy of Presentation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opy of Presentation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opy of Presentation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opy of Presentation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opy of PresentationTemplate">
  <a:themeElements>
    <a:clrScheme name="1_Copy of Presentation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opy of 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Copy of Presentation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opy of Presentation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opy of Presentation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opy of Presentation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opy of Presentation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opy of Presentation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opy of Presentation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opy of Presentation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opy of Presentation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opy of Presentation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opy of Presentation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opy of Presentation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
  <TotalTime>989</TotalTime>
  <Words>1107</Words>
  <Application>Microsoft Office PowerPoint</Application>
  <PresentationFormat>On-screen Show (4:3)</PresentationFormat>
  <Paragraphs>165</Paragraphs>
  <Slides>21</Slides>
  <Notes>13</Notes>
  <HiddenSlides>0</HiddenSlides>
  <MMClips>0</MMClips>
  <ScaleCrop>false</ScaleCrop>
  <HeadingPairs>
    <vt:vector size="4" baseType="variant">
      <vt:variant>
        <vt:lpstr>Theme</vt:lpstr>
      </vt:variant>
      <vt:variant>
        <vt:i4>4</vt:i4>
      </vt:variant>
      <vt:variant>
        <vt:lpstr>Slide Titles</vt:lpstr>
      </vt:variant>
      <vt:variant>
        <vt:i4>21</vt:i4>
      </vt:variant>
    </vt:vector>
  </HeadingPairs>
  <TitlesOfParts>
    <vt:vector size="25" baseType="lpstr">
      <vt:lpstr>Powerpoint</vt:lpstr>
      <vt:lpstr>1_Copy of PresentationTemplate</vt:lpstr>
      <vt:lpstr>Custom Design</vt:lpstr>
      <vt:lpstr>2_Copy of PresentationTemplate</vt:lpstr>
      <vt:lpstr>PowerPoint Presentation</vt:lpstr>
      <vt:lpstr>Context</vt:lpstr>
      <vt:lpstr>Interaction with our residents is on a large scale…..</vt:lpstr>
      <vt:lpstr>Digital Services</vt:lpstr>
      <vt:lpstr>Telephone – high demand areas</vt:lpstr>
      <vt:lpstr>Face to face – high demand areas</vt:lpstr>
      <vt:lpstr>Web pre change</vt:lpstr>
      <vt:lpstr>Importance of mobile</vt:lpstr>
      <vt:lpstr>Here for a good time not a long time…..</vt:lpstr>
      <vt:lpstr>The case for change</vt:lpstr>
      <vt:lpstr>Principles</vt:lpstr>
      <vt:lpstr>Responsive Design</vt:lpstr>
      <vt:lpstr>Structure &amp; Content</vt:lpstr>
      <vt:lpstr>Old…</vt:lpstr>
      <vt:lpstr>New…</vt:lpstr>
      <vt:lpstr>My Account</vt:lpstr>
      <vt:lpstr>PowerPoint Presentation</vt:lpstr>
      <vt:lpstr>Lessons / Challenges</vt:lpstr>
      <vt:lpstr>Ongoing improvements</vt:lpstr>
      <vt:lpstr>Next Steps</vt:lpstr>
      <vt:lpstr>Thank you for your time and attention.  Questions and Answers</vt:lpstr>
    </vt:vector>
  </TitlesOfParts>
  <Company>Wigan Council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Sinclair, Steven</dc:creator>
  <cp:lastModifiedBy>Winterbottom, James</cp:lastModifiedBy>
  <cp:revision>62</cp:revision>
  <cp:lastPrinted>2012-11-01T12:02:53Z</cp:lastPrinted>
  <dcterms:created xsi:type="dcterms:W3CDTF">2012-10-29T09:58:33Z</dcterms:created>
  <dcterms:modified xsi:type="dcterms:W3CDTF">2014-03-26T11:38:23Z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