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4" r:id="rId4"/>
    <p:sldId id="275" r:id="rId5"/>
    <p:sldId id="273" r:id="rId6"/>
    <p:sldId id="276" r:id="rId7"/>
    <p:sldId id="261" r:id="rId8"/>
    <p:sldId id="257" r:id="rId9"/>
    <p:sldId id="272" r:id="rId10"/>
    <p:sldId id="277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64" autoAdjust="0"/>
  </p:normalViewPr>
  <p:slideViewPr>
    <p:cSldViewPr>
      <p:cViewPr>
        <p:scale>
          <a:sx n="60" d="100"/>
          <a:sy n="60" d="100"/>
        </p:scale>
        <p:origin x="-114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63BCD-6DCC-4EE7-80BB-8E23E7233E51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7D83-D9E7-4E79-8E73-115467A223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25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benterret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lackpic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opensourceway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Ben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Terrett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Flickr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17D83-D9E7-4E79-8E73-115467A223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893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Slack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pics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Flickr</a:t>
            </a:r>
          </a:p>
          <a:p>
            <a:endParaRPr lang="en-GB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Access that is high-speed, reliable, affordable and available everywhere (wired, wireless, digital).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Provide access to training and technical support for users to become comfort-able and proficient. Enable a mind shift in citizens that value learning, connecting and communicating through technology, and that recognise the business and other opportunities of expanding Internet participation.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every citizen requires the capacity to connect to the Internet and tap into the full range of its resources and content.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that meets the needs of individuals, families, businesses and communities.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Access to and participation with local data and intelligence to help shape decisions in communities.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17D83-D9E7-4E79-8E73-115467A2235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884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opensourceway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Flickr</a:t>
            </a:r>
          </a:p>
          <a:p>
            <a:endParaRPr lang="en-GB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by default = Everything we do is open, our processes, our data, our decision-making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by design = Digital by default is a channel decision and my personal opinion is that digital by design is a philosophy which we should adopt to ensure that others can build on our open platforms and processes.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17D83-D9E7-4E79-8E73-115467A223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884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17D83-D9E7-4E79-8E73-115467A223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16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262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588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32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98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739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3734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19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47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43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4328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65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1C53-33F3-41D6-8B3C-165C3608ACCA}" type="datetimeFigureOut">
              <a:rPr lang="en-GB" smtClean="0"/>
              <a:pPr/>
              <a:t>10/06/2013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6867-F7D4-4CB4-807A-51FC306E0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61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matupplevelse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benterret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aul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lackp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lackpic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6600" dirty="0" smtClean="0"/>
              <a:t>A Framework for Digital Local Public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429000"/>
            <a:ext cx="8568952" cy="34290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Carl Haggerty</a:t>
            </a:r>
          </a:p>
          <a:p>
            <a:r>
              <a:rPr lang="en-GB" dirty="0" smtClean="0"/>
              <a:t>Digital Communications Manager</a:t>
            </a:r>
            <a:br>
              <a:rPr lang="en-GB" dirty="0" smtClean="0"/>
            </a:br>
            <a:r>
              <a:rPr lang="en-GB" dirty="0" smtClean="0"/>
              <a:t>Devon County Council</a:t>
            </a:r>
          </a:p>
          <a:p>
            <a:r>
              <a:rPr lang="en-GB" dirty="0" smtClean="0"/>
              <a:t>&amp; Chair of </a:t>
            </a:r>
            <a:r>
              <a:rPr lang="en-GB" dirty="0" err="1" smtClean="0"/>
              <a:t>LocalGov</a:t>
            </a:r>
            <a:r>
              <a:rPr lang="en-GB" dirty="0" smtClean="0"/>
              <a:t> Digital Steering Group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carlhaggerty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198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farm6.staticflickr.com/5322/8960318971_117089fc94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7999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00702"/>
            <a:ext cx="4722214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chemeClr val="bg1"/>
                </a:solidFill>
              </a:rPr>
              <a:t>proto-typing @ </a:t>
            </a:r>
            <a:r>
              <a:rPr lang="en-GB" sz="3200" dirty="0" err="1" smtClean="0">
                <a:solidFill>
                  <a:schemeClr val="bg1"/>
                </a:solidFill>
              </a:rPr>
              <a:t>XJamGov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5.staticflickr.com/4062/4644483698_8963688103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590" y="1124743"/>
            <a:ext cx="9155590" cy="57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Climate for Growth and Wellbeing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88668"/>
            <a:ext cx="339740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dirty="0"/>
              <a:t>By </a:t>
            </a:r>
            <a:r>
              <a:rPr lang="en-GB" dirty="0" err="1">
                <a:hlinkClick r:id="rId4"/>
              </a:rPr>
              <a:t>Skånska</a:t>
            </a:r>
            <a:r>
              <a:rPr lang="en-GB" dirty="0">
                <a:hlinkClick r:id="rId4"/>
              </a:rPr>
              <a:t> </a:t>
            </a:r>
            <a:r>
              <a:rPr lang="en-GB" dirty="0" err="1" smtClean="0">
                <a:hlinkClick r:id="rId4"/>
              </a:rPr>
              <a:t>Matupplevelser</a:t>
            </a:r>
            <a:r>
              <a:rPr lang="en-GB" dirty="0" smtClean="0"/>
              <a:t> - </a:t>
            </a:r>
            <a:r>
              <a:rPr lang="en-GB" dirty="0"/>
              <a:t>Flickr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581128"/>
            <a:ext cx="9164823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“a ubiquitous digital climate that animates and inspires 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creativity and transformation and enables growth and wellbeing</a:t>
            </a:r>
            <a:r>
              <a:rPr lang="en-GB" sz="2800" b="1" dirty="0" smtClean="0">
                <a:solidFill>
                  <a:schemeClr val="bg1"/>
                </a:solidFill>
              </a:rPr>
              <a:t>.”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3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261" y="0"/>
            <a:ext cx="8379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0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rm8.staticflickr.com/7267/7041509709_78bb7d677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403"/>
            <a:ext cx="9144000" cy="68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4283"/>
            <a:ext cx="2267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By </a:t>
            </a:r>
            <a:r>
              <a:rPr lang="en-GB" dirty="0">
                <a:hlinkClick r:id="rId4"/>
              </a:rPr>
              <a:t>Ben </a:t>
            </a:r>
            <a:r>
              <a:rPr lang="en-GB" dirty="0" err="1">
                <a:hlinkClick r:id="rId4"/>
              </a:rPr>
              <a:t>Terrett</a:t>
            </a:r>
            <a:r>
              <a:rPr lang="en-GB" dirty="0"/>
              <a:t> - </a:t>
            </a:r>
            <a:r>
              <a:rPr lang="en-GB" dirty="0" smtClean="0"/>
              <a:t>Flickr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21298" y="5511764"/>
            <a:ext cx="5922702" cy="1143000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Changing Expectations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9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38164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about Local Government?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 better still Local Communities </a:t>
            </a:r>
            <a:br>
              <a:rPr lang="en-GB" dirty="0" smtClean="0"/>
            </a:br>
            <a:r>
              <a:rPr lang="en-GB" dirty="0" smtClean="0"/>
              <a:t>(our people and our places)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94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5724128" cy="1143000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This is a draft sketch…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3688" y="5445224"/>
            <a:ext cx="7380312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</a:rPr>
              <a:t>It’s evolving through discussion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916832"/>
            <a:ext cx="4261746" cy="34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9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4810546"/>
          </a:xfrm>
        </p:spPr>
        <p:txBody>
          <a:bodyPr>
            <a:normAutofit/>
          </a:bodyPr>
          <a:lstStyle/>
          <a:p>
            <a:r>
              <a:rPr lang="en-GB" dirty="0" smtClean="0"/>
              <a:t>“The </a:t>
            </a:r>
            <a:r>
              <a:rPr lang="en-GB" dirty="0"/>
              <a:t>following </a:t>
            </a:r>
            <a:r>
              <a:rPr lang="en-GB" dirty="0" smtClean="0"/>
              <a:t>focuses </a:t>
            </a:r>
            <a:r>
              <a:rPr lang="en-GB" dirty="0"/>
              <a:t>on the underlying proposition that every citizen can and will meaningfully integrate the internet into their daily lives</a:t>
            </a:r>
            <a:r>
              <a:rPr lang="en-GB" dirty="0" smtClean="0"/>
              <a:t>.”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650" y="0"/>
            <a:ext cx="5724128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</a:rPr>
              <a:t>The sketch explained…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4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farm1.staticflickr.com/55/136795301_47ce93334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828" y="0"/>
            <a:ext cx="9153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451" y="-27384"/>
            <a:ext cx="9144001" cy="1143000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Open by Default, Digital by Design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828" y="5036983"/>
            <a:ext cx="915382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“Active and </a:t>
            </a:r>
            <a:r>
              <a:rPr lang="en-GB" sz="2400" b="1" dirty="0">
                <a:solidFill>
                  <a:schemeClr val="bg1"/>
                </a:solidFill>
              </a:rPr>
              <a:t>capable participation should allow for new opportunities to emerge which reduce and divert demand to alternative tools which are open by default and digital by design.”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4283"/>
            <a:ext cx="2267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By </a:t>
            </a:r>
            <a:r>
              <a:rPr lang="en-GB" dirty="0">
                <a:hlinkClick r:id="rId3"/>
              </a:rPr>
              <a:t>Paul </a:t>
            </a:r>
            <a:r>
              <a:rPr lang="en-GB" dirty="0" smtClean="0">
                <a:hlinkClick r:id="rId3"/>
              </a:rPr>
              <a:t>Keller</a:t>
            </a:r>
            <a:r>
              <a:rPr lang="en-GB" dirty="0" smtClean="0"/>
              <a:t> - Flickr</a:t>
            </a:r>
          </a:p>
        </p:txBody>
      </p:sp>
    </p:spTree>
    <p:extLst>
      <p:ext uri="{BB962C8B-B14F-4D97-AF65-F5344CB8AC3E}">
        <p14:creationId xmlns:p14="http://schemas.microsoft.com/office/powerpoint/2010/main" xmlns="" val="20618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arm3.staticflickr.com/2779/4289782818_a19dd14312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0"/>
            <a:ext cx="5868144" cy="1143000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Unlocking Capabilities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20210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dirty="0"/>
              <a:t>By </a:t>
            </a:r>
            <a:r>
              <a:rPr lang="en-GB" dirty="0">
                <a:hlinkClick r:id="rId4"/>
              </a:rPr>
              <a:t>Slack </a:t>
            </a:r>
            <a:r>
              <a:rPr lang="en-GB" dirty="0" err="1">
                <a:hlinkClick r:id="rId4"/>
              </a:rPr>
              <a:t>pics</a:t>
            </a:r>
            <a:r>
              <a:rPr lang="en-GB" dirty="0"/>
              <a:t> - Flickr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122" y="4725144"/>
            <a:ext cx="9180522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Connectivity - Education - </a:t>
            </a:r>
            <a:r>
              <a:rPr lang="en-GB" sz="3200" b="1" dirty="0" smtClean="0">
                <a:solidFill>
                  <a:schemeClr val="bg1"/>
                </a:solidFill>
              </a:rPr>
              <a:t>Hardware </a:t>
            </a:r>
            <a:br>
              <a:rPr lang="en-GB" sz="3200" b="1" dirty="0" smtClean="0">
                <a:solidFill>
                  <a:schemeClr val="bg1"/>
                </a:solidFill>
              </a:rPr>
            </a:br>
            <a:r>
              <a:rPr lang="en-GB" sz="3200" b="1" dirty="0" smtClean="0">
                <a:solidFill>
                  <a:schemeClr val="bg1"/>
                </a:solidFill>
              </a:rPr>
              <a:t>Software </a:t>
            </a:r>
            <a:r>
              <a:rPr lang="en-GB" sz="3200" b="1" dirty="0">
                <a:solidFill>
                  <a:schemeClr val="bg1"/>
                </a:solidFill>
              </a:rPr>
              <a:t>- Participation 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1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arm3.staticflickr.com/2707/4261060942_5b6956fc00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828" y="1"/>
            <a:ext cx="91538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88668"/>
            <a:ext cx="26277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By </a:t>
            </a:r>
            <a:r>
              <a:rPr lang="en-GB" dirty="0">
                <a:hlinkClick r:id="rId4"/>
              </a:rPr>
              <a:t>Slack </a:t>
            </a:r>
            <a:r>
              <a:rPr lang="en-GB" dirty="0" err="1" smtClean="0">
                <a:hlinkClick r:id="rId4"/>
              </a:rPr>
              <a:t>pics</a:t>
            </a:r>
            <a:r>
              <a:rPr lang="en-GB" dirty="0" smtClean="0"/>
              <a:t> - Flickr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3122" y="4725144"/>
            <a:ext cx="9180522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“a </a:t>
            </a:r>
            <a:r>
              <a:rPr lang="en-GB" sz="2800" b="1" dirty="0">
                <a:solidFill>
                  <a:schemeClr val="bg1"/>
                </a:solidFill>
              </a:rPr>
              <a:t>shift in thinking in which people and institutions are 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routinely </a:t>
            </a:r>
            <a:r>
              <a:rPr lang="en-GB" sz="2800" b="1" dirty="0">
                <a:solidFill>
                  <a:schemeClr val="bg1"/>
                </a:solidFill>
              </a:rPr>
              <a:t>aware of and constantly incorporate 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digital </a:t>
            </a:r>
            <a:r>
              <a:rPr lang="en-GB" sz="2800" b="1" dirty="0">
                <a:solidFill>
                  <a:schemeClr val="bg1"/>
                </a:solidFill>
              </a:rPr>
              <a:t>technology and opportunity into whatever they do</a:t>
            </a:r>
            <a:r>
              <a:rPr lang="en-GB" sz="2800" b="1" dirty="0" smtClean="0">
                <a:solidFill>
                  <a:schemeClr val="bg1"/>
                </a:solidFill>
              </a:rPr>
              <a:t>.”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4716016" cy="86895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Journey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0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rm3.staticflickr.com/2030/2421009077_900ee72eff_z.jpg?zz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816" y="-8248"/>
            <a:ext cx="9270336" cy="68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37" y="260648"/>
            <a:ext cx="4834880" cy="1143000"/>
          </a:xfrm>
          <a:solidFill>
            <a:schemeClr val="tx1"/>
          </a:solidFill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Supported by…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48" y="2699792"/>
            <a:ext cx="3048684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</a:rPr>
              <a:t>c</a:t>
            </a:r>
            <a:r>
              <a:rPr lang="en-GB" sz="3200" dirty="0" smtClean="0">
                <a:solidFill>
                  <a:schemeClr val="bg1"/>
                </a:solidFill>
              </a:rPr>
              <a:t>ore principles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92080" y="1988840"/>
            <a:ext cx="3845905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</a:rPr>
              <a:t>n</a:t>
            </a:r>
            <a:r>
              <a:rPr lang="en-GB" sz="3200" dirty="0" smtClean="0">
                <a:solidFill>
                  <a:schemeClr val="bg1"/>
                </a:solidFill>
              </a:rPr>
              <a:t>etworked people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92080" y="3410744"/>
            <a:ext cx="3845905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</a:rPr>
              <a:t>u</a:t>
            </a:r>
            <a:r>
              <a:rPr lang="en-GB" sz="3200" dirty="0" smtClean="0">
                <a:solidFill>
                  <a:schemeClr val="bg1"/>
                </a:solidFill>
              </a:rPr>
              <a:t>nderstanding value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338" y="4121696"/>
            <a:ext cx="3067169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chemeClr val="bg1"/>
                </a:solidFill>
              </a:rPr>
              <a:t>proto-typing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40152" y="4832648"/>
            <a:ext cx="3203848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</a:rPr>
              <a:t>c</a:t>
            </a:r>
            <a:r>
              <a:rPr lang="en-GB" sz="3200" dirty="0" smtClean="0">
                <a:solidFill>
                  <a:schemeClr val="bg1"/>
                </a:solidFill>
              </a:rPr>
              <a:t>apacity building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604" y="5543600"/>
            <a:ext cx="2123728" cy="7109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bg1"/>
                </a:solidFill>
              </a:rPr>
              <a:t>o</a:t>
            </a:r>
            <a:r>
              <a:rPr lang="en-GB" sz="3200" dirty="0" smtClean="0">
                <a:solidFill>
                  <a:schemeClr val="bg1"/>
                </a:solidFill>
              </a:rPr>
              <a:t>pen data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7984" y="6254552"/>
            <a:ext cx="4710001" cy="603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chemeClr val="bg1"/>
                </a:solidFill>
              </a:rPr>
              <a:t>co-creation / co-design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3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183</Words>
  <Application>Microsoft Office PowerPoint</Application>
  <PresentationFormat>On-screen Show (4:3)</PresentationFormat>
  <Paragraphs>54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Framework for Digital Local Public Services</vt:lpstr>
      <vt:lpstr>Changing Expectations</vt:lpstr>
      <vt:lpstr>What about Local Government?    Or better still Local Communities  (our people and our places)</vt:lpstr>
      <vt:lpstr>This is a draft sketch…</vt:lpstr>
      <vt:lpstr>“The following focuses on the underlying proposition that every citizen can and will meaningfully integrate the internet into their daily lives.”</vt:lpstr>
      <vt:lpstr>Open by Default, Digital by Design</vt:lpstr>
      <vt:lpstr>Unlocking Capabilities</vt:lpstr>
      <vt:lpstr>The Journey</vt:lpstr>
      <vt:lpstr>Supported by…</vt:lpstr>
      <vt:lpstr>Slide 10</vt:lpstr>
      <vt:lpstr>Climate for Growth and Wellbeing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 new culture, affects everyone</dc:title>
  <dc:creator>Carl Haggerty</dc:creator>
  <cp:lastModifiedBy>Carl.Haggerty</cp:lastModifiedBy>
  <cp:revision>20</cp:revision>
  <dcterms:created xsi:type="dcterms:W3CDTF">2013-04-10T13:55:11Z</dcterms:created>
  <dcterms:modified xsi:type="dcterms:W3CDTF">2013-06-10T08:38:39Z</dcterms:modified>
</cp:coreProperties>
</file>