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86" r:id="rId4"/>
    <p:sldId id="339" r:id="rId5"/>
    <p:sldId id="326" r:id="rId6"/>
    <p:sldId id="332" r:id="rId7"/>
    <p:sldId id="333" r:id="rId8"/>
    <p:sldId id="336" r:id="rId9"/>
    <p:sldId id="334" r:id="rId10"/>
    <p:sldId id="338" r:id="rId11"/>
    <p:sldId id="337" r:id="rId12"/>
  </p:sldIdLst>
  <p:sldSz cx="9144000" cy="6858000" type="screen4x3"/>
  <p:notesSz cx="6645275" cy="954405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-96" charset="0"/>
        <a:ea typeface="MS PGothic" pitchFamily="34" charset="-128"/>
        <a:cs typeface="MS PGothic" pitchFamily="34" charset="-128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-96" charset="0"/>
        <a:ea typeface="MS PGothic" pitchFamily="34" charset="-128"/>
        <a:cs typeface="MS PGothic" pitchFamily="34" charset="-128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-96" charset="0"/>
        <a:ea typeface="MS PGothic" pitchFamily="34" charset="-128"/>
        <a:cs typeface="MS PGothic" pitchFamily="34" charset="-128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-96" charset="0"/>
        <a:ea typeface="MS PGothic" pitchFamily="34" charset="-128"/>
        <a:cs typeface="MS PGothic" pitchFamily="34" charset="-128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-96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Calibri" pitchFamily="-96" charset="0"/>
        <a:ea typeface="MS PGothic" pitchFamily="34" charset="-128"/>
        <a:cs typeface="MS PGothic" pitchFamily="34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Calibri" pitchFamily="-96" charset="0"/>
        <a:ea typeface="MS PGothic" pitchFamily="34" charset="-128"/>
        <a:cs typeface="MS PGothic" pitchFamily="34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Calibri" pitchFamily="-96" charset="0"/>
        <a:ea typeface="MS PGothic" pitchFamily="34" charset="-128"/>
        <a:cs typeface="MS PGothic" pitchFamily="34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Calibri" pitchFamily="-96" charset="0"/>
        <a:ea typeface="MS PGothic" pitchFamily="34" charset="-128"/>
        <a:cs typeface="MS PGothic" pitchFamily="3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bowrey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FF"/>
    <a:srgbClr val="C0BDE9"/>
    <a:srgbClr val="333399"/>
    <a:srgbClr val="E5B9E6"/>
    <a:srgbClr val="CCBAE4"/>
    <a:srgbClr val="B9B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77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77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A6901C5-8E60-454F-8FD1-9D179AFAF4D0}" type="datetime1">
              <a:rPr lang="en-GB"/>
              <a:pPr>
                <a:defRPr/>
              </a:pPr>
              <a:t>07/11/2014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064625"/>
            <a:ext cx="2879725" cy="4778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3" y="9064625"/>
            <a:ext cx="2879725" cy="4778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D8C451F-0DED-5D4E-A039-9564AA44C4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546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77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77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2278AE3-3BD2-6842-9229-5EBFE5FBC910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15963"/>
            <a:ext cx="4768850" cy="357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163" y="4533900"/>
            <a:ext cx="5314950" cy="42941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64625"/>
            <a:ext cx="2879725" cy="4778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3963" y="9064625"/>
            <a:ext cx="2879725" cy="4778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6E95610-2D98-BE43-A20F-74C6270A5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835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879A12-5B17-3745-BA1E-02ACE14277C0}" type="slidenum">
              <a:rPr lang="en-US">
                <a:latin typeface="Calibri" pitchFamily="-96" charset="0"/>
              </a:rPr>
              <a:pPr/>
              <a:t>1</a:t>
            </a:fld>
            <a:endParaRPr lang="en-US">
              <a:latin typeface="Calibri" pitchFamily="-9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F89F24-6604-5543-B756-3639E7D5176A}" type="slidenum">
              <a:rPr lang="en-US">
                <a:latin typeface="Calibri" pitchFamily="-96" charset="0"/>
              </a:rPr>
              <a:pPr/>
              <a:t>10</a:t>
            </a:fld>
            <a:endParaRPr lang="en-US">
              <a:latin typeface="Calibri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8436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91516A-E6BA-2F43-8C4E-70FAC57589FC}" type="slidenum">
              <a:rPr lang="en-US">
                <a:latin typeface="Calibri" pitchFamily="-96" charset="0"/>
              </a:rPr>
              <a:pPr/>
              <a:t>2</a:t>
            </a:fld>
            <a:endParaRPr lang="en-US">
              <a:latin typeface="Calibri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F89F24-6604-5543-B756-3639E7D5176A}" type="slidenum">
              <a:rPr lang="en-US">
                <a:latin typeface="Calibri" pitchFamily="-96" charset="0"/>
              </a:rPr>
              <a:pPr/>
              <a:t>3</a:t>
            </a:fld>
            <a:endParaRPr lang="en-US">
              <a:latin typeface="Calibri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F89F24-6604-5543-B756-3639E7D5176A}" type="slidenum">
              <a:rPr lang="en-US">
                <a:latin typeface="Calibri" pitchFamily="-96" charset="0"/>
              </a:rPr>
              <a:pPr/>
              <a:t>4</a:t>
            </a:fld>
            <a:endParaRPr lang="en-US">
              <a:latin typeface="Calibri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F89F24-6604-5543-B756-3639E7D5176A}" type="slidenum">
              <a:rPr lang="en-US">
                <a:latin typeface="Calibri" pitchFamily="-96" charset="0"/>
              </a:rPr>
              <a:pPr/>
              <a:t>5</a:t>
            </a:fld>
            <a:endParaRPr lang="en-US">
              <a:latin typeface="Calibri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F89F24-6604-5543-B756-3639E7D5176A}" type="slidenum">
              <a:rPr lang="en-US">
                <a:latin typeface="Calibri" pitchFamily="-96" charset="0"/>
              </a:rPr>
              <a:pPr/>
              <a:t>6</a:t>
            </a:fld>
            <a:endParaRPr lang="en-US">
              <a:latin typeface="Calibri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F89F24-6604-5543-B756-3639E7D5176A}" type="slidenum">
              <a:rPr lang="en-US">
                <a:latin typeface="Calibri" pitchFamily="-96" charset="0"/>
              </a:rPr>
              <a:pPr/>
              <a:t>7</a:t>
            </a:fld>
            <a:endParaRPr lang="en-US">
              <a:latin typeface="Calibri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F89F24-6604-5543-B756-3639E7D5176A}" type="slidenum">
              <a:rPr lang="en-US">
                <a:latin typeface="Calibri" pitchFamily="-96" charset="0"/>
              </a:rPr>
              <a:pPr/>
              <a:t>8</a:t>
            </a:fld>
            <a:endParaRPr lang="en-US">
              <a:latin typeface="Calibri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96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F89F24-6604-5543-B756-3639E7D5176A}" type="slidenum">
              <a:rPr lang="en-US">
                <a:latin typeface="Calibri" pitchFamily="-96" charset="0"/>
              </a:rPr>
              <a:pPr/>
              <a:t>9</a:t>
            </a:fld>
            <a:endParaRPr lang="en-US">
              <a:latin typeface="Calibri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5AC23-D2B3-F84A-B7E9-6269FD7F9C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5EBE-E7C1-C541-BC36-E074F3D073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3918C-B09A-4948-AEA4-AFB72BB37C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26714-FEE5-CF42-B6AE-E930D2C6E6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9C1F3-8971-9445-8116-C2B016D38A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BB7E1-F5A2-984E-8822-0B8C84671A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36912-CD29-6F4C-A073-2712850AFC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499E6-E0E3-454A-AABC-4F25202C57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345C6-3F65-F149-A719-AB11C56F5B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99127-A8A0-D848-BA74-D043949FA0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89538-EB2B-2045-B300-7A89F1AE43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5C2BD55B-D5D1-1749-8E85-A9A1926909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pitchFamily="3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heenagh.reynolds@communities.gsi.gov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DCLG_CMYK_A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" y="171450"/>
            <a:ext cx="106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1800">
              <a:latin typeface="Arial" pitchFamily="-96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6696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itchFamily="-96" charset="0"/>
            </a:endParaRPr>
          </a:p>
        </p:txBody>
      </p:sp>
      <p:sp>
        <p:nvSpPr>
          <p:cNvPr id="15367" name="TextBox 11"/>
          <p:cNvSpPr txBox="1">
            <a:spLocks noChangeArrowheads="1"/>
          </p:cNvSpPr>
          <p:nvPr/>
        </p:nvSpPr>
        <p:spPr bwMode="auto">
          <a:xfrm>
            <a:off x="152400" y="6180138"/>
            <a:ext cx="56388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800" dirty="0">
                <a:solidFill>
                  <a:schemeClr val="bg1"/>
                </a:solidFill>
              </a:rPr>
              <a:t>DCLG |                     |</a:t>
            </a:r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1524000" y="63246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Local Digital Campaign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November </a:t>
            </a:r>
            <a:r>
              <a:rPr lang="en-US" sz="1200" dirty="0">
                <a:solidFill>
                  <a:schemeClr val="bg1"/>
                </a:solidFill>
              </a:rPr>
              <a:t>2014 |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Sheenagh</a:t>
            </a:r>
            <a:r>
              <a:rPr lang="en-US" sz="1200" dirty="0" smtClean="0">
                <a:solidFill>
                  <a:schemeClr val="bg1"/>
                </a:solidFill>
              </a:rPr>
              <a:t> Reynolds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436267" y="1981200"/>
            <a:ext cx="11760201" cy="1908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900" b="1" dirty="0" smtClean="0">
                <a:latin typeface="Arial"/>
                <a:cs typeface="Arial"/>
              </a:rPr>
              <a:t>Local Digital </a:t>
            </a:r>
            <a:endParaRPr lang="en-US" sz="5900" b="1" dirty="0">
              <a:latin typeface="Arial"/>
              <a:cs typeface="Arial"/>
            </a:endParaRPr>
          </a:p>
          <a:p>
            <a:pPr>
              <a:defRPr/>
            </a:pPr>
            <a:r>
              <a:rPr lang="en-US" sz="5900" b="1" dirty="0" err="1" smtClean="0">
                <a:latin typeface="Arial"/>
                <a:cs typeface="Arial"/>
              </a:rPr>
              <a:t>Programme</a:t>
            </a:r>
            <a:endParaRPr lang="en-US" sz="5900" b="1" dirty="0" smtClean="0">
              <a:latin typeface="Arial"/>
              <a:cs typeface="Arial"/>
            </a:endParaRP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3581400"/>
            <a:ext cx="5562600" cy="838200"/>
          </a:xfrm>
        </p:spPr>
        <p:txBody>
          <a:bodyPr/>
          <a:lstStyle/>
          <a:p>
            <a:pPr eaLnBrk="1" hangingPunct="1"/>
            <a:r>
              <a:rPr lang="en-US" sz="2700" dirty="0" smtClean="0">
                <a:solidFill>
                  <a:schemeClr val="hlink"/>
                </a:solidFill>
                <a:latin typeface="Calibri"/>
                <a:ea typeface="Arial" pitchFamily="-96" charset="0"/>
                <a:cs typeface="Calibri"/>
              </a:rPr>
              <a:t/>
            </a:r>
            <a:br>
              <a:rPr lang="en-US" sz="2700" dirty="0" smtClean="0">
                <a:solidFill>
                  <a:schemeClr val="hlink"/>
                </a:solidFill>
                <a:latin typeface="Calibri"/>
                <a:ea typeface="Arial" pitchFamily="-96" charset="0"/>
                <a:cs typeface="Calibri"/>
              </a:rPr>
            </a:br>
            <a:r>
              <a:rPr lang="en-US" sz="2700" dirty="0" smtClean="0">
                <a:solidFill>
                  <a:schemeClr val="hlink"/>
                </a:solidFill>
                <a:latin typeface="Calibri"/>
                <a:ea typeface="Arial" pitchFamily="-96" charset="0"/>
                <a:cs typeface="Calibri"/>
              </a:rPr>
              <a:t/>
            </a:r>
            <a:br>
              <a:rPr lang="en-US" sz="2700" dirty="0" smtClean="0">
                <a:solidFill>
                  <a:schemeClr val="hlink"/>
                </a:solidFill>
                <a:latin typeface="Calibri"/>
                <a:ea typeface="Arial" pitchFamily="-96" charset="0"/>
                <a:cs typeface="Calibri"/>
              </a:rPr>
            </a:br>
            <a:endParaRPr lang="en-US" sz="2700" dirty="0" smtClean="0">
              <a:solidFill>
                <a:schemeClr val="hlink"/>
              </a:solidFill>
              <a:latin typeface="Calibri"/>
              <a:ea typeface="Arial" pitchFamily="-96" charset="0"/>
              <a:cs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DCLG_CMYK_A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" y="171450"/>
            <a:ext cx="106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1800">
              <a:latin typeface="Arial" pitchFamily="-96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6696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itchFamily="-96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11188" y="3716338"/>
            <a:ext cx="7705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1"/>
                </a:solidFill>
                <a:latin typeface="Arial" pitchFamily="-96" charset="0"/>
              </a:rPr>
              <a:t>Click to add sub heading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468313" y="1628775"/>
            <a:ext cx="828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152400" y="6180138"/>
            <a:ext cx="56388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DCLG |                     |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4000" y="63246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Local Digital Campaign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November </a:t>
            </a:r>
            <a:r>
              <a:rPr lang="en-US" sz="1200" dirty="0">
                <a:solidFill>
                  <a:schemeClr val="bg1"/>
                </a:solidFill>
              </a:rPr>
              <a:t>2014 |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Sheenagh</a:t>
            </a:r>
            <a:r>
              <a:rPr lang="en-US" sz="1200" dirty="0" smtClean="0">
                <a:solidFill>
                  <a:schemeClr val="bg1"/>
                </a:solidFill>
              </a:rPr>
              <a:t> Reynolds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hlink"/>
                </a:solidFill>
                <a:cs typeface="Arial" pitchFamily="-96" charset="0"/>
              </a:rPr>
              <a:t>Any 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Sheenagh Reynolds MBE</a:t>
            </a:r>
          </a:p>
          <a:p>
            <a:pPr marL="0" indent="0">
              <a:buNone/>
            </a:pPr>
            <a:r>
              <a:rPr lang="en-GB" sz="2400" dirty="0" smtClean="0"/>
              <a:t>Programme Director : Local Digital </a:t>
            </a:r>
          </a:p>
          <a:p>
            <a:pPr marL="0" indent="0">
              <a:buNone/>
            </a:pPr>
            <a:r>
              <a:rPr lang="en-GB" sz="2400" dirty="0" smtClean="0"/>
              <a:t>Assistant Director Digital, DCLG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>
                <a:hlinkClick r:id="rId4"/>
              </a:rPr>
              <a:t>s</a:t>
            </a:r>
            <a:r>
              <a:rPr lang="en-GB" sz="2400" dirty="0" smtClean="0">
                <a:hlinkClick r:id="rId4"/>
              </a:rPr>
              <a:t>heenagh.reynolds@communities.gsi.gov.uk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@</a:t>
            </a:r>
            <a:r>
              <a:rPr lang="en-GB" sz="2400" dirty="0" err="1" smtClean="0"/>
              <a:t>sheenagh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uk.linkedin.com/in/</a:t>
            </a:r>
            <a:r>
              <a:rPr lang="en-GB" sz="2400" dirty="0" err="1" smtClean="0"/>
              <a:t>sheenagh</a:t>
            </a:r>
            <a:endParaRPr lang="en-GB" sz="2400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606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DCLG_CMYK_A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" y="171450"/>
            <a:ext cx="106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1800">
              <a:latin typeface="Arial" pitchFamily="-96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6696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itchFamily="-96" charset="0"/>
            </a:endParaRP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609600" y="2504182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GB" sz="4000" b="1" dirty="0" smtClean="0">
                <a:latin typeface="Arial" pitchFamily="-96" charset="0"/>
                <a:ea typeface="Arial" pitchFamily="-96" charset="0"/>
                <a:cs typeface="Arial" pitchFamily="-96" charset="0"/>
              </a:rPr>
              <a:t>Sheenagh Reynolds</a:t>
            </a:r>
          </a:p>
          <a:p>
            <a:pPr>
              <a:spcBef>
                <a:spcPts val="0"/>
              </a:spcBef>
            </a:pPr>
            <a:r>
              <a:rPr lang="en-GB" sz="2400" dirty="0" smtClean="0">
                <a:latin typeface="Calibri"/>
                <a:ea typeface="Arial" pitchFamily="-96" charset="0"/>
                <a:cs typeface="Calibri"/>
              </a:rPr>
              <a:t>Programme Director : Local Digital</a:t>
            </a:r>
          </a:p>
        </p:txBody>
      </p:sp>
      <p:sp>
        <p:nvSpPr>
          <p:cNvPr id="17418" name="TextBox 11"/>
          <p:cNvSpPr txBox="1">
            <a:spLocks noChangeArrowheads="1"/>
          </p:cNvSpPr>
          <p:nvPr/>
        </p:nvSpPr>
        <p:spPr bwMode="auto">
          <a:xfrm>
            <a:off x="152400" y="6180138"/>
            <a:ext cx="56388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DCLG |                     |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0" y="63246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Local Digital Campaign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November </a:t>
            </a:r>
            <a:r>
              <a:rPr lang="en-US" sz="1200" dirty="0">
                <a:solidFill>
                  <a:schemeClr val="bg1"/>
                </a:solidFill>
              </a:rPr>
              <a:t>2014 |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Sheenagh</a:t>
            </a:r>
            <a:r>
              <a:rPr lang="en-US" sz="1200" dirty="0" smtClean="0">
                <a:solidFill>
                  <a:schemeClr val="bg1"/>
                </a:solidFill>
              </a:rPr>
              <a:t> Reynolds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DCLG_CMYK_A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" y="171450"/>
            <a:ext cx="106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1800">
              <a:latin typeface="Arial" pitchFamily="-96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6696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itchFamily="-96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11188" y="3716338"/>
            <a:ext cx="7705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1"/>
                </a:solidFill>
                <a:latin typeface="Arial" pitchFamily="-96" charset="0"/>
              </a:rPr>
              <a:t>Click to add sub heading</a:t>
            </a:r>
          </a:p>
        </p:txBody>
      </p: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152400" y="6180138"/>
            <a:ext cx="56388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DCLG |                     |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4000" y="63246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Local Digital Campaign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November </a:t>
            </a:r>
            <a:r>
              <a:rPr lang="en-US" sz="1200" dirty="0">
                <a:solidFill>
                  <a:schemeClr val="bg1"/>
                </a:solidFill>
              </a:rPr>
              <a:t>2014 |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Sheenagh</a:t>
            </a:r>
            <a:r>
              <a:rPr lang="en-US" sz="1200" dirty="0" smtClean="0">
                <a:solidFill>
                  <a:schemeClr val="bg1"/>
                </a:solidFill>
              </a:rPr>
              <a:t> Reynolds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Connector/pipeline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56275"/>
              </p:ext>
            </p:extLst>
          </p:nvPr>
        </p:nvGraphicFramePr>
        <p:xfrm>
          <a:off x="1511796" y="1988840"/>
          <a:ext cx="6792913" cy="410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9"/>
                <a:gridCol w="5113064"/>
              </a:tblGrid>
              <a:tr h="124417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authorities</a:t>
                      </a:r>
                      <a:endParaRPr lang="en-GB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244177">
                <a:tc>
                  <a:txBody>
                    <a:bodyPr/>
                    <a:lstStyle/>
                    <a:p>
                      <a:r>
                        <a:rPr lang="en-GB" dirty="0" smtClean="0"/>
                        <a:t>Local</a:t>
                      </a:r>
                      <a:r>
                        <a:rPr lang="en-GB" baseline="0" dirty="0" smtClean="0"/>
                        <a:t> Digital Programme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616101">
                <a:tc>
                  <a:txBody>
                    <a:bodyPr/>
                    <a:lstStyle/>
                    <a:p>
                      <a:r>
                        <a:rPr lang="en-GB" dirty="0" smtClean="0"/>
                        <a:t>Government agency department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15816" y="2132856"/>
            <a:ext cx="133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75447" y="2148483"/>
            <a:ext cx="133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1591" y="2153841"/>
            <a:ext cx="133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●</a:t>
            </a:r>
          </a:p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779345" y="2158430"/>
            <a:ext cx="133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●</a:t>
            </a:r>
          </a:p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203848" y="3328456"/>
            <a:ext cx="1332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 smtClean="0"/>
              <a:t>Discovery opportunities</a:t>
            </a:r>
            <a:endParaRPr lang="en-GB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987824" y="4829090"/>
            <a:ext cx="1332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139952" y="4829090"/>
            <a:ext cx="1332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485927" y="4845952"/>
            <a:ext cx="1332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641974" y="4829090"/>
            <a:ext cx="1332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376539" y="2567960"/>
            <a:ext cx="403373" cy="57300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>
            <a:off x="4640088" y="2564904"/>
            <a:ext cx="403373" cy="57300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>
            <a:off x="5936232" y="2564904"/>
            <a:ext cx="403373" cy="57300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0800000">
            <a:off x="7243986" y="2512373"/>
            <a:ext cx="403373" cy="57300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>
            <a:spLocks noChangeAspect="1"/>
          </p:cNvSpPr>
          <p:nvPr/>
        </p:nvSpPr>
        <p:spPr>
          <a:xfrm>
            <a:off x="3457214" y="3789040"/>
            <a:ext cx="322698" cy="393014"/>
          </a:xfrm>
          <a:prstGeom prst="flowChartDecision">
            <a:avLst/>
          </a:prstGeom>
          <a:noFill/>
          <a:ln w="635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7" idx="2"/>
          </p:cNvCxnSpPr>
          <p:nvPr/>
        </p:nvCxnSpPr>
        <p:spPr>
          <a:xfrm rot="16200000" flipH="1">
            <a:off x="3679723" y="4120893"/>
            <a:ext cx="111036" cy="233357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79912" y="4077072"/>
            <a:ext cx="539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Idea</a:t>
            </a:r>
          </a:p>
          <a:p>
            <a:r>
              <a:rPr lang="en-GB" sz="1100" dirty="0" smtClean="0"/>
              <a:t>API</a:t>
            </a:r>
            <a:endParaRPr lang="en-GB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75584" y="4292515"/>
            <a:ext cx="224408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91471" y="3329617"/>
            <a:ext cx="1332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 smtClean="0"/>
              <a:t>Co-design business case</a:t>
            </a:r>
            <a:endParaRPr lang="en-GB" sz="1100" dirty="0"/>
          </a:p>
        </p:txBody>
      </p:sp>
      <p:sp>
        <p:nvSpPr>
          <p:cNvPr id="42" name="Flowchart: Decision 41"/>
          <p:cNvSpPr>
            <a:spLocks noChangeAspect="1"/>
          </p:cNvSpPr>
          <p:nvPr/>
        </p:nvSpPr>
        <p:spPr>
          <a:xfrm>
            <a:off x="4626831" y="3790201"/>
            <a:ext cx="322698" cy="393014"/>
          </a:xfrm>
          <a:prstGeom prst="flowChartDecision">
            <a:avLst/>
          </a:prstGeom>
          <a:noFill/>
          <a:ln w="635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Elbow Connector 42"/>
          <p:cNvCxnSpPr>
            <a:stCxn id="42" idx="2"/>
          </p:cNvCxnSpPr>
          <p:nvPr/>
        </p:nvCxnSpPr>
        <p:spPr>
          <a:xfrm rot="16200000" flipH="1">
            <a:off x="4849340" y="4122054"/>
            <a:ext cx="111036" cy="233357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49529" y="4078233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Bus Case</a:t>
            </a:r>
          </a:p>
          <a:p>
            <a:r>
              <a:rPr lang="en-GB" sz="1100" dirty="0" smtClean="0"/>
              <a:t>API</a:t>
            </a:r>
            <a:endParaRPr lang="en-GB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580112" y="4293676"/>
            <a:ext cx="224408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96136" y="3329617"/>
            <a:ext cx="1332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 smtClean="0"/>
              <a:t>Incubation</a:t>
            </a:r>
            <a:endParaRPr lang="en-GB" sz="1100" dirty="0"/>
          </a:p>
        </p:txBody>
      </p:sp>
      <p:sp>
        <p:nvSpPr>
          <p:cNvPr id="47" name="Flowchart: Decision 46"/>
          <p:cNvSpPr>
            <a:spLocks noChangeAspect="1"/>
          </p:cNvSpPr>
          <p:nvPr/>
        </p:nvSpPr>
        <p:spPr>
          <a:xfrm>
            <a:off x="5986599" y="3790201"/>
            <a:ext cx="322698" cy="393014"/>
          </a:xfrm>
          <a:prstGeom prst="flowChartDecision">
            <a:avLst/>
          </a:prstGeom>
          <a:noFill/>
          <a:ln w="635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Elbow Connector 47"/>
          <p:cNvCxnSpPr>
            <a:stCxn id="47" idx="2"/>
          </p:cNvCxnSpPr>
          <p:nvPr/>
        </p:nvCxnSpPr>
        <p:spPr>
          <a:xfrm rot="16200000" flipH="1">
            <a:off x="6209108" y="4122054"/>
            <a:ext cx="111036" cy="233357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09297" y="4078233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Launch</a:t>
            </a:r>
          </a:p>
          <a:p>
            <a:r>
              <a:rPr lang="en-GB" sz="1100" dirty="0" smtClean="0"/>
              <a:t>API</a:t>
            </a:r>
            <a:endParaRPr lang="en-GB" sz="11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939880" y="4293676"/>
            <a:ext cx="224408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83759" y="3329617"/>
            <a:ext cx="1332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 smtClean="0"/>
              <a:t>Take up</a:t>
            </a:r>
            <a:endParaRPr lang="en-GB" sz="1100" dirty="0"/>
          </a:p>
        </p:txBody>
      </p:sp>
      <p:sp>
        <p:nvSpPr>
          <p:cNvPr id="52" name="Flowchart: Decision 51"/>
          <p:cNvSpPr>
            <a:spLocks noChangeAspect="1"/>
          </p:cNvSpPr>
          <p:nvPr/>
        </p:nvSpPr>
        <p:spPr>
          <a:xfrm>
            <a:off x="7129622" y="3790201"/>
            <a:ext cx="322698" cy="393014"/>
          </a:xfrm>
          <a:prstGeom prst="flowChartDecision">
            <a:avLst/>
          </a:prstGeom>
          <a:noFill/>
          <a:ln w="635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7452319" y="3717032"/>
            <a:ext cx="86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en-GB" sz="1100" dirty="0" smtClean="0"/>
              <a:t>Target % LA’s using</a:t>
            </a:r>
          </a:p>
          <a:p>
            <a:pPr marL="171450" indent="-171450" algn="l">
              <a:buFontTx/>
              <a:buChar char="-"/>
            </a:pPr>
            <a:r>
              <a:rPr lang="en-GB" sz="1100" dirty="0" smtClean="0"/>
              <a:t>Savings</a:t>
            </a:r>
            <a:endParaRPr lang="en-GB" sz="1100" dirty="0"/>
          </a:p>
        </p:txBody>
      </p:sp>
      <p:sp>
        <p:nvSpPr>
          <p:cNvPr id="31" name="Up-Down Arrow 30"/>
          <p:cNvSpPr/>
          <p:nvPr/>
        </p:nvSpPr>
        <p:spPr>
          <a:xfrm>
            <a:off x="3538413" y="4437112"/>
            <a:ext cx="207991" cy="391978"/>
          </a:xfrm>
          <a:prstGeom prst="upDownArrow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Up-Down Arrow 57"/>
          <p:cNvSpPr/>
          <p:nvPr/>
        </p:nvSpPr>
        <p:spPr>
          <a:xfrm>
            <a:off x="4691797" y="4437112"/>
            <a:ext cx="207991" cy="391978"/>
          </a:xfrm>
          <a:prstGeom prst="upDownArrow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Up-Down Arrow 58"/>
          <p:cNvSpPr/>
          <p:nvPr/>
        </p:nvSpPr>
        <p:spPr>
          <a:xfrm>
            <a:off x="6043952" y="4486473"/>
            <a:ext cx="207991" cy="391978"/>
          </a:xfrm>
          <a:prstGeom prst="upDownArrow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59"/>
          <p:cNvSpPr/>
          <p:nvPr/>
        </p:nvSpPr>
        <p:spPr>
          <a:xfrm>
            <a:off x="7164288" y="4486474"/>
            <a:ext cx="288031" cy="39197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3514009" y="3816270"/>
            <a:ext cx="2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</a:t>
            </a:r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666926" y="3816270"/>
            <a:ext cx="257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2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12160" y="38105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3</a:t>
            </a:r>
            <a:endParaRPr lang="en-GB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151816" y="38162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4</a:t>
            </a:r>
            <a:endParaRPr lang="en-GB" sz="16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78226" y="2705864"/>
            <a:ext cx="3867447" cy="3056"/>
          </a:xfrm>
          <a:prstGeom prst="line">
            <a:avLst/>
          </a:prstGeom>
          <a:ln w="6350" cap="sq" cmpd="sng">
            <a:solidFill>
              <a:schemeClr val="tx1"/>
            </a:solidFill>
            <a:prstDash val="lgDash"/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12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DCLG_CMYK_A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" y="171450"/>
            <a:ext cx="106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1800">
              <a:latin typeface="Arial" pitchFamily="-96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6696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itchFamily="-96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11188" y="3716338"/>
            <a:ext cx="7705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1"/>
                </a:solidFill>
                <a:latin typeface="Arial" pitchFamily="-96" charset="0"/>
              </a:rPr>
              <a:t>Click to add sub heading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468313" y="1628775"/>
            <a:ext cx="828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152400" y="6180138"/>
            <a:ext cx="56388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DCLG |                     |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4000" y="63246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Local Digital Campaign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November </a:t>
            </a:r>
            <a:r>
              <a:rPr lang="en-US" sz="1200" dirty="0">
                <a:solidFill>
                  <a:schemeClr val="bg1"/>
                </a:solidFill>
              </a:rPr>
              <a:t>2014 |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Sheenagh</a:t>
            </a:r>
            <a:r>
              <a:rPr lang="en-US" sz="1200" dirty="0" smtClean="0">
                <a:solidFill>
                  <a:schemeClr val="bg1"/>
                </a:solidFill>
              </a:rPr>
              <a:t> Reynolds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Connector/pipeline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tage 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295400" y="1600201"/>
            <a:ext cx="7391400" cy="4525963"/>
          </a:xfrm>
        </p:spPr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endParaRPr lang="en-GB" sz="4800" dirty="0" smtClean="0"/>
          </a:p>
          <a:p>
            <a:pPr marL="0" indent="0">
              <a:buNone/>
            </a:pPr>
            <a:r>
              <a:rPr lang="en-GB" sz="4800" dirty="0" smtClean="0"/>
              <a:t>Discovery</a:t>
            </a:r>
            <a:endParaRPr lang="en-GB" sz="4800" dirty="0"/>
          </a:p>
          <a:p>
            <a:endParaRPr lang="en-GB" dirty="0"/>
          </a:p>
          <a:p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DCLG_CMYK_A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" y="171450"/>
            <a:ext cx="106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1800">
              <a:latin typeface="Arial" pitchFamily="-96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6696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itchFamily="-96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11188" y="3716338"/>
            <a:ext cx="7705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1"/>
                </a:solidFill>
                <a:latin typeface="Arial" pitchFamily="-96" charset="0"/>
              </a:rPr>
              <a:t>Click to add sub heading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468313" y="1628775"/>
            <a:ext cx="828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152400" y="6180138"/>
            <a:ext cx="56388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DCLG |                     |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4000" y="63246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Local Digital Campaign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November </a:t>
            </a:r>
            <a:r>
              <a:rPr lang="en-US" sz="1200" dirty="0">
                <a:solidFill>
                  <a:schemeClr val="bg1"/>
                </a:solidFill>
              </a:rPr>
              <a:t>2014 |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Sheenagh</a:t>
            </a:r>
            <a:r>
              <a:rPr lang="en-US" sz="1200" dirty="0" smtClean="0">
                <a:solidFill>
                  <a:schemeClr val="bg1"/>
                </a:solidFill>
              </a:rPr>
              <a:t> Reynolds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hlink"/>
                </a:solidFill>
                <a:cs typeface="Arial" pitchFamily="-96" charset="0"/>
              </a:rPr>
              <a:t>Connector/pipeline stage 2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608" y="1600201"/>
            <a:ext cx="7643192" cy="452596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4800" dirty="0" smtClean="0"/>
              <a:t>Co-design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0981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DCLG_CMYK_A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" y="171450"/>
            <a:ext cx="106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1800">
              <a:latin typeface="Arial" pitchFamily="-96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6696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itchFamily="-96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24161" y="3716337"/>
            <a:ext cx="7705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1"/>
                </a:solidFill>
                <a:latin typeface="Arial" pitchFamily="-96" charset="0"/>
              </a:rPr>
              <a:t>Click to add sub heading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468313" y="1628775"/>
            <a:ext cx="828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152400" y="6180138"/>
            <a:ext cx="56388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DCLG |                     |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4000" y="63246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Local Digital Campaign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November </a:t>
            </a:r>
            <a:r>
              <a:rPr lang="en-US" sz="1200" dirty="0">
                <a:solidFill>
                  <a:schemeClr val="bg1"/>
                </a:solidFill>
              </a:rPr>
              <a:t>2014 |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Sheenagh</a:t>
            </a:r>
            <a:r>
              <a:rPr lang="en-US" sz="1200" dirty="0" smtClean="0">
                <a:solidFill>
                  <a:schemeClr val="bg1"/>
                </a:solidFill>
              </a:rPr>
              <a:t> Reynolds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hlink"/>
                </a:solidFill>
                <a:cs typeface="Arial" pitchFamily="-96" charset="0"/>
              </a:rPr>
              <a:t>Connector/pipeline stage 3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600201"/>
            <a:ext cx="7391400" cy="452596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4800" dirty="0" smtClean="0"/>
              <a:t>Incubation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1903898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DCLG_CMYK_A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" y="171450"/>
            <a:ext cx="106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1800">
              <a:latin typeface="Arial" pitchFamily="-96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6696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itchFamily="-96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11188" y="3716338"/>
            <a:ext cx="7705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1"/>
                </a:solidFill>
                <a:latin typeface="Arial" pitchFamily="-96" charset="0"/>
              </a:rPr>
              <a:t>Click to add sub heading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468313" y="1628775"/>
            <a:ext cx="828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152400" y="6180138"/>
            <a:ext cx="56388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DCLG |                     |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4000" y="63246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Local Digital Campaign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November </a:t>
            </a:r>
            <a:r>
              <a:rPr lang="en-US" sz="1200" dirty="0">
                <a:solidFill>
                  <a:schemeClr val="bg1"/>
                </a:solidFill>
              </a:rPr>
              <a:t>2014 |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Sheenagh</a:t>
            </a:r>
            <a:r>
              <a:rPr lang="en-US" sz="1200" dirty="0" smtClean="0">
                <a:solidFill>
                  <a:schemeClr val="bg1"/>
                </a:solidFill>
              </a:rPr>
              <a:t> Reynolds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hlink"/>
                </a:solidFill>
                <a:cs typeface="Arial" pitchFamily="-96" charset="0"/>
              </a:rPr>
              <a:t>Connector/pipeline stage 4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600201"/>
            <a:ext cx="7391400" cy="452596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4800" dirty="0" smtClean="0"/>
              <a:t>Take-up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3562430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DCLG_CMYK_A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" y="171450"/>
            <a:ext cx="106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1800">
              <a:latin typeface="Arial" pitchFamily="-96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6696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itchFamily="-96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11188" y="3716338"/>
            <a:ext cx="7705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1"/>
                </a:solidFill>
                <a:latin typeface="Arial" pitchFamily="-96" charset="0"/>
              </a:rPr>
              <a:t>Click to add sub heading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468313" y="1340768"/>
            <a:ext cx="828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Connector/Pipeline</a:t>
            </a:r>
            <a:endParaRPr lang="en-US" sz="2800" dirty="0"/>
          </a:p>
        </p:txBody>
      </p: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152400" y="6180138"/>
            <a:ext cx="56388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DCLG |                     |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4000" y="63246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Local Digital Campaign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November </a:t>
            </a:r>
            <a:r>
              <a:rPr lang="en-US" sz="1200" dirty="0">
                <a:solidFill>
                  <a:schemeClr val="bg1"/>
                </a:solidFill>
              </a:rPr>
              <a:t>2014 |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Sheenagh</a:t>
            </a:r>
            <a:r>
              <a:rPr lang="en-US" sz="1200" dirty="0" smtClean="0">
                <a:solidFill>
                  <a:schemeClr val="bg1"/>
                </a:solidFill>
              </a:rPr>
              <a:t> Reynolds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hlink"/>
                </a:solidFill>
                <a:cs typeface="Arial" pitchFamily="-96" charset="0"/>
              </a:rPr>
              <a:t>Connector/pipeline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50624"/>
              </p:ext>
            </p:extLst>
          </p:nvPr>
        </p:nvGraphicFramePr>
        <p:xfrm>
          <a:off x="1511796" y="1988840"/>
          <a:ext cx="6792913" cy="410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9"/>
                <a:gridCol w="5113064"/>
              </a:tblGrid>
              <a:tr h="124417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authorities</a:t>
                      </a:r>
                      <a:endParaRPr lang="en-GB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244177">
                <a:tc>
                  <a:txBody>
                    <a:bodyPr/>
                    <a:lstStyle/>
                    <a:p>
                      <a:r>
                        <a:rPr lang="en-GB" dirty="0" smtClean="0"/>
                        <a:t>Local</a:t>
                      </a:r>
                      <a:r>
                        <a:rPr lang="en-GB" baseline="0" dirty="0" smtClean="0"/>
                        <a:t> Digital Programme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616101">
                <a:tc>
                  <a:txBody>
                    <a:bodyPr/>
                    <a:lstStyle/>
                    <a:p>
                      <a:r>
                        <a:rPr lang="en-GB" dirty="0" smtClean="0"/>
                        <a:t>Government agency department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31840" y="2132856"/>
            <a:ext cx="133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391471" y="2148483"/>
            <a:ext cx="133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87615" y="2153841"/>
            <a:ext cx="133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●</a:t>
            </a:r>
          </a:p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995369" y="2158430"/>
            <a:ext cx="133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●</a:t>
            </a:r>
          </a:p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203848" y="3328456"/>
            <a:ext cx="1332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 smtClean="0"/>
              <a:t>Discovery opportunities</a:t>
            </a:r>
            <a:endParaRPr lang="en-GB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987824" y="4829090"/>
            <a:ext cx="1332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139952" y="4829090"/>
            <a:ext cx="1332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485927" y="4845952"/>
            <a:ext cx="1332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641974" y="4829090"/>
            <a:ext cx="1332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●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592563" y="2567960"/>
            <a:ext cx="403373" cy="57300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>
            <a:off x="4856112" y="2564904"/>
            <a:ext cx="403373" cy="57300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>
            <a:off x="6152256" y="2564904"/>
            <a:ext cx="403373" cy="57300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0800000">
            <a:off x="7460010" y="2567960"/>
            <a:ext cx="403373" cy="57300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>
            <a:spLocks noChangeAspect="1"/>
          </p:cNvSpPr>
          <p:nvPr/>
        </p:nvSpPr>
        <p:spPr>
          <a:xfrm>
            <a:off x="3457214" y="3789040"/>
            <a:ext cx="322698" cy="393014"/>
          </a:xfrm>
          <a:prstGeom prst="flowChartDecision">
            <a:avLst/>
          </a:prstGeom>
          <a:noFill/>
          <a:ln w="635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7" idx="2"/>
          </p:cNvCxnSpPr>
          <p:nvPr/>
        </p:nvCxnSpPr>
        <p:spPr>
          <a:xfrm rot="16200000" flipH="1">
            <a:off x="3679723" y="4120893"/>
            <a:ext cx="111036" cy="233357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79912" y="4077072"/>
            <a:ext cx="539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Idea</a:t>
            </a:r>
          </a:p>
          <a:p>
            <a:r>
              <a:rPr lang="en-GB" sz="1100" dirty="0" smtClean="0"/>
              <a:t>API</a:t>
            </a:r>
            <a:endParaRPr lang="en-GB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75584" y="4292515"/>
            <a:ext cx="224408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91471" y="3329617"/>
            <a:ext cx="1332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 smtClean="0"/>
              <a:t>Co-design business case</a:t>
            </a:r>
            <a:endParaRPr lang="en-GB" sz="1100" dirty="0"/>
          </a:p>
        </p:txBody>
      </p:sp>
      <p:sp>
        <p:nvSpPr>
          <p:cNvPr id="42" name="Flowchart: Decision 41"/>
          <p:cNvSpPr>
            <a:spLocks noChangeAspect="1"/>
          </p:cNvSpPr>
          <p:nvPr/>
        </p:nvSpPr>
        <p:spPr>
          <a:xfrm>
            <a:off x="4626831" y="3790201"/>
            <a:ext cx="322698" cy="393014"/>
          </a:xfrm>
          <a:prstGeom prst="flowChartDecision">
            <a:avLst/>
          </a:prstGeom>
          <a:noFill/>
          <a:ln w="635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Elbow Connector 42"/>
          <p:cNvCxnSpPr>
            <a:stCxn id="42" idx="2"/>
          </p:cNvCxnSpPr>
          <p:nvPr/>
        </p:nvCxnSpPr>
        <p:spPr>
          <a:xfrm rot="16200000" flipH="1">
            <a:off x="4849340" y="4122054"/>
            <a:ext cx="111036" cy="233357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49529" y="4078233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Bus Case</a:t>
            </a:r>
          </a:p>
          <a:p>
            <a:r>
              <a:rPr lang="en-GB" sz="1100" dirty="0" smtClean="0"/>
              <a:t>API</a:t>
            </a:r>
            <a:endParaRPr lang="en-GB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580112" y="4293676"/>
            <a:ext cx="224408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96136" y="3329617"/>
            <a:ext cx="1332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 smtClean="0"/>
              <a:t>Incubation</a:t>
            </a:r>
            <a:endParaRPr lang="en-GB" sz="1100" dirty="0"/>
          </a:p>
        </p:txBody>
      </p:sp>
      <p:sp>
        <p:nvSpPr>
          <p:cNvPr id="47" name="Flowchart: Decision 46"/>
          <p:cNvSpPr>
            <a:spLocks noChangeAspect="1"/>
          </p:cNvSpPr>
          <p:nvPr/>
        </p:nvSpPr>
        <p:spPr>
          <a:xfrm>
            <a:off x="5986599" y="3790201"/>
            <a:ext cx="322698" cy="393014"/>
          </a:xfrm>
          <a:prstGeom prst="flowChartDecision">
            <a:avLst/>
          </a:prstGeom>
          <a:noFill/>
          <a:ln w="635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Elbow Connector 47"/>
          <p:cNvCxnSpPr>
            <a:stCxn id="47" idx="2"/>
          </p:cNvCxnSpPr>
          <p:nvPr/>
        </p:nvCxnSpPr>
        <p:spPr>
          <a:xfrm rot="16200000" flipH="1">
            <a:off x="6209108" y="4122054"/>
            <a:ext cx="111036" cy="233357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09297" y="4078233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Launch</a:t>
            </a:r>
          </a:p>
          <a:p>
            <a:r>
              <a:rPr lang="en-GB" sz="1100" dirty="0" smtClean="0"/>
              <a:t>API</a:t>
            </a:r>
            <a:endParaRPr lang="en-GB" sz="11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939880" y="4293676"/>
            <a:ext cx="224408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83759" y="3329617"/>
            <a:ext cx="1332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 smtClean="0"/>
              <a:t>Take up</a:t>
            </a:r>
            <a:endParaRPr lang="en-GB" sz="1100" dirty="0"/>
          </a:p>
        </p:txBody>
      </p:sp>
      <p:sp>
        <p:nvSpPr>
          <p:cNvPr id="52" name="Flowchart: Decision 51"/>
          <p:cNvSpPr>
            <a:spLocks noChangeAspect="1"/>
          </p:cNvSpPr>
          <p:nvPr/>
        </p:nvSpPr>
        <p:spPr>
          <a:xfrm>
            <a:off x="7129622" y="3790201"/>
            <a:ext cx="322698" cy="393014"/>
          </a:xfrm>
          <a:prstGeom prst="flowChartDecision">
            <a:avLst/>
          </a:prstGeom>
          <a:noFill/>
          <a:ln w="635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7452319" y="3717032"/>
            <a:ext cx="86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en-GB" sz="1100" dirty="0" smtClean="0"/>
              <a:t>Target % LA’s using</a:t>
            </a:r>
          </a:p>
          <a:p>
            <a:pPr marL="171450" indent="-171450" algn="l">
              <a:buFontTx/>
              <a:buChar char="-"/>
            </a:pPr>
            <a:r>
              <a:rPr lang="en-GB" sz="1100" dirty="0" smtClean="0"/>
              <a:t>Savings</a:t>
            </a:r>
            <a:endParaRPr lang="en-GB" sz="1100" dirty="0"/>
          </a:p>
        </p:txBody>
      </p:sp>
      <p:sp>
        <p:nvSpPr>
          <p:cNvPr id="31" name="Up-Down Arrow 30"/>
          <p:cNvSpPr/>
          <p:nvPr/>
        </p:nvSpPr>
        <p:spPr>
          <a:xfrm>
            <a:off x="3538413" y="4437112"/>
            <a:ext cx="207991" cy="391978"/>
          </a:xfrm>
          <a:prstGeom prst="upDownArrow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Up-Down Arrow 57"/>
          <p:cNvSpPr/>
          <p:nvPr/>
        </p:nvSpPr>
        <p:spPr>
          <a:xfrm>
            <a:off x="4691797" y="4437112"/>
            <a:ext cx="207991" cy="391978"/>
          </a:xfrm>
          <a:prstGeom prst="upDownArrow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Up-Down Arrow 58"/>
          <p:cNvSpPr/>
          <p:nvPr/>
        </p:nvSpPr>
        <p:spPr>
          <a:xfrm>
            <a:off x="6043952" y="4486473"/>
            <a:ext cx="207991" cy="391978"/>
          </a:xfrm>
          <a:prstGeom prst="upDownArrow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59"/>
          <p:cNvSpPr/>
          <p:nvPr/>
        </p:nvSpPr>
        <p:spPr>
          <a:xfrm>
            <a:off x="7164288" y="4486474"/>
            <a:ext cx="288031" cy="39197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3514009" y="3816270"/>
            <a:ext cx="2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</a:t>
            </a:r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666926" y="3816270"/>
            <a:ext cx="257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2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12160" y="38105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3</a:t>
            </a:r>
            <a:endParaRPr lang="en-GB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151816" y="38162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10245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DCLG_CMYK_A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" y="171450"/>
            <a:ext cx="106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1800">
              <a:latin typeface="Arial" pitchFamily="-96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6696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itchFamily="-96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11188" y="3716338"/>
            <a:ext cx="7705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1"/>
                </a:solidFill>
                <a:latin typeface="Arial" pitchFamily="-96" charset="0"/>
              </a:rPr>
              <a:t>Click to add sub heading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468313" y="1628775"/>
            <a:ext cx="828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152400" y="6180138"/>
            <a:ext cx="56388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DCLG |                     |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4000" y="63246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Local Digital Campaign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November </a:t>
            </a:r>
            <a:r>
              <a:rPr lang="en-US" sz="1200" dirty="0">
                <a:solidFill>
                  <a:schemeClr val="bg1"/>
                </a:solidFill>
              </a:rPr>
              <a:t>2014 |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Sheenagh</a:t>
            </a:r>
            <a:r>
              <a:rPr lang="en-US" sz="1200" dirty="0" smtClean="0">
                <a:solidFill>
                  <a:schemeClr val="bg1"/>
                </a:solidFill>
              </a:rPr>
              <a:t> Reynolds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1984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hlink"/>
                </a:solidFill>
                <a:cs typeface="Arial" pitchFamily="-96" charset="0"/>
              </a:rPr>
              <a:t>Which central departments and agencies would you like us to work with and why?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8536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8270c081-d9f3-48ae-83c7-c2320a8ca25c"/>
</file>

<file path=customXml/itemProps1.xml><?xml version="1.0" encoding="utf-8"?>
<ds:datastoreItem xmlns:ds="http://schemas.openxmlformats.org/officeDocument/2006/customXml" ds:itemID="{93264438-5DFE-4B44-B782-8F4B383BA56B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10555</TotalTime>
  <Words>304</Words>
  <Application>Microsoft Office PowerPoint</Application>
  <PresentationFormat>On-screen Show (4:3)</PresentationFormat>
  <Paragraphs>141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  </vt:lpstr>
      <vt:lpstr>PowerPoint Presentation</vt:lpstr>
      <vt:lpstr>Connector/pipeline </vt:lpstr>
      <vt:lpstr>Connector/pipeline stage 1</vt:lpstr>
      <vt:lpstr>Connector/pipeline stage 2</vt:lpstr>
      <vt:lpstr>Connector/pipeline stage 3</vt:lpstr>
      <vt:lpstr>Connector/pipeline stage 4</vt:lpstr>
      <vt:lpstr>Connector/pipeline</vt:lpstr>
      <vt:lpstr>Which central departments and agencies would you like us to work with and why?</vt:lpstr>
      <vt:lpstr>Any questions?</vt:lpstr>
    </vt:vector>
  </TitlesOfParts>
  <Company>DCLG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mcrossle</dc:creator>
  <cp:lastModifiedBy>Sheenagh Reynolds</cp:lastModifiedBy>
  <cp:revision>286</cp:revision>
  <cp:lastPrinted>2014-03-31T16:30:54Z</cp:lastPrinted>
  <dcterms:created xsi:type="dcterms:W3CDTF">2014-10-08T12:52:16Z</dcterms:created>
  <dcterms:modified xsi:type="dcterms:W3CDTF">2014-11-07T15:34:17Z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12da0667-d1c2-4043-b605-4be89ad2267a</vt:lpwstr>
  </property>
  <property fmtid="{D5CDD505-2E9C-101B-9397-08002B2CF9AE}" pid="3" name="bjSaver">
    <vt:lpwstr>aNZwb+vz+Cljm/ZXabxelhyi+UY3GJqa</vt:lpwstr>
  </property>
  <property fmtid="{D5CDD505-2E9C-101B-9397-08002B2CF9AE}" pid="4" name="bjDocumentSecurityLabel">
    <vt:lpwstr>No Marking</vt:lpwstr>
  </property>
</Properties>
</file>