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78" r:id="rId2"/>
    <p:sldId id="301" r:id="rId3"/>
    <p:sldId id="294" r:id="rId4"/>
    <p:sldId id="299" r:id="rId5"/>
    <p:sldId id="303" r:id="rId6"/>
    <p:sldId id="304" r:id="rId7"/>
    <p:sldId id="305" r:id="rId8"/>
    <p:sldId id="287" r:id="rId9"/>
  </p:sldIdLst>
  <p:sldSz cx="9144000" cy="5143500" type="screen16x9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1A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73"/>
    <p:restoredTop sz="56383"/>
  </p:normalViewPr>
  <p:slideViewPr>
    <p:cSldViewPr snapToGrid="0" snapToObjects="1">
      <p:cViewPr>
        <p:scale>
          <a:sx n="54" d="100"/>
          <a:sy n="54" d="100"/>
        </p:scale>
        <p:origin x="2288" y="320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8CC07D26-942F-A54E-8839-84E398CB9FBD}" type="datetimeFigureOut">
              <a:rPr lang="en-US" altLang="en-US"/>
              <a:pPr/>
              <a:t>3/3/16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1E8B4E82-D7AF-E94E-A39F-2F2F62105B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3418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ADDC4BA-95EF-1142-861E-7A2FA29708D7}" type="slidenum">
              <a:rPr lang="en-US" altLang="en-US" sz="1200">
                <a:latin typeface="Calibri" charset="0"/>
              </a:rPr>
              <a:pPr eaLnBrk="1" hangingPunct="1"/>
              <a:t>2</a:t>
            </a:fld>
            <a:endParaRPr lang="en-US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241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 eaLnBrk="1" hangingPunct="1">
              <a:buFontTx/>
              <a:buChar char="-"/>
            </a:pPr>
            <a:endParaRPr lang="en-US" altLang="en-US" dirty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ADDC4BA-95EF-1142-861E-7A2FA29708D7}" type="slidenum">
              <a:rPr lang="en-US" altLang="en-US" sz="1200">
                <a:latin typeface="Calibri" charset="0"/>
              </a:rPr>
              <a:pPr eaLnBrk="1" hangingPunct="1"/>
              <a:t>3</a:t>
            </a:fld>
            <a:endParaRPr lang="en-US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676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ADDC4BA-95EF-1142-861E-7A2FA29708D7}" type="slidenum">
              <a:rPr lang="en-US" altLang="en-US" sz="1200">
                <a:latin typeface="Calibri" charset="0"/>
              </a:rPr>
              <a:pPr eaLnBrk="1" hangingPunct="1"/>
              <a:t>4</a:t>
            </a:fld>
            <a:endParaRPr lang="en-US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257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ADDC4BA-95EF-1142-861E-7A2FA29708D7}" type="slidenum">
              <a:rPr lang="en-US" altLang="en-US" sz="1200">
                <a:latin typeface="Calibri" charset="0"/>
              </a:rPr>
              <a:pPr eaLnBrk="1" hangingPunct="1"/>
              <a:t>5</a:t>
            </a:fld>
            <a:endParaRPr lang="en-US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252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B4E82-D7AF-E94E-A39F-2F2F62105B82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099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201613"/>
            <a:ext cx="2994025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20638" y="0"/>
            <a:ext cx="0" cy="514350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776" y="2195915"/>
            <a:ext cx="4392613" cy="377026"/>
          </a:xfrm>
        </p:spPr>
        <p:txBody>
          <a:bodyPr anchor="b"/>
          <a:lstStyle>
            <a:lvl1pPr algn="l">
              <a:lnSpc>
                <a:spcPct val="85000"/>
              </a:lnSpc>
              <a:defRPr sz="2800" b="0" baseline="0">
                <a:solidFill>
                  <a:schemeClr val="tx1"/>
                </a:solidFill>
                <a:latin typeface="+mj-lt"/>
                <a:cs typeface="Times New Roman" pitchFamily="18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0" name="Subtitle"/>
          <p:cNvSpPr>
            <a:spLocks noGrp="1"/>
          </p:cNvSpPr>
          <p:nvPr>
            <p:ph type="body" sz="quarter" idx="10"/>
          </p:nvPr>
        </p:nvSpPr>
        <p:spPr>
          <a:xfrm>
            <a:off x="358776" y="2571750"/>
            <a:ext cx="4392613" cy="377026"/>
          </a:xfrm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defRPr sz="28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8775" y="4454545"/>
            <a:ext cx="4391388" cy="276999"/>
          </a:xfrm>
        </p:spPr>
        <p:txBody>
          <a:bodyPr anchor="b">
            <a:sp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06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mid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775" y="2024055"/>
            <a:ext cx="8424000" cy="538609"/>
          </a:xfrm>
        </p:spPr>
        <p:txBody>
          <a:bodyPr/>
          <a:lstStyle>
            <a:lvl1pPr algn="l">
              <a:lnSpc>
                <a:spcPct val="85000"/>
              </a:lnSpc>
              <a:defRPr sz="4000" b="0">
                <a:solidFill>
                  <a:schemeClr val="bg1"/>
                </a:solidFill>
                <a:latin typeface="+mj-lt"/>
                <a:cs typeface="Times New Roman" pitchFamily="18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 b="1">
                <a:solidFill>
                  <a:schemeClr val="accent1"/>
                </a:solidFill>
              </a:defRPr>
            </a:lvl1pPr>
          </a:lstStyle>
          <a:p>
            <a:fld id="{3ACD37D7-F75F-EA4C-883F-3031FE925E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517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358775" y="2024055"/>
            <a:ext cx="8424000" cy="538609"/>
          </a:xfrm>
        </p:spPr>
        <p:txBody>
          <a:bodyPr/>
          <a:lstStyle>
            <a:lvl1pPr algn="l">
              <a:lnSpc>
                <a:spcPct val="85000"/>
              </a:lnSpc>
              <a:defRPr sz="4000" b="0">
                <a:solidFill>
                  <a:schemeClr val="bg1"/>
                </a:solidFill>
                <a:latin typeface="+mj-lt"/>
                <a:cs typeface="Times New Roman" pitchFamily="18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 b="1">
                <a:solidFill>
                  <a:schemeClr val="accent2"/>
                </a:solidFill>
              </a:defRPr>
            </a:lvl1pPr>
          </a:lstStyle>
          <a:p>
            <a:fld id="{E1461B47-D200-2541-B2AE-72BE172BE9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5881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358775" y="2024055"/>
            <a:ext cx="8424000" cy="538609"/>
          </a:xfrm>
        </p:spPr>
        <p:txBody>
          <a:bodyPr/>
          <a:lstStyle>
            <a:lvl1pPr algn="l">
              <a:lnSpc>
                <a:spcPct val="85000"/>
              </a:lnSpc>
              <a:defRPr sz="4000" b="0">
                <a:solidFill>
                  <a:schemeClr val="bg1"/>
                </a:solidFill>
                <a:latin typeface="+mj-lt"/>
                <a:cs typeface="Times New Roman" pitchFamily="18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 b="1">
                <a:solidFill>
                  <a:schemeClr val="tx2"/>
                </a:solidFill>
              </a:defRPr>
            </a:lvl1pPr>
          </a:lstStyle>
          <a:p>
            <a:fld id="{3884CF80-709C-CE40-98FC-C1A972665B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1955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ark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358775" y="2024055"/>
            <a:ext cx="8424000" cy="538609"/>
          </a:xfrm>
        </p:spPr>
        <p:txBody>
          <a:bodyPr/>
          <a:lstStyle>
            <a:lvl1pPr algn="l">
              <a:lnSpc>
                <a:spcPct val="85000"/>
              </a:lnSpc>
              <a:defRPr sz="4000" b="0">
                <a:solidFill>
                  <a:schemeClr val="bg1"/>
                </a:solidFill>
                <a:latin typeface="+mj-lt"/>
                <a:cs typeface="Times New Roman" pitchFamily="18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 b="1">
                <a:solidFill>
                  <a:srgbClr val="7F7F7F"/>
                </a:solidFill>
              </a:defRPr>
            </a:lvl1pPr>
          </a:lstStyle>
          <a:p>
            <a:fld id="{79AD6A3F-87DD-7C4B-BC94-0FBD2E34FB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3007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58775" y="2024055"/>
            <a:ext cx="8424000" cy="538609"/>
          </a:xfrm>
        </p:spPr>
        <p:txBody>
          <a:bodyPr/>
          <a:lstStyle>
            <a:lvl1pPr algn="l">
              <a:lnSpc>
                <a:spcPct val="85000"/>
              </a:lnSpc>
              <a:defRPr sz="4000" b="0">
                <a:solidFill>
                  <a:sysClr val="windowText" lastClr="000000"/>
                </a:solidFill>
                <a:latin typeface="+mj-lt"/>
                <a:cs typeface="Times New Roman" pitchFamily="18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 b="1">
                <a:solidFill>
                  <a:srgbClr val="F2F2F2"/>
                </a:solidFill>
              </a:defRPr>
            </a:lvl1pPr>
          </a:lstStyle>
          <a:p>
            <a:fld id="{C606B130-77B8-1C4A-BE78-383F0469A9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7416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358775" y="2024055"/>
            <a:ext cx="8424000" cy="538609"/>
          </a:xfrm>
        </p:spPr>
        <p:txBody>
          <a:bodyPr/>
          <a:lstStyle>
            <a:lvl1pPr algn="l">
              <a:lnSpc>
                <a:spcPct val="85000"/>
              </a:lnSpc>
              <a:defRPr sz="4000" b="0">
                <a:solidFill>
                  <a:schemeClr val="bg1"/>
                </a:solidFill>
                <a:latin typeface="+mj-lt"/>
                <a:cs typeface="Times New Roman" pitchFamily="18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 b="1">
                <a:solidFill>
                  <a:srgbClr val="BFBFBF"/>
                </a:solidFill>
              </a:defRPr>
            </a:lvl1pPr>
          </a:lstStyle>
          <a:p>
            <a:fld id="{77083900-88DC-AB47-A37B-446B76C8BF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1913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fld id="{A6B31F9B-DF2E-6E4C-8D68-4B642C3606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32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with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0638" y="0"/>
            <a:ext cx="0" cy="514350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Subtitle0"/>
          <p:cNvSpPr>
            <a:spLocks noGrp="1"/>
          </p:cNvSpPr>
          <p:nvPr>
            <p:ph type="body" idx="13"/>
          </p:nvPr>
        </p:nvSpPr>
        <p:spPr>
          <a:xfrm>
            <a:off x="358775" y="711042"/>
            <a:ext cx="8424000" cy="307777"/>
          </a:xfrm>
        </p:spPr>
        <p:txBody>
          <a:bodyPr rtlCol="0">
            <a:sp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2000" b="0" kern="1200" dirty="0" smtClean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Content Placeholder 2"/>
          <p:cNvSpPr>
            <a:spLocks noGrp="1"/>
          </p:cNvSpPr>
          <p:nvPr>
            <p:ph idx="14"/>
          </p:nvPr>
        </p:nvSpPr>
        <p:spPr>
          <a:xfrm>
            <a:off x="361225" y="1064698"/>
            <a:ext cx="8424000" cy="3666845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3A1D055A-59DA-7147-B855-B32DD924B7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45953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0638" y="0"/>
            <a:ext cx="0" cy="514350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6" name="Content Placeholder 2"/>
          <p:cNvSpPr>
            <a:spLocks noGrp="1"/>
          </p:cNvSpPr>
          <p:nvPr>
            <p:ph idx="14"/>
          </p:nvPr>
        </p:nvSpPr>
        <p:spPr>
          <a:xfrm>
            <a:off x="361225" y="951310"/>
            <a:ext cx="8424000" cy="3780233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162DE7B9-523B-9F4D-AE19-78CE7EF30D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80647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0638" y="0"/>
            <a:ext cx="0" cy="514350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296882"/>
            <a:ext cx="8424000" cy="3693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Subtitle1"/>
          <p:cNvSpPr>
            <a:spLocks noGrp="1"/>
          </p:cNvSpPr>
          <p:nvPr>
            <p:ph type="body" idx="13"/>
          </p:nvPr>
        </p:nvSpPr>
        <p:spPr>
          <a:xfrm>
            <a:off x="358775" y="573882"/>
            <a:ext cx="8424000" cy="307777"/>
          </a:xfrm>
        </p:spPr>
        <p:txBody>
          <a:bodyPr rtlCol="0">
            <a:sp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2000" b="0" kern="1200" dirty="0" smtClean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1"/>
          </p:nvPr>
        </p:nvSpPr>
        <p:spPr>
          <a:xfrm>
            <a:off x="358775" y="951310"/>
            <a:ext cx="4033838" cy="3780234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9" name="Content Placeholder 2"/>
          <p:cNvSpPr>
            <a:spLocks noGrp="1"/>
          </p:cNvSpPr>
          <p:nvPr>
            <p:ph idx="14"/>
          </p:nvPr>
        </p:nvSpPr>
        <p:spPr>
          <a:xfrm>
            <a:off x="4751387" y="951310"/>
            <a:ext cx="4033838" cy="3780234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3A8E420C-1D56-964F-95F8-B321307139E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5001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0638" y="0"/>
            <a:ext cx="0" cy="514350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296882"/>
            <a:ext cx="8424000" cy="3693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Subtitle2"/>
          <p:cNvSpPr>
            <a:spLocks noGrp="1"/>
          </p:cNvSpPr>
          <p:nvPr>
            <p:ph type="body" idx="14"/>
          </p:nvPr>
        </p:nvSpPr>
        <p:spPr>
          <a:xfrm>
            <a:off x="358775" y="573882"/>
            <a:ext cx="8424000" cy="307777"/>
          </a:xfrm>
        </p:spPr>
        <p:txBody>
          <a:bodyPr rtlCol="0">
            <a:sp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2000" b="0" kern="1200" dirty="0" smtClean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15"/>
          </p:nvPr>
        </p:nvSpPr>
        <p:spPr>
          <a:xfrm>
            <a:off x="358775" y="951310"/>
            <a:ext cx="2689200" cy="3780234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9" name="Content Placeholder 2"/>
          <p:cNvSpPr>
            <a:spLocks noGrp="1"/>
          </p:cNvSpPr>
          <p:nvPr>
            <p:ph idx="16"/>
          </p:nvPr>
        </p:nvSpPr>
        <p:spPr>
          <a:xfrm>
            <a:off x="3227400" y="951310"/>
            <a:ext cx="2689200" cy="3780234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0" name="Content Placeholder 2"/>
          <p:cNvSpPr>
            <a:spLocks noGrp="1"/>
          </p:cNvSpPr>
          <p:nvPr>
            <p:ph idx="17"/>
          </p:nvPr>
        </p:nvSpPr>
        <p:spPr>
          <a:xfrm>
            <a:off x="6096025" y="951310"/>
            <a:ext cx="2689200" cy="3780234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1ADC3A60-6D4A-F440-936B-1E7253B56A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69244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0638" y="0"/>
            <a:ext cx="0" cy="514350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0000" y="296882"/>
            <a:ext cx="8424000" cy="3693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0" name="Subtitle3"/>
          <p:cNvSpPr>
            <a:spLocks noGrp="1"/>
          </p:cNvSpPr>
          <p:nvPr>
            <p:ph type="body" idx="14"/>
          </p:nvPr>
        </p:nvSpPr>
        <p:spPr>
          <a:xfrm>
            <a:off x="358775" y="573882"/>
            <a:ext cx="8424000" cy="307777"/>
          </a:xfrm>
        </p:spPr>
        <p:txBody>
          <a:bodyPr rtlCol="0">
            <a:sp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2000" b="0" kern="1200" dirty="0" smtClean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358775" y="951310"/>
            <a:ext cx="8426450" cy="27699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9"/>
          </p:nvPr>
        </p:nvSpPr>
        <p:spPr>
          <a:xfrm>
            <a:off x="358775" y="1285867"/>
            <a:ext cx="8426450" cy="3312355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20"/>
          </p:nvPr>
        </p:nvSpPr>
        <p:spPr bwMode="gray">
          <a:xfrm>
            <a:off x="358775" y="4608433"/>
            <a:ext cx="4033838" cy="12311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anchor="b">
            <a:spAutoFit/>
          </a:bodyPr>
          <a:lstStyle>
            <a:lvl1pPr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80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en-US" sz="80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en-US" sz="80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en-US" sz="80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en-US" sz="8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 sz="1000" b="1">
                <a:solidFill>
                  <a:schemeClr val="tx2"/>
                </a:solidFill>
              </a:defRPr>
            </a:lvl1pPr>
          </a:lstStyle>
          <a:p>
            <a:fld id="{13BB328A-7C84-FA4A-BD2B-CD70558F9F6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71645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20638" y="0"/>
            <a:ext cx="0" cy="514350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0000" y="296882"/>
            <a:ext cx="8424000" cy="3693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0" name="Subtitle4"/>
          <p:cNvSpPr>
            <a:spLocks noGrp="1"/>
          </p:cNvSpPr>
          <p:nvPr>
            <p:ph type="body" idx="14"/>
          </p:nvPr>
        </p:nvSpPr>
        <p:spPr>
          <a:xfrm>
            <a:off x="358775" y="573882"/>
            <a:ext cx="8424000" cy="307777"/>
          </a:xfrm>
        </p:spPr>
        <p:txBody>
          <a:bodyPr rtlCol="0">
            <a:sp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2000" b="0" kern="1200" dirty="0" smtClean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358775" y="951310"/>
            <a:ext cx="4033838" cy="27699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9"/>
          </p:nvPr>
        </p:nvSpPr>
        <p:spPr>
          <a:xfrm>
            <a:off x="358775" y="1285867"/>
            <a:ext cx="4033838" cy="3312355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20"/>
          </p:nvPr>
        </p:nvSpPr>
        <p:spPr bwMode="gray">
          <a:xfrm>
            <a:off x="358775" y="4608433"/>
            <a:ext cx="4033838" cy="12311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anchor="b">
            <a:spAutoFit/>
          </a:bodyPr>
          <a:lstStyle>
            <a:lvl1pPr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80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en-US" sz="80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en-US" sz="80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en-US" sz="80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en-US" sz="8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1"/>
          </p:nvPr>
        </p:nvSpPr>
        <p:spPr bwMode="gray">
          <a:xfrm>
            <a:off x="4751389" y="951310"/>
            <a:ext cx="4033836" cy="27699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22"/>
          </p:nvPr>
        </p:nvSpPr>
        <p:spPr>
          <a:xfrm>
            <a:off x="4751387" y="1285867"/>
            <a:ext cx="4033838" cy="3312355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23"/>
          </p:nvPr>
        </p:nvSpPr>
        <p:spPr bwMode="gray">
          <a:xfrm>
            <a:off x="4751389" y="4608433"/>
            <a:ext cx="4033837" cy="12311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anchor="b">
            <a:spAutoFit/>
          </a:bodyPr>
          <a:lstStyle>
            <a:lvl1pPr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80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en-US" sz="80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en-US" sz="80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en-US" sz="80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en-US" sz="8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34D0784F-053B-CD41-8A5F-FD7ED073DCF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58420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0638" y="0"/>
            <a:ext cx="0" cy="514350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4" name="Subtitle5"/>
          <p:cNvSpPr>
            <a:spLocks noGrp="1"/>
          </p:cNvSpPr>
          <p:nvPr>
            <p:ph type="body" idx="17"/>
          </p:nvPr>
        </p:nvSpPr>
        <p:spPr>
          <a:xfrm>
            <a:off x="358775" y="573882"/>
            <a:ext cx="8424000" cy="307777"/>
          </a:xfrm>
        </p:spPr>
        <p:txBody>
          <a:bodyPr rtlCol="0">
            <a:sp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2000" b="0" kern="1200" dirty="0" smtClean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8E3B13B4-83A6-3F48-9795-4E732CC05B2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51030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0638" y="0"/>
            <a:ext cx="0" cy="514350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775" y="2024055"/>
            <a:ext cx="8424000" cy="538609"/>
          </a:xfrm>
        </p:spPr>
        <p:txBody>
          <a:bodyPr/>
          <a:lstStyle>
            <a:lvl1pPr algn="l">
              <a:lnSpc>
                <a:spcPct val="85000"/>
              </a:lnSpc>
              <a:defRPr sz="4000" b="0">
                <a:solidFill>
                  <a:sysClr val="windowText" lastClr="000000"/>
                </a:solidFill>
                <a:latin typeface="+mj-lt"/>
                <a:cs typeface="Times New Roman" pitchFamily="18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 b="1">
                <a:solidFill>
                  <a:schemeClr val="bg1"/>
                </a:solidFill>
              </a:defRPr>
            </a:lvl1pPr>
          </a:lstStyle>
          <a:p>
            <a:fld id="{B8035289-A87D-7F48-859A-37260AD842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941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58775" y="296863"/>
            <a:ext cx="84232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58775" y="950913"/>
            <a:ext cx="842327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8775" y="4948238"/>
            <a:ext cx="360363" cy="93662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sz="800"/>
            </a:lvl1pPr>
          </a:lstStyle>
          <a:p>
            <a:fld id="{8662199B-CC16-9E4E-91A6-B887922DC81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bmkCopyright"/>
          <p:cNvSpPr txBox="1">
            <a:spLocks/>
          </p:cNvSpPr>
          <p:nvPr/>
        </p:nvSpPr>
        <p:spPr>
          <a:xfrm>
            <a:off x="6977063" y="4948238"/>
            <a:ext cx="1808162" cy="93662"/>
          </a:xfrm>
          <a:prstGeom prst="rect">
            <a:avLst/>
          </a:prstGeom>
        </p:spPr>
        <p:txBody>
          <a:bodyPr wrap="none" lIns="0" tIns="0" rIns="0" bIns="0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GB" altLang="en-US" sz="800"/>
              <a:t>© 2015 Rainmaker Solutions Limited. All rights reserved.</a:t>
            </a:r>
            <a:endParaRPr lang="en-US" altLang="en-US" sz="80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0725" y="4948238"/>
            <a:ext cx="3671888" cy="9366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1" fontAlgn="base" hangingPunct="1">
        <a:spcBef>
          <a:spcPts val="13"/>
        </a:spcBef>
        <a:spcAft>
          <a:spcPct val="0"/>
        </a:spcAft>
        <a:buFont typeface="Arial" charset="0"/>
        <a:defRPr lang="en-US" kern="1200" dirty="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179388" indent="-179388" algn="l" rtl="0" eaLnBrk="1" fontAlgn="base" hangingPunct="1">
        <a:spcBef>
          <a:spcPts val="400"/>
        </a:spcBef>
        <a:spcAft>
          <a:spcPct val="0"/>
        </a:spcAft>
        <a:buFont typeface="Arial" charset="0"/>
        <a:buChar char="•"/>
        <a:defRPr lang="en-US" kern="1200" dirty="0">
          <a:solidFill>
            <a:schemeClr val="tx1"/>
          </a:solidFill>
          <a:latin typeface="+mn-lt"/>
          <a:ea typeface="ＭＳ Ｐゴシック" charset="0"/>
          <a:cs typeface="+mj-cs"/>
        </a:defRPr>
      </a:lvl2pPr>
      <a:lvl3pPr marL="358775" indent="-179388" algn="l" rtl="0" eaLnBrk="1" fontAlgn="base" hangingPunct="1">
        <a:spcBef>
          <a:spcPts val="400"/>
        </a:spcBef>
        <a:spcAft>
          <a:spcPct val="0"/>
        </a:spcAft>
        <a:buFont typeface="Arial" charset="0"/>
        <a:buChar char="‒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+mj-cs"/>
        </a:defRPr>
      </a:lvl3pPr>
      <a:lvl4pPr marL="539750" indent="-179388" algn="l" rtl="0" eaLnBrk="1" fontAlgn="base" hangingPunct="1">
        <a:spcBef>
          <a:spcPts val="400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+mj-cs"/>
        </a:defRPr>
      </a:lvl4pPr>
      <a:lvl5pPr marL="719138" indent="-179388" algn="l" rtl="0" eaLnBrk="1" fontAlgn="base" hangingPunct="1">
        <a:spcBef>
          <a:spcPts val="400"/>
        </a:spcBef>
        <a:spcAft>
          <a:spcPct val="0"/>
        </a:spcAft>
        <a:buFont typeface="Arial" charset="0"/>
        <a:buChar char="‒"/>
        <a:defRPr lang="en-GB" sz="1600" kern="1200" dirty="0">
          <a:solidFill>
            <a:schemeClr val="tx1"/>
          </a:solidFill>
          <a:latin typeface="+mn-lt"/>
          <a:ea typeface="ＭＳ Ｐゴシック" charset="0"/>
          <a:cs typeface="+mj-cs"/>
        </a:defRPr>
      </a:lvl5pPr>
      <a:lvl6pPr marL="900000" indent="-180000" algn="l" defTabSz="914400" rtl="0" eaLnBrk="1" latinLnBrk="0" hangingPunct="1">
        <a:spcBef>
          <a:spcPts val="0"/>
        </a:spcBef>
        <a:spcAft>
          <a:spcPts val="300"/>
        </a:spcAft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1079500" indent="-180000" algn="l" defTabSz="914400" rtl="0" eaLnBrk="1" latinLnBrk="0" hangingPunct="1">
        <a:spcBef>
          <a:spcPts val="0"/>
        </a:spcBef>
        <a:spcAft>
          <a:spcPts val="300"/>
        </a:spcAft>
        <a:buFont typeface="Arial" pitchFamily="34" charset="0"/>
        <a:buChar char="‒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260000" indent="-180000" algn="l" defTabSz="914400" rtl="0" eaLnBrk="1" latinLnBrk="0" hangingPunct="1">
        <a:spcBef>
          <a:spcPts val="0"/>
        </a:spcBef>
        <a:spcAft>
          <a:spcPts val="300"/>
        </a:spcAft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440000" indent="-180000" algn="l" defTabSz="914400" rtl="0" eaLnBrk="1" latinLnBrk="0" hangingPunct="1">
        <a:spcBef>
          <a:spcPts val="0"/>
        </a:spcBef>
        <a:spcAft>
          <a:spcPts val="300"/>
        </a:spcAft>
        <a:buFont typeface="Arial" pitchFamily="34" charset="0"/>
        <a:buChar char="‒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dan.bromley@rainmaker.solution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hyperlink" Target="http://www.ukauthority.com/local-digital-news-blog/entry/5741/transformation-at-pace-the-strategy-is-delivery-a-guest-blog-by-chris-chant" TargetMode="External"/><Relationship Id="rId6" Type="http://schemas.openxmlformats.org/officeDocument/2006/relationships/hyperlink" Target="http://ukauthority.com/local-digital-news-blog/entry/5794/guest-blog-putting-the-dream-team-together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>
          <a:xfrm>
            <a:off x="358775" y="2195513"/>
            <a:ext cx="7261225" cy="37782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charset="0"/>
                <a:ea typeface="ＭＳ Ｐゴシック" charset="-128"/>
              </a:rPr>
              <a:t>Digital Transformation</a:t>
            </a:r>
            <a:endParaRPr lang="en-US" altLang="en-US" dirty="0">
              <a:latin typeface="Arial" charset="0"/>
              <a:ea typeface="ＭＳ Ｐゴシック" charset="-128"/>
            </a:endParaRPr>
          </a:p>
        </p:txBody>
      </p:sp>
      <p:sp>
        <p:nvSpPr>
          <p:cNvPr id="1945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775" y="2626835"/>
            <a:ext cx="5000625" cy="376238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en-US" altLang="en-US" dirty="0" smtClean="0">
                <a:latin typeface="Arial" charset="0"/>
                <a:ea typeface="ＭＳ Ｐゴシック" charset="-128"/>
              </a:rPr>
              <a:t>Funding Approach </a:t>
            </a:r>
            <a:endParaRPr altLang="en-US" dirty="0">
              <a:latin typeface="Arial" charset="0"/>
              <a:ea typeface="ＭＳ Ｐゴシック" charset="-128"/>
            </a:endParaRPr>
          </a:p>
        </p:txBody>
      </p:sp>
      <p:sp>
        <p:nvSpPr>
          <p:cNvPr id="19459" name="Subtitle 3"/>
          <p:cNvSpPr>
            <a:spLocks noGrp="1"/>
          </p:cNvSpPr>
          <p:nvPr>
            <p:ph type="subTitle" idx="1"/>
          </p:nvPr>
        </p:nvSpPr>
        <p:spPr>
          <a:xfrm>
            <a:off x="374650" y="4301452"/>
            <a:ext cx="8031220" cy="430887"/>
          </a:xfrm>
        </p:spPr>
        <p:txBody>
          <a:bodyPr/>
          <a:lstStyle/>
          <a:p>
            <a:pPr eaLnBrk="1" hangingPunct="1"/>
            <a:r>
              <a:rPr lang="en-US" altLang="en-US" sz="1400" dirty="0" smtClean="0">
                <a:ea typeface="ＭＳ Ｐゴシック" charset="-128"/>
              </a:rPr>
              <a:t>March </a:t>
            </a:r>
            <a:r>
              <a:rPr altLang="en-US" sz="1400" dirty="0" smtClean="0">
                <a:ea typeface="ＭＳ Ｐゴシック" charset="-128"/>
              </a:rPr>
              <a:t>201</a:t>
            </a:r>
            <a:r>
              <a:rPr lang="en-US" altLang="en-US" sz="1400" dirty="0" smtClean="0">
                <a:ea typeface="ＭＳ Ｐゴシック" charset="-128"/>
              </a:rPr>
              <a:t>6</a:t>
            </a:r>
          </a:p>
          <a:p>
            <a:pPr eaLnBrk="1" hangingPunct="1"/>
            <a:r>
              <a:rPr lang="en-US" altLang="en-US" sz="1400" dirty="0" smtClean="0">
                <a:ea typeface="ＭＳ Ｐゴシック" charset="-128"/>
              </a:rPr>
              <a:t>Daniel Bromley | </a:t>
            </a:r>
            <a:r>
              <a:rPr lang="en-US" altLang="en-US" sz="1400" dirty="0" smtClean="0">
                <a:ea typeface="ＭＳ Ｐゴシック" charset="-128"/>
                <a:hlinkClick r:id="rId2"/>
              </a:rPr>
              <a:t>dan.bromley@rainmaker.solutions</a:t>
            </a:r>
            <a:r>
              <a:rPr lang="en-US" altLang="en-US" sz="1400" dirty="0" smtClean="0">
                <a:ea typeface="ＭＳ Ｐゴシック" charset="-128"/>
              </a:rPr>
              <a:t> </a:t>
            </a:r>
            <a:endParaRPr altLang="en-US" sz="1400" dirty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4"/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B747A3F-5916-5449-A934-2FD434291932}" type="slidenum">
              <a:rPr lang="en-US" altLang="en-US" sz="800"/>
              <a:pPr eaLnBrk="1" hangingPunct="1"/>
              <a:t>2</a:t>
            </a:fld>
            <a:endParaRPr lang="en-US" altLang="en-US" sz="800"/>
          </a:p>
        </p:txBody>
      </p:sp>
      <p:sp>
        <p:nvSpPr>
          <p:cNvPr id="20483" name="Text Placeholder 2"/>
          <p:cNvSpPr>
            <a:spLocks noGrp="1"/>
          </p:cNvSpPr>
          <p:nvPr>
            <p:ph type="body" idx="13"/>
          </p:nvPr>
        </p:nvSpPr>
        <p:spPr>
          <a:xfrm>
            <a:off x="358775" y="765175"/>
            <a:ext cx="8423275" cy="307975"/>
          </a:xfrm>
        </p:spPr>
        <p:txBody>
          <a:bodyPr/>
          <a:lstStyle/>
          <a:p>
            <a:r>
              <a:rPr lang="en-US" dirty="0"/>
              <a:t>Viewpoints of Denise McDonagh and Chris Chant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UK Authority </a:t>
            </a:r>
            <a:r>
              <a:rPr lang="en-US" dirty="0"/>
              <a:t>Digital </a:t>
            </a:r>
            <a:r>
              <a:rPr lang="en-US" dirty="0" smtClean="0"/>
              <a:t>Campaign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307052" y="1460183"/>
            <a:ext cx="1353312" cy="1353312"/>
          </a:xfrm>
          <a:prstGeom prst="ellipse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000" r="-3000"/>
            </a:stretch>
          </a:blipFill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dk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Oval 9"/>
          <p:cNvSpPr/>
          <p:nvPr/>
        </p:nvSpPr>
        <p:spPr>
          <a:xfrm>
            <a:off x="5285232" y="1460183"/>
            <a:ext cx="1353312" cy="1353312"/>
          </a:xfrm>
          <a:prstGeom prst="ellipse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3000" r="-13000"/>
            </a:stretch>
          </a:blipFill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dk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361225" y="4089654"/>
            <a:ext cx="8424000" cy="459009"/>
          </a:xfrm>
        </p:spPr>
        <p:txBody>
          <a:bodyPr/>
          <a:lstStyle/>
          <a:p>
            <a:r>
              <a:rPr lang="en-US" sz="1200" dirty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www.ukauthority.com/local-digital-news-blog/entry/5741/transformation-at-pace-the-strategy-is-delivery-a-guest-blog-by-chris-chant</a:t>
            </a:r>
            <a:endParaRPr lang="en-US" sz="1200" dirty="0" smtClean="0"/>
          </a:p>
          <a:p>
            <a:r>
              <a:rPr lang="en-US" sz="1200" dirty="0">
                <a:hlinkClick r:id="rId6"/>
              </a:rPr>
              <a:t>http://</a:t>
            </a:r>
            <a:r>
              <a:rPr lang="en-US" sz="1200" dirty="0" smtClean="0">
                <a:hlinkClick r:id="rId6"/>
              </a:rPr>
              <a:t>ukauthority.com/local-digital-news-blog/entry/5794/guest-blog-putting-the-dream-team-together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831360" y="2938654"/>
            <a:ext cx="2282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444444"/>
                </a:solidFill>
              </a:rPr>
              <a:t>Putting </a:t>
            </a:r>
            <a:r>
              <a:rPr lang="en-US" sz="1200" b="1" dirty="0">
                <a:solidFill>
                  <a:srgbClr val="444444"/>
                </a:solidFill>
              </a:rPr>
              <a:t>the dream team together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79036" y="2938654"/>
            <a:ext cx="1975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444444"/>
                </a:solidFill>
              </a:rPr>
              <a:t>Transformation at pace - the strategy is delivery</a:t>
            </a:r>
          </a:p>
        </p:txBody>
      </p:sp>
    </p:spTree>
    <p:extLst>
      <p:ext uri="{BB962C8B-B14F-4D97-AF65-F5344CB8AC3E}">
        <p14:creationId xmlns:p14="http://schemas.microsoft.com/office/powerpoint/2010/main" val="166892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4"/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B747A3F-5916-5449-A934-2FD434291932}" type="slidenum">
              <a:rPr lang="en-US" altLang="en-US" sz="800"/>
              <a:pPr eaLnBrk="1" hangingPunct="1"/>
              <a:t>3</a:t>
            </a:fld>
            <a:endParaRPr lang="en-US" altLang="en-US" sz="800"/>
          </a:p>
        </p:txBody>
      </p:sp>
      <p:sp>
        <p:nvSpPr>
          <p:cNvPr id="20483" name="Text Placeholder 2"/>
          <p:cNvSpPr>
            <a:spLocks noGrp="1"/>
          </p:cNvSpPr>
          <p:nvPr>
            <p:ph type="body" idx="13"/>
          </p:nvPr>
        </p:nvSpPr>
        <p:spPr>
          <a:xfrm>
            <a:off x="358775" y="765175"/>
            <a:ext cx="8423275" cy="307975"/>
          </a:xfrm>
        </p:spPr>
        <p:txBody>
          <a:bodyPr/>
          <a:lstStyle/>
          <a:p>
            <a:r>
              <a:rPr lang="en-US" altLang="en-US" dirty="0" smtClean="0">
                <a:ea typeface="ＭＳ Ｐゴシック" charset="-128"/>
              </a:rPr>
              <a:t>Central Government and the “Oligopoly”</a:t>
            </a:r>
            <a:endParaRPr altLang="en-US" dirty="0">
              <a:ea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Government and ICT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61258" y="1467293"/>
            <a:ext cx="0" cy="30196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38960" y="4489011"/>
            <a:ext cx="490283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6168" y="3582119"/>
            <a:ext cx="1370379" cy="654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000" dirty="0" smtClean="0">
                <a:solidFill>
                  <a:schemeClr val="tx2"/>
                </a:solidFill>
              </a:rPr>
              <a:t>1885</a:t>
            </a:r>
          </a:p>
          <a:p>
            <a:pPr algn="ctr">
              <a:spcAft>
                <a:spcPts val="300"/>
              </a:spcAft>
            </a:pPr>
            <a:r>
              <a:rPr lang="en-US" sz="1000" dirty="0" smtClean="0">
                <a:solidFill>
                  <a:schemeClr val="tx2"/>
                </a:solidFill>
              </a:rPr>
              <a:t> first typewriter purchased by UK Government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21175" y="3386039"/>
            <a:ext cx="1188942" cy="654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spcAft>
                <a:spcPts val="300"/>
              </a:spcAft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sz="1000" dirty="0" smtClean="0"/>
              <a:t>circa1905</a:t>
            </a:r>
          </a:p>
          <a:p>
            <a:r>
              <a:rPr lang="en-US" sz="1000" dirty="0" smtClean="0"/>
              <a:t>first </a:t>
            </a:r>
            <a:r>
              <a:rPr lang="en-US" sz="1000" dirty="0"/>
              <a:t>telephone purchased by UK Government</a:t>
            </a:r>
          </a:p>
        </p:txBody>
      </p:sp>
      <p:sp>
        <p:nvSpPr>
          <p:cNvPr id="14" name="Freeform 13"/>
          <p:cNvSpPr/>
          <p:nvPr/>
        </p:nvSpPr>
        <p:spPr>
          <a:xfrm>
            <a:off x="557561" y="1500570"/>
            <a:ext cx="4705815" cy="2915313"/>
          </a:xfrm>
          <a:custGeom>
            <a:avLst/>
            <a:gdLst>
              <a:gd name="connsiteX0" fmla="*/ 0 w 6043961"/>
              <a:gd name="connsiteY0" fmla="*/ 2915313 h 2915313"/>
              <a:gd name="connsiteX1" fmla="*/ 959005 w 6043961"/>
              <a:gd name="connsiteY1" fmla="*/ 2893010 h 2915313"/>
              <a:gd name="connsiteX2" fmla="*/ 2274849 w 6043961"/>
              <a:gd name="connsiteY2" fmla="*/ 2714591 h 2915313"/>
              <a:gd name="connsiteX3" fmla="*/ 3523785 w 6043961"/>
              <a:gd name="connsiteY3" fmla="*/ 2491567 h 2915313"/>
              <a:gd name="connsiteX4" fmla="*/ 4326673 w 6043961"/>
              <a:gd name="connsiteY4" fmla="*/ 2000913 h 2915313"/>
              <a:gd name="connsiteX5" fmla="*/ 5040351 w 6043961"/>
              <a:gd name="connsiteY5" fmla="*/ 1064210 h 2915313"/>
              <a:gd name="connsiteX6" fmla="*/ 5397190 w 6043961"/>
              <a:gd name="connsiteY6" fmla="*/ 506650 h 2915313"/>
              <a:gd name="connsiteX7" fmla="*/ 5865541 w 6043961"/>
              <a:gd name="connsiteY7" fmla="*/ 60601 h 2915313"/>
              <a:gd name="connsiteX8" fmla="*/ 6043961 w 6043961"/>
              <a:gd name="connsiteY8" fmla="*/ 15996 h 2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43961" h="2915313">
                <a:moveTo>
                  <a:pt x="0" y="2915313"/>
                </a:moveTo>
                <a:lnTo>
                  <a:pt x="959005" y="2893010"/>
                </a:lnTo>
                <a:cubicBezTo>
                  <a:pt x="1338146" y="2859556"/>
                  <a:pt x="1847386" y="2781498"/>
                  <a:pt x="2274849" y="2714591"/>
                </a:cubicBezTo>
                <a:cubicBezTo>
                  <a:pt x="2702312" y="2647684"/>
                  <a:pt x="3181814" y="2610513"/>
                  <a:pt x="3523785" y="2491567"/>
                </a:cubicBezTo>
                <a:cubicBezTo>
                  <a:pt x="3865756" y="2372621"/>
                  <a:pt x="4073912" y="2238806"/>
                  <a:pt x="4326673" y="2000913"/>
                </a:cubicBezTo>
                <a:cubicBezTo>
                  <a:pt x="4579434" y="1763020"/>
                  <a:pt x="4861932" y="1313254"/>
                  <a:pt x="5040351" y="1064210"/>
                </a:cubicBezTo>
                <a:cubicBezTo>
                  <a:pt x="5218770" y="815166"/>
                  <a:pt x="5259658" y="673918"/>
                  <a:pt x="5397190" y="506650"/>
                </a:cubicBezTo>
                <a:cubicBezTo>
                  <a:pt x="5534722" y="339382"/>
                  <a:pt x="5757746" y="142377"/>
                  <a:pt x="5865541" y="60601"/>
                </a:cubicBezTo>
                <a:cubicBezTo>
                  <a:pt x="5973336" y="-21175"/>
                  <a:pt x="6008648" y="-2590"/>
                  <a:pt x="6043961" y="15996"/>
                </a:cubicBezTo>
              </a:path>
            </a:pathLst>
          </a:custGeom>
          <a:noFill/>
          <a:ln>
            <a:solidFill>
              <a:srgbClr val="01A1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576588" y="2779921"/>
            <a:ext cx="1188942" cy="654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spcAft>
                <a:spcPts val="300"/>
              </a:spcAft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sz="1000" dirty="0" smtClean="0"/>
              <a:t>1957</a:t>
            </a:r>
          </a:p>
          <a:p>
            <a:r>
              <a:rPr lang="en-US" sz="1000" dirty="0" smtClean="0"/>
              <a:t>Central Computing Telecommunications Agency founded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3342281" y="2141621"/>
            <a:ext cx="1188942" cy="5001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spcAft>
                <a:spcPts val="300"/>
              </a:spcAft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sz="1000" dirty="0" smtClean="0"/>
              <a:t>1990s</a:t>
            </a:r>
          </a:p>
          <a:p>
            <a:r>
              <a:rPr lang="en-US" sz="1000" dirty="0" smtClean="0"/>
              <a:t>Wave of Mega-Deal outsourcing</a:t>
            </a:r>
            <a:endParaRPr lang="en-US" sz="1000" dirty="0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1250785" y="4324224"/>
            <a:ext cx="108000" cy="108000"/>
          </a:xfrm>
          <a:prstGeom prst="ellipse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2248138" y="4164103"/>
            <a:ext cx="108000" cy="108000"/>
          </a:xfrm>
          <a:prstGeom prst="ellipse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3822300" y="3504349"/>
            <a:ext cx="108000" cy="108000"/>
          </a:xfrm>
          <a:prstGeom prst="ellipse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4285281" y="2775147"/>
            <a:ext cx="108000" cy="108000"/>
          </a:xfrm>
          <a:prstGeom prst="ellipse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3975941" y="1340022"/>
            <a:ext cx="1188942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spcAft>
                <a:spcPts val="300"/>
              </a:spcAft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sz="1000" dirty="0" smtClean="0"/>
              <a:t>2010s </a:t>
            </a:r>
          </a:p>
          <a:p>
            <a:r>
              <a:rPr lang="en-US" sz="1000" dirty="0" smtClean="0"/>
              <a:t>Wave of </a:t>
            </a:r>
          </a:p>
          <a:p>
            <a:r>
              <a:rPr lang="en-US" sz="1000" dirty="0" smtClean="0"/>
              <a:t>Renewals</a:t>
            </a:r>
            <a:endParaRPr lang="en-US" sz="1000" dirty="0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4701841" y="1972507"/>
            <a:ext cx="108000" cy="108000"/>
          </a:xfrm>
          <a:prstGeom prst="ellipse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1" name="Double Bracket 20"/>
          <p:cNvSpPr/>
          <p:nvPr/>
        </p:nvSpPr>
        <p:spPr>
          <a:xfrm>
            <a:off x="3281080" y="1377648"/>
            <a:ext cx="2250360" cy="1415854"/>
          </a:xfrm>
          <a:prstGeom prst="bracketPair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1" idx="3"/>
          </p:cNvCxnSpPr>
          <p:nvPr/>
        </p:nvCxnSpPr>
        <p:spPr>
          <a:xfrm flipV="1">
            <a:off x="5531440" y="2080507"/>
            <a:ext cx="302201" cy="5068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540" y="481013"/>
            <a:ext cx="2332783" cy="214547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290540" y="3971606"/>
            <a:ext cx="270067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200" i="1" dirty="0" smtClean="0">
                <a:solidFill>
                  <a:schemeClr val="tx2"/>
                </a:solidFill>
              </a:rPr>
              <a:t>Government is in an abusive relationship with some ICT suppliers</a:t>
            </a:r>
            <a:r>
              <a:rPr lang="en-US" sz="1200" dirty="0" smtClean="0">
                <a:solidFill>
                  <a:schemeClr val="tx2"/>
                </a:solidFill>
              </a:rPr>
              <a:t>. </a:t>
            </a:r>
            <a:r>
              <a:rPr lang="en-US" sz="1200" b="1" dirty="0" smtClean="0">
                <a:solidFill>
                  <a:schemeClr val="tx2"/>
                </a:solidFill>
              </a:rPr>
              <a:t>Bill Crothers Government CPO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75558" y="2883147"/>
            <a:ext cx="250649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200" i="1" dirty="0" smtClean="0">
                <a:solidFill>
                  <a:schemeClr val="tx2"/>
                </a:solidFill>
              </a:rPr>
              <a:t>Government </a:t>
            </a:r>
            <a:r>
              <a:rPr lang="en-US" sz="1200" i="1" dirty="0">
                <a:solidFill>
                  <a:schemeClr val="tx2"/>
                </a:solidFill>
              </a:rPr>
              <a:t>is currently over-reliant on a small “oligopoly” of large </a:t>
            </a:r>
            <a:r>
              <a:rPr lang="en-US" sz="1200" i="1" dirty="0" smtClean="0">
                <a:solidFill>
                  <a:schemeClr val="tx2"/>
                </a:solidFill>
              </a:rPr>
              <a:t>suppliers</a:t>
            </a:r>
            <a:r>
              <a:rPr lang="en-US" sz="1200" dirty="0" smtClean="0">
                <a:solidFill>
                  <a:schemeClr val="tx2"/>
                </a:solidFill>
              </a:rPr>
              <a:t> </a:t>
            </a:r>
            <a:r>
              <a:rPr lang="en-US" sz="1200" b="1" dirty="0" smtClean="0">
                <a:solidFill>
                  <a:schemeClr val="tx2"/>
                </a:solidFill>
              </a:rPr>
              <a:t>Government and IT ‘A recipe for rip-offs’ Public Select Committee Report</a:t>
            </a:r>
            <a:endParaRPr lang="en-US" sz="12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37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4"/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B747A3F-5916-5449-A934-2FD434291932}" type="slidenum">
              <a:rPr lang="en-US" altLang="en-US" sz="800"/>
              <a:pPr eaLnBrk="1" hangingPunct="1"/>
              <a:t>4</a:t>
            </a:fld>
            <a:endParaRPr lang="en-US" altLang="en-US" sz="800"/>
          </a:p>
        </p:txBody>
      </p:sp>
      <p:sp>
        <p:nvSpPr>
          <p:cNvPr id="20483" name="Text Placeholder 2"/>
          <p:cNvSpPr>
            <a:spLocks noGrp="1"/>
          </p:cNvSpPr>
          <p:nvPr>
            <p:ph type="body" idx="13"/>
          </p:nvPr>
        </p:nvSpPr>
        <p:spPr>
          <a:xfrm>
            <a:off x="358775" y="765175"/>
            <a:ext cx="8423275" cy="307975"/>
          </a:xfrm>
        </p:spPr>
        <p:txBody>
          <a:bodyPr/>
          <a:lstStyle/>
          <a:p>
            <a:r>
              <a:rPr lang="en-US" altLang="en-US" dirty="0" smtClean="0">
                <a:ea typeface="ＭＳ Ｐゴシック" charset="-128"/>
              </a:rPr>
              <a:t>Coming from a world after…</a:t>
            </a:r>
            <a:endParaRPr altLang="en-US" dirty="0">
              <a:ea typeface="ＭＳ Ｐゴシック" charset="-128"/>
            </a:endParaRPr>
          </a:p>
        </p:txBody>
      </p:sp>
      <p:sp>
        <p:nvSpPr>
          <p:cNvPr id="20484" name="Content Placeholder 3"/>
          <p:cNvSpPr>
            <a:spLocks noGrp="1"/>
          </p:cNvSpPr>
          <p:nvPr>
            <p:ph idx="14"/>
          </p:nvPr>
        </p:nvSpPr>
        <p:spPr>
          <a:xfrm>
            <a:off x="361950" y="1268413"/>
            <a:ext cx="8423275" cy="32718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09/10 Spending Review – ICT costs under inspection with cost savings programmes launched</a:t>
            </a:r>
          </a:p>
          <a:p>
            <a:pPr>
              <a:buFontTx/>
              <a:buChar char="-"/>
            </a:pPr>
            <a:r>
              <a:rPr lang="en-US" dirty="0" smtClean="0"/>
              <a:t>Major supplier renegotiations from Cabinet Office</a:t>
            </a:r>
          </a:p>
          <a:p>
            <a:pPr>
              <a:buFontTx/>
              <a:buChar char="-"/>
            </a:pPr>
            <a:r>
              <a:rPr lang="en-US" dirty="0" smtClean="0"/>
              <a:t>Quick wins/low hanging fruit – savings cashed</a:t>
            </a:r>
          </a:p>
          <a:p>
            <a:pPr marL="0" indent="0"/>
            <a:r>
              <a:rPr lang="en-US" sz="2000" dirty="0">
                <a:solidFill>
                  <a:schemeClr val="accent1"/>
                </a:solidFill>
                <a:ea typeface="ＭＳ Ｐゴシック" charset="-128"/>
                <a:cs typeface="+mj-cs"/>
              </a:rPr>
              <a:t>Likely to encounter</a:t>
            </a:r>
          </a:p>
          <a:p>
            <a:pPr>
              <a:buFontTx/>
              <a:buChar char="-"/>
            </a:pPr>
            <a:r>
              <a:rPr lang="en-US" dirty="0" smtClean="0"/>
              <a:t>Natural expiry points reached or being reached from the 1990 1</a:t>
            </a:r>
            <a:r>
              <a:rPr lang="en-US" baseline="30000" dirty="0" smtClean="0"/>
              <a:t>st</a:t>
            </a:r>
            <a:r>
              <a:rPr lang="en-US" dirty="0" smtClean="0"/>
              <a:t> wave of outsources i.e. what is ‘in it’ for the supplier to cooperate?</a:t>
            </a:r>
          </a:p>
          <a:p>
            <a:pPr>
              <a:buFontTx/>
              <a:buChar char="-"/>
            </a:pPr>
            <a:r>
              <a:rPr lang="en-US" dirty="0" smtClean="0"/>
              <a:t>Suppliers claiming low profit or making a loss</a:t>
            </a:r>
          </a:p>
          <a:p>
            <a:pPr>
              <a:buFontTx/>
              <a:buChar char="-"/>
            </a:pPr>
            <a:r>
              <a:rPr lang="en-US" dirty="0" smtClean="0"/>
              <a:t>Staff weariness/resistance to change or fear of unknown</a:t>
            </a:r>
          </a:p>
          <a:p>
            <a:pPr>
              <a:buFontTx/>
              <a:buChar char="-"/>
            </a:pPr>
            <a:r>
              <a:rPr lang="en-US" dirty="0" smtClean="0"/>
              <a:t>Supplier responses to disaggregation; reinvention vs denial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in Central Government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38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4"/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B747A3F-5916-5449-A934-2FD434291932}" type="slidenum">
              <a:rPr lang="en-US" altLang="en-US" sz="800"/>
              <a:pPr eaLnBrk="1" hangingPunct="1"/>
              <a:t>5</a:t>
            </a:fld>
            <a:endParaRPr lang="en-US" altLang="en-US" sz="800"/>
          </a:p>
        </p:txBody>
      </p:sp>
      <p:sp>
        <p:nvSpPr>
          <p:cNvPr id="20483" name="Text Placeholder 2"/>
          <p:cNvSpPr>
            <a:spLocks noGrp="1"/>
          </p:cNvSpPr>
          <p:nvPr>
            <p:ph type="body" idx="13"/>
          </p:nvPr>
        </p:nvSpPr>
        <p:spPr>
          <a:xfrm>
            <a:off x="358775" y="765175"/>
            <a:ext cx="8423275" cy="307975"/>
          </a:xfrm>
        </p:spPr>
        <p:txBody>
          <a:bodyPr/>
          <a:lstStyle/>
          <a:p>
            <a:r>
              <a:rPr lang="en-US" altLang="en-US" dirty="0" smtClean="0">
                <a:ea typeface="ＭＳ Ｐゴシック" charset="-128"/>
              </a:rPr>
              <a:t>Where to start</a:t>
            </a:r>
            <a:endParaRPr altLang="en-US" dirty="0">
              <a:ea typeface="ＭＳ Ｐゴシック" charset="-128"/>
            </a:endParaRPr>
          </a:p>
        </p:txBody>
      </p:sp>
      <p:sp>
        <p:nvSpPr>
          <p:cNvPr id="20484" name="Content Placeholder 3"/>
          <p:cNvSpPr>
            <a:spLocks noGrp="1"/>
          </p:cNvSpPr>
          <p:nvPr>
            <p:ph idx="14"/>
          </p:nvPr>
        </p:nvSpPr>
        <p:spPr>
          <a:xfrm>
            <a:off x="361950" y="1268413"/>
            <a:ext cx="8423275" cy="32718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Relationship with incumbent and negotiation strategy</a:t>
            </a:r>
          </a:p>
          <a:p>
            <a:pPr>
              <a:buFontTx/>
              <a:buChar char="-"/>
            </a:pPr>
            <a:r>
              <a:rPr lang="en-US" dirty="0" smtClean="0"/>
              <a:t>Principled negotiation?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Foundations for Savings (1)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38956" y="2378436"/>
            <a:ext cx="7948615" cy="2357078"/>
            <a:chOff x="584198" y="1645020"/>
            <a:chExt cx="7948615" cy="2357078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92907" y="2274382"/>
              <a:ext cx="3657600" cy="1588"/>
            </a:xfrm>
            <a:prstGeom prst="line">
              <a:avLst/>
            </a:prstGeom>
            <a:ln w="127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584198" y="1645020"/>
              <a:ext cx="3700466" cy="457200"/>
              <a:chOff x="584198" y="1645020"/>
              <a:chExt cx="3700466" cy="4572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95313" y="1645020"/>
                <a:ext cx="457200" cy="457200"/>
              </a:xfrm>
              <a:prstGeom prst="ellipse">
                <a:avLst/>
              </a:prstGeom>
              <a:solidFill>
                <a:schemeClr val="accent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356350" y="1790264"/>
                <a:ext cx="2928314" cy="166712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l" rtl="0">
                  <a:lnSpc>
                    <a:spcPts val="1300"/>
                  </a:lnSpc>
                  <a:spcAft>
                    <a:spcPts val="300"/>
                  </a:spcAft>
                </a:pPr>
                <a:r>
                  <a:rPr lang="en-US" sz="1400" dirty="0" smtClean="0">
                    <a:solidFill>
                      <a:schemeClr val="accent4"/>
                    </a:solidFill>
                    <a:latin typeface="+mn-lt"/>
                    <a:ea typeface="Open Sans" pitchFamily="34" charset="0"/>
                  </a:rPr>
                  <a:t>Internal Stakeholders 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84198" y="1683105"/>
                <a:ext cx="472435" cy="371753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t" anchorCtr="0">
                <a:noAutofit/>
              </a:bodyPr>
              <a:lstStyle/>
              <a:p>
                <a:pPr algn="ctr" rtl="0"/>
                <a:r>
                  <a:rPr lang="en-US" sz="2400" dirty="0" smtClean="0">
                    <a:solidFill>
                      <a:schemeClr val="bg1"/>
                    </a:solidFill>
                    <a:latin typeface="+mn-lt"/>
                    <a:ea typeface="Open Sans" pitchFamily="34" charset="0"/>
                  </a:rPr>
                  <a:t>1</a:t>
                </a:r>
                <a:endParaRPr lang="ar-SA" sz="2400" dirty="0">
                  <a:solidFill>
                    <a:schemeClr val="bg1"/>
                  </a:solidFill>
                  <a:latin typeface="+mn-lt"/>
                  <a:ea typeface="Open Sans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84198" y="3349748"/>
              <a:ext cx="3700466" cy="457200"/>
              <a:chOff x="584198" y="1645020"/>
              <a:chExt cx="3700466" cy="45720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595313" y="1645020"/>
                <a:ext cx="457200" cy="457200"/>
              </a:xfrm>
              <a:prstGeom prst="ellipse">
                <a:avLst/>
              </a:prstGeom>
              <a:solidFill>
                <a:schemeClr val="accent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356350" y="1790264"/>
                <a:ext cx="2928314" cy="166712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l" rtl="0">
                  <a:lnSpc>
                    <a:spcPts val="1300"/>
                  </a:lnSpc>
                  <a:spcAft>
                    <a:spcPts val="300"/>
                  </a:spcAft>
                </a:pPr>
                <a:r>
                  <a:rPr lang="en-US" sz="1400" dirty="0" smtClean="0">
                    <a:solidFill>
                      <a:schemeClr val="accent4"/>
                    </a:solidFill>
                    <a:latin typeface="+mn-lt"/>
                    <a:ea typeface="Open Sans" pitchFamily="34" charset="0"/>
                  </a:rPr>
                  <a:t>Set credible targets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84198" y="1699434"/>
                <a:ext cx="472435" cy="371753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t" anchorCtr="0">
                <a:noAutofit/>
              </a:bodyPr>
              <a:lstStyle/>
              <a:p>
                <a:pPr algn="ctr" rtl="0"/>
                <a:r>
                  <a:rPr lang="en-US" sz="2400" dirty="0" smtClean="0">
                    <a:solidFill>
                      <a:schemeClr val="bg1"/>
                    </a:solidFill>
                    <a:latin typeface="+mn-lt"/>
                    <a:ea typeface="Open Sans" pitchFamily="34" charset="0"/>
                  </a:rPr>
                  <a:t>3</a:t>
                </a:r>
                <a:endParaRPr lang="ar-SA" sz="2400" dirty="0">
                  <a:solidFill>
                    <a:schemeClr val="bg1"/>
                  </a:solidFill>
                  <a:latin typeface="+mn-lt"/>
                  <a:ea typeface="Open Sans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84198" y="2497384"/>
              <a:ext cx="3700466" cy="457200"/>
              <a:chOff x="584198" y="1645020"/>
              <a:chExt cx="3700466" cy="45720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595313" y="1645020"/>
                <a:ext cx="457200" cy="457200"/>
              </a:xfrm>
              <a:prstGeom prst="ellipse">
                <a:avLst/>
              </a:prstGeom>
              <a:solidFill>
                <a:schemeClr val="accent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356350" y="1790264"/>
                <a:ext cx="2928314" cy="166712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l" rtl="0">
                  <a:lnSpc>
                    <a:spcPts val="1300"/>
                  </a:lnSpc>
                  <a:spcAft>
                    <a:spcPts val="300"/>
                  </a:spcAft>
                </a:pPr>
                <a:r>
                  <a:rPr lang="en-US" sz="1400" dirty="0" smtClean="0">
                    <a:solidFill>
                      <a:schemeClr val="accent4"/>
                    </a:solidFill>
                    <a:latin typeface="+mn-lt"/>
                    <a:ea typeface="Open Sans" pitchFamily="34" charset="0"/>
                  </a:rPr>
                  <a:t>Cross Functional Team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84198" y="1683105"/>
                <a:ext cx="472435" cy="371753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t" anchorCtr="0">
                <a:noAutofit/>
              </a:bodyPr>
              <a:lstStyle/>
              <a:p>
                <a:pPr algn="ctr" rtl="0"/>
                <a:r>
                  <a:rPr lang="en-US" sz="2400" dirty="0" smtClean="0">
                    <a:solidFill>
                      <a:schemeClr val="bg1"/>
                    </a:solidFill>
                    <a:latin typeface="+mn-lt"/>
                    <a:ea typeface="Open Sans" pitchFamily="34" charset="0"/>
                  </a:rPr>
                  <a:t>2</a:t>
                </a:r>
                <a:endParaRPr lang="ar-SA" sz="2400" dirty="0">
                  <a:solidFill>
                    <a:schemeClr val="bg1"/>
                  </a:solidFill>
                  <a:latin typeface="+mn-lt"/>
                  <a:ea typeface="Open Sans" pitchFamily="34" charset="0"/>
                </a:endParaRPr>
              </a:p>
            </p:txBody>
          </p:sp>
        </p:grpSp>
        <p:cxnSp>
          <p:nvCxnSpPr>
            <p:cNvPr id="12" name="Straight Connector 11"/>
            <p:cNvCxnSpPr/>
            <p:nvPr/>
          </p:nvCxnSpPr>
          <p:spPr>
            <a:xfrm>
              <a:off x="592907" y="4000510"/>
              <a:ext cx="3657600" cy="1588"/>
            </a:xfrm>
            <a:prstGeom prst="line">
              <a:avLst/>
            </a:prstGeom>
            <a:ln w="127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92907" y="3137446"/>
              <a:ext cx="3657600" cy="1588"/>
            </a:xfrm>
            <a:prstGeom prst="line">
              <a:avLst/>
            </a:prstGeom>
            <a:ln w="127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841056" y="2274382"/>
              <a:ext cx="3657600" cy="1588"/>
            </a:xfrm>
            <a:prstGeom prst="line">
              <a:avLst/>
            </a:prstGeom>
            <a:ln w="127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4832347" y="1645020"/>
              <a:ext cx="3700466" cy="457200"/>
              <a:chOff x="584198" y="1645020"/>
              <a:chExt cx="3700466" cy="4572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595313" y="1645020"/>
                <a:ext cx="457200" cy="457200"/>
              </a:xfrm>
              <a:prstGeom prst="ellipse">
                <a:avLst/>
              </a:prstGeom>
              <a:solidFill>
                <a:schemeClr val="accent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356350" y="1790264"/>
                <a:ext cx="2928314" cy="166712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l" rtl="0">
                  <a:lnSpc>
                    <a:spcPts val="1300"/>
                  </a:lnSpc>
                  <a:spcAft>
                    <a:spcPts val="300"/>
                  </a:spcAft>
                </a:pPr>
                <a:r>
                  <a:rPr lang="en-US" sz="1400" dirty="0" smtClean="0">
                    <a:solidFill>
                      <a:schemeClr val="accent4"/>
                    </a:solidFill>
                    <a:latin typeface="+mn-lt"/>
                    <a:ea typeface="Open Sans" pitchFamily="34" charset="0"/>
                  </a:rPr>
                  <a:t>What is a saving?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84198" y="1683105"/>
                <a:ext cx="472435" cy="371753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t" anchorCtr="0">
                <a:noAutofit/>
              </a:bodyPr>
              <a:lstStyle/>
              <a:p>
                <a:pPr algn="ctr" rtl="0"/>
                <a:r>
                  <a:rPr lang="en-US" sz="2400" dirty="0" smtClean="0">
                    <a:solidFill>
                      <a:schemeClr val="bg1"/>
                    </a:solidFill>
                    <a:latin typeface="+mn-lt"/>
                    <a:ea typeface="Open Sans" pitchFamily="34" charset="0"/>
                  </a:rPr>
                  <a:t>4</a:t>
                </a:r>
                <a:endParaRPr lang="ar-SA" sz="2400" dirty="0">
                  <a:solidFill>
                    <a:schemeClr val="bg1"/>
                  </a:solidFill>
                  <a:latin typeface="+mn-lt"/>
                  <a:ea typeface="Open Sans" pitchFamily="34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4832347" y="3349748"/>
              <a:ext cx="3700466" cy="457200"/>
              <a:chOff x="584198" y="1645020"/>
              <a:chExt cx="3700466" cy="4572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595313" y="1645020"/>
                <a:ext cx="457200" cy="457200"/>
              </a:xfrm>
              <a:prstGeom prst="ellipse">
                <a:avLst/>
              </a:prstGeom>
              <a:solidFill>
                <a:schemeClr val="accent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356350" y="1790264"/>
                <a:ext cx="2928314" cy="166712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l" rtl="0">
                  <a:lnSpc>
                    <a:spcPts val="1300"/>
                  </a:lnSpc>
                  <a:spcAft>
                    <a:spcPts val="300"/>
                  </a:spcAft>
                </a:pPr>
                <a:r>
                  <a:rPr lang="en-US" sz="1400" dirty="0" smtClean="0">
                    <a:solidFill>
                      <a:schemeClr val="accent4"/>
                    </a:solidFill>
                    <a:latin typeface="+mn-lt"/>
                    <a:ea typeface="Open Sans" pitchFamily="34" charset="0"/>
                  </a:rPr>
                  <a:t>Spend Data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84198" y="1699434"/>
                <a:ext cx="472435" cy="371753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t" anchorCtr="0">
                <a:noAutofit/>
              </a:bodyPr>
              <a:lstStyle/>
              <a:p>
                <a:pPr algn="ctr" rtl="0"/>
                <a:r>
                  <a:rPr lang="en-US" sz="2400" dirty="0" smtClean="0">
                    <a:solidFill>
                      <a:schemeClr val="bg1"/>
                    </a:solidFill>
                    <a:latin typeface="+mn-lt"/>
                    <a:ea typeface="Open Sans" pitchFamily="34" charset="0"/>
                  </a:rPr>
                  <a:t>6</a:t>
                </a:r>
                <a:endParaRPr lang="ar-SA" sz="2400" dirty="0">
                  <a:solidFill>
                    <a:schemeClr val="bg1"/>
                  </a:solidFill>
                  <a:latin typeface="+mn-lt"/>
                  <a:ea typeface="Open Sans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832347" y="2497384"/>
              <a:ext cx="3700466" cy="457200"/>
              <a:chOff x="584198" y="1645020"/>
              <a:chExt cx="3700466" cy="4572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595313" y="1645020"/>
                <a:ext cx="457200" cy="457200"/>
              </a:xfrm>
              <a:prstGeom prst="ellipse">
                <a:avLst/>
              </a:prstGeom>
              <a:solidFill>
                <a:schemeClr val="accent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356350" y="1790264"/>
                <a:ext cx="2928314" cy="166712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l" rtl="0">
                  <a:lnSpc>
                    <a:spcPts val="1300"/>
                  </a:lnSpc>
                  <a:spcAft>
                    <a:spcPts val="300"/>
                  </a:spcAft>
                </a:pPr>
                <a:r>
                  <a:rPr lang="en-US" sz="1400" dirty="0" smtClean="0">
                    <a:solidFill>
                      <a:schemeClr val="accent4"/>
                    </a:solidFill>
                    <a:latin typeface="+mn-lt"/>
                    <a:ea typeface="Open Sans" pitchFamily="34" charset="0"/>
                  </a:rPr>
                  <a:t>Strategy and getting going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84198" y="1683105"/>
                <a:ext cx="472435" cy="371753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t" anchorCtr="0">
                <a:noAutofit/>
              </a:bodyPr>
              <a:lstStyle/>
              <a:p>
                <a:pPr algn="ctr" rtl="0"/>
                <a:r>
                  <a:rPr lang="en-US" sz="2400" dirty="0" smtClean="0">
                    <a:solidFill>
                      <a:schemeClr val="bg1"/>
                    </a:solidFill>
                    <a:latin typeface="+mn-lt"/>
                    <a:ea typeface="Open Sans" pitchFamily="34" charset="0"/>
                  </a:rPr>
                  <a:t>5</a:t>
                </a:r>
                <a:endParaRPr lang="ar-SA" sz="2400" dirty="0">
                  <a:solidFill>
                    <a:schemeClr val="bg1"/>
                  </a:solidFill>
                  <a:latin typeface="+mn-lt"/>
                  <a:ea typeface="Open Sans" pitchFamily="34" charset="0"/>
                </a:endParaRPr>
              </a:p>
            </p:txBody>
          </p:sp>
        </p:grpSp>
        <p:cxnSp>
          <p:nvCxnSpPr>
            <p:cNvPr id="19" name="Straight Connector 18"/>
            <p:cNvCxnSpPr/>
            <p:nvPr/>
          </p:nvCxnSpPr>
          <p:spPr>
            <a:xfrm>
              <a:off x="4841056" y="4000510"/>
              <a:ext cx="3657600" cy="1588"/>
            </a:xfrm>
            <a:prstGeom prst="line">
              <a:avLst/>
            </a:prstGeom>
            <a:ln w="127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841056" y="3137446"/>
              <a:ext cx="3657600" cy="1588"/>
            </a:xfrm>
            <a:prstGeom prst="line">
              <a:avLst/>
            </a:prstGeom>
            <a:ln w="127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547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Foundations for Savings (2)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Getting going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Be creative</a:t>
            </a:r>
          </a:p>
          <a:p>
            <a:pPr>
              <a:buFontTx/>
              <a:buChar char="-"/>
            </a:pPr>
            <a:r>
              <a:rPr lang="en-US" dirty="0" smtClean="0"/>
              <a:t>Have you tackled the easy things?</a:t>
            </a:r>
          </a:p>
          <a:p>
            <a:pPr marL="668338" indent="-312738"/>
            <a:r>
              <a:rPr lang="en-US" dirty="0" smtClean="0"/>
              <a:t>- commodity spend e.g. mobile tariffs, printer cartridges, </a:t>
            </a:r>
          </a:p>
          <a:p>
            <a:pPr marL="668338" indent="-312738">
              <a:buFontTx/>
              <a:buChar char="-"/>
            </a:pPr>
            <a:r>
              <a:rPr lang="en-US" dirty="0" smtClean="0"/>
              <a:t>demand management e.g. print footprint, app rationalisation, single device</a:t>
            </a:r>
          </a:p>
          <a:p>
            <a:pPr marL="668338" indent="-312738">
              <a:buFontTx/>
              <a:buChar char="-"/>
            </a:pPr>
            <a:r>
              <a:rPr lang="en-US" dirty="0" smtClean="0"/>
              <a:t>Tail of suppliers outside the larger contracts?</a:t>
            </a:r>
          </a:p>
          <a:p>
            <a:pPr marL="668338" indent="-312738">
              <a:buFontTx/>
              <a:buChar char="-"/>
            </a:pPr>
            <a:endParaRPr lang="en-US" dirty="0" smtClean="0"/>
          </a:p>
          <a:p>
            <a:pPr marL="369888" indent="-352425">
              <a:buFontTx/>
              <a:buChar char="-"/>
            </a:pPr>
            <a:r>
              <a:rPr lang="en-US" dirty="0" smtClean="0"/>
              <a:t>Avoid </a:t>
            </a:r>
            <a:r>
              <a:rPr lang="en-US" dirty="0"/>
              <a:t>analysis </a:t>
            </a:r>
            <a:r>
              <a:rPr lang="en-US" dirty="0" smtClean="0"/>
              <a:t>paralysis, get going but based on evidence and consideration</a:t>
            </a:r>
            <a:endParaRPr lang="en-US" dirty="0"/>
          </a:p>
          <a:p>
            <a:pPr marL="668338" indent="-312738">
              <a:buFontTx/>
              <a:buChar char="-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1D055A-59DA-7147-B855-B32DD924B77B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7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case studies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Where has the market changed, since the initial deal was let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 sz="1400" dirty="0" smtClean="0"/>
          </a:p>
          <a:p>
            <a:pPr marL="400050" indent="-400050">
              <a:buAutoNum type="romanLcParenR"/>
            </a:pPr>
            <a:r>
              <a:rPr lang="en-US" sz="1400" b="1" dirty="0" smtClean="0"/>
              <a:t>Networks:</a:t>
            </a:r>
            <a:r>
              <a:rPr lang="en-US" sz="1400" dirty="0" smtClean="0"/>
              <a:t> contract </a:t>
            </a:r>
            <a:r>
              <a:rPr lang="en-US" sz="1400" dirty="0" smtClean="0"/>
              <a:t>let in early 2000’s</a:t>
            </a:r>
            <a:r>
              <a:rPr lang="en-US" sz="1400" dirty="0" smtClean="0"/>
              <a:t>, mega-deal of entire ICT stack, </a:t>
            </a:r>
            <a:r>
              <a:rPr lang="en-US" sz="1400" dirty="0" smtClean="0"/>
              <a:t>reset in 2009, </a:t>
            </a:r>
            <a:r>
              <a:rPr lang="en-US" sz="1400" dirty="0" smtClean="0"/>
              <a:t>WAN r</a:t>
            </a:r>
            <a:r>
              <a:rPr lang="en-US" sz="1400" dirty="0" smtClean="0"/>
              <a:t>e-competed </a:t>
            </a:r>
            <a:r>
              <a:rPr lang="en-US" sz="1400" dirty="0" smtClean="0"/>
              <a:t>with 40% </a:t>
            </a:r>
            <a:r>
              <a:rPr lang="en-US" sz="1400" dirty="0" smtClean="0"/>
              <a:t>saving</a:t>
            </a:r>
          </a:p>
          <a:p>
            <a:pPr marL="400050" indent="-400050">
              <a:buFont typeface="Arial" charset="0"/>
              <a:buAutoNum type="romanLcParenR"/>
            </a:pPr>
            <a:r>
              <a:rPr lang="en-US" sz="1400" b="1" dirty="0"/>
              <a:t>Onerous terms</a:t>
            </a:r>
            <a:r>
              <a:rPr lang="en-US" sz="1400" dirty="0"/>
              <a:t>: </a:t>
            </a:r>
            <a:r>
              <a:rPr lang="en-US" sz="1400" dirty="0" smtClean="0"/>
              <a:t>contract </a:t>
            </a:r>
            <a:r>
              <a:rPr lang="en-US" sz="1400" dirty="0"/>
              <a:t>let early 04, reset twice in 2006 and 2009), pensions indemnity removed in 2013. &gt;£1m in exchange for risk owned by customer, but workforce had dropped from 300 staff on civil service pensions to circa 40 which was more tolerable for public sector to own</a:t>
            </a:r>
            <a:r>
              <a:rPr lang="en-US" sz="1400" dirty="0" smtClean="0"/>
              <a:t>)</a:t>
            </a:r>
            <a:endParaRPr lang="en-US" sz="1400" dirty="0" smtClean="0"/>
          </a:p>
          <a:p>
            <a:pPr marL="400050" indent="-400050">
              <a:buAutoNum type="romanLcParenR"/>
            </a:pPr>
            <a:r>
              <a:rPr lang="en-US" sz="1400" b="1" dirty="0" smtClean="0"/>
              <a:t>Cloud Example 1: </a:t>
            </a:r>
            <a:r>
              <a:rPr lang="en-US" sz="1400" dirty="0" smtClean="0"/>
              <a:t>infrastructure</a:t>
            </a:r>
            <a:r>
              <a:rPr lang="en-US" sz="1400" b="1" dirty="0" smtClean="0"/>
              <a:t> </a:t>
            </a:r>
            <a:r>
              <a:rPr lang="en-US" sz="1400" dirty="0" smtClean="0"/>
              <a:t>contract let 05, migrated hosting to the cloud with &gt;60% saving (&gt;£1.4m)</a:t>
            </a:r>
          </a:p>
          <a:p>
            <a:pPr marL="400050" indent="-400050">
              <a:buAutoNum type="romanLcParenR"/>
            </a:pPr>
            <a:r>
              <a:rPr lang="en-US" sz="1400" b="1" dirty="0" smtClean="0"/>
              <a:t>Cloud Example 2: </a:t>
            </a:r>
            <a:r>
              <a:rPr lang="en-US" sz="1400" dirty="0" smtClean="0"/>
              <a:t>fresh build to cloud, did not understand workload of application. Chose pricing model that exacerbated costs i.e. hosting element huge savings, data transmission expensive. Cost increased compared to an off-premise traditional hosting approach</a:t>
            </a:r>
            <a:r>
              <a:rPr lang="en-US" sz="1400" smtClean="0"/>
              <a:t>. </a:t>
            </a:r>
            <a:endParaRPr lang="en-US" sz="1400" dirty="0" smtClean="0"/>
          </a:p>
          <a:p>
            <a:pPr marL="0" indent="0" algn="ctr"/>
            <a:r>
              <a:rPr lang="en-US" sz="1400" b="1" dirty="0" smtClean="0"/>
              <a:t>Final thoughts: </a:t>
            </a:r>
            <a:r>
              <a:rPr lang="en-US" sz="1400" dirty="0" smtClean="0"/>
              <a:t>you won’t find savings if you don’t look. Do examine and test before acting. Don’t get caught up in analysis paralysis.</a:t>
            </a:r>
            <a:endParaRPr lang="en-US" sz="1400" dirty="0"/>
          </a:p>
          <a:p>
            <a:pPr marL="0" indent="0"/>
            <a:endParaRPr lang="en-US" sz="14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1D055A-59DA-7147-B855-B32DD924B77B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Digital Transformation and Savings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69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8283A83-6432-874D-BF98-F6F03819AFB4}" type="slidenum">
              <a:rPr lang="en-US" altLang="en-US" sz="1000">
                <a:solidFill>
                  <a:srgbClr val="FFFFFF"/>
                </a:solidFill>
              </a:rPr>
              <a:pPr eaLnBrk="1" hangingPunct="1"/>
              <a:t>8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pic>
        <p:nvPicPr>
          <p:cNvPr id="23554" name="Picture 2" descr="Rainmaker Swoosh v0.5EP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9138" y="824767"/>
            <a:ext cx="7486650" cy="4123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M PPT template 0.1">
  <a:themeElements>
    <a:clrScheme name="Custom 1">
      <a:dk1>
        <a:srgbClr val="000000"/>
      </a:dk1>
      <a:lt1>
        <a:srgbClr val="FFFFFF"/>
      </a:lt1>
      <a:dk2>
        <a:srgbClr val="002776"/>
      </a:dk2>
      <a:lt2>
        <a:srgbClr val="FFFFFF"/>
      </a:lt2>
      <a:accent1>
        <a:srgbClr val="00A1DE"/>
      </a:accent1>
      <a:accent2>
        <a:srgbClr val="72C7E7"/>
      </a:accent2>
      <a:accent3>
        <a:srgbClr val="BFBFBF"/>
      </a:accent3>
      <a:accent4>
        <a:srgbClr val="0C0C0C"/>
      </a:accent4>
      <a:accent5>
        <a:srgbClr val="7F7F7F"/>
      </a:accent5>
      <a:accent6>
        <a:srgbClr val="F2F2F2"/>
      </a:accent6>
      <a:hlink>
        <a:srgbClr val="00A1DE"/>
      </a:hlink>
      <a:folHlink>
        <a:srgbClr val="72C7E7"/>
      </a:folHlink>
    </a:clrScheme>
    <a:fontScheme name="Deloitt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spcAft>
            <a:spcPts val="300"/>
          </a:spcAft>
          <a:defRPr dirty="0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RM PPT template 0.2 wide</Template>
  <TotalTime>1661</TotalTime>
  <Words>521</Words>
  <Application>Microsoft Macintosh PowerPoint</Application>
  <PresentationFormat>On-screen Show (16:9)</PresentationFormat>
  <Paragraphs>83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ＭＳ Ｐゴシック</vt:lpstr>
      <vt:lpstr>Open Sans</vt:lpstr>
      <vt:lpstr>Times New Roman</vt:lpstr>
      <vt:lpstr>Arial</vt:lpstr>
      <vt:lpstr>RM PPT template 0.1</vt:lpstr>
      <vt:lpstr>Digital Transformation</vt:lpstr>
      <vt:lpstr>UK Authority Digital Campaign</vt:lpstr>
      <vt:lpstr>Central Government and ICT</vt:lpstr>
      <vt:lpstr>Today in Central Government</vt:lpstr>
      <vt:lpstr>Foundations for Savings (1)</vt:lpstr>
      <vt:lpstr>Foundations for Savings (2)</vt:lpstr>
      <vt:lpstr>Four case studies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Academy</dc:title>
  <dc:subject/>
  <dc:creator>sarah taylor</dc:creator>
  <cp:keywords/>
  <dc:description/>
  <cp:lastModifiedBy>Microsoft Office User</cp:lastModifiedBy>
  <cp:revision>46</cp:revision>
  <cp:lastPrinted>2014-08-13T12:38:28Z</cp:lastPrinted>
  <dcterms:created xsi:type="dcterms:W3CDTF">2016-02-18T16:54:29Z</dcterms:created>
  <dcterms:modified xsi:type="dcterms:W3CDTF">2016-03-03T15:36:36Z</dcterms:modified>
  <cp:category/>
</cp:coreProperties>
</file>