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7" r:id="rId2"/>
    <p:sldId id="258" r:id="rId3"/>
    <p:sldId id="280" r:id="rId4"/>
    <p:sldId id="281" r:id="rId5"/>
    <p:sldId id="260" r:id="rId6"/>
    <p:sldId id="288" r:id="rId7"/>
    <p:sldId id="262" r:id="rId8"/>
    <p:sldId id="282" r:id="rId9"/>
    <p:sldId id="259" r:id="rId10"/>
    <p:sldId id="289" r:id="rId11"/>
    <p:sldId id="290" r:id="rId12"/>
    <p:sldId id="283" r:id="rId13"/>
    <p:sldId id="284" r:id="rId14"/>
    <p:sldId id="285" r:id="rId15"/>
    <p:sldId id="286" r:id="rId16"/>
    <p:sldId id="287" r:id="rId17"/>
    <p:sldId id="27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3D311C-EE39-4B90-A3ED-868359558B04}" type="datetimeFigureOut">
              <a:rPr lang="en-US" smtClean="0"/>
              <a:t>8/10/2024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59029D-7243-416D-B5C9-43BDDD64F13C}" type="slidenum">
              <a:rPr lang="en-US" smtClean="0"/>
              <a:t>‹#›</a:t>
            </a:fld>
            <a:endParaRPr lang="en-US"/>
          </a:p>
        </p:txBody>
      </p:sp>
    </p:spTree>
    <p:extLst>
      <p:ext uri="{BB962C8B-B14F-4D97-AF65-F5344CB8AC3E}">
        <p14:creationId xmlns:p14="http://schemas.microsoft.com/office/powerpoint/2010/main" val="2755769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12A179-438F-4743-B53B-9B0CD20131B1}" type="slidenum">
              <a:rPr lang="en-US" smtClean="0"/>
              <a:t>1</a:t>
            </a:fld>
            <a:endParaRPr lang="en-US"/>
          </a:p>
        </p:txBody>
      </p:sp>
    </p:spTree>
    <p:extLst>
      <p:ext uri="{BB962C8B-B14F-4D97-AF65-F5344CB8AC3E}">
        <p14:creationId xmlns:p14="http://schemas.microsoft.com/office/powerpoint/2010/main" val="2807910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12A179-438F-4743-B53B-9B0CD20131B1}" type="slidenum">
              <a:rPr lang="en-US" smtClean="0"/>
              <a:t>2</a:t>
            </a:fld>
            <a:endParaRPr lang="en-US"/>
          </a:p>
        </p:txBody>
      </p:sp>
    </p:spTree>
    <p:extLst>
      <p:ext uri="{BB962C8B-B14F-4D97-AF65-F5344CB8AC3E}">
        <p14:creationId xmlns:p14="http://schemas.microsoft.com/office/powerpoint/2010/main" val="1982139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12A179-438F-4743-B53B-9B0CD20131B1}" type="slidenum">
              <a:rPr lang="en-US" smtClean="0"/>
              <a:t>5</a:t>
            </a:fld>
            <a:endParaRPr lang="en-US"/>
          </a:p>
        </p:txBody>
      </p:sp>
    </p:spTree>
    <p:extLst>
      <p:ext uri="{BB962C8B-B14F-4D97-AF65-F5344CB8AC3E}">
        <p14:creationId xmlns:p14="http://schemas.microsoft.com/office/powerpoint/2010/main" val="1048663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12A179-438F-4743-B53B-9B0CD20131B1}" type="slidenum">
              <a:rPr lang="en-US" smtClean="0"/>
              <a:t>7</a:t>
            </a:fld>
            <a:endParaRPr lang="en-US"/>
          </a:p>
        </p:txBody>
      </p:sp>
    </p:spTree>
    <p:extLst>
      <p:ext uri="{BB962C8B-B14F-4D97-AF65-F5344CB8AC3E}">
        <p14:creationId xmlns:p14="http://schemas.microsoft.com/office/powerpoint/2010/main" val="3338632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12A179-438F-4743-B53B-9B0CD20131B1}" type="slidenum">
              <a:rPr lang="en-US" smtClean="0"/>
              <a:t>9</a:t>
            </a:fld>
            <a:endParaRPr lang="en-US"/>
          </a:p>
        </p:txBody>
      </p:sp>
    </p:spTree>
    <p:extLst>
      <p:ext uri="{BB962C8B-B14F-4D97-AF65-F5344CB8AC3E}">
        <p14:creationId xmlns:p14="http://schemas.microsoft.com/office/powerpoint/2010/main" val="1798157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12A179-438F-4743-B53B-9B0CD20131B1}" type="slidenum">
              <a:rPr lang="en-US" smtClean="0"/>
              <a:t>17</a:t>
            </a:fld>
            <a:endParaRPr lang="en-US"/>
          </a:p>
        </p:txBody>
      </p:sp>
    </p:spTree>
    <p:extLst>
      <p:ext uri="{BB962C8B-B14F-4D97-AF65-F5344CB8AC3E}">
        <p14:creationId xmlns:p14="http://schemas.microsoft.com/office/powerpoint/2010/main" val="748243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9A6A9861-CC8F-4F68-BA0D-47F495DF4105}" type="datetime1">
              <a:rPr lang="en-US" smtClean="0"/>
              <a:t>8/10/2024</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024F527-0E58-4290-AB4F-625D2135B24B}" type="datetime1">
              <a:rPr lang="en-US" smtClean="0"/>
              <a:t>8/10/2024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F345002-0B95-4C05-BA91-327059757E44}" type="datetime1">
              <a:rPr lang="en-US" smtClean="0"/>
              <a:t>8/10/2024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E0573C5-1CC4-4E57-8FD9-52F5741C751D}" type="datetime1">
              <a:rPr lang="en-US" smtClean="0"/>
              <a:t>8/10/2024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18A8D3-73C5-4985-B5BE-0F2C5C593A00}" type="datetime1">
              <a:rPr lang="en-US" smtClean="0"/>
              <a:t>8/10/2024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547C0D9-96F4-4012-9B1C-A2DF0E19BC84}" type="datetime1">
              <a:rPr lang="en-US" smtClean="0"/>
              <a:t>8/10/2024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A067DE5-4A55-447B-9D3D-6DDC5425139E}" type="datetime1">
              <a:rPr lang="en-US" smtClean="0"/>
              <a:t>8/10/2024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C0FC4F-9561-4BF4-92B5-1DF1DE33581A}" type="datetime1">
              <a:rPr lang="en-US" smtClean="0"/>
              <a:t>8/10/2024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84CEEC-2BCF-4AFD-AA58-D1A93C490D27}" type="datetime1">
              <a:rPr lang="en-US" smtClean="0"/>
              <a:t>8/10/2024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B963EF-9525-42A4-A346-61C02AB78522}" type="datetime1">
              <a:rPr lang="en-US" smtClean="0"/>
              <a:t>8/10/2024</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A66FD4-9FDF-42B2-8824-80A243EAD600}" type="datetime1">
              <a:rPr lang="en-US" smtClean="0"/>
              <a:t>8/10/2024</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8976F9-484F-46E8-9F1D-9FC3DAB73216}" type="datetime1">
              <a:rPr lang="en-US" smtClean="0"/>
              <a:t>8/10/2024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70280A-0530-49A8-AE3E-A42CE83A921A}" type="datetime1">
              <a:rPr lang="en-US" smtClean="0"/>
              <a:t>8/10/2024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121728-9E1E-4E17-B7A7-DA2ECAB9D706}" type="datetime1">
              <a:rPr lang="en-US" smtClean="0"/>
              <a:t>8/10/2024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89CE7E-42AD-46AC-BEBD-CE01A87719AB}" type="datetime1">
              <a:rPr lang="en-US" smtClean="0"/>
              <a:t>8/10/2024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6A5927-7E66-4C84-9CD2-C29B0C7FB137}" type="datetime1">
              <a:rPr lang="en-US" smtClean="0"/>
              <a:t>8/10/2024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C66CE28-6D1E-4E06-B568-593EBE8A5259}" type="datetime1">
              <a:rPr lang="en-US" smtClean="0"/>
              <a:t>8/10/2024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55AFCDDB-52D0-4B0B-9719-FBEEF387DA72}" type="datetime1">
              <a:rPr lang="en-US" smtClean="0"/>
              <a:t>8/10/2024</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98124" y="929389"/>
            <a:ext cx="184731" cy="300082"/>
          </a:xfrm>
          <a:prstGeom prst="rect">
            <a:avLst/>
          </a:prstGeom>
        </p:spPr>
        <p:txBody>
          <a:bodyPr wrap="none">
            <a:spAutoFit/>
          </a:bodyPr>
          <a:lstStyle/>
          <a:p>
            <a:endParaRPr lang="en-US" sz="1350" b="1" dirty="0">
              <a:latin typeface="Times New Roman" panose="02020603050405020304" pitchFamily="18" charset="0"/>
            </a:endParaRPr>
          </a:p>
        </p:txBody>
      </p:sp>
      <p:sp>
        <p:nvSpPr>
          <p:cNvPr id="5" name="Title 4"/>
          <p:cNvSpPr>
            <a:spLocks noGrp="1"/>
          </p:cNvSpPr>
          <p:nvPr>
            <p:ph type="title"/>
          </p:nvPr>
        </p:nvSpPr>
        <p:spPr>
          <a:xfrm>
            <a:off x="2194371" y="1722783"/>
            <a:ext cx="7324305" cy="1987826"/>
          </a:xfrm>
          <a:solidFill>
            <a:schemeClr val="accent5">
              <a:lumMod val="50000"/>
            </a:schemeClr>
          </a:solidFill>
          <a:ln w="34925">
            <a:noFill/>
          </a:ln>
          <a:effectLst>
            <a:outerShdw blurRad="149987" dist="250190" dir="8460000" algn="ctr">
              <a:srgbClr val="000000">
                <a:alpha val="28000"/>
              </a:srgbClr>
            </a:outerShdw>
          </a:effectLst>
        </p:spPr>
        <p:txBody>
          <a:bodyPr/>
          <a:lstStyle/>
          <a:p>
            <a:pPr algn="ctr"/>
            <a:r>
              <a:rPr lang="en-US" b="1" dirty="0"/>
              <a:t>COMBINATORY EFFECTS OF BISPHENOL-A AND HIGH FAT DIET ON THE CEREBELLUM</a:t>
            </a:r>
            <a:endParaRPr lang="en-US" dirty="0"/>
          </a:p>
        </p:txBody>
      </p:sp>
      <p:sp>
        <p:nvSpPr>
          <p:cNvPr id="6" name="Text Placeholder 5"/>
          <p:cNvSpPr>
            <a:spLocks noGrp="1"/>
          </p:cNvSpPr>
          <p:nvPr>
            <p:ph type="body" idx="1"/>
          </p:nvPr>
        </p:nvSpPr>
        <p:spPr>
          <a:xfrm>
            <a:off x="2638635" y="4738378"/>
            <a:ext cx="6422004" cy="1653278"/>
          </a:xfrm>
          <a:solidFill>
            <a:schemeClr val="accent5">
              <a:lumMod val="20000"/>
              <a:lumOff val="80000"/>
            </a:schemeClr>
          </a:solidFill>
          <a:ln>
            <a:solidFill>
              <a:schemeClr val="accent5">
                <a:lumMod val="40000"/>
                <a:lumOff val="60000"/>
              </a:schemeClr>
            </a:solidFill>
          </a:ln>
          <a:scene3d>
            <a:camera prst="perspectiveFront"/>
            <a:lightRig rig="threePt" dir="t"/>
          </a:scene3d>
        </p:spPr>
        <p:txBody>
          <a:bodyPr>
            <a:normAutofit/>
          </a:bodyPr>
          <a:lstStyle/>
          <a:p>
            <a:pPr algn="ctr"/>
            <a:r>
              <a:rPr lang="en-US" b="1" dirty="0"/>
              <a:t>OKOUDU BLESSING</a:t>
            </a:r>
          </a:p>
          <a:p>
            <a:pPr algn="ctr"/>
            <a:r>
              <a:rPr lang="en-US" dirty="0"/>
              <a:t>EBSU/2020/105067</a:t>
            </a:r>
          </a:p>
          <a:p>
            <a:pPr algn="ctr"/>
            <a:r>
              <a:rPr lang="en-US" b="1" dirty="0"/>
              <a:t>SUPERVISOR: MR. E. C. IGWE</a:t>
            </a:r>
            <a:endParaRPr lang="en-US" dirty="0"/>
          </a:p>
        </p:txBody>
      </p:sp>
      <p:sp>
        <p:nvSpPr>
          <p:cNvPr id="4" name="Slide Number Placeholder 3"/>
          <p:cNvSpPr>
            <a:spLocks noGrp="1"/>
          </p:cNvSpPr>
          <p:nvPr>
            <p:ph type="sldNum" sz="quarter" idx="12"/>
          </p:nvPr>
        </p:nvSpPr>
        <p:spPr/>
        <p:txBody>
          <a:bodyPr/>
          <a:lstStyle/>
          <a:p>
            <a:fld id="{FC28112C-2CD8-415B-8295-8F5CE11153A3}" type="slidenum">
              <a:rPr lang="en-US" smtClean="0"/>
              <a:t>1</a:t>
            </a:fld>
            <a:endParaRPr lang="en-US"/>
          </a:p>
        </p:txBody>
      </p:sp>
    </p:spTree>
    <p:extLst>
      <p:ext uri="{BB962C8B-B14F-4D97-AF65-F5344CB8AC3E}">
        <p14:creationId xmlns:p14="http://schemas.microsoft.com/office/powerpoint/2010/main" val="1232590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Synergistic Effects on the Cerebellum </a:t>
            </a:r>
            <a:endParaRPr lang="en-US" b="1" dirty="0"/>
          </a:p>
        </p:txBody>
      </p:sp>
      <p:sp>
        <p:nvSpPr>
          <p:cNvPr id="3" name="Content Placeholder 2"/>
          <p:cNvSpPr>
            <a:spLocks noGrp="1"/>
          </p:cNvSpPr>
          <p:nvPr>
            <p:ph idx="1"/>
          </p:nvPr>
        </p:nvSpPr>
        <p:spPr>
          <a:xfrm>
            <a:off x="940526" y="2603500"/>
            <a:ext cx="9412014" cy="3416300"/>
          </a:xfrm>
        </p:spPr>
        <p:txBody>
          <a:bodyPr>
            <a:normAutofit/>
          </a:bodyPr>
          <a:lstStyle/>
          <a:p>
            <a:pPr marL="0" indent="0">
              <a:buNone/>
            </a:pPr>
            <a:r>
              <a:rPr lang="en-US" sz="2400" dirty="0"/>
              <a:t>When BPA exposure is combined with a high-fat diet, the neurotoxic effects on the cerebellum may be amplified. Both BPA and HFD independently contribute to oxidative stress and </a:t>
            </a:r>
            <a:r>
              <a:rPr lang="en-US" sz="2400" dirty="0" err="1"/>
              <a:t>neuroinflammation</a:t>
            </a:r>
            <a:r>
              <a:rPr lang="en-US" sz="2400" dirty="0"/>
              <a:t>, but their combination can lead to more severe neurodegenerative outcomes. </a:t>
            </a:r>
            <a:r>
              <a:rPr lang="en-US" dirty="0"/>
              <a:t>(Rocha </a:t>
            </a:r>
            <a:r>
              <a:rPr lang="en-US" i="1" dirty="0"/>
              <a:t>et al., </a:t>
            </a:r>
            <a:r>
              <a:rPr lang="en-US" dirty="0"/>
              <a:t>2019). </a:t>
            </a:r>
          </a:p>
          <a:p>
            <a:pPr marL="0" indent="0">
              <a:buNone/>
            </a:pPr>
            <a:endParaRPr lang="en-US"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18175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smtClean="0"/>
              <a:t>	Synergistic Effects  cont’d</a:t>
            </a:r>
            <a:endParaRPr lang="en-US" dirty="0"/>
          </a:p>
        </p:txBody>
      </p:sp>
      <p:sp>
        <p:nvSpPr>
          <p:cNvPr id="7" name="Text Placeholder 6"/>
          <p:cNvSpPr>
            <a:spLocks noGrp="1"/>
          </p:cNvSpPr>
          <p:nvPr>
            <p:ph type="body" idx="1"/>
          </p:nvPr>
        </p:nvSpPr>
        <p:spPr>
          <a:xfrm>
            <a:off x="1024325" y="2324440"/>
            <a:ext cx="4828032" cy="576262"/>
          </a:xfrm>
        </p:spPr>
        <p:txBody>
          <a:bodyPr/>
          <a:lstStyle/>
          <a:p>
            <a:r>
              <a:rPr lang="en-US" b="1" dirty="0"/>
              <a:t>Oxidative Stress:</a:t>
            </a:r>
            <a:endParaRPr lang="en-US" dirty="0"/>
          </a:p>
        </p:txBody>
      </p:sp>
      <p:sp>
        <p:nvSpPr>
          <p:cNvPr id="8" name="Content Placeholder 7"/>
          <p:cNvSpPr>
            <a:spLocks noGrp="1"/>
          </p:cNvSpPr>
          <p:nvPr>
            <p:ph sz="half" idx="2"/>
          </p:nvPr>
        </p:nvSpPr>
        <p:spPr>
          <a:xfrm>
            <a:off x="404949" y="3182301"/>
            <a:ext cx="5578037" cy="3479755"/>
          </a:xfrm>
        </p:spPr>
        <p:txBody>
          <a:bodyPr>
            <a:noAutofit/>
          </a:bodyPr>
          <a:lstStyle/>
          <a:p>
            <a:pPr marL="0" indent="0">
              <a:buNone/>
            </a:pPr>
            <a:r>
              <a:rPr lang="en-US" sz="2400" dirty="0" smtClean="0"/>
              <a:t>Combined </a:t>
            </a:r>
            <a:r>
              <a:rPr lang="en-US" sz="2400" dirty="0"/>
              <a:t>exposure to </a:t>
            </a:r>
            <a:r>
              <a:rPr lang="en-US" sz="2400" dirty="0" smtClean="0"/>
              <a:t>BPA </a:t>
            </a:r>
            <a:r>
              <a:rPr lang="en-US" sz="2400" dirty="0"/>
              <a:t>and HFD may overwhelm the brain's antioxidant defenses, leading to increased neuronal damage, apoptosis, and loss of cerebellar neurons, particularly Purkinje cells. This oxidative damage can result in impaired motor coordination and cognitive deficits (Yang &amp; Li, 2021). </a:t>
            </a:r>
            <a:endParaRPr lang="en-US" sz="2400" dirty="0"/>
          </a:p>
        </p:txBody>
      </p:sp>
      <p:sp>
        <p:nvSpPr>
          <p:cNvPr id="9" name="Text Placeholder 8"/>
          <p:cNvSpPr>
            <a:spLocks noGrp="1"/>
          </p:cNvSpPr>
          <p:nvPr>
            <p:ph type="body" sz="quarter" idx="3"/>
          </p:nvPr>
        </p:nvSpPr>
        <p:spPr>
          <a:xfrm>
            <a:off x="6205839" y="2324440"/>
            <a:ext cx="4828032" cy="576262"/>
          </a:xfrm>
        </p:spPr>
        <p:txBody>
          <a:bodyPr/>
          <a:lstStyle/>
          <a:p>
            <a:r>
              <a:rPr lang="en-US" b="1" dirty="0" smtClean="0"/>
              <a:t>	</a:t>
            </a:r>
            <a:r>
              <a:rPr lang="en-US" b="1" dirty="0" err="1" smtClean="0"/>
              <a:t>Neuroinflammation</a:t>
            </a:r>
            <a:r>
              <a:rPr lang="en-US" b="1" dirty="0"/>
              <a:t>:</a:t>
            </a:r>
            <a:endParaRPr lang="en-US" dirty="0"/>
          </a:p>
        </p:txBody>
      </p:sp>
      <p:sp>
        <p:nvSpPr>
          <p:cNvPr id="10" name="Content Placeholder 9"/>
          <p:cNvSpPr>
            <a:spLocks noGrp="1"/>
          </p:cNvSpPr>
          <p:nvPr>
            <p:ph sz="quarter" idx="4"/>
          </p:nvPr>
        </p:nvSpPr>
        <p:spPr>
          <a:xfrm>
            <a:off x="6087291" y="3187921"/>
            <a:ext cx="5643155" cy="3265130"/>
          </a:xfrm>
        </p:spPr>
        <p:txBody>
          <a:bodyPr>
            <a:normAutofit/>
          </a:bodyPr>
          <a:lstStyle/>
          <a:p>
            <a:pPr marL="0" indent="0">
              <a:buNone/>
            </a:pPr>
            <a:r>
              <a:rPr lang="en-US" sz="2400" dirty="0" smtClean="0"/>
              <a:t>The </a:t>
            </a:r>
            <a:r>
              <a:rPr lang="en-US" sz="2400" dirty="0"/>
              <a:t>synergistic effect of BPA and HFD may lead to more pronounced </a:t>
            </a:r>
            <a:r>
              <a:rPr lang="en-US" sz="2400" dirty="0" err="1"/>
              <a:t>neuroinflammation</a:t>
            </a:r>
            <a:r>
              <a:rPr lang="en-US" sz="2400" dirty="0"/>
              <a:t>, further impairing motor and cognitive functions associated with cerebellar dysfunction (Rocha </a:t>
            </a:r>
            <a:r>
              <a:rPr lang="en-US" sz="2400" i="1" dirty="0"/>
              <a:t>et al., </a:t>
            </a:r>
            <a:r>
              <a:rPr lang="en-US" sz="2400" dirty="0"/>
              <a:t>2019).</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614550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CONCLUSION</a:t>
            </a:r>
            <a:endParaRPr lang="en-US" dirty="0"/>
          </a:p>
        </p:txBody>
      </p:sp>
      <p:sp>
        <p:nvSpPr>
          <p:cNvPr id="3" name="Content Placeholder 2"/>
          <p:cNvSpPr>
            <a:spLocks noGrp="1"/>
          </p:cNvSpPr>
          <p:nvPr>
            <p:ph idx="1"/>
          </p:nvPr>
        </p:nvSpPr>
        <p:spPr>
          <a:xfrm>
            <a:off x="1612316" y="2468031"/>
            <a:ext cx="8967368" cy="3416300"/>
          </a:xfrm>
        </p:spPr>
        <p:txBody>
          <a:bodyPr>
            <a:normAutofit fontScale="92500" lnSpcReduction="10000"/>
          </a:bodyPr>
          <a:lstStyle/>
          <a:p>
            <a:pPr marL="0" indent="0">
              <a:buNone/>
            </a:pPr>
            <a:endParaRPr lang="en-US" sz="2000" dirty="0"/>
          </a:p>
          <a:p>
            <a:pPr marL="0" indent="0" algn="just">
              <a:buNone/>
            </a:pPr>
            <a:r>
              <a:rPr lang="en-US" sz="3200" dirty="0"/>
              <a:t>Understanding the combinatory effects provides insights into potential synergistic risks that are more severe than individual exposures. This highlights the need for comprehensive risk assessments and regulatory policies addressing combined environmental and dietary factors especially with respect to the cerebellum.</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9629698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REFERENCES</a:t>
            </a:r>
            <a:endParaRPr lang="en-US" dirty="0"/>
          </a:p>
        </p:txBody>
      </p:sp>
      <p:sp>
        <p:nvSpPr>
          <p:cNvPr id="3" name="Content Placeholder 2"/>
          <p:cNvSpPr>
            <a:spLocks noGrp="1"/>
          </p:cNvSpPr>
          <p:nvPr>
            <p:ph idx="1"/>
          </p:nvPr>
        </p:nvSpPr>
        <p:spPr>
          <a:xfrm>
            <a:off x="172278" y="2603499"/>
            <a:ext cx="11847444" cy="4019369"/>
          </a:xfrm>
        </p:spPr>
        <p:txBody>
          <a:bodyPr>
            <a:normAutofit/>
          </a:bodyPr>
          <a:lstStyle/>
          <a:p>
            <a:pPr algn="just"/>
            <a:r>
              <a:rPr lang="en-US" sz="1900" dirty="0" err="1"/>
              <a:t>Acaroz</a:t>
            </a:r>
            <a:r>
              <a:rPr lang="en-US" sz="1900" dirty="0"/>
              <a:t>, U., </a:t>
            </a:r>
            <a:r>
              <a:rPr lang="en-US" sz="1900" dirty="0" err="1"/>
              <a:t>Ince</a:t>
            </a:r>
            <a:r>
              <a:rPr lang="en-US" sz="1900" dirty="0"/>
              <a:t>, S., </a:t>
            </a:r>
            <a:r>
              <a:rPr lang="en-US" sz="1900" dirty="0" err="1"/>
              <a:t>Arslan-Acaroz</a:t>
            </a:r>
            <a:r>
              <a:rPr lang="en-US" sz="1900" dirty="0"/>
              <a:t>, D., </a:t>
            </a:r>
            <a:r>
              <a:rPr lang="en-US" sz="1900" dirty="0" err="1"/>
              <a:t>Gurler</a:t>
            </a:r>
            <a:r>
              <a:rPr lang="en-US" sz="1900" dirty="0"/>
              <a:t>, Z., </a:t>
            </a:r>
            <a:r>
              <a:rPr lang="en-US" sz="1900" dirty="0" err="1"/>
              <a:t>Demirel</a:t>
            </a:r>
            <a:r>
              <a:rPr lang="en-US" sz="1900" dirty="0"/>
              <a:t>, H. H., </a:t>
            </a:r>
            <a:r>
              <a:rPr lang="en-US" sz="1900" dirty="0" err="1"/>
              <a:t>Kucukkurt</a:t>
            </a:r>
            <a:r>
              <a:rPr lang="en-US" sz="1900" dirty="0"/>
              <a:t>, I., </a:t>
            </a:r>
            <a:r>
              <a:rPr lang="en-US" sz="1900" dirty="0" err="1"/>
              <a:t>Eryavuz</a:t>
            </a:r>
            <a:r>
              <a:rPr lang="en-US" sz="1900" dirty="0"/>
              <a:t>, A., Kara, R., </a:t>
            </a:r>
            <a:r>
              <a:rPr lang="en-US" sz="1900" dirty="0" err="1"/>
              <a:t>Varol</a:t>
            </a:r>
            <a:r>
              <a:rPr lang="en-US" sz="1900" dirty="0"/>
              <a:t>, N., &amp; Zhu, K. (2019). </a:t>
            </a:r>
            <a:r>
              <a:rPr lang="en-US" sz="1900" dirty="0" err="1"/>
              <a:t>Bisphenol</a:t>
            </a:r>
            <a:r>
              <a:rPr lang="en-US" sz="1900" dirty="0"/>
              <a:t>-A induced oxidative stress, inflammatory gene expression, and metabolic and histopathological changes in male </a:t>
            </a:r>
            <a:r>
              <a:rPr lang="en-US" sz="1900" dirty="0" err="1"/>
              <a:t>Wistar</a:t>
            </a:r>
            <a:r>
              <a:rPr lang="en-US" sz="1900" dirty="0"/>
              <a:t> albino rats: protective role of boron. </a:t>
            </a:r>
            <a:r>
              <a:rPr lang="en-US" sz="1900" i="1" dirty="0"/>
              <a:t>Toxicology Research (</a:t>
            </a:r>
            <a:r>
              <a:rPr lang="en-US" sz="1900" i="1" dirty="0" err="1"/>
              <a:t>Camb</a:t>
            </a:r>
            <a:r>
              <a:rPr lang="en-US" sz="1900" i="1" dirty="0"/>
              <a:t>), 8</a:t>
            </a:r>
            <a:r>
              <a:rPr lang="en-US" sz="1900" dirty="0"/>
              <a:t>(3), 262–269.</a:t>
            </a:r>
          </a:p>
          <a:p>
            <a:pPr algn="just"/>
            <a:r>
              <a:rPr lang="en-US" sz="1900" dirty="0"/>
              <a:t>Calafat, A. M., </a:t>
            </a:r>
            <a:r>
              <a:rPr lang="en-US" sz="1900" dirty="0" err="1"/>
              <a:t>Kuklenyik</a:t>
            </a:r>
            <a:r>
              <a:rPr lang="en-US" sz="1900" dirty="0"/>
              <a:t>, Z., </a:t>
            </a:r>
            <a:r>
              <a:rPr lang="en-US" sz="1900" dirty="0" err="1"/>
              <a:t>Reidy</a:t>
            </a:r>
            <a:r>
              <a:rPr lang="en-US" sz="1900" dirty="0"/>
              <a:t>, J. A., Caudill, S. P., </a:t>
            </a:r>
            <a:r>
              <a:rPr lang="en-US" sz="1900" dirty="0" err="1"/>
              <a:t>Ekong</a:t>
            </a:r>
            <a:r>
              <a:rPr lang="en-US" sz="1900" dirty="0"/>
              <a:t>, J., &amp; Needham, L. L. (2005). Urinary concentrations of </a:t>
            </a:r>
            <a:r>
              <a:rPr lang="en-US" sz="1900" dirty="0" err="1"/>
              <a:t>bisphenol</a:t>
            </a:r>
            <a:r>
              <a:rPr lang="en-US" sz="1900" dirty="0"/>
              <a:t> A and 4-nonylphenol in a human reference population. </a:t>
            </a:r>
            <a:r>
              <a:rPr lang="en-US" sz="1900" i="1" dirty="0"/>
              <a:t>Environmental Health Perspectives, 113</a:t>
            </a:r>
            <a:r>
              <a:rPr lang="en-US" sz="1900" dirty="0"/>
              <a:t>(4), 391–395.</a:t>
            </a:r>
          </a:p>
          <a:p>
            <a:pPr algn="just"/>
            <a:r>
              <a:rPr lang="en-US" sz="1900" dirty="0"/>
              <a:t>Carey, A. N., &amp; Galli, R. L. (2017). Mitigating the effects of high fat diet on the brain and behavior with berry supplementation. </a:t>
            </a:r>
            <a:r>
              <a:rPr lang="en-US" sz="1900" i="1" dirty="0"/>
              <a:t>Food &amp; Function, 8</a:t>
            </a:r>
            <a:r>
              <a:rPr lang="en-US" sz="1900" dirty="0"/>
              <a:t>(11), 3869–3878. https://doi.org/10.1039/c7fo00888k</a:t>
            </a:r>
          </a:p>
          <a:p>
            <a:pPr algn="just"/>
            <a:r>
              <a:rPr lang="en-US" sz="1900" dirty="0"/>
              <a:t>Costa, H. E., &amp; </a:t>
            </a:r>
            <a:r>
              <a:rPr lang="en-US" sz="1900" dirty="0" err="1"/>
              <a:t>Cairrao</a:t>
            </a:r>
            <a:r>
              <a:rPr lang="en-US" sz="1900" dirty="0"/>
              <a:t>, E. (2024). Effect of </a:t>
            </a:r>
            <a:r>
              <a:rPr lang="en-US" sz="1900" dirty="0" err="1"/>
              <a:t>bisphenol</a:t>
            </a:r>
            <a:r>
              <a:rPr lang="en-US" sz="1900" dirty="0"/>
              <a:t> A on the neurological system: A review update. </a:t>
            </a:r>
            <a:r>
              <a:rPr lang="en-US" sz="1900" i="1" dirty="0"/>
              <a:t>Archives of Toxicology, 98</a:t>
            </a:r>
            <a:r>
              <a:rPr lang="en-US" sz="1900" dirty="0"/>
              <a:t>(1), 1–73. </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823057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REFERENCES</a:t>
            </a:r>
            <a:endParaRPr lang="en-US" dirty="0"/>
          </a:p>
        </p:txBody>
      </p:sp>
      <p:sp>
        <p:nvSpPr>
          <p:cNvPr id="3" name="Content Placeholder 2"/>
          <p:cNvSpPr>
            <a:spLocks noGrp="1"/>
          </p:cNvSpPr>
          <p:nvPr>
            <p:ph idx="1"/>
          </p:nvPr>
        </p:nvSpPr>
        <p:spPr>
          <a:xfrm>
            <a:off x="198782" y="2603500"/>
            <a:ext cx="11887201" cy="3679734"/>
          </a:xfrm>
        </p:spPr>
        <p:txBody>
          <a:bodyPr>
            <a:noAutofit/>
          </a:bodyPr>
          <a:lstStyle/>
          <a:p>
            <a:r>
              <a:rPr lang="en-US" sz="2400" dirty="0"/>
              <a:t>Hsu, H. H., et al. (2019). </a:t>
            </a:r>
            <a:r>
              <a:rPr lang="en-US" sz="2400" dirty="0" err="1"/>
              <a:t>Bisphenol</a:t>
            </a:r>
            <a:r>
              <a:rPr lang="en-US" sz="2400" dirty="0"/>
              <a:t> A and its effects on brain development. </a:t>
            </a:r>
            <a:r>
              <a:rPr lang="en-US" sz="2400" i="1" dirty="0"/>
              <a:t>International Journal of Molecular Sciences, 20</a:t>
            </a:r>
            <a:r>
              <a:rPr lang="en-US" sz="2400" dirty="0"/>
              <a:t>(9), 2239. DOI: 10.3390/ijms20092239.</a:t>
            </a:r>
          </a:p>
          <a:p>
            <a:r>
              <a:rPr lang="en-US" sz="2400" dirty="0"/>
              <a:t>Johnston, B. C., et al. (2014). Comparison of weight loss among named diet programs in overweight and obese adults: A meta-analysis. </a:t>
            </a:r>
            <a:r>
              <a:rPr lang="en-US" sz="2400" i="1" dirty="0"/>
              <a:t>JAMA, 312</a:t>
            </a:r>
            <a:r>
              <a:rPr lang="en-US" sz="2400" dirty="0"/>
              <a:t>(9), 923-933. https://doi.org/10.1001/jama.2014.10397</a:t>
            </a:r>
          </a:p>
          <a:p>
            <a:r>
              <a:rPr lang="en-US" sz="2400" dirty="0" err="1"/>
              <a:t>Kalmijn</a:t>
            </a:r>
            <a:r>
              <a:rPr lang="en-US" sz="2400" dirty="0"/>
              <a:t>, S., </a:t>
            </a:r>
            <a:r>
              <a:rPr lang="en-US" sz="2400" dirty="0" err="1"/>
              <a:t>Launer</a:t>
            </a:r>
            <a:r>
              <a:rPr lang="en-US" sz="2400" dirty="0"/>
              <a:t>, L. J., </a:t>
            </a:r>
            <a:r>
              <a:rPr lang="en-US" sz="2400" dirty="0" err="1"/>
              <a:t>Ott</a:t>
            </a:r>
            <a:r>
              <a:rPr lang="en-US" sz="2400" dirty="0"/>
              <a:t>, A., </a:t>
            </a:r>
            <a:r>
              <a:rPr lang="en-US" sz="2400" dirty="0" err="1"/>
              <a:t>Witteman</a:t>
            </a:r>
            <a:r>
              <a:rPr lang="en-US" sz="2400" dirty="0"/>
              <a:t>, J. C., </a:t>
            </a:r>
            <a:r>
              <a:rPr lang="en-US" sz="2400" dirty="0" err="1"/>
              <a:t>Hofman</a:t>
            </a:r>
            <a:r>
              <a:rPr lang="en-US" sz="2400" dirty="0"/>
              <a:t>, A., &amp; </a:t>
            </a:r>
            <a:r>
              <a:rPr lang="en-US" sz="2400" dirty="0" err="1"/>
              <a:t>Breteler</a:t>
            </a:r>
            <a:r>
              <a:rPr lang="en-US" sz="2400" dirty="0"/>
              <a:t>, M. M. (1997). Dietary fat intake and the risk of incident dementia in the Rotterdam Study. </a:t>
            </a:r>
            <a:r>
              <a:rPr lang="en-US" sz="2400" i="1" dirty="0"/>
              <a:t>Annals of Neurology, 42</a:t>
            </a:r>
            <a:r>
              <a:rPr lang="en-US" sz="2400" dirty="0"/>
              <a:t>(6), 776–782.</a:t>
            </a:r>
          </a:p>
          <a:p>
            <a:endParaRPr lang="en-US" sz="20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495920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783771"/>
            <a:ext cx="8825659" cy="896862"/>
          </a:xfrm>
        </p:spPr>
        <p:txBody>
          <a:bodyPr/>
          <a:lstStyle/>
          <a:p>
            <a:r>
              <a:rPr lang="en-US" b="1" dirty="0"/>
              <a:t>						REFERENCES</a:t>
            </a:r>
            <a:endParaRPr lang="en-US" dirty="0"/>
          </a:p>
        </p:txBody>
      </p:sp>
      <p:sp>
        <p:nvSpPr>
          <p:cNvPr id="3" name="Content Placeholder 2"/>
          <p:cNvSpPr>
            <a:spLocks noGrp="1"/>
          </p:cNvSpPr>
          <p:nvPr>
            <p:ph idx="1"/>
          </p:nvPr>
        </p:nvSpPr>
        <p:spPr>
          <a:xfrm>
            <a:off x="178904" y="2179430"/>
            <a:ext cx="11834192" cy="4579179"/>
          </a:xfrm>
        </p:spPr>
        <p:txBody>
          <a:bodyPr>
            <a:normAutofit fontScale="92500" lnSpcReduction="10000"/>
          </a:bodyPr>
          <a:lstStyle/>
          <a:p>
            <a:pPr algn="just"/>
            <a:r>
              <a:rPr lang="en-US" sz="2400" dirty="0"/>
              <a:t>Li, C., et al. (2004). Estrogen alters hippocampal dendritic spine shape and enhances synaptic protein </a:t>
            </a:r>
            <a:r>
              <a:rPr lang="en-US" sz="2400" dirty="0" err="1"/>
              <a:t>immunoreactivity</a:t>
            </a:r>
            <a:r>
              <a:rPr lang="en-US" sz="2400" dirty="0"/>
              <a:t> and spatial memory in female mice. </a:t>
            </a:r>
            <a:r>
              <a:rPr lang="en-US" sz="2400" i="1" dirty="0"/>
              <a:t>Proceedings of the National Academy of Sciences of the United States of America, 101</a:t>
            </a:r>
            <a:r>
              <a:rPr lang="en-US" sz="2400" dirty="0"/>
              <a:t>(6), 2185–2190.</a:t>
            </a:r>
          </a:p>
          <a:p>
            <a:pPr algn="just"/>
            <a:r>
              <a:rPr lang="en-US" sz="2400" dirty="0"/>
              <a:t>Lopez-Espinosa, M. J., Granada, A., &amp; </a:t>
            </a:r>
            <a:r>
              <a:rPr lang="en-US" sz="2400" dirty="0" err="1"/>
              <a:t>Araque</a:t>
            </a:r>
            <a:r>
              <a:rPr lang="en-US" sz="2400" dirty="0"/>
              <a:t>, P. (2007). </a:t>
            </a:r>
            <a:r>
              <a:rPr lang="en-US" sz="2400" dirty="0" err="1"/>
              <a:t>Oestrogenicity</a:t>
            </a:r>
            <a:r>
              <a:rPr lang="en-US" sz="2400" dirty="0"/>
              <a:t> of paper and cardboard extracts used as food containers. </a:t>
            </a:r>
            <a:r>
              <a:rPr lang="en-US" sz="2400" i="1" dirty="0"/>
              <a:t>Food Additives and Contaminants, 24</a:t>
            </a:r>
            <a:r>
              <a:rPr lang="en-US" sz="2400" dirty="0"/>
              <a:t>(1), 95–102.</a:t>
            </a:r>
          </a:p>
          <a:p>
            <a:pPr algn="just"/>
            <a:r>
              <a:rPr lang="en-US" sz="2400" dirty="0"/>
              <a:t>Morales-Prieto, N., et al. (2019). Developmental programming of neuroendocrine mechanisms constrained by exposure to </a:t>
            </a:r>
            <a:r>
              <a:rPr lang="en-US" sz="2400" dirty="0" err="1"/>
              <a:t>bisphenol</a:t>
            </a:r>
            <a:r>
              <a:rPr lang="en-US" sz="2400" dirty="0"/>
              <a:t> A and a high-fat diet during early life. </a:t>
            </a:r>
            <a:r>
              <a:rPr lang="en-US" sz="2400" i="1" dirty="0"/>
              <a:t>Hormones and Behavior, 108</a:t>
            </a:r>
            <a:r>
              <a:rPr lang="en-US" sz="2400" dirty="0"/>
              <a:t>, 1–9. DOI: 10.1016/j.yhbeh.2019.02.001.</a:t>
            </a:r>
          </a:p>
          <a:p>
            <a:pPr algn="just"/>
            <a:r>
              <a:rPr lang="en-US" sz="2400" dirty="0" err="1"/>
              <a:t>Requejo</a:t>
            </a:r>
            <a:r>
              <a:rPr lang="en-US" sz="2400" dirty="0"/>
              <a:t>, A. M., Ortega, R. M., Robles, F., </a:t>
            </a:r>
            <a:r>
              <a:rPr lang="en-US" sz="2400" dirty="0" err="1"/>
              <a:t>Navia</a:t>
            </a:r>
            <a:r>
              <a:rPr lang="en-US" sz="2400" dirty="0"/>
              <a:t>, B., </a:t>
            </a:r>
            <a:r>
              <a:rPr lang="en-US" sz="2400" dirty="0" err="1"/>
              <a:t>Faci</a:t>
            </a:r>
            <a:r>
              <a:rPr lang="en-US" sz="2400" dirty="0"/>
              <a:t>, M., &amp; </a:t>
            </a:r>
            <a:r>
              <a:rPr lang="en-US" sz="2400" dirty="0" err="1"/>
              <a:t>Aparicio</a:t>
            </a:r>
            <a:r>
              <a:rPr lang="en-US" sz="2400" dirty="0"/>
              <a:t>, A. (2003). Influence of nutrition on cognitive function in a group of elderly, independently living people. </a:t>
            </a:r>
            <a:r>
              <a:rPr lang="en-US" sz="2400" i="1" dirty="0"/>
              <a:t>European Journal of Clinical Nutrition, 57</a:t>
            </a:r>
            <a:r>
              <a:rPr lang="en-US" sz="2400" dirty="0"/>
              <a:t>(</a:t>
            </a:r>
            <a:r>
              <a:rPr lang="en-US" sz="2400" dirty="0" err="1"/>
              <a:t>Suppl</a:t>
            </a:r>
            <a:r>
              <a:rPr lang="en-US" sz="2400" dirty="0"/>
              <a:t> 1), S54–S57.</a:t>
            </a:r>
          </a:p>
          <a:p>
            <a:endParaRPr lang="en-US"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979250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783771"/>
            <a:ext cx="8825659" cy="986609"/>
          </a:xfrm>
        </p:spPr>
        <p:txBody>
          <a:bodyPr/>
          <a:lstStyle/>
          <a:p>
            <a:r>
              <a:rPr lang="en-US" b="1" dirty="0"/>
              <a:t>						REFERENCES</a:t>
            </a:r>
            <a:endParaRPr lang="en-US" dirty="0"/>
          </a:p>
        </p:txBody>
      </p:sp>
      <p:sp>
        <p:nvSpPr>
          <p:cNvPr id="3" name="Content Placeholder 2"/>
          <p:cNvSpPr>
            <a:spLocks noGrp="1"/>
          </p:cNvSpPr>
          <p:nvPr>
            <p:ph idx="1"/>
          </p:nvPr>
        </p:nvSpPr>
        <p:spPr>
          <a:xfrm>
            <a:off x="271669" y="2311951"/>
            <a:ext cx="11648661" cy="4446658"/>
          </a:xfrm>
        </p:spPr>
        <p:txBody>
          <a:bodyPr>
            <a:normAutofit fontScale="92500" lnSpcReduction="10000"/>
          </a:bodyPr>
          <a:lstStyle/>
          <a:p>
            <a:pPr algn="just"/>
            <a:r>
              <a:rPr lang="en-US" sz="2400" dirty="0"/>
              <a:t>Rubin, B. S. (2011). </a:t>
            </a:r>
            <a:r>
              <a:rPr lang="en-US" sz="2400" dirty="0" err="1"/>
              <a:t>Bisphenol</a:t>
            </a:r>
            <a:r>
              <a:rPr lang="en-US" sz="2400" dirty="0"/>
              <a:t> A: An endocrine disruptor with widespread exposure and multiple effects. </a:t>
            </a:r>
            <a:r>
              <a:rPr lang="en-US" sz="2400" i="1" dirty="0"/>
              <a:t>Journal of Steroid Biochemistry and Molecular Biology, 127</a:t>
            </a:r>
            <a:r>
              <a:rPr lang="en-US" sz="2400" dirty="0"/>
              <a:t>(1-2), 27-34. https://doi.org/10.1016/j.jsbmb.2011.05.002</a:t>
            </a:r>
          </a:p>
          <a:p>
            <a:pPr algn="just"/>
            <a:r>
              <a:rPr lang="en-US" sz="2400" dirty="0" err="1"/>
              <a:t>Specterman</a:t>
            </a:r>
            <a:r>
              <a:rPr lang="en-US" sz="2400" dirty="0"/>
              <a:t>, M., et al. (2019). Perinatal and early-life </a:t>
            </a:r>
            <a:r>
              <a:rPr lang="en-US" sz="2400" dirty="0" err="1"/>
              <a:t>bisphenols</a:t>
            </a:r>
            <a:r>
              <a:rPr lang="en-US" sz="2400" dirty="0"/>
              <a:t> and neurobehavioral outcomes in children. </a:t>
            </a:r>
            <a:r>
              <a:rPr lang="en-US" sz="2400" i="1" dirty="0"/>
              <a:t>Current Environmental Health Reports, 6</a:t>
            </a:r>
            <a:r>
              <a:rPr lang="en-US" sz="2400" dirty="0"/>
              <a:t>(4), 201–213. DOI: 10.1007/s40572-019-00247-x.</a:t>
            </a:r>
          </a:p>
          <a:p>
            <a:pPr algn="just"/>
            <a:r>
              <a:rPr lang="en-US" sz="2400" dirty="0" err="1"/>
              <a:t>Standring</a:t>
            </a:r>
            <a:r>
              <a:rPr lang="en-US" sz="2400" dirty="0"/>
              <a:t>, S., Harold, E., &amp; Jeremiah, C. H. (2008). </a:t>
            </a:r>
            <a:r>
              <a:rPr lang="en-US" sz="2400" i="1" dirty="0"/>
              <a:t>Gray’s anatomy</a:t>
            </a:r>
            <a:r>
              <a:rPr lang="en-US" sz="2400" dirty="0"/>
              <a:t> (40th ed.). Churchill Livingstone.</a:t>
            </a:r>
          </a:p>
          <a:p>
            <a:pPr algn="just"/>
            <a:r>
              <a:rPr lang="en-US" sz="2400" dirty="0"/>
              <a:t>Valdés-Ramos, R., </a:t>
            </a:r>
            <a:r>
              <a:rPr lang="en-US" sz="2400" dirty="0" err="1"/>
              <a:t>Martínez</a:t>
            </a:r>
            <a:r>
              <a:rPr lang="en-US" sz="2400" dirty="0"/>
              <a:t>-Carrillo, B. E., Aranda-González, I. I., </a:t>
            </a:r>
            <a:r>
              <a:rPr lang="en-US" sz="2400" dirty="0" err="1"/>
              <a:t>Guadarrama</a:t>
            </a:r>
            <a:r>
              <a:rPr lang="en-US" sz="2400" dirty="0"/>
              <a:t>, A. L., Pardo-Morales, R. V., </a:t>
            </a:r>
            <a:r>
              <a:rPr lang="en-US" sz="2400" dirty="0" err="1"/>
              <a:t>Tlatempa</a:t>
            </a:r>
            <a:r>
              <a:rPr lang="en-US" sz="2400" dirty="0"/>
              <a:t>, P., &amp; </a:t>
            </a:r>
            <a:r>
              <a:rPr lang="en-US" sz="2400" dirty="0" err="1"/>
              <a:t>Jarillo</a:t>
            </a:r>
            <a:r>
              <a:rPr lang="en-US" sz="2400" dirty="0"/>
              <a:t>-Soto, E. C. (2010). Dietary composition and </a:t>
            </a:r>
            <a:r>
              <a:rPr lang="en-US" sz="2400" dirty="0" err="1"/>
              <a:t>noncommunicable</a:t>
            </a:r>
            <a:r>
              <a:rPr lang="en-US" sz="2400" dirty="0"/>
              <a:t> diseases. </a:t>
            </a:r>
            <a:r>
              <a:rPr lang="en-US" sz="2400" i="1" dirty="0"/>
              <a:t>Nutrients, 2</a:t>
            </a:r>
            <a:r>
              <a:rPr lang="en-US" sz="2400" dirty="0"/>
              <a:t>(5), 486-503. https://doi.org/10.3390/nu2050486</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15891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653679" y="1448839"/>
            <a:ext cx="5917677" cy="2554758"/>
          </a:xfrm>
          <a:solidFill>
            <a:schemeClr val="accent5">
              <a:lumMod val="50000"/>
            </a:schemeClr>
          </a:solidFill>
          <a:ln>
            <a:solidFill>
              <a:schemeClr val="accent5">
                <a:lumMod val="20000"/>
                <a:lumOff val="80000"/>
              </a:schemeClr>
            </a:solidFill>
          </a:ln>
          <a:scene3d>
            <a:camera prst="perspectiveRight"/>
            <a:lightRig rig="threePt" dir="t"/>
          </a:scene3d>
        </p:spPr>
        <p:txBody>
          <a:bodyPr/>
          <a:lstStyle/>
          <a:p>
            <a:pPr algn="ctr"/>
            <a:r>
              <a:rPr lang="en-US" sz="6000" dirty="0"/>
              <a:t>THANK YOU </a:t>
            </a:r>
            <a:r>
              <a:rPr lang="en-US" dirty="0"/>
              <a:t/>
            </a:r>
            <a:br>
              <a:rPr lang="en-US" dirty="0"/>
            </a:br>
            <a:r>
              <a:rPr lang="en-US" dirty="0"/>
              <a:t>FOR</a:t>
            </a:r>
          </a:p>
        </p:txBody>
      </p:sp>
      <p:sp>
        <p:nvSpPr>
          <p:cNvPr id="7" name="Subtitle 6"/>
          <p:cNvSpPr>
            <a:spLocks noGrp="1"/>
          </p:cNvSpPr>
          <p:nvPr>
            <p:ph type="subTitle" idx="1"/>
          </p:nvPr>
        </p:nvSpPr>
        <p:spPr>
          <a:xfrm>
            <a:off x="2653678" y="4555707"/>
            <a:ext cx="5917677" cy="861420"/>
          </a:xfrm>
          <a:solidFill>
            <a:schemeClr val="tx2">
              <a:lumMod val="50000"/>
            </a:schemeClr>
          </a:solidFill>
          <a:ln>
            <a:solidFill>
              <a:schemeClr val="accent4">
                <a:lumMod val="20000"/>
                <a:lumOff val="80000"/>
              </a:schemeClr>
            </a:solidFill>
          </a:ln>
          <a:scene3d>
            <a:camera prst="perspectiveLeft"/>
            <a:lightRig rig="threePt" dir="t"/>
          </a:scene3d>
        </p:spPr>
        <p:txBody>
          <a:bodyPr>
            <a:noAutofit/>
          </a:bodyPr>
          <a:lstStyle/>
          <a:p>
            <a:pPr algn="ctr"/>
            <a:r>
              <a:rPr lang="en-US" sz="5400" dirty="0"/>
              <a:t>LISTENING</a:t>
            </a:r>
          </a:p>
        </p:txBody>
      </p:sp>
      <p:sp>
        <p:nvSpPr>
          <p:cNvPr id="5" name="Slide Number Placeholder 4"/>
          <p:cNvSpPr>
            <a:spLocks noGrp="1"/>
          </p:cNvSpPr>
          <p:nvPr>
            <p:ph type="sldNum" sz="quarter" idx="4294967295"/>
          </p:nvPr>
        </p:nvSpPr>
        <p:spPr>
          <a:xfrm>
            <a:off x="10352540" y="1"/>
            <a:ext cx="766034" cy="1063416"/>
          </a:xfrm>
        </p:spPr>
        <p:txBody>
          <a:bodyPr/>
          <a:lstStyle/>
          <a:p>
            <a:r>
              <a:rPr lang="en-US" dirty="0"/>
              <a:t>																						16</a:t>
            </a:r>
          </a:p>
        </p:txBody>
      </p:sp>
    </p:spTree>
    <p:extLst>
      <p:ext uri="{BB962C8B-B14F-4D97-AF65-F5344CB8AC3E}">
        <p14:creationId xmlns:p14="http://schemas.microsoft.com/office/powerpoint/2010/main" val="267898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340916" y="1422826"/>
            <a:ext cx="8825659" cy="706964"/>
          </a:xfrm>
        </p:spPr>
        <p:txBody>
          <a:bodyPr/>
          <a:lstStyle/>
          <a:p>
            <a:pPr algn="ctr"/>
            <a:r>
              <a:rPr lang="en-US" b="1" dirty="0"/>
              <a:t>High Fat Diet (HFD)</a:t>
            </a:r>
          </a:p>
        </p:txBody>
      </p:sp>
      <p:sp>
        <p:nvSpPr>
          <p:cNvPr id="7" name="Content Placeholder 6"/>
          <p:cNvSpPr>
            <a:spLocks noGrp="1"/>
          </p:cNvSpPr>
          <p:nvPr>
            <p:ph idx="1"/>
          </p:nvPr>
        </p:nvSpPr>
        <p:spPr>
          <a:xfrm>
            <a:off x="459377" y="2129790"/>
            <a:ext cx="11273246" cy="4042228"/>
          </a:xfrm>
        </p:spPr>
        <p:txBody>
          <a:bodyPr>
            <a:noAutofit/>
          </a:bodyPr>
          <a:lstStyle/>
          <a:p>
            <a:pPr algn="just">
              <a:lnSpc>
                <a:spcPct val="200000"/>
              </a:lnSpc>
            </a:pPr>
            <a:r>
              <a:rPr lang="en-US" sz="2400" dirty="0">
                <a:latin typeface="Times New Roman" panose="02020603050405020304" pitchFamily="18" charset="0"/>
                <a:cs typeface="Times New Roman" panose="02020603050405020304" pitchFamily="18" charset="0"/>
              </a:rPr>
              <a:t>High-fat diets are dietary plans that consist of a high percentage of calories from fats, typically more than 30% of total daily caloric intake. </a:t>
            </a:r>
          </a:p>
          <a:p>
            <a:pPr algn="just">
              <a:lnSpc>
                <a:spcPct val="200000"/>
              </a:lnSpc>
            </a:pPr>
            <a:r>
              <a:rPr lang="en-US" sz="2400" dirty="0">
                <a:latin typeface="Times New Roman" panose="02020603050405020304" pitchFamily="18" charset="0"/>
                <a:cs typeface="Times New Roman" panose="02020603050405020304" pitchFamily="18" charset="0"/>
              </a:rPr>
              <a:t>These diets often include foods rich in fats such as meat, dairy products, nuts, oils, and fatty fish. High-fat diets can vary in their specific compositions and health impacts (Johnston </a:t>
            </a:r>
            <a:r>
              <a:rPr lang="en-US" sz="2400" i="1" dirty="0">
                <a:latin typeface="Times New Roman" panose="02020603050405020304" pitchFamily="18" charset="0"/>
                <a:cs typeface="Times New Roman" panose="02020603050405020304" pitchFamily="18" charset="0"/>
              </a:rPr>
              <a:t>et al</a:t>
            </a:r>
            <a:r>
              <a:rPr lang="en-US" sz="2400" dirty="0">
                <a:latin typeface="Times New Roman" panose="02020603050405020304" pitchFamily="18" charset="0"/>
                <a:cs typeface="Times New Roman" panose="02020603050405020304" pitchFamily="18" charset="0"/>
              </a:rPr>
              <a:t>., 2014).</a:t>
            </a:r>
          </a:p>
        </p:txBody>
      </p:sp>
      <p:sp>
        <p:nvSpPr>
          <p:cNvPr id="5" name="Slide Number Placeholder 4"/>
          <p:cNvSpPr>
            <a:spLocks noGrp="1"/>
          </p:cNvSpPr>
          <p:nvPr>
            <p:ph type="sldNum" sz="quarter" idx="12"/>
          </p:nvPr>
        </p:nvSpPr>
        <p:spPr/>
        <p:txBody>
          <a:bodyPr/>
          <a:lstStyle/>
          <a:p>
            <a:fld id="{FC28112C-2CD8-415B-8295-8F5CE11153A3}" type="slidenum">
              <a:rPr lang="en-US" smtClean="0"/>
              <a:t>2</a:t>
            </a:fld>
            <a:endParaRPr lang="en-US"/>
          </a:p>
        </p:txBody>
      </p:sp>
      <p:sp>
        <p:nvSpPr>
          <p:cNvPr id="3" name="Title 1">
            <a:extLst>
              <a:ext uri="{FF2B5EF4-FFF2-40B4-BE49-F238E27FC236}">
                <a16:creationId xmlns:a16="http://schemas.microsoft.com/office/drawing/2014/main" id="{F63B6424-47A9-88B8-7B62-0582D21E087E}"/>
              </a:ext>
            </a:extLst>
          </p:cNvPr>
          <p:cNvSpPr txBox="1">
            <a:spLocks/>
          </p:cNvSpPr>
          <p:nvPr/>
        </p:nvSpPr>
        <p:spPr bwMode="gray">
          <a:xfrm>
            <a:off x="1433682" y="536157"/>
            <a:ext cx="8825659"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						INTRODUCTION</a:t>
            </a:r>
          </a:p>
        </p:txBody>
      </p:sp>
    </p:spTree>
    <p:extLst>
      <p:ext uri="{BB962C8B-B14F-4D97-AF65-F5344CB8AC3E}">
        <p14:creationId xmlns:p14="http://schemas.microsoft.com/office/powerpoint/2010/main" val="987135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501"/>
            <a:ext cx="9752532" cy="2962412"/>
          </a:xfrm>
        </p:spPr>
        <p:txBody>
          <a:bodyPr>
            <a:noAutofit/>
          </a:bodyPr>
          <a:lstStyle/>
          <a:p>
            <a:pPr marL="0" indent="0" algn="just">
              <a:lnSpc>
                <a:spcPct val="150000"/>
              </a:lnSpc>
              <a:buNone/>
            </a:pPr>
            <a:r>
              <a:rPr lang="en-US" sz="3200" dirty="0"/>
              <a:t>Carey and Galli (2017) reported that HFD influence the brain negatively. However, the part of the brain this negative influence is seen is limited.</a:t>
            </a:r>
          </a:p>
          <a:p>
            <a:pPr marL="0" indent="0">
              <a:buNone/>
            </a:pPr>
            <a:endParaRPr lang="en-US"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
        <p:nvSpPr>
          <p:cNvPr id="10" name="Title 1">
            <a:extLst>
              <a:ext uri="{FF2B5EF4-FFF2-40B4-BE49-F238E27FC236}">
                <a16:creationId xmlns:a16="http://schemas.microsoft.com/office/drawing/2014/main" id="{021606A6-E3B4-F011-05FA-9F98F4CA30D4}"/>
              </a:ext>
            </a:extLst>
          </p:cNvPr>
          <p:cNvSpPr txBox="1">
            <a:spLocks/>
          </p:cNvSpPr>
          <p:nvPr/>
        </p:nvSpPr>
        <p:spPr bwMode="gray">
          <a:xfrm>
            <a:off x="1433682" y="536157"/>
            <a:ext cx="8825659"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						INTRODUCTION</a:t>
            </a:r>
          </a:p>
        </p:txBody>
      </p:sp>
      <p:sp>
        <p:nvSpPr>
          <p:cNvPr id="11" name="Title 5">
            <a:extLst>
              <a:ext uri="{FF2B5EF4-FFF2-40B4-BE49-F238E27FC236}">
                <a16:creationId xmlns:a16="http://schemas.microsoft.com/office/drawing/2014/main" id="{856BAD61-1BA7-9C11-F3EE-5364663BD637}"/>
              </a:ext>
            </a:extLst>
          </p:cNvPr>
          <p:cNvSpPr>
            <a:spLocks noGrp="1"/>
          </p:cNvSpPr>
          <p:nvPr>
            <p:ph type="title"/>
          </p:nvPr>
        </p:nvSpPr>
        <p:spPr>
          <a:xfrm>
            <a:off x="1480281" y="1216347"/>
            <a:ext cx="8825659" cy="706964"/>
          </a:xfrm>
        </p:spPr>
        <p:txBody>
          <a:bodyPr/>
          <a:lstStyle/>
          <a:p>
            <a:pPr algn="ctr"/>
            <a:r>
              <a:rPr lang="en-US" b="1" dirty="0"/>
              <a:t>High Fat Diet (HFD)</a:t>
            </a:r>
          </a:p>
        </p:txBody>
      </p:sp>
    </p:spTree>
    <p:extLst>
      <p:ext uri="{BB962C8B-B14F-4D97-AF65-F5344CB8AC3E}">
        <p14:creationId xmlns:p14="http://schemas.microsoft.com/office/powerpoint/2010/main" val="1729490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980" y="1406134"/>
            <a:ext cx="8825659" cy="706964"/>
          </a:xfrm>
        </p:spPr>
        <p:txBody>
          <a:bodyPr/>
          <a:lstStyle/>
          <a:p>
            <a:r>
              <a:rPr lang="en-US" dirty="0"/>
              <a:t>    			</a:t>
            </a:r>
            <a:r>
              <a:rPr lang="en-US" b="1" dirty="0" err="1"/>
              <a:t>Bisphenol</a:t>
            </a:r>
            <a:r>
              <a:rPr lang="en-US" b="1" dirty="0"/>
              <a:t>-A (BPA)</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
        <p:nvSpPr>
          <p:cNvPr id="5" name="Content Placeholder 4"/>
          <p:cNvSpPr>
            <a:spLocks noGrp="1"/>
          </p:cNvSpPr>
          <p:nvPr>
            <p:ph idx="1"/>
          </p:nvPr>
        </p:nvSpPr>
        <p:spPr>
          <a:xfrm>
            <a:off x="679269" y="2455817"/>
            <a:ext cx="10711542" cy="3814354"/>
          </a:xfrm>
        </p:spPr>
        <p:txBody>
          <a:bodyPr>
            <a:normAutofit/>
          </a:bodyPr>
          <a:lstStyle/>
          <a:p>
            <a:pPr marL="0" indent="0" algn="just">
              <a:buNone/>
            </a:pPr>
            <a:r>
              <a:rPr lang="en-US" sz="3200" dirty="0"/>
              <a:t>BPA is a widespread industrial chemical with endocrine-disrupting </a:t>
            </a:r>
            <a:r>
              <a:rPr lang="en-US" sz="3200" dirty="0" smtClean="0"/>
              <a:t>properties, </a:t>
            </a:r>
            <a:r>
              <a:rPr lang="en-US" sz="3200" dirty="0"/>
              <a:t>found in various consumer products like plastics and resins (Rubin, 2011; Vandenberg </a:t>
            </a:r>
            <a:r>
              <a:rPr lang="en-US" sz="3200" i="1" dirty="0"/>
              <a:t>et al., </a:t>
            </a:r>
            <a:r>
              <a:rPr lang="en-US" sz="3200" dirty="0"/>
              <a:t>2007).</a:t>
            </a:r>
          </a:p>
          <a:p>
            <a:pPr marL="0" indent="0" algn="just">
              <a:buNone/>
            </a:pPr>
            <a:r>
              <a:rPr lang="en-US" sz="3200" dirty="0" err="1"/>
              <a:t>Bisphenol</a:t>
            </a:r>
            <a:r>
              <a:rPr lang="en-US" sz="3200" dirty="0"/>
              <a:t>-A (BPA) is also another chemical that has been reported to influence the brain negatively (Costa and </a:t>
            </a:r>
            <a:r>
              <a:rPr lang="en-US" sz="3200" dirty="0" err="1"/>
              <a:t>Cairrao</a:t>
            </a:r>
            <a:r>
              <a:rPr lang="en-US" sz="3200" dirty="0"/>
              <a:t>, 2024).</a:t>
            </a:r>
          </a:p>
          <a:p>
            <a:pPr marL="0" indent="0">
              <a:buNone/>
            </a:pPr>
            <a:endParaRPr lang="en-US" dirty="0"/>
          </a:p>
          <a:p>
            <a:pPr marL="0" indent="0">
              <a:buNone/>
            </a:pPr>
            <a:endParaRPr lang="en-US" dirty="0"/>
          </a:p>
        </p:txBody>
      </p:sp>
      <p:sp>
        <p:nvSpPr>
          <p:cNvPr id="6" name="Title 1">
            <a:extLst>
              <a:ext uri="{FF2B5EF4-FFF2-40B4-BE49-F238E27FC236}">
                <a16:creationId xmlns:a16="http://schemas.microsoft.com/office/drawing/2014/main" id="{A8AD35E2-1875-F9D7-98A0-FD321AE986D0}"/>
              </a:ext>
            </a:extLst>
          </p:cNvPr>
          <p:cNvSpPr txBox="1">
            <a:spLocks/>
          </p:cNvSpPr>
          <p:nvPr/>
        </p:nvSpPr>
        <p:spPr bwMode="gray">
          <a:xfrm>
            <a:off x="1247720" y="527811"/>
            <a:ext cx="8825659"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t>						INTRODUCTION</a:t>
            </a:r>
            <a:endParaRPr lang="en-US" b="1" dirty="0"/>
          </a:p>
        </p:txBody>
      </p:sp>
    </p:spTree>
    <p:extLst>
      <p:ext uri="{BB962C8B-B14F-4D97-AF65-F5344CB8AC3E}">
        <p14:creationId xmlns:p14="http://schemas.microsoft.com/office/powerpoint/2010/main" val="324223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322354" y="940526"/>
            <a:ext cx="8490858" cy="1240971"/>
          </a:xfrm>
        </p:spPr>
        <p:txBody>
          <a:bodyPr/>
          <a:lstStyle/>
          <a:p>
            <a:pPr algn="ctr"/>
            <a:r>
              <a:rPr lang="en-US" sz="4000" b="1" dirty="0"/>
              <a:t>Mechanisms of BPA Impact on the Brain</a:t>
            </a:r>
            <a:br>
              <a:rPr lang="en-US" sz="4000" b="1" dirty="0"/>
            </a:br>
            <a:endParaRPr lang="en-US" sz="4000" b="1" dirty="0"/>
          </a:p>
        </p:txBody>
      </p:sp>
      <p:sp>
        <p:nvSpPr>
          <p:cNvPr id="8" name="Content Placeholder 7"/>
          <p:cNvSpPr>
            <a:spLocks noGrp="1"/>
          </p:cNvSpPr>
          <p:nvPr>
            <p:ph idx="1"/>
          </p:nvPr>
        </p:nvSpPr>
        <p:spPr>
          <a:xfrm>
            <a:off x="675861" y="2416817"/>
            <a:ext cx="10813774" cy="3029826"/>
          </a:xfrm>
        </p:spPr>
        <p:txBody>
          <a:bodyPr>
            <a:noAutofit/>
          </a:bodyPr>
          <a:lstStyle/>
          <a:p>
            <a:pPr algn="just">
              <a:lnSpc>
                <a:spcPct val="150000"/>
              </a:lnSpc>
            </a:pPr>
            <a:r>
              <a:rPr lang="en-US" sz="3200" dirty="0"/>
              <a:t>It has been shown that exposure to BPA can alter the production of inflammatory </a:t>
            </a:r>
            <a:r>
              <a:rPr lang="en-US" sz="3200" dirty="0" smtClean="0"/>
              <a:t>cytokines </a:t>
            </a:r>
            <a:r>
              <a:rPr lang="en-US" sz="2000" dirty="0" smtClean="0"/>
              <a:t>(</a:t>
            </a:r>
            <a:r>
              <a:rPr lang="en-US" sz="2000" dirty="0" err="1" smtClean="0"/>
              <a:t>i.e</a:t>
            </a:r>
            <a:r>
              <a:rPr lang="en-US" sz="2000" dirty="0" smtClean="0"/>
              <a:t> helper T cells and macrophages that promotes </a:t>
            </a:r>
            <a:r>
              <a:rPr lang="en-US" sz="2000" dirty="0" err="1" smtClean="0"/>
              <a:t>inflamation</a:t>
            </a:r>
            <a:r>
              <a:rPr lang="en-US" sz="2000" dirty="0" smtClean="0"/>
              <a:t>)</a:t>
            </a:r>
            <a:r>
              <a:rPr lang="en-US" sz="3200" dirty="0" smtClean="0"/>
              <a:t> </a:t>
            </a:r>
            <a:r>
              <a:rPr lang="en-US" sz="3200" dirty="0"/>
              <a:t>and subsequently cause an immune dysfunction (</a:t>
            </a:r>
            <a:r>
              <a:rPr lang="en-US" sz="3200" dirty="0" err="1"/>
              <a:t>Acaroz</a:t>
            </a:r>
            <a:r>
              <a:rPr lang="en-US" sz="3200" dirty="0"/>
              <a:t> </a:t>
            </a:r>
            <a:r>
              <a:rPr lang="en-US" sz="3200" i="1" dirty="0"/>
              <a:t>et al.,</a:t>
            </a:r>
            <a:r>
              <a:rPr lang="en-US" sz="3200" dirty="0"/>
              <a:t> 2019).</a:t>
            </a:r>
          </a:p>
        </p:txBody>
      </p:sp>
      <p:sp>
        <p:nvSpPr>
          <p:cNvPr id="6" name="Slide Number Placeholder 5"/>
          <p:cNvSpPr>
            <a:spLocks noGrp="1"/>
          </p:cNvSpPr>
          <p:nvPr>
            <p:ph type="sldNum" sz="quarter" idx="12"/>
          </p:nvPr>
        </p:nvSpPr>
        <p:spPr/>
        <p:txBody>
          <a:bodyPr/>
          <a:lstStyle/>
          <a:p>
            <a:fld id="{FC28112C-2CD8-415B-8295-8F5CE11153A3}" type="slidenum">
              <a:rPr lang="en-US" smtClean="0"/>
              <a:t>5</a:t>
            </a:fld>
            <a:endParaRPr lang="en-US"/>
          </a:p>
        </p:txBody>
      </p:sp>
    </p:spTree>
    <p:extLst>
      <p:ext uri="{BB962C8B-B14F-4D97-AF65-F5344CB8AC3E}">
        <p14:creationId xmlns:p14="http://schemas.microsoft.com/office/powerpoint/2010/main" val="28861982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B57E-81A9-3FD4-EEE9-A577D18EBAE1}"/>
              </a:ext>
            </a:extLst>
          </p:cNvPr>
          <p:cNvSpPr>
            <a:spLocks noGrp="1"/>
          </p:cNvSpPr>
          <p:nvPr>
            <p:ph type="title"/>
          </p:nvPr>
        </p:nvSpPr>
        <p:spPr/>
        <p:txBody>
          <a:bodyPr/>
          <a:lstStyle/>
          <a:p>
            <a:pPr algn="ctr"/>
            <a:r>
              <a:rPr lang="en-US" sz="3600" b="1" dirty="0"/>
              <a:t>HFD Impact on the Brain</a:t>
            </a:r>
            <a:endParaRPr lang="en-US" dirty="0"/>
          </a:p>
        </p:txBody>
      </p:sp>
      <p:sp>
        <p:nvSpPr>
          <p:cNvPr id="4" name="Slide Number Placeholder 3">
            <a:extLst>
              <a:ext uri="{FF2B5EF4-FFF2-40B4-BE49-F238E27FC236}">
                <a16:creationId xmlns:a16="http://schemas.microsoft.com/office/drawing/2014/main" id="{3BDA5AA6-955B-B898-E330-273C2259F2A4}"/>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6" name="TextBox 5">
            <a:extLst>
              <a:ext uri="{FF2B5EF4-FFF2-40B4-BE49-F238E27FC236}">
                <a16:creationId xmlns:a16="http://schemas.microsoft.com/office/drawing/2014/main" id="{C8A75D05-C29D-1C2B-3FE2-9B28ABBAA5A3}"/>
              </a:ext>
            </a:extLst>
          </p:cNvPr>
          <p:cNvSpPr txBox="1"/>
          <p:nvPr/>
        </p:nvSpPr>
        <p:spPr>
          <a:xfrm>
            <a:off x="371061" y="2211748"/>
            <a:ext cx="11449878" cy="3539430"/>
          </a:xfrm>
          <a:prstGeom prst="rect">
            <a:avLst/>
          </a:prstGeom>
          <a:noFill/>
        </p:spPr>
        <p:txBody>
          <a:bodyPr wrap="square">
            <a:spAutoFit/>
          </a:bodyPr>
          <a:lstStyle/>
          <a:p>
            <a:pPr marL="285750" indent="-285750" algn="just">
              <a:buFont typeface="Wingdings" panose="05000000000000000000" pitchFamily="2" charset="2"/>
              <a:buChar char="q"/>
            </a:pPr>
            <a:r>
              <a:rPr lang="en-US" sz="3200" dirty="0"/>
              <a:t> HFD that includes mostly omega-6 and Saturated fatty acids (SFAs) is associated with worse performance on a cognitive task (</a:t>
            </a:r>
            <a:r>
              <a:rPr lang="en-US" sz="3200" dirty="0" err="1"/>
              <a:t>Kalmijn</a:t>
            </a:r>
            <a:r>
              <a:rPr lang="en-US" sz="3200" dirty="0"/>
              <a:t> </a:t>
            </a:r>
            <a:r>
              <a:rPr lang="en-US" sz="3200" i="1" dirty="0"/>
              <a:t>et al., </a:t>
            </a:r>
            <a:r>
              <a:rPr lang="en-US" sz="3200" dirty="0"/>
              <a:t>1997).</a:t>
            </a:r>
          </a:p>
          <a:p>
            <a:pPr algn="just"/>
            <a:endParaRPr lang="en-US" sz="3200" dirty="0"/>
          </a:p>
          <a:p>
            <a:pPr marL="285750" indent="-285750" algn="just">
              <a:buFont typeface="Wingdings" panose="05000000000000000000" pitchFamily="2" charset="2"/>
              <a:buChar char="q"/>
            </a:pPr>
            <a:r>
              <a:rPr lang="en-US" sz="3200" dirty="0"/>
              <a:t>It has also been determined that high consumption of total fats, SFAs, and cholesterol is associated with impaired intellectual function (</a:t>
            </a:r>
            <a:r>
              <a:rPr lang="en-US" sz="3200" dirty="0" err="1"/>
              <a:t>Requejo</a:t>
            </a:r>
            <a:r>
              <a:rPr lang="en-US" sz="3200" dirty="0"/>
              <a:t> </a:t>
            </a:r>
            <a:r>
              <a:rPr lang="en-US" sz="3200" i="1" dirty="0"/>
              <a:t>et al., </a:t>
            </a:r>
            <a:r>
              <a:rPr lang="en-US" sz="3200" dirty="0"/>
              <a:t>2003). </a:t>
            </a:r>
          </a:p>
        </p:txBody>
      </p:sp>
    </p:spTree>
    <p:extLst>
      <p:ext uri="{BB962C8B-B14F-4D97-AF65-F5344CB8AC3E}">
        <p14:creationId xmlns:p14="http://schemas.microsoft.com/office/powerpoint/2010/main" val="28101031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216" y="927100"/>
            <a:ext cx="9268323" cy="927826"/>
          </a:xfrm>
        </p:spPr>
        <p:txBody>
          <a:bodyPr>
            <a:normAutofit fontScale="90000"/>
          </a:bodyPr>
          <a:lstStyle/>
          <a:p>
            <a:pPr algn="ctr"/>
            <a:r>
              <a:rPr lang="en-US" b="1" dirty="0"/>
              <a:t>Combinatory Effects of HFD and BPA on Neuronal structures</a:t>
            </a:r>
            <a:endParaRPr lang="en-US" dirty="0"/>
          </a:p>
        </p:txBody>
      </p:sp>
      <p:sp>
        <p:nvSpPr>
          <p:cNvPr id="3" name="Content Placeholder 2"/>
          <p:cNvSpPr>
            <a:spLocks noGrp="1"/>
          </p:cNvSpPr>
          <p:nvPr>
            <p:ph idx="1"/>
          </p:nvPr>
        </p:nvSpPr>
        <p:spPr>
          <a:xfrm>
            <a:off x="1084216" y="2645956"/>
            <a:ext cx="10106523" cy="3650341"/>
          </a:xfrm>
        </p:spPr>
        <p:txBody>
          <a:bodyPr>
            <a:normAutofit/>
          </a:bodyPr>
          <a:lstStyle/>
          <a:p>
            <a:pPr marL="0" indent="0" algn="just">
              <a:buNone/>
            </a:pPr>
            <a:r>
              <a:rPr lang="en-US" sz="2400" b="1" dirty="0"/>
              <a:t>Neuro-inflammation and Oxidative Stress:</a:t>
            </a:r>
            <a:r>
              <a:rPr lang="en-US" sz="2400" dirty="0"/>
              <a:t> Both a high-fat diet and BPA exposure have been associated with increased neuro-inflammation and oxidative stress, which can lead to damage to neuronal structures (Hsu </a:t>
            </a:r>
            <a:r>
              <a:rPr lang="en-US" sz="2400" i="1" dirty="0"/>
              <a:t>et al</a:t>
            </a:r>
            <a:r>
              <a:rPr lang="en-US" sz="2400" dirty="0"/>
              <a:t>., 2019).</a:t>
            </a:r>
          </a:p>
          <a:p>
            <a:pPr marL="0" indent="0" algn="just">
              <a:buNone/>
            </a:pPr>
            <a:endParaRPr lang="en-US" sz="2400" dirty="0"/>
          </a:p>
          <a:p>
            <a:pPr marL="0" indent="0" algn="just">
              <a:buNone/>
            </a:pPr>
            <a:r>
              <a:rPr lang="en-US" sz="2400" b="1" dirty="0"/>
              <a:t>Disruption of Synaptic Plasticity:</a:t>
            </a:r>
            <a:r>
              <a:rPr lang="en-US" sz="2400" dirty="0"/>
              <a:t> Studies have shown that high-fat diet and BPA exposure can interfere with synaptic plasticity, which is crucial for learning and memory. (Li </a:t>
            </a:r>
            <a:r>
              <a:rPr lang="en-US" sz="2400" i="1" dirty="0"/>
              <a:t>et al</a:t>
            </a:r>
            <a:r>
              <a:rPr lang="en-US" sz="2400" dirty="0"/>
              <a:t>., 2017).</a:t>
            </a:r>
            <a:endParaRPr lang="en-US" dirty="0"/>
          </a:p>
        </p:txBody>
      </p:sp>
      <p:sp>
        <p:nvSpPr>
          <p:cNvPr id="5" name="Slide Number Placeholder 4"/>
          <p:cNvSpPr>
            <a:spLocks noGrp="1"/>
          </p:cNvSpPr>
          <p:nvPr>
            <p:ph type="sldNum" sz="quarter" idx="12"/>
          </p:nvPr>
        </p:nvSpPr>
        <p:spPr/>
        <p:txBody>
          <a:bodyPr/>
          <a:lstStyle/>
          <a:p>
            <a:fld id="{FC28112C-2CD8-415B-8295-8F5CE11153A3}" type="slidenum">
              <a:rPr lang="en-US" smtClean="0"/>
              <a:t>7</a:t>
            </a:fld>
            <a:endParaRPr lang="en-US"/>
          </a:p>
        </p:txBody>
      </p:sp>
    </p:spTree>
    <p:extLst>
      <p:ext uri="{BB962C8B-B14F-4D97-AF65-F5344CB8AC3E}">
        <p14:creationId xmlns:p14="http://schemas.microsoft.com/office/powerpoint/2010/main" val="64163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154" y="930611"/>
            <a:ext cx="9183189" cy="946571"/>
          </a:xfrm>
        </p:spPr>
        <p:txBody>
          <a:bodyPr/>
          <a:lstStyle/>
          <a:p>
            <a:r>
              <a:rPr lang="en-US" b="1" dirty="0"/>
              <a:t>Combinatory Effects of HFD and BPA on Neuronal structures</a:t>
            </a:r>
            <a:endParaRPr lang="en-US" dirty="0"/>
          </a:p>
        </p:txBody>
      </p:sp>
      <p:sp>
        <p:nvSpPr>
          <p:cNvPr id="3" name="Content Placeholder 2"/>
          <p:cNvSpPr>
            <a:spLocks noGrp="1"/>
          </p:cNvSpPr>
          <p:nvPr>
            <p:ph idx="1"/>
          </p:nvPr>
        </p:nvSpPr>
        <p:spPr>
          <a:xfrm>
            <a:off x="844957" y="2416628"/>
            <a:ext cx="10345782" cy="3840481"/>
          </a:xfrm>
        </p:spPr>
        <p:txBody>
          <a:bodyPr>
            <a:noAutofit/>
          </a:bodyPr>
          <a:lstStyle/>
          <a:p>
            <a:pPr marL="0" indent="0" algn="just">
              <a:buNone/>
            </a:pPr>
            <a:r>
              <a:rPr lang="en-US" sz="2400" b="1" dirty="0"/>
              <a:t>Impaired Neurodevelopment:</a:t>
            </a:r>
            <a:r>
              <a:rPr lang="en-US" sz="2400" dirty="0"/>
              <a:t> Prenatal or early-life exposure to a high-fat diet and BPA can have detrimental effects on neurodevelopment, leading to structural abnormalities in neuronal networks. (Morales-Prieto </a:t>
            </a:r>
            <a:r>
              <a:rPr lang="en-US" sz="2400" i="1" dirty="0"/>
              <a:t>et al</a:t>
            </a:r>
            <a:r>
              <a:rPr lang="en-US" sz="2400" dirty="0"/>
              <a:t>., 2019).</a:t>
            </a:r>
          </a:p>
          <a:p>
            <a:pPr marL="0" indent="0">
              <a:buNone/>
            </a:pPr>
            <a:endParaRPr lang="en-US" sz="2400" dirty="0"/>
          </a:p>
          <a:p>
            <a:pPr marL="0" indent="0" algn="just">
              <a:buNone/>
            </a:pPr>
            <a:r>
              <a:rPr lang="en-US" sz="2400" b="1" dirty="0"/>
              <a:t>Altered Neurotransmitter Systems:</a:t>
            </a:r>
            <a:r>
              <a:rPr lang="en-US" sz="2400" dirty="0"/>
              <a:t> Both a high-fat diet and BPA exposure have been implicated in changes in neurotransmitter systems, including disruptions in dopamine and glutamate signaling. (</a:t>
            </a:r>
            <a:r>
              <a:rPr lang="en-US" sz="2400" dirty="0" err="1"/>
              <a:t>Specterman</a:t>
            </a:r>
            <a:r>
              <a:rPr lang="en-US" sz="2400" dirty="0"/>
              <a:t> </a:t>
            </a:r>
            <a:r>
              <a:rPr lang="en-US" sz="2400" i="1" dirty="0"/>
              <a:t>et al.,</a:t>
            </a:r>
            <a:r>
              <a:rPr lang="en-US" sz="2400" dirty="0"/>
              <a:t> 2019).</a:t>
            </a:r>
          </a:p>
          <a:p>
            <a:endParaRPr lang="en-US"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529840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t>The Cerebellum</a:t>
            </a:r>
          </a:p>
        </p:txBody>
      </p:sp>
      <p:sp>
        <p:nvSpPr>
          <p:cNvPr id="5" name="Slide Number Placeholder 4"/>
          <p:cNvSpPr>
            <a:spLocks noGrp="1"/>
          </p:cNvSpPr>
          <p:nvPr>
            <p:ph type="sldNum" sz="quarter" idx="12"/>
          </p:nvPr>
        </p:nvSpPr>
        <p:spPr/>
        <p:txBody>
          <a:bodyPr/>
          <a:lstStyle/>
          <a:p>
            <a:fld id="{FC28112C-2CD8-415B-8295-8F5CE11153A3}" type="slidenum">
              <a:rPr lang="en-US" smtClean="0"/>
              <a:t>9</a:t>
            </a:fld>
            <a:endParaRPr lang="en-US"/>
          </a:p>
        </p:txBody>
      </p:sp>
      <p:sp>
        <p:nvSpPr>
          <p:cNvPr id="4" name="Content Placeholder 3"/>
          <p:cNvSpPr>
            <a:spLocks noGrp="1"/>
          </p:cNvSpPr>
          <p:nvPr>
            <p:ph idx="1"/>
          </p:nvPr>
        </p:nvSpPr>
        <p:spPr>
          <a:xfrm>
            <a:off x="783771" y="2603500"/>
            <a:ext cx="10306595" cy="3416300"/>
          </a:xfrm>
        </p:spPr>
        <p:txBody>
          <a:bodyPr>
            <a:normAutofit/>
          </a:bodyPr>
          <a:lstStyle/>
          <a:p>
            <a:pPr marL="0" indent="0">
              <a:buNone/>
            </a:pPr>
            <a:r>
              <a:rPr lang="en-US" sz="2400" dirty="0" smtClean="0"/>
              <a:t>The </a:t>
            </a:r>
            <a:r>
              <a:rPr lang="en-US" sz="2400" dirty="0"/>
              <a:t>cerebellum, a critical part of the brain involved in motor control, cognitive functions, and emotional regulation, is </a:t>
            </a:r>
            <a:r>
              <a:rPr lang="en-US" sz="2400" dirty="0" smtClean="0"/>
              <a:t>exposed </a:t>
            </a:r>
            <a:r>
              <a:rPr lang="en-US" sz="2400" dirty="0"/>
              <a:t>to various environmental factors, including exposure to endocrine-disrupting chemicals (EDCs) and dietary habits. </a:t>
            </a:r>
            <a:endParaRPr lang="en-US" sz="2400" dirty="0" smtClean="0"/>
          </a:p>
          <a:p>
            <a:pPr marL="0" indent="0">
              <a:buNone/>
            </a:pPr>
            <a:endParaRPr lang="en-US" sz="2400" dirty="0" smtClean="0"/>
          </a:p>
          <a:p>
            <a:pPr marL="0" indent="0">
              <a:buNone/>
            </a:pPr>
            <a:r>
              <a:rPr lang="en-US" sz="2400" dirty="0"/>
              <a:t>The structure in the brain that begins first to differentiate but last to mature since its development is spread over a longer period and shows age related changes (</a:t>
            </a:r>
            <a:r>
              <a:rPr lang="en-US" sz="2400" dirty="0" err="1"/>
              <a:t>Standring</a:t>
            </a:r>
            <a:r>
              <a:rPr lang="en-US" sz="2400" dirty="0"/>
              <a:t> </a:t>
            </a:r>
            <a:r>
              <a:rPr lang="en-US" sz="2400" i="1" dirty="0"/>
              <a:t>et al.,</a:t>
            </a:r>
            <a:r>
              <a:rPr lang="en-US" sz="2400" dirty="0"/>
              <a:t> 2008). </a:t>
            </a:r>
          </a:p>
          <a:p>
            <a:pPr marL="0" indent="0">
              <a:buNone/>
            </a:pPr>
            <a:endParaRPr lang="en-US" sz="2400" dirty="0"/>
          </a:p>
          <a:p>
            <a:endParaRPr lang="en-US" sz="2400" dirty="0"/>
          </a:p>
        </p:txBody>
      </p:sp>
    </p:spTree>
    <p:extLst>
      <p:ext uri="{BB962C8B-B14F-4D97-AF65-F5344CB8AC3E}">
        <p14:creationId xmlns:p14="http://schemas.microsoft.com/office/powerpoint/2010/main" val="7413115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991</TotalTime>
  <Words>1420</Words>
  <Application>Microsoft Office PowerPoint</Application>
  <PresentationFormat>Widescreen</PresentationFormat>
  <Paragraphs>87</Paragraphs>
  <Slides>17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Gothic</vt:lpstr>
      <vt:lpstr>Times New Roman</vt:lpstr>
      <vt:lpstr>Wingdings</vt:lpstr>
      <vt:lpstr>Wingdings 3</vt:lpstr>
      <vt:lpstr>Ion Boardroom</vt:lpstr>
      <vt:lpstr>COMBINATORY EFFECTS OF BISPHENOL-A AND HIGH FAT DIET ON THE CEREBELLUM</vt:lpstr>
      <vt:lpstr>High Fat Diet (HFD)</vt:lpstr>
      <vt:lpstr>High Fat Diet (HFD)</vt:lpstr>
      <vt:lpstr>       Bisphenol-A (BPA)</vt:lpstr>
      <vt:lpstr>Mechanisms of BPA Impact on the Brain </vt:lpstr>
      <vt:lpstr>HFD Impact on the Brain</vt:lpstr>
      <vt:lpstr>Combinatory Effects of HFD and BPA on Neuronal structures</vt:lpstr>
      <vt:lpstr>Combinatory Effects of HFD and BPA on Neuronal structures</vt:lpstr>
      <vt:lpstr>The Cerebellum</vt:lpstr>
      <vt:lpstr>Synergistic Effects on the Cerebellum </vt:lpstr>
      <vt:lpstr> Synergistic Effects  cont’d</vt:lpstr>
      <vt:lpstr>      CONCLUSION</vt:lpstr>
      <vt:lpstr>      REFERENCES</vt:lpstr>
      <vt:lpstr>      REFERENCES</vt:lpstr>
      <vt:lpstr>      REFERENCES</vt:lpstr>
      <vt:lpstr>      REFERENCES</vt:lpstr>
      <vt:lpstr>THANK YOU  FOR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COMBINATORY EFFECTS OF BISPHENOL- A AND HIGH FAT DIET ON THE CEREBELLUM BY</dc:title>
  <dc:creator>dell</dc:creator>
  <cp:lastModifiedBy>dell</cp:lastModifiedBy>
  <cp:revision>41</cp:revision>
  <dcterms:created xsi:type="dcterms:W3CDTF">2024-08-07T10:12:17Z</dcterms:created>
  <dcterms:modified xsi:type="dcterms:W3CDTF">2024-08-10T20:30:00Z</dcterms:modified>
</cp:coreProperties>
</file>