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4:53:29.5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A3F3D-B0B8-436F-B21E-712BCE431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D433B2-7920-499E-AE1C-630904EA5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03A277-A261-4613-95A1-DD280A42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6DA-7E02-47A1-A27F-2330E8F4C679}" type="datetimeFigureOut">
              <a:rPr lang="de-CH" smtClean="0"/>
              <a:t>01.02.2023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D33BA-02A0-4B13-9065-0A540CE9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0675C-92D7-4633-94F2-AEE714C5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7E9-4551-421A-91FD-7A47286CA4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820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6C1C8-4185-4F02-B169-8D4F7E32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09587C-6D94-4321-9801-7924BFECC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A146BF-04D4-4299-89EF-A179CF12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6DA-7E02-47A1-A27F-2330E8F4C679}" type="datetimeFigureOut">
              <a:rPr lang="de-CH" smtClean="0"/>
              <a:t>01.02.2023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8A6C20-DBBD-4962-8138-B6F0D5F3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A3CA0F-E47E-487C-BD9C-16B2765A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7E9-4551-421A-91FD-7A47286CA4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436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8BE3EE-0218-4D06-820E-9206613FA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D8749F-EE6C-4D46-AE35-E32830482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45126-8BEF-4797-A726-8C5137E8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6DA-7E02-47A1-A27F-2330E8F4C679}" type="datetimeFigureOut">
              <a:rPr lang="de-CH" smtClean="0"/>
              <a:t>01.02.2023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F42063-1B5C-44E1-932A-FC4A81C0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ECB41D-E8CC-4C38-AEF1-455387EE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7E9-4551-421A-91FD-7A47286CA4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797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017C5-723C-4D75-B758-B52EED00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8EB68-A92C-48D8-9870-38FDEDA4D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1DBC42-669D-4179-AF24-E96D83BA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6DA-7E02-47A1-A27F-2330E8F4C679}" type="datetimeFigureOut">
              <a:rPr lang="de-CH" smtClean="0"/>
              <a:t>01.02.2023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AEEF91-D63D-484E-9462-3E06BD09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FB7CD-02EB-461E-939E-E8A393FC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7E9-4551-421A-91FD-7A47286CA4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619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CA0F-6B0C-4F4E-8239-868F4A33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953DB3-4252-41BB-B2AB-B4460446A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DF4128-A013-4F79-BE45-03510E80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6DA-7E02-47A1-A27F-2330E8F4C679}" type="datetimeFigureOut">
              <a:rPr lang="de-CH" smtClean="0"/>
              <a:t>01.02.2023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AD0FE0-7F63-4052-9135-F373993A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1A35EA-26F7-4A8A-A35C-BE41E670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7E9-4551-421A-91FD-7A47286CA4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87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5F66D-CF15-4D06-A60F-5B71200B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829B05-B1B6-4FAC-81B4-783561D3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AB5212-E0A1-46EA-8ED0-EC7B27814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A4836F-5610-48CB-AE68-18894236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6DA-7E02-47A1-A27F-2330E8F4C679}" type="datetimeFigureOut">
              <a:rPr lang="de-CH" smtClean="0"/>
              <a:t>01.02.2023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91EA6-A121-40E7-9D6F-161C2AFD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BDFE61-8E46-4D7F-8609-F06A6739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7E9-4551-421A-91FD-7A47286CA4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3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1E24D-900C-4742-9B7B-618C0A8E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304C6A-4407-4A6A-900F-2F67733B2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35C202-1319-4645-A1ED-39E6B907A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33DD0B-AC57-4C0D-B7F4-9917D68D5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3B07D6-AF77-4F91-8272-38D757596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865836-3679-44BC-B751-0BD0E1FB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6DA-7E02-47A1-A27F-2330E8F4C679}" type="datetimeFigureOut">
              <a:rPr lang="de-CH" smtClean="0"/>
              <a:t>01.02.2023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BA086D-C20C-42E4-A7AA-BE47E937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2C7F1E-AC07-4319-B492-79649EA9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7E9-4551-421A-91FD-7A47286CA4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415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4F1C7-C7BB-429C-BDE6-A66556B2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71CB68-EE76-464A-8CEA-57B600F8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6DA-7E02-47A1-A27F-2330E8F4C679}" type="datetimeFigureOut">
              <a:rPr lang="de-CH" smtClean="0"/>
              <a:t>01.02.2023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CB9003-08FF-4989-8EFD-7A5E6B7F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A20FF1-FE9A-415F-B652-D9093440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7E9-4551-421A-91FD-7A47286CA4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38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A6343C-4723-4854-B263-498D6A0B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6DA-7E02-47A1-A27F-2330E8F4C679}" type="datetimeFigureOut">
              <a:rPr lang="de-CH" smtClean="0"/>
              <a:t>01.02.2023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5FFCD4-6B37-41F9-9762-D1436735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2A7BAE-36A5-4CC3-BB5C-3374BBF9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7E9-4551-421A-91FD-7A47286CA4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811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6920C-3E7B-4FA2-A93D-D0B60D8C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D0972-8E3D-4C4A-B68C-FE040DCD8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D81891-69EA-4132-9EBA-780B6B578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22785B-E0D6-4F1F-8263-B0430B97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6DA-7E02-47A1-A27F-2330E8F4C679}" type="datetimeFigureOut">
              <a:rPr lang="de-CH" smtClean="0"/>
              <a:t>01.02.2023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C136E9-12A6-40F3-9276-2DC08D17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470C0E-8AFA-4D97-A53C-7906E65B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7E9-4551-421A-91FD-7A47286CA4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633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67048-DAB7-46EF-AB69-013F9EB7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FA2C6C-11D6-4603-8EFB-928BF0A2E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7F01B1-BAAB-495D-BE82-18CAC18AC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62AD9-6CC8-4962-AACB-4881E00E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6DA-7E02-47A1-A27F-2330E8F4C679}" type="datetimeFigureOut">
              <a:rPr lang="de-CH" smtClean="0"/>
              <a:t>01.02.2023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89CF37-414E-4441-A4B9-650F87F0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103F15-9561-4367-AF15-B184248C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7E9-4551-421A-91FD-7A47286CA4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512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13C4BF-0439-4637-A321-91A3A13F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A015F4-0745-4219-B878-17996B3FA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9742A8-3F8E-4D67-91DE-3E5ABAE08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236DA-7E02-47A1-A27F-2330E8F4C679}" type="datetimeFigureOut">
              <a:rPr lang="de-CH" smtClean="0"/>
              <a:t>01.02.2023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6C9AA6-F9A8-4B10-BD31-2C8978196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EAA306-5A15-44D7-AF72-965CA6061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787E9-4551-421A-91FD-7A47286CA4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501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117D4ABF-98FA-4DE4-A240-AB1AE28A0637}"/>
              </a:ext>
            </a:extLst>
          </p:cNvPr>
          <p:cNvSpPr/>
          <p:nvPr/>
        </p:nvSpPr>
        <p:spPr>
          <a:xfrm>
            <a:off x="2446418" y="508793"/>
            <a:ext cx="7347283" cy="634920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90A0AA-0B1E-48ED-B7EE-840B9BF107E4}"/>
              </a:ext>
            </a:extLst>
          </p:cNvPr>
          <p:cNvSpPr/>
          <p:nvPr/>
        </p:nvSpPr>
        <p:spPr>
          <a:xfrm>
            <a:off x="8020" y="-1"/>
            <a:ext cx="12175960" cy="513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56276D-D67D-4047-B9B6-846E6BB35836}"/>
              </a:ext>
            </a:extLst>
          </p:cNvPr>
          <p:cNvSpPr txBox="1"/>
          <p:nvPr/>
        </p:nvSpPr>
        <p:spPr>
          <a:xfrm>
            <a:off x="80210" y="67997"/>
            <a:ext cx="8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CHEESE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D458E6E-CAE8-4C9D-9665-2E8163FC0E61}"/>
              </a:ext>
            </a:extLst>
          </p:cNvPr>
          <p:cNvSpPr/>
          <p:nvPr/>
        </p:nvSpPr>
        <p:spPr>
          <a:xfrm>
            <a:off x="3553326" y="107921"/>
            <a:ext cx="5101389" cy="292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8D17CBE-B6A3-40E2-B75E-09E089B6F125}"/>
              </a:ext>
            </a:extLst>
          </p:cNvPr>
          <p:cNvCxnSpPr>
            <a:cxnSpLocks/>
          </p:cNvCxnSpPr>
          <p:nvPr/>
        </p:nvCxnSpPr>
        <p:spPr>
          <a:xfrm>
            <a:off x="8211371" y="103910"/>
            <a:ext cx="0" cy="292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E625A2A-C510-4C58-B5BB-1CED62A3F35C}"/>
              </a:ext>
            </a:extLst>
          </p:cNvPr>
          <p:cNvSpPr/>
          <p:nvPr/>
        </p:nvSpPr>
        <p:spPr>
          <a:xfrm>
            <a:off x="11036967" y="108284"/>
            <a:ext cx="1002632" cy="292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Warenkorb</a:t>
            </a:r>
            <a:endParaRPr lang="de-CH" dirty="0"/>
          </a:p>
        </p:txBody>
      </p:sp>
      <p:pic>
        <p:nvPicPr>
          <p:cNvPr id="1026" name="Picture 2" descr="Search icon font - Free user interface icon fonts">
            <a:extLst>
              <a:ext uri="{FF2B5EF4-FFF2-40B4-BE49-F238E27FC236}">
                <a16:creationId xmlns:a16="http://schemas.microsoft.com/office/drawing/2014/main" id="{B8428C4B-4C1D-4C3E-BC32-0F45F02CB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614" y="155956"/>
            <a:ext cx="188858" cy="18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C353145-0202-48B3-9834-C8E3E2FBA3EA}"/>
              </a:ext>
            </a:extLst>
          </p:cNvPr>
          <p:cNvSpPr/>
          <p:nvPr/>
        </p:nvSpPr>
        <p:spPr>
          <a:xfrm>
            <a:off x="8767008" y="103910"/>
            <a:ext cx="2142716" cy="292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200" dirty="0"/>
              <a:t>Kategorien</a:t>
            </a:r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A2CCE5C-5F3E-4E0D-9FAC-2BD15C8D04A2}"/>
              </a:ext>
            </a:extLst>
          </p:cNvPr>
          <p:cNvSpPr txBox="1"/>
          <p:nvPr/>
        </p:nvSpPr>
        <p:spPr>
          <a:xfrm>
            <a:off x="10593624" y="150639"/>
            <a:ext cx="3007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▼</a:t>
            </a:r>
            <a:endParaRPr lang="de-CH" sz="1000" dirty="0"/>
          </a:p>
        </p:txBody>
      </p:sp>
      <p:pic>
        <p:nvPicPr>
          <p:cNvPr id="1030" name="Picture 6" descr="Be Like Cheese. Funny Cheese Advertisement Banner Stock Vector -  Illustration of horizontal, ingredient: 183489820">
            <a:extLst>
              <a:ext uri="{FF2B5EF4-FFF2-40B4-BE49-F238E27FC236}">
                <a16:creationId xmlns:a16="http://schemas.microsoft.com/office/drawing/2014/main" id="{EA63F150-3931-4C8A-9BF9-413B52EC59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5" b="16587"/>
          <a:stretch/>
        </p:blipFill>
        <p:spPr bwMode="auto">
          <a:xfrm>
            <a:off x="0" y="516397"/>
            <a:ext cx="12192000" cy="29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A058BCEE-F4FC-410F-A522-36D8CA82AA0D}"/>
              </a:ext>
            </a:extLst>
          </p:cNvPr>
          <p:cNvSpPr/>
          <p:nvPr/>
        </p:nvSpPr>
        <p:spPr>
          <a:xfrm>
            <a:off x="2467279" y="4011716"/>
            <a:ext cx="1692443" cy="2493884"/>
          </a:xfrm>
          <a:prstGeom prst="roundRect">
            <a:avLst>
              <a:gd name="adj" fmla="val 3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C87B4D05-1790-41BE-A20E-A5D33A536E91}"/>
              </a:ext>
            </a:extLst>
          </p:cNvPr>
          <p:cNvSpPr/>
          <p:nvPr/>
        </p:nvSpPr>
        <p:spPr>
          <a:xfrm>
            <a:off x="4358242" y="4011716"/>
            <a:ext cx="1692443" cy="2493884"/>
          </a:xfrm>
          <a:prstGeom prst="roundRect">
            <a:avLst>
              <a:gd name="adj" fmla="val 3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2BCE2E9E-FE8E-4ABC-91BE-F6FF0A814D7F}"/>
              </a:ext>
            </a:extLst>
          </p:cNvPr>
          <p:cNvSpPr/>
          <p:nvPr/>
        </p:nvSpPr>
        <p:spPr>
          <a:xfrm>
            <a:off x="6249204" y="4007541"/>
            <a:ext cx="1692443" cy="2493884"/>
          </a:xfrm>
          <a:prstGeom prst="roundRect">
            <a:avLst>
              <a:gd name="adj" fmla="val 3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58D85A7-0D37-42AA-B27C-7F3AE8C6481D}"/>
              </a:ext>
            </a:extLst>
          </p:cNvPr>
          <p:cNvSpPr/>
          <p:nvPr/>
        </p:nvSpPr>
        <p:spPr>
          <a:xfrm>
            <a:off x="8098060" y="4014700"/>
            <a:ext cx="1692443" cy="2493884"/>
          </a:xfrm>
          <a:prstGeom prst="roundRect">
            <a:avLst>
              <a:gd name="adj" fmla="val 3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1D1925E0-7F08-4FF8-AF8A-AAC694E43495}"/>
              </a:ext>
            </a:extLst>
          </p:cNvPr>
          <p:cNvCxnSpPr>
            <a:cxnSpLocks/>
          </p:cNvCxnSpPr>
          <p:nvPr/>
        </p:nvCxnSpPr>
        <p:spPr>
          <a:xfrm>
            <a:off x="2467279" y="6136104"/>
            <a:ext cx="1692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96C24E2-2D83-4CDC-95DC-A42D9DC52482}"/>
              </a:ext>
            </a:extLst>
          </p:cNvPr>
          <p:cNvCxnSpPr>
            <a:cxnSpLocks/>
          </p:cNvCxnSpPr>
          <p:nvPr/>
        </p:nvCxnSpPr>
        <p:spPr>
          <a:xfrm>
            <a:off x="4358242" y="6136104"/>
            <a:ext cx="1692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2137EDE-2D8C-403C-A66D-1A4484E1E4DE}"/>
              </a:ext>
            </a:extLst>
          </p:cNvPr>
          <p:cNvCxnSpPr>
            <a:cxnSpLocks/>
          </p:cNvCxnSpPr>
          <p:nvPr/>
        </p:nvCxnSpPr>
        <p:spPr>
          <a:xfrm>
            <a:off x="6249204" y="6136104"/>
            <a:ext cx="1692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E665DF2-5CA2-4459-983C-B48943061DAA}"/>
              </a:ext>
            </a:extLst>
          </p:cNvPr>
          <p:cNvCxnSpPr>
            <a:cxnSpLocks/>
          </p:cNvCxnSpPr>
          <p:nvPr/>
        </p:nvCxnSpPr>
        <p:spPr>
          <a:xfrm>
            <a:off x="8098060" y="6136104"/>
            <a:ext cx="1692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5F4D7286-7F0E-40D8-B713-E155E02E2229}"/>
              </a:ext>
            </a:extLst>
          </p:cNvPr>
          <p:cNvCxnSpPr>
            <a:cxnSpLocks/>
          </p:cNvCxnSpPr>
          <p:nvPr/>
        </p:nvCxnSpPr>
        <p:spPr>
          <a:xfrm>
            <a:off x="2467279" y="5574630"/>
            <a:ext cx="1692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A14AB042-A591-48AB-ABAE-BF39FBD8B205}"/>
              </a:ext>
            </a:extLst>
          </p:cNvPr>
          <p:cNvCxnSpPr>
            <a:cxnSpLocks/>
          </p:cNvCxnSpPr>
          <p:nvPr/>
        </p:nvCxnSpPr>
        <p:spPr>
          <a:xfrm>
            <a:off x="4358242" y="5574630"/>
            <a:ext cx="1692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0872865-0BD3-4913-A7A2-DB2CFE355BB4}"/>
              </a:ext>
            </a:extLst>
          </p:cNvPr>
          <p:cNvCxnSpPr>
            <a:cxnSpLocks/>
          </p:cNvCxnSpPr>
          <p:nvPr/>
        </p:nvCxnSpPr>
        <p:spPr>
          <a:xfrm>
            <a:off x="6249204" y="5574630"/>
            <a:ext cx="1692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7409594C-0ACD-4EEF-99AD-217F7DCF4929}"/>
              </a:ext>
            </a:extLst>
          </p:cNvPr>
          <p:cNvCxnSpPr>
            <a:cxnSpLocks/>
          </p:cNvCxnSpPr>
          <p:nvPr/>
        </p:nvCxnSpPr>
        <p:spPr>
          <a:xfrm>
            <a:off x="8098060" y="5574630"/>
            <a:ext cx="1692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Cheese PNG Free Images with Transparent Background - (1,422 Free Downloads)">
            <a:extLst>
              <a:ext uri="{FF2B5EF4-FFF2-40B4-BE49-F238E27FC236}">
                <a16:creationId xmlns:a16="http://schemas.microsoft.com/office/drawing/2014/main" id="{38E67A77-0AFC-4A5C-BA38-B2D9C8BA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241" y="4228918"/>
            <a:ext cx="1350517" cy="120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Cheese PNG Free Images with Transparent Background - (1,422 Free Downloads)">
            <a:extLst>
              <a:ext uri="{FF2B5EF4-FFF2-40B4-BE49-F238E27FC236}">
                <a16:creationId xmlns:a16="http://schemas.microsoft.com/office/drawing/2014/main" id="{16A04372-6087-401D-9F8B-31DB2980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06946">
            <a:off x="4616314" y="4292614"/>
            <a:ext cx="1176298" cy="105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Cheese PNG Free Images with Transparent Background - (1,422 Free Downloads)">
            <a:extLst>
              <a:ext uri="{FF2B5EF4-FFF2-40B4-BE49-F238E27FC236}">
                <a16:creationId xmlns:a16="http://schemas.microsoft.com/office/drawing/2014/main" id="{EB119B06-3CBB-4353-A199-416A9E17C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475426" y="4214718"/>
            <a:ext cx="1350517" cy="120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Cheese PNG Free Images with Transparent Background - (1,422 Free Downloads)">
            <a:extLst>
              <a:ext uri="{FF2B5EF4-FFF2-40B4-BE49-F238E27FC236}">
                <a16:creationId xmlns:a16="http://schemas.microsoft.com/office/drawing/2014/main" id="{D118A148-4732-4E60-B9D4-E668B39C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31158">
            <a:off x="8282344" y="4277599"/>
            <a:ext cx="1207558" cy="107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5503C728-4FDA-465E-882F-F5F9E1B24F9D}"/>
              </a:ext>
            </a:extLst>
          </p:cNvPr>
          <p:cNvSpPr txBox="1"/>
          <p:nvPr/>
        </p:nvSpPr>
        <p:spPr>
          <a:xfrm>
            <a:off x="2479182" y="5574630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Käse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300FEF0-9DFF-416B-85AB-4F434951792B}"/>
              </a:ext>
            </a:extLst>
          </p:cNvPr>
          <p:cNvSpPr txBox="1"/>
          <p:nvPr/>
        </p:nvSpPr>
        <p:spPr>
          <a:xfrm>
            <a:off x="4370145" y="5574630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SP-Käse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B6825FA-2CB2-4F91-A67F-BED935EF0BAD}"/>
              </a:ext>
            </a:extLst>
          </p:cNvPr>
          <p:cNvSpPr txBox="1"/>
          <p:nvPr/>
        </p:nvSpPr>
        <p:spPr>
          <a:xfrm>
            <a:off x="8104011" y="5574630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SVP-Käse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45F0640-1A79-4DD2-B00E-65D271857AAF}"/>
              </a:ext>
            </a:extLst>
          </p:cNvPr>
          <p:cNvSpPr txBox="1"/>
          <p:nvPr/>
        </p:nvSpPr>
        <p:spPr>
          <a:xfrm>
            <a:off x="6255155" y="5593740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Australischer Käse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679A463-0F1A-4AEE-BDBF-1EB56894025D}"/>
              </a:ext>
            </a:extLst>
          </p:cNvPr>
          <p:cNvSpPr txBox="1"/>
          <p:nvPr/>
        </p:nvSpPr>
        <p:spPr>
          <a:xfrm>
            <a:off x="2467211" y="6182353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CHF 90.00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6C25CA3-5D4E-4D8D-8E9F-34A30622CDDD}"/>
              </a:ext>
            </a:extLst>
          </p:cNvPr>
          <p:cNvSpPr txBox="1"/>
          <p:nvPr/>
        </p:nvSpPr>
        <p:spPr>
          <a:xfrm>
            <a:off x="4343139" y="6182352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CHF 30.00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59E760C2-F25B-4EE8-A034-BD1CE10CF2CF}"/>
              </a:ext>
            </a:extLst>
          </p:cNvPr>
          <p:cNvSpPr txBox="1"/>
          <p:nvPr/>
        </p:nvSpPr>
        <p:spPr>
          <a:xfrm rot="10800000">
            <a:off x="6249136" y="6162049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AUD 90.00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4D258941-D988-4E0C-B0D1-BF689AAEDACF}"/>
              </a:ext>
            </a:extLst>
          </p:cNvPr>
          <p:cNvSpPr txBox="1"/>
          <p:nvPr/>
        </p:nvSpPr>
        <p:spPr>
          <a:xfrm>
            <a:off x="8113161" y="6182352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CHF 299.95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532A7A8-6CD6-4D19-9292-B9D6A4AA0F94}"/>
              </a:ext>
            </a:extLst>
          </p:cNvPr>
          <p:cNvSpPr txBox="1"/>
          <p:nvPr/>
        </p:nvSpPr>
        <p:spPr>
          <a:xfrm>
            <a:off x="2486135" y="5886144"/>
            <a:ext cx="168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>
                <a:solidFill>
                  <a:schemeClr val="bg1">
                    <a:lumMod val="65000"/>
                  </a:schemeClr>
                </a:solidFill>
              </a:rPr>
              <a:t>1 kg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72ED4EC-1EAB-4BEB-A14D-D2C47B3B56AE}"/>
              </a:ext>
            </a:extLst>
          </p:cNvPr>
          <p:cNvSpPr txBox="1"/>
          <p:nvPr/>
        </p:nvSpPr>
        <p:spPr>
          <a:xfrm>
            <a:off x="4376289" y="5886144"/>
            <a:ext cx="168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>
                <a:solidFill>
                  <a:schemeClr val="bg1">
                    <a:lumMod val="65000"/>
                  </a:schemeClr>
                </a:solidFill>
              </a:rPr>
              <a:t>1 kg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63FAA32-1580-444B-A4C5-0D7401128ABE}"/>
              </a:ext>
            </a:extLst>
          </p:cNvPr>
          <p:cNvSpPr txBox="1"/>
          <p:nvPr/>
        </p:nvSpPr>
        <p:spPr>
          <a:xfrm>
            <a:off x="6310414" y="5920461"/>
            <a:ext cx="168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>
                <a:solidFill>
                  <a:schemeClr val="bg1">
                    <a:lumMod val="65000"/>
                  </a:schemeClr>
                </a:solidFill>
              </a:rPr>
              <a:t>1 kg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F949DE7-B722-4AA8-954F-FC6D80D41C2F}"/>
              </a:ext>
            </a:extLst>
          </p:cNvPr>
          <p:cNvSpPr txBox="1"/>
          <p:nvPr/>
        </p:nvSpPr>
        <p:spPr>
          <a:xfrm>
            <a:off x="8104011" y="5910407"/>
            <a:ext cx="168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>
                <a:solidFill>
                  <a:schemeClr val="bg1">
                    <a:lumMod val="65000"/>
                  </a:schemeClr>
                </a:solidFill>
              </a:rPr>
              <a:t>1 kg</a:t>
            </a:r>
          </a:p>
        </p:txBody>
      </p:sp>
    </p:spTree>
    <p:extLst>
      <p:ext uri="{BB962C8B-B14F-4D97-AF65-F5344CB8AC3E}">
        <p14:creationId xmlns:p14="http://schemas.microsoft.com/office/powerpoint/2010/main" val="230423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117D4ABF-98FA-4DE4-A240-AB1AE28A0637}"/>
              </a:ext>
            </a:extLst>
          </p:cNvPr>
          <p:cNvSpPr/>
          <p:nvPr/>
        </p:nvSpPr>
        <p:spPr>
          <a:xfrm>
            <a:off x="2446418" y="508793"/>
            <a:ext cx="7347283" cy="634920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90A0AA-0B1E-48ED-B7EE-840B9BF107E4}"/>
              </a:ext>
            </a:extLst>
          </p:cNvPr>
          <p:cNvSpPr/>
          <p:nvPr/>
        </p:nvSpPr>
        <p:spPr>
          <a:xfrm>
            <a:off x="8020" y="-1"/>
            <a:ext cx="12175960" cy="513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56276D-D67D-4047-B9B6-846E6BB35836}"/>
              </a:ext>
            </a:extLst>
          </p:cNvPr>
          <p:cNvSpPr txBox="1"/>
          <p:nvPr/>
        </p:nvSpPr>
        <p:spPr>
          <a:xfrm>
            <a:off x="80210" y="67997"/>
            <a:ext cx="8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CHEESE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D458E6E-CAE8-4C9D-9665-2E8163FC0E61}"/>
              </a:ext>
            </a:extLst>
          </p:cNvPr>
          <p:cNvSpPr/>
          <p:nvPr/>
        </p:nvSpPr>
        <p:spPr>
          <a:xfrm>
            <a:off x="3553326" y="107921"/>
            <a:ext cx="5101389" cy="292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8D17CBE-B6A3-40E2-B75E-09E089B6F125}"/>
              </a:ext>
            </a:extLst>
          </p:cNvPr>
          <p:cNvCxnSpPr>
            <a:cxnSpLocks/>
          </p:cNvCxnSpPr>
          <p:nvPr/>
        </p:nvCxnSpPr>
        <p:spPr>
          <a:xfrm>
            <a:off x="8211371" y="103910"/>
            <a:ext cx="0" cy="292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E625A2A-C510-4C58-B5BB-1CED62A3F35C}"/>
              </a:ext>
            </a:extLst>
          </p:cNvPr>
          <p:cNvSpPr/>
          <p:nvPr/>
        </p:nvSpPr>
        <p:spPr>
          <a:xfrm>
            <a:off x="11036967" y="108284"/>
            <a:ext cx="1002632" cy="292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Warenkorb</a:t>
            </a:r>
            <a:endParaRPr lang="de-CH" dirty="0"/>
          </a:p>
        </p:txBody>
      </p:sp>
      <p:pic>
        <p:nvPicPr>
          <p:cNvPr id="1026" name="Picture 2" descr="Search icon font - Free user interface icon fonts">
            <a:extLst>
              <a:ext uri="{FF2B5EF4-FFF2-40B4-BE49-F238E27FC236}">
                <a16:creationId xmlns:a16="http://schemas.microsoft.com/office/drawing/2014/main" id="{B8428C4B-4C1D-4C3E-BC32-0F45F02CB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614" y="155956"/>
            <a:ext cx="188858" cy="18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C353145-0202-48B3-9834-C8E3E2FBA3EA}"/>
              </a:ext>
            </a:extLst>
          </p:cNvPr>
          <p:cNvSpPr/>
          <p:nvPr/>
        </p:nvSpPr>
        <p:spPr>
          <a:xfrm>
            <a:off x="8767008" y="103910"/>
            <a:ext cx="2142716" cy="292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200" dirty="0"/>
              <a:t>Kategorien</a:t>
            </a:r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A2CCE5C-5F3E-4E0D-9FAC-2BD15C8D04A2}"/>
              </a:ext>
            </a:extLst>
          </p:cNvPr>
          <p:cNvSpPr txBox="1"/>
          <p:nvPr/>
        </p:nvSpPr>
        <p:spPr>
          <a:xfrm>
            <a:off x="10593624" y="150639"/>
            <a:ext cx="3007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▼</a:t>
            </a:r>
            <a:endParaRPr lang="de-CH" sz="1000" dirty="0"/>
          </a:p>
        </p:txBody>
      </p:sp>
      <p:pic>
        <p:nvPicPr>
          <p:cNvPr id="1030" name="Picture 6" descr="Be Like Cheese. Funny Cheese Advertisement Banner Stock Vector -  Illustration of horizontal, ingredient: 183489820">
            <a:extLst>
              <a:ext uri="{FF2B5EF4-FFF2-40B4-BE49-F238E27FC236}">
                <a16:creationId xmlns:a16="http://schemas.microsoft.com/office/drawing/2014/main" id="{EA63F150-3931-4C8A-9BF9-413B52EC59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5" b="16587"/>
          <a:stretch/>
        </p:blipFill>
        <p:spPr bwMode="auto">
          <a:xfrm>
            <a:off x="0" y="516397"/>
            <a:ext cx="12192000" cy="29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A058BCEE-F4FC-410F-A522-36D8CA82AA0D}"/>
              </a:ext>
            </a:extLst>
          </p:cNvPr>
          <p:cNvSpPr/>
          <p:nvPr/>
        </p:nvSpPr>
        <p:spPr>
          <a:xfrm>
            <a:off x="2505204" y="4205176"/>
            <a:ext cx="1692443" cy="2493884"/>
          </a:xfrm>
          <a:prstGeom prst="roundRect">
            <a:avLst>
              <a:gd name="adj" fmla="val 3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C87B4D05-1790-41BE-A20E-A5D33A536E91}"/>
              </a:ext>
            </a:extLst>
          </p:cNvPr>
          <p:cNvSpPr/>
          <p:nvPr/>
        </p:nvSpPr>
        <p:spPr>
          <a:xfrm>
            <a:off x="4396167" y="4205176"/>
            <a:ext cx="1692443" cy="2493884"/>
          </a:xfrm>
          <a:prstGeom prst="roundRect">
            <a:avLst>
              <a:gd name="adj" fmla="val 3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2BCE2E9E-FE8E-4ABC-91BE-F6FF0A814D7F}"/>
              </a:ext>
            </a:extLst>
          </p:cNvPr>
          <p:cNvSpPr/>
          <p:nvPr/>
        </p:nvSpPr>
        <p:spPr>
          <a:xfrm>
            <a:off x="6287129" y="4201001"/>
            <a:ext cx="1692443" cy="2493884"/>
          </a:xfrm>
          <a:prstGeom prst="roundRect">
            <a:avLst>
              <a:gd name="adj" fmla="val 3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58D85A7-0D37-42AA-B27C-7F3AE8C6481D}"/>
              </a:ext>
            </a:extLst>
          </p:cNvPr>
          <p:cNvSpPr/>
          <p:nvPr/>
        </p:nvSpPr>
        <p:spPr>
          <a:xfrm>
            <a:off x="8135985" y="4208160"/>
            <a:ext cx="1692443" cy="2493884"/>
          </a:xfrm>
          <a:prstGeom prst="roundRect">
            <a:avLst>
              <a:gd name="adj" fmla="val 3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1D1925E0-7F08-4FF8-AF8A-AAC694E43495}"/>
              </a:ext>
            </a:extLst>
          </p:cNvPr>
          <p:cNvCxnSpPr>
            <a:cxnSpLocks/>
          </p:cNvCxnSpPr>
          <p:nvPr/>
        </p:nvCxnSpPr>
        <p:spPr>
          <a:xfrm>
            <a:off x="2505204" y="6329564"/>
            <a:ext cx="1692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96C24E2-2D83-4CDC-95DC-A42D9DC52482}"/>
              </a:ext>
            </a:extLst>
          </p:cNvPr>
          <p:cNvCxnSpPr>
            <a:cxnSpLocks/>
          </p:cNvCxnSpPr>
          <p:nvPr/>
        </p:nvCxnSpPr>
        <p:spPr>
          <a:xfrm>
            <a:off x="4396167" y="6329564"/>
            <a:ext cx="1692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2137EDE-2D8C-403C-A66D-1A4484E1E4DE}"/>
              </a:ext>
            </a:extLst>
          </p:cNvPr>
          <p:cNvCxnSpPr>
            <a:cxnSpLocks/>
          </p:cNvCxnSpPr>
          <p:nvPr/>
        </p:nvCxnSpPr>
        <p:spPr>
          <a:xfrm>
            <a:off x="6287129" y="6329564"/>
            <a:ext cx="1692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E665DF2-5CA2-4459-983C-B48943061DAA}"/>
              </a:ext>
            </a:extLst>
          </p:cNvPr>
          <p:cNvCxnSpPr>
            <a:cxnSpLocks/>
          </p:cNvCxnSpPr>
          <p:nvPr/>
        </p:nvCxnSpPr>
        <p:spPr>
          <a:xfrm>
            <a:off x="8135985" y="6329564"/>
            <a:ext cx="1692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5F4D7286-7F0E-40D8-B713-E155E02E2229}"/>
              </a:ext>
            </a:extLst>
          </p:cNvPr>
          <p:cNvCxnSpPr>
            <a:cxnSpLocks/>
          </p:cNvCxnSpPr>
          <p:nvPr/>
        </p:nvCxnSpPr>
        <p:spPr>
          <a:xfrm>
            <a:off x="2505204" y="5768090"/>
            <a:ext cx="1692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A14AB042-A591-48AB-ABAE-BF39FBD8B205}"/>
              </a:ext>
            </a:extLst>
          </p:cNvPr>
          <p:cNvCxnSpPr>
            <a:cxnSpLocks/>
          </p:cNvCxnSpPr>
          <p:nvPr/>
        </p:nvCxnSpPr>
        <p:spPr>
          <a:xfrm>
            <a:off x="4396167" y="5768090"/>
            <a:ext cx="1692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0872865-0BD3-4913-A7A2-DB2CFE355BB4}"/>
              </a:ext>
            </a:extLst>
          </p:cNvPr>
          <p:cNvCxnSpPr>
            <a:cxnSpLocks/>
          </p:cNvCxnSpPr>
          <p:nvPr/>
        </p:nvCxnSpPr>
        <p:spPr>
          <a:xfrm>
            <a:off x="6287129" y="5768090"/>
            <a:ext cx="1692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7409594C-0ACD-4EEF-99AD-217F7DCF4929}"/>
              </a:ext>
            </a:extLst>
          </p:cNvPr>
          <p:cNvCxnSpPr>
            <a:cxnSpLocks/>
          </p:cNvCxnSpPr>
          <p:nvPr/>
        </p:nvCxnSpPr>
        <p:spPr>
          <a:xfrm>
            <a:off x="8135985" y="5768090"/>
            <a:ext cx="1692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Cheese PNG Free Images with Transparent Background - (1,422 Free Downloads)">
            <a:extLst>
              <a:ext uri="{FF2B5EF4-FFF2-40B4-BE49-F238E27FC236}">
                <a16:creationId xmlns:a16="http://schemas.microsoft.com/office/drawing/2014/main" id="{38E67A77-0AFC-4A5C-BA38-B2D9C8BA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166" y="4422378"/>
            <a:ext cx="1350517" cy="120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Cheese PNG Free Images with Transparent Background - (1,422 Free Downloads)">
            <a:extLst>
              <a:ext uri="{FF2B5EF4-FFF2-40B4-BE49-F238E27FC236}">
                <a16:creationId xmlns:a16="http://schemas.microsoft.com/office/drawing/2014/main" id="{16A04372-6087-401D-9F8B-31DB2980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06946">
            <a:off x="4654239" y="4486074"/>
            <a:ext cx="1176298" cy="105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Cheese PNG Free Images with Transparent Background - (1,422 Free Downloads)">
            <a:extLst>
              <a:ext uri="{FF2B5EF4-FFF2-40B4-BE49-F238E27FC236}">
                <a16:creationId xmlns:a16="http://schemas.microsoft.com/office/drawing/2014/main" id="{EB119B06-3CBB-4353-A199-416A9E17C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513351" y="4408178"/>
            <a:ext cx="1350517" cy="120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Cheese PNG Free Images with Transparent Background - (1,422 Free Downloads)">
            <a:extLst>
              <a:ext uri="{FF2B5EF4-FFF2-40B4-BE49-F238E27FC236}">
                <a16:creationId xmlns:a16="http://schemas.microsoft.com/office/drawing/2014/main" id="{D118A148-4732-4E60-B9D4-E668B39C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31158">
            <a:off x="8320269" y="4471059"/>
            <a:ext cx="1207558" cy="107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5503C728-4FDA-465E-882F-F5F9E1B24F9D}"/>
              </a:ext>
            </a:extLst>
          </p:cNvPr>
          <p:cNvSpPr txBox="1"/>
          <p:nvPr/>
        </p:nvSpPr>
        <p:spPr>
          <a:xfrm>
            <a:off x="2517107" y="5768090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Käse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300FEF0-9DFF-416B-85AB-4F434951792B}"/>
              </a:ext>
            </a:extLst>
          </p:cNvPr>
          <p:cNvSpPr txBox="1"/>
          <p:nvPr/>
        </p:nvSpPr>
        <p:spPr>
          <a:xfrm>
            <a:off x="4408070" y="5768090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SP-Käse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B6825FA-2CB2-4F91-A67F-BED935EF0BAD}"/>
              </a:ext>
            </a:extLst>
          </p:cNvPr>
          <p:cNvSpPr txBox="1"/>
          <p:nvPr/>
        </p:nvSpPr>
        <p:spPr>
          <a:xfrm>
            <a:off x="8141936" y="5768090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SVP-Käse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45F0640-1A79-4DD2-B00E-65D271857AAF}"/>
              </a:ext>
            </a:extLst>
          </p:cNvPr>
          <p:cNvSpPr txBox="1"/>
          <p:nvPr/>
        </p:nvSpPr>
        <p:spPr>
          <a:xfrm>
            <a:off x="6293080" y="5787200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Australischer Käse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679A463-0F1A-4AEE-BDBF-1EB56894025D}"/>
              </a:ext>
            </a:extLst>
          </p:cNvPr>
          <p:cNvSpPr txBox="1"/>
          <p:nvPr/>
        </p:nvSpPr>
        <p:spPr>
          <a:xfrm>
            <a:off x="2505136" y="6375813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CHF 90.00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6C25CA3-5D4E-4D8D-8E9F-34A30622CDDD}"/>
              </a:ext>
            </a:extLst>
          </p:cNvPr>
          <p:cNvSpPr txBox="1"/>
          <p:nvPr/>
        </p:nvSpPr>
        <p:spPr>
          <a:xfrm>
            <a:off x="4381064" y="6375812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CHF 30.00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59E760C2-F25B-4EE8-A034-BD1CE10CF2CF}"/>
              </a:ext>
            </a:extLst>
          </p:cNvPr>
          <p:cNvSpPr txBox="1"/>
          <p:nvPr/>
        </p:nvSpPr>
        <p:spPr>
          <a:xfrm rot="10800000">
            <a:off x="6287061" y="6355509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AUD 90.00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4D258941-D988-4E0C-B0D1-BF689AAEDACF}"/>
              </a:ext>
            </a:extLst>
          </p:cNvPr>
          <p:cNvSpPr txBox="1"/>
          <p:nvPr/>
        </p:nvSpPr>
        <p:spPr>
          <a:xfrm>
            <a:off x="8151086" y="6375812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CHF 299.95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532A7A8-6CD6-4D19-9292-B9D6A4AA0F94}"/>
              </a:ext>
            </a:extLst>
          </p:cNvPr>
          <p:cNvSpPr txBox="1"/>
          <p:nvPr/>
        </p:nvSpPr>
        <p:spPr>
          <a:xfrm>
            <a:off x="2524060" y="6079604"/>
            <a:ext cx="168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>
                <a:solidFill>
                  <a:schemeClr val="bg1">
                    <a:lumMod val="65000"/>
                  </a:schemeClr>
                </a:solidFill>
              </a:rPr>
              <a:t>1 kg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72ED4EC-1EAB-4BEB-A14D-D2C47B3B56AE}"/>
              </a:ext>
            </a:extLst>
          </p:cNvPr>
          <p:cNvSpPr txBox="1"/>
          <p:nvPr/>
        </p:nvSpPr>
        <p:spPr>
          <a:xfrm>
            <a:off x="4414214" y="6079604"/>
            <a:ext cx="168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>
                <a:solidFill>
                  <a:schemeClr val="bg1">
                    <a:lumMod val="65000"/>
                  </a:schemeClr>
                </a:solidFill>
              </a:rPr>
              <a:t>1 kg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63FAA32-1580-444B-A4C5-0D7401128ABE}"/>
              </a:ext>
            </a:extLst>
          </p:cNvPr>
          <p:cNvSpPr txBox="1"/>
          <p:nvPr/>
        </p:nvSpPr>
        <p:spPr>
          <a:xfrm>
            <a:off x="6348339" y="6113921"/>
            <a:ext cx="168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>
                <a:solidFill>
                  <a:schemeClr val="bg1">
                    <a:lumMod val="65000"/>
                  </a:schemeClr>
                </a:solidFill>
              </a:rPr>
              <a:t>1 kg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F949DE7-B722-4AA8-954F-FC6D80D41C2F}"/>
              </a:ext>
            </a:extLst>
          </p:cNvPr>
          <p:cNvSpPr txBox="1"/>
          <p:nvPr/>
        </p:nvSpPr>
        <p:spPr>
          <a:xfrm>
            <a:off x="8141936" y="6103867"/>
            <a:ext cx="168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>
                <a:solidFill>
                  <a:schemeClr val="bg1">
                    <a:lumMod val="65000"/>
                  </a:schemeClr>
                </a:solidFill>
              </a:rPr>
              <a:t>1 kg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81B4B6B-0DDB-46B0-973A-4813DA88E8BB}"/>
              </a:ext>
            </a:extLst>
          </p:cNvPr>
          <p:cNvSpPr txBox="1"/>
          <p:nvPr/>
        </p:nvSpPr>
        <p:spPr>
          <a:xfrm>
            <a:off x="2455568" y="3612323"/>
            <a:ext cx="737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Produkte die Käse beinhalten</a:t>
            </a:r>
          </a:p>
        </p:txBody>
      </p:sp>
    </p:spTree>
    <p:extLst>
      <p:ext uri="{BB962C8B-B14F-4D97-AF65-F5344CB8AC3E}">
        <p14:creationId xmlns:p14="http://schemas.microsoft.com/office/powerpoint/2010/main" val="380901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117D4ABF-98FA-4DE4-A240-AB1AE28A0637}"/>
              </a:ext>
            </a:extLst>
          </p:cNvPr>
          <p:cNvSpPr/>
          <p:nvPr/>
        </p:nvSpPr>
        <p:spPr>
          <a:xfrm>
            <a:off x="2422358" y="517357"/>
            <a:ext cx="7347283" cy="634920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90A0AA-0B1E-48ED-B7EE-840B9BF107E4}"/>
              </a:ext>
            </a:extLst>
          </p:cNvPr>
          <p:cNvSpPr/>
          <p:nvPr/>
        </p:nvSpPr>
        <p:spPr>
          <a:xfrm>
            <a:off x="8020" y="-1"/>
            <a:ext cx="12175960" cy="513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56276D-D67D-4047-B9B6-846E6BB35836}"/>
              </a:ext>
            </a:extLst>
          </p:cNvPr>
          <p:cNvSpPr txBox="1"/>
          <p:nvPr/>
        </p:nvSpPr>
        <p:spPr>
          <a:xfrm>
            <a:off x="80210" y="67997"/>
            <a:ext cx="8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CHEESE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D458E6E-CAE8-4C9D-9665-2E8163FC0E61}"/>
              </a:ext>
            </a:extLst>
          </p:cNvPr>
          <p:cNvSpPr/>
          <p:nvPr/>
        </p:nvSpPr>
        <p:spPr>
          <a:xfrm>
            <a:off x="3553326" y="107921"/>
            <a:ext cx="5101389" cy="292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8D17CBE-B6A3-40E2-B75E-09E089B6F125}"/>
              </a:ext>
            </a:extLst>
          </p:cNvPr>
          <p:cNvCxnSpPr>
            <a:cxnSpLocks/>
          </p:cNvCxnSpPr>
          <p:nvPr/>
        </p:nvCxnSpPr>
        <p:spPr>
          <a:xfrm>
            <a:off x="8211371" y="103910"/>
            <a:ext cx="0" cy="292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E625A2A-C510-4C58-B5BB-1CED62A3F35C}"/>
              </a:ext>
            </a:extLst>
          </p:cNvPr>
          <p:cNvSpPr/>
          <p:nvPr/>
        </p:nvSpPr>
        <p:spPr>
          <a:xfrm>
            <a:off x="11036967" y="108284"/>
            <a:ext cx="1002632" cy="292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Warenkorb</a:t>
            </a:r>
            <a:endParaRPr lang="de-CH" dirty="0"/>
          </a:p>
        </p:txBody>
      </p:sp>
      <p:pic>
        <p:nvPicPr>
          <p:cNvPr id="1026" name="Picture 2" descr="Search icon font - Free user interface icon fonts">
            <a:extLst>
              <a:ext uri="{FF2B5EF4-FFF2-40B4-BE49-F238E27FC236}">
                <a16:creationId xmlns:a16="http://schemas.microsoft.com/office/drawing/2014/main" id="{B8428C4B-4C1D-4C3E-BC32-0F45F02CB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614" y="155956"/>
            <a:ext cx="188858" cy="18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C353145-0202-48B3-9834-C8E3E2FBA3EA}"/>
              </a:ext>
            </a:extLst>
          </p:cNvPr>
          <p:cNvSpPr/>
          <p:nvPr/>
        </p:nvSpPr>
        <p:spPr>
          <a:xfrm>
            <a:off x="8767008" y="103910"/>
            <a:ext cx="2142716" cy="292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200" dirty="0"/>
              <a:t>Kategorien</a:t>
            </a:r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A2CCE5C-5F3E-4E0D-9FAC-2BD15C8D04A2}"/>
              </a:ext>
            </a:extLst>
          </p:cNvPr>
          <p:cNvSpPr txBox="1"/>
          <p:nvPr/>
        </p:nvSpPr>
        <p:spPr>
          <a:xfrm>
            <a:off x="10593624" y="150639"/>
            <a:ext cx="3007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▼</a:t>
            </a:r>
            <a:endParaRPr lang="de-CH" sz="1000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5C9E3B70-F989-4E7F-8DC0-4664768520CB}"/>
              </a:ext>
            </a:extLst>
          </p:cNvPr>
          <p:cNvSpPr/>
          <p:nvPr/>
        </p:nvSpPr>
        <p:spPr>
          <a:xfrm>
            <a:off x="2526632" y="1283370"/>
            <a:ext cx="7138736" cy="2622884"/>
          </a:xfrm>
          <a:prstGeom prst="roundRect">
            <a:avLst>
              <a:gd name="adj" fmla="val 19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8F42C4A-8685-4E3F-85C5-C8E59EA8979E}"/>
              </a:ext>
            </a:extLst>
          </p:cNvPr>
          <p:cNvSpPr/>
          <p:nvPr/>
        </p:nvSpPr>
        <p:spPr>
          <a:xfrm>
            <a:off x="2526632" y="1708484"/>
            <a:ext cx="7138736" cy="441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F2280E5-13EF-442E-8D11-82693D010262}"/>
              </a:ext>
            </a:extLst>
          </p:cNvPr>
          <p:cNvSpPr/>
          <p:nvPr/>
        </p:nvSpPr>
        <p:spPr>
          <a:xfrm>
            <a:off x="2522933" y="2151251"/>
            <a:ext cx="7138736" cy="441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E6B7A40-9166-4549-9241-2728911FE31E}"/>
              </a:ext>
            </a:extLst>
          </p:cNvPr>
          <p:cNvSpPr/>
          <p:nvPr/>
        </p:nvSpPr>
        <p:spPr>
          <a:xfrm>
            <a:off x="2526631" y="2590800"/>
            <a:ext cx="7138736" cy="441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A781465B-BDFC-4DAD-BA9F-6DCACDF543BD}"/>
              </a:ext>
            </a:extLst>
          </p:cNvPr>
          <p:cNvSpPr/>
          <p:nvPr/>
        </p:nvSpPr>
        <p:spPr>
          <a:xfrm>
            <a:off x="2526630" y="3031958"/>
            <a:ext cx="7138736" cy="441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2F489F-B88C-4904-8A44-8F294FD60073}"/>
              </a:ext>
            </a:extLst>
          </p:cNvPr>
          <p:cNvSpPr txBox="1"/>
          <p:nvPr/>
        </p:nvSpPr>
        <p:spPr>
          <a:xfrm>
            <a:off x="2526630" y="705853"/>
            <a:ext cx="71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Warenkorb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3A2D613-D836-4A19-A5A7-4958EC9B9B48}"/>
              </a:ext>
            </a:extLst>
          </p:cNvPr>
          <p:cNvSpPr txBox="1"/>
          <p:nvPr/>
        </p:nvSpPr>
        <p:spPr>
          <a:xfrm>
            <a:off x="2574756" y="3538071"/>
            <a:ext cx="145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/>
              <a:t>Total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91F9718-2797-497C-BFC3-D2177D2BCD87}"/>
              </a:ext>
            </a:extLst>
          </p:cNvPr>
          <p:cNvSpPr txBox="1"/>
          <p:nvPr/>
        </p:nvSpPr>
        <p:spPr>
          <a:xfrm>
            <a:off x="2359062" y="1785809"/>
            <a:ext cx="91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Käse 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A10547D-D14F-45D3-94AC-D59DD65D0E20}"/>
              </a:ext>
            </a:extLst>
          </p:cNvPr>
          <p:cNvSpPr txBox="1"/>
          <p:nvPr/>
        </p:nvSpPr>
        <p:spPr>
          <a:xfrm>
            <a:off x="2402366" y="2229141"/>
            <a:ext cx="1078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SP-Käse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FFC2640B-2B19-4E7A-95C7-AF996B514FEB}"/>
              </a:ext>
            </a:extLst>
          </p:cNvPr>
          <p:cNvSpPr txBox="1"/>
          <p:nvPr/>
        </p:nvSpPr>
        <p:spPr>
          <a:xfrm>
            <a:off x="2101576" y="3127464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SVP-Käse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C902B53-BC9D-440A-8F55-425AD897BE42}"/>
              </a:ext>
            </a:extLst>
          </p:cNvPr>
          <p:cNvSpPr txBox="1"/>
          <p:nvPr/>
        </p:nvSpPr>
        <p:spPr>
          <a:xfrm>
            <a:off x="2346026" y="2680253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Australischer Käse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092D0DE0-FFE7-455B-B60A-AA5B504FC69B}"/>
              </a:ext>
            </a:extLst>
          </p:cNvPr>
          <p:cNvSpPr txBox="1"/>
          <p:nvPr/>
        </p:nvSpPr>
        <p:spPr>
          <a:xfrm>
            <a:off x="8338614" y="1796828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CHF 90.00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9791BF2A-E5CC-456C-B9C5-9704D07A632A}"/>
              </a:ext>
            </a:extLst>
          </p:cNvPr>
          <p:cNvSpPr txBox="1"/>
          <p:nvPr/>
        </p:nvSpPr>
        <p:spPr>
          <a:xfrm>
            <a:off x="8403184" y="2226428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CHF 30.00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AE9A0DD-DEAF-44C8-B94B-5E8C4E0EC1A8}"/>
              </a:ext>
            </a:extLst>
          </p:cNvPr>
          <p:cNvSpPr txBox="1"/>
          <p:nvPr/>
        </p:nvSpPr>
        <p:spPr>
          <a:xfrm>
            <a:off x="8352846" y="2686843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CHF 90.00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38C2CCF2-57D2-4F5D-9012-61C6B084F817}"/>
              </a:ext>
            </a:extLst>
          </p:cNvPr>
          <p:cNvSpPr txBox="1"/>
          <p:nvPr/>
        </p:nvSpPr>
        <p:spPr>
          <a:xfrm>
            <a:off x="8338614" y="3107144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CHF 299.95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79F9471-5C38-4554-BE9E-F262B5D93FBF}"/>
              </a:ext>
            </a:extLst>
          </p:cNvPr>
          <p:cNvSpPr txBox="1"/>
          <p:nvPr/>
        </p:nvSpPr>
        <p:spPr>
          <a:xfrm>
            <a:off x="2429311" y="1369908"/>
            <a:ext cx="91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/>
              <a:t>Produkt 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734A9FF-BF3A-4F07-A23F-014012B71639}"/>
              </a:ext>
            </a:extLst>
          </p:cNvPr>
          <p:cNvSpPr txBox="1"/>
          <p:nvPr/>
        </p:nvSpPr>
        <p:spPr>
          <a:xfrm>
            <a:off x="7442327" y="1359834"/>
            <a:ext cx="91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/>
              <a:t>Menge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0B6A15E-13E8-4E35-80D0-8E0473D024C6}"/>
              </a:ext>
            </a:extLst>
          </p:cNvPr>
          <p:cNvSpPr txBox="1"/>
          <p:nvPr/>
        </p:nvSpPr>
        <p:spPr>
          <a:xfrm>
            <a:off x="7478870" y="1785412"/>
            <a:ext cx="91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1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8447FFD-D8EB-43FB-806D-1C5C4C69AC98}"/>
              </a:ext>
            </a:extLst>
          </p:cNvPr>
          <p:cNvSpPr txBox="1"/>
          <p:nvPr/>
        </p:nvSpPr>
        <p:spPr>
          <a:xfrm>
            <a:off x="7473766" y="2242152"/>
            <a:ext cx="91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1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51E3CC84-C280-48E1-A745-0DB5B1041112}"/>
              </a:ext>
            </a:extLst>
          </p:cNvPr>
          <p:cNvSpPr txBox="1"/>
          <p:nvPr/>
        </p:nvSpPr>
        <p:spPr>
          <a:xfrm>
            <a:off x="7473766" y="2683310"/>
            <a:ext cx="91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5CDA38A8-5895-4FD1-8FAA-B5A28DAB0A5E}"/>
              </a:ext>
            </a:extLst>
          </p:cNvPr>
          <p:cNvSpPr txBox="1"/>
          <p:nvPr/>
        </p:nvSpPr>
        <p:spPr>
          <a:xfrm>
            <a:off x="7442327" y="3117047"/>
            <a:ext cx="91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1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BB03ACC2-4EAE-4894-A59D-8BC8935CE34F}"/>
              </a:ext>
            </a:extLst>
          </p:cNvPr>
          <p:cNvSpPr txBox="1"/>
          <p:nvPr/>
        </p:nvSpPr>
        <p:spPr>
          <a:xfrm>
            <a:off x="8338614" y="3555409"/>
            <a:ext cx="16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/>
              <a:t>CHF 509.95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C4EF7D2-BA69-421B-9F70-4DB8D1B028FD}"/>
              </a:ext>
            </a:extLst>
          </p:cNvPr>
          <p:cNvSpPr txBox="1"/>
          <p:nvPr/>
        </p:nvSpPr>
        <p:spPr>
          <a:xfrm>
            <a:off x="8909634" y="1366360"/>
            <a:ext cx="91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/>
              <a:t>Preis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1EF45C1-D65E-464A-B247-2C7E151DB721}"/>
              </a:ext>
            </a:extLst>
          </p:cNvPr>
          <p:cNvSpPr txBox="1"/>
          <p:nvPr/>
        </p:nvSpPr>
        <p:spPr>
          <a:xfrm>
            <a:off x="6336687" y="1342032"/>
            <a:ext cx="91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/>
              <a:t>Einheit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4317BB6A-12AA-4E28-B3CF-B51FDDA27FCD}"/>
              </a:ext>
            </a:extLst>
          </p:cNvPr>
          <p:cNvSpPr txBox="1"/>
          <p:nvPr/>
        </p:nvSpPr>
        <p:spPr>
          <a:xfrm>
            <a:off x="6304606" y="1785412"/>
            <a:ext cx="91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1 kg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86CC14A1-332F-451E-A8EF-D8F1859AD086}"/>
              </a:ext>
            </a:extLst>
          </p:cNvPr>
          <p:cNvSpPr txBox="1"/>
          <p:nvPr/>
        </p:nvSpPr>
        <p:spPr>
          <a:xfrm>
            <a:off x="6304606" y="2228435"/>
            <a:ext cx="91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1 kg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C6066F7D-7C25-4184-ACB7-CCD51ABA547A}"/>
              </a:ext>
            </a:extLst>
          </p:cNvPr>
          <p:cNvSpPr txBox="1"/>
          <p:nvPr/>
        </p:nvSpPr>
        <p:spPr>
          <a:xfrm>
            <a:off x="6313734" y="2668022"/>
            <a:ext cx="91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1 kg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FACEED-994D-42C7-8B8A-F78BA1918F0E}"/>
              </a:ext>
            </a:extLst>
          </p:cNvPr>
          <p:cNvSpPr txBox="1"/>
          <p:nvPr/>
        </p:nvSpPr>
        <p:spPr>
          <a:xfrm>
            <a:off x="6313734" y="3081287"/>
            <a:ext cx="91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1 kg</a:t>
            </a:r>
          </a:p>
        </p:txBody>
      </p:sp>
      <p:sp>
        <p:nvSpPr>
          <p:cNvPr id="91" name="Rechteck: abgerundete Ecken 90">
            <a:extLst>
              <a:ext uri="{FF2B5EF4-FFF2-40B4-BE49-F238E27FC236}">
                <a16:creationId xmlns:a16="http://schemas.microsoft.com/office/drawing/2014/main" id="{5E54BD09-F431-49E8-891A-370FD201BDB2}"/>
              </a:ext>
            </a:extLst>
          </p:cNvPr>
          <p:cNvSpPr/>
          <p:nvPr/>
        </p:nvSpPr>
        <p:spPr>
          <a:xfrm>
            <a:off x="8285745" y="6326695"/>
            <a:ext cx="1379621" cy="4293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Bestellen</a:t>
            </a:r>
            <a:endParaRPr lang="de-CH" dirty="0"/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66E8CAEE-F56E-443D-99C4-3FA854B0752A}"/>
              </a:ext>
            </a:extLst>
          </p:cNvPr>
          <p:cNvSpPr/>
          <p:nvPr/>
        </p:nvSpPr>
        <p:spPr>
          <a:xfrm>
            <a:off x="2574756" y="6350507"/>
            <a:ext cx="1379621" cy="4293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Weiter shoppen</a:t>
            </a:r>
            <a:endParaRPr lang="de-CH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FC5095B-9A81-4D46-B057-87BD17201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684"/>
          <a:stretch/>
        </p:blipFill>
        <p:spPr>
          <a:xfrm>
            <a:off x="2481471" y="3954734"/>
            <a:ext cx="3313763" cy="236155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2BAA55F-77B6-4C40-9632-0AF40C782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002" y="3991620"/>
            <a:ext cx="2991573" cy="93692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704AC424-E7CF-41D7-99C0-17DFCB1A61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219" b="19083"/>
          <a:stretch/>
        </p:blipFill>
        <p:spPr>
          <a:xfrm>
            <a:off x="5989658" y="4908943"/>
            <a:ext cx="2801317" cy="113096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81DBA94F-6730-4DBB-80A1-33497C1E3305}"/>
              </a:ext>
            </a:extLst>
          </p:cNvPr>
          <p:cNvSpPr txBox="1"/>
          <p:nvPr/>
        </p:nvSpPr>
        <p:spPr>
          <a:xfrm>
            <a:off x="6007247" y="4908943"/>
            <a:ext cx="1168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/>
              <a:t>Kommentar</a:t>
            </a:r>
          </a:p>
        </p:txBody>
      </p:sp>
    </p:spTree>
    <p:extLst>
      <p:ext uri="{BB962C8B-B14F-4D97-AF65-F5344CB8AC3E}">
        <p14:creationId xmlns:p14="http://schemas.microsoft.com/office/powerpoint/2010/main" val="326393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117D4ABF-98FA-4DE4-A240-AB1AE28A0637}"/>
              </a:ext>
            </a:extLst>
          </p:cNvPr>
          <p:cNvSpPr/>
          <p:nvPr/>
        </p:nvSpPr>
        <p:spPr>
          <a:xfrm>
            <a:off x="2422358" y="517357"/>
            <a:ext cx="7347283" cy="634920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90A0AA-0B1E-48ED-B7EE-840B9BF107E4}"/>
              </a:ext>
            </a:extLst>
          </p:cNvPr>
          <p:cNvSpPr/>
          <p:nvPr/>
        </p:nvSpPr>
        <p:spPr>
          <a:xfrm>
            <a:off x="8020" y="-1"/>
            <a:ext cx="12175960" cy="513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56276D-D67D-4047-B9B6-846E6BB35836}"/>
              </a:ext>
            </a:extLst>
          </p:cNvPr>
          <p:cNvSpPr txBox="1"/>
          <p:nvPr/>
        </p:nvSpPr>
        <p:spPr>
          <a:xfrm>
            <a:off x="80210" y="67997"/>
            <a:ext cx="8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CHEESE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D458E6E-CAE8-4C9D-9665-2E8163FC0E61}"/>
              </a:ext>
            </a:extLst>
          </p:cNvPr>
          <p:cNvSpPr/>
          <p:nvPr/>
        </p:nvSpPr>
        <p:spPr>
          <a:xfrm>
            <a:off x="3553326" y="107921"/>
            <a:ext cx="5101389" cy="292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8D17CBE-B6A3-40E2-B75E-09E089B6F125}"/>
              </a:ext>
            </a:extLst>
          </p:cNvPr>
          <p:cNvCxnSpPr>
            <a:cxnSpLocks/>
          </p:cNvCxnSpPr>
          <p:nvPr/>
        </p:nvCxnSpPr>
        <p:spPr>
          <a:xfrm>
            <a:off x="8211371" y="103910"/>
            <a:ext cx="0" cy="292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E625A2A-C510-4C58-B5BB-1CED62A3F35C}"/>
              </a:ext>
            </a:extLst>
          </p:cNvPr>
          <p:cNvSpPr/>
          <p:nvPr/>
        </p:nvSpPr>
        <p:spPr>
          <a:xfrm>
            <a:off x="11036967" y="108284"/>
            <a:ext cx="1002632" cy="292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Warenkorb</a:t>
            </a:r>
            <a:endParaRPr lang="de-CH" dirty="0"/>
          </a:p>
        </p:txBody>
      </p:sp>
      <p:pic>
        <p:nvPicPr>
          <p:cNvPr id="1026" name="Picture 2" descr="Search icon font - Free user interface icon fonts">
            <a:extLst>
              <a:ext uri="{FF2B5EF4-FFF2-40B4-BE49-F238E27FC236}">
                <a16:creationId xmlns:a16="http://schemas.microsoft.com/office/drawing/2014/main" id="{B8428C4B-4C1D-4C3E-BC32-0F45F02CB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614" y="155956"/>
            <a:ext cx="188858" cy="18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C353145-0202-48B3-9834-C8E3E2FBA3EA}"/>
              </a:ext>
            </a:extLst>
          </p:cNvPr>
          <p:cNvSpPr/>
          <p:nvPr/>
        </p:nvSpPr>
        <p:spPr>
          <a:xfrm>
            <a:off x="8767008" y="103910"/>
            <a:ext cx="2142716" cy="292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200" dirty="0"/>
              <a:t>Kategorien</a:t>
            </a:r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A2CCE5C-5F3E-4E0D-9FAC-2BD15C8D04A2}"/>
              </a:ext>
            </a:extLst>
          </p:cNvPr>
          <p:cNvSpPr txBox="1"/>
          <p:nvPr/>
        </p:nvSpPr>
        <p:spPr>
          <a:xfrm>
            <a:off x="10593624" y="150639"/>
            <a:ext cx="3007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▼</a:t>
            </a:r>
            <a:endParaRPr lang="de-CH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2CC606DB-F949-4559-81C3-8FBE6C231E12}"/>
                  </a:ext>
                </a:extLst>
              </p14:cNvPr>
              <p14:cNvContentPartPr/>
              <p14:nvPr/>
            </p14:nvContentPartPr>
            <p14:xfrm>
              <a:off x="1740208" y="2711021"/>
              <a:ext cx="360" cy="360"/>
            </p14:xfrm>
          </p:contentPart>
        </mc:Choice>
        <mc:Fallback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2CC606DB-F949-4559-81C3-8FBE6C231E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1568" y="270202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7" name="Stern: 5 Zacken 76">
            <a:extLst>
              <a:ext uri="{FF2B5EF4-FFF2-40B4-BE49-F238E27FC236}">
                <a16:creationId xmlns:a16="http://schemas.microsoft.com/office/drawing/2014/main" id="{76E4C97F-1ED9-45DD-ADB9-B1AE62AB7656}"/>
              </a:ext>
            </a:extLst>
          </p:cNvPr>
          <p:cNvSpPr/>
          <p:nvPr/>
        </p:nvSpPr>
        <p:spPr>
          <a:xfrm>
            <a:off x="3268577" y="1002088"/>
            <a:ext cx="5670885" cy="41468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de-CH" b="1">
              <a:ln/>
              <a:solidFill>
                <a:schemeClr val="accent4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08DE930-29C7-40B5-958A-445CCAE847C7}"/>
              </a:ext>
            </a:extLst>
          </p:cNvPr>
          <p:cNvSpPr/>
          <p:nvPr/>
        </p:nvSpPr>
        <p:spPr>
          <a:xfrm>
            <a:off x="4819673" y="2613865"/>
            <a:ext cx="2680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sz="5400" b="1" cap="none" spc="0" dirty="0" err="1">
                <a:ln/>
                <a:solidFill>
                  <a:schemeClr val="accent4"/>
                </a:solidFill>
                <a:effectLst/>
              </a:rPr>
              <a:t>Saferpay</a:t>
            </a:r>
            <a:endParaRPr lang="de-DE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927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68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bfo</dc:creator>
  <cp:lastModifiedBy>bfo</cp:lastModifiedBy>
  <cp:revision>8</cp:revision>
  <dcterms:created xsi:type="dcterms:W3CDTF">2023-02-01T13:58:54Z</dcterms:created>
  <dcterms:modified xsi:type="dcterms:W3CDTF">2023-02-01T15:11:01Z</dcterms:modified>
</cp:coreProperties>
</file>