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2A9AC-4F37-42FD-9F62-B7119B5F7405}" v="55" dt="2024-04-24T18:02:17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885C-47D1-F3F7-135C-6C73C365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D522-4AD8-B35D-4087-8DD99423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C744-5310-B90A-80E3-5808841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F308-EB2A-3AC5-63B9-14898CBF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806E3-3212-9ADC-3CB8-9EDF0D97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3465-2CD1-57A6-426F-8072A0A3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31CE-2724-4801-6DC2-DC1EACCD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E88A-C1A5-1B13-C220-9112D8DF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487D-F8A1-77A9-1DA9-242C35A2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27B-2AC8-418D-F8FA-6E60CFB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054F1-D857-14F7-29B1-0FF525A4D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4E7BC-B0FE-6D87-570A-301FAE61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860FC-BD6B-8BA3-9F66-4C74FD44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FF46-3C6B-9825-D80A-21B57276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9BC5-C335-3C23-265B-4E6E173A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13E-8423-CB4C-649C-ACF6721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9B17-9C63-2EED-0A6F-BE9D8EAB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55D1-C20D-3FAB-AC8B-12BD3B02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D2BD-A71E-04A3-C00E-8A0FFC18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E400-6EBF-D9A2-0E33-A7BA3E8D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0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39A8-533E-574B-53B1-6EBE72CB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0B67-A42F-C600-7121-A1633840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4BD1-897E-5018-61A1-B6E0B97D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872D-1281-C9A2-D4F1-E2340A9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558C-176F-D284-94CC-D00655CF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2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8293-CDDD-D649-54AC-D76F8903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70D0-16A1-28A6-8DCB-C8F558804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4D0A-AB9C-25D5-D834-6EF97EE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8309D-635D-1B45-79C0-B0FF71C3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FBC3-C50A-8040-F42F-C665313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67A0B-E22C-44CE-5C23-89A7908C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62C-14D8-4AB1-191A-C2A4002B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F0ED-9AB6-FC0E-4A9D-7EAFE612D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DD310-3485-D438-784A-CDC4142D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32562-6F41-CE6F-81C9-BB14D45E0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E07AA-F609-8425-9B58-E2F93BAF7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B2B8-CB9D-072A-6DE3-93110A96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2E7DD-5CB9-4DB5-E6D2-88CB43CC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C99BC-DD5F-9A2A-0B58-FBD74DF1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9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2FCD-0871-D185-96DF-9CF67E0A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970D0-E93B-CF60-E747-855362D4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396AB-8FFB-E8CD-4917-4B5C017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F9E5-D8FD-FC33-067B-22133ED9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6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C214D-5BD3-4D70-FAF3-361C8F3E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EF843-4B18-7E8D-15B7-1172B141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8CFC-BE2E-77A5-2FD2-F27595B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3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EEA1-1954-55D4-D7B2-2235406D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E528-0897-DFB2-103D-557D0A8A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D1A8-AFCA-FDCD-0B1F-F989EAE4D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4721D-2C24-B310-E014-56F9188B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CA1E-F3CE-3D1C-B283-ECB78D09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01B53-E858-23B3-9BDA-A5A90002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2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9076-BD09-731F-317F-CFCC2BB4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7723D-0BEF-90F1-0444-D527867E6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C5B0D-AA76-8E30-8A20-D8222AB7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E1E8E-7042-7715-9D8F-577AC85B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05ADB-7AC5-5319-44B3-7CC58377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BCDC6-E347-7553-1619-9B40FD82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B5FE3-B041-1290-3365-4CA58C7C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58AC-E129-3C0F-31DF-62CA11A8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E20A-DC7A-4B79-9926-AC880AE47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83C8-F0EB-4BC5-B4E3-49B58E69AEC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548F-C0E6-A77A-A748-EEDCC4036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DCD6-2C4C-BEB0-A453-77DB26F57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F1BC-91FC-4C90-BD70-8E634006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6665F38-E004-5EC5-5A31-1E0A513EDAED}"/>
              </a:ext>
            </a:extLst>
          </p:cNvPr>
          <p:cNvCxnSpPr/>
          <p:nvPr/>
        </p:nvCxnSpPr>
        <p:spPr>
          <a:xfrm>
            <a:off x="786414" y="826851"/>
            <a:ext cx="9610928" cy="5019472"/>
          </a:xfrm>
          <a:prstGeom prst="bentConnector3">
            <a:avLst>
              <a:gd name="adj1" fmla="val 27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C074B1-9236-2425-F2BF-6C5AB680C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35412"/>
              </p:ext>
            </p:extLst>
          </p:nvPr>
        </p:nvGraphicFramePr>
        <p:xfrm>
          <a:off x="1546894" y="1011677"/>
          <a:ext cx="8968510" cy="468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255">
                  <a:extLst>
                    <a:ext uri="{9D8B030D-6E8A-4147-A177-3AD203B41FA5}">
                      <a16:colId xmlns:a16="http://schemas.microsoft.com/office/drawing/2014/main" val="865002203"/>
                    </a:ext>
                  </a:extLst>
                </a:gridCol>
                <a:gridCol w="4484255">
                  <a:extLst>
                    <a:ext uri="{9D8B030D-6E8A-4147-A177-3AD203B41FA5}">
                      <a16:colId xmlns:a16="http://schemas.microsoft.com/office/drawing/2014/main" val="1400157978"/>
                    </a:ext>
                  </a:extLst>
                </a:gridCol>
              </a:tblGrid>
              <a:tr h="255881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II Leverage Items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Battery cells and modules: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These are major components that dictate the performance of the battery packs. Although the supply risk is relatively low due to a growing number of suppliers, they have a high profit impact.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Strategies: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Use competitive bidding and volume discounts, standardize designs to increase purchasing power, and negotiate contracts with key suppliers to secure better terms and reliability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IV Strategic Items</a:t>
                      </a:r>
                    </a:p>
                    <a:p>
                      <a:pPr lv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Lithium: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This is a critical raw materials used in the production of Li-ion batteries. They have a high supply risk due to limited sources and geopolitical issues, and a high profit impact because they directly influence the quality and cost of the final product.</a:t>
                      </a:r>
                    </a:p>
                    <a:p>
                      <a:pPr lv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Strategies: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Develop strong relationships with multiple suppliers, explore long-term contracts to ensure supply continuity, invest in recycling technologies, and engage in strategic alliances or joint ventures in countries with these mineral resources.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99335"/>
                  </a:ext>
                </a:extLst>
              </a:tr>
              <a:tr h="212209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I Noncritical Items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Packaging materials and standard electronic components: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These items are readily available and have multiple suppliers, with low impact on profits.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Strategies: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Standardize items to increase purchasing efficiency, automate reordering processes, and consolidate purchases to achieve lower prices through bulk buying.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III Bottleneck Items</a:t>
                      </a:r>
                    </a:p>
                    <a:p>
                      <a:pPr lv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Specialty chemicals for electrolytes: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These chemicals are critical for the battery's performance but may come from a limited number of suppliers.</a:t>
                      </a:r>
                    </a:p>
                    <a:p>
                      <a:pPr lv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Strategies: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Identify alternative suppliers, invest in research for substitute materials, stock strategic reserves, and negotiate contracts that include risk-sharing provisions.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16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76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1A4B6BA-BA19-925F-37EE-0D09D4627EB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846496359"/>
              </p:ext>
            </p:extLst>
          </p:nvPr>
        </p:nvGraphicFramePr>
        <p:xfrm>
          <a:off x="775931" y="1049921"/>
          <a:ext cx="7937766" cy="439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883">
                  <a:extLst>
                    <a:ext uri="{9D8B030D-6E8A-4147-A177-3AD203B41FA5}">
                      <a16:colId xmlns:a16="http://schemas.microsoft.com/office/drawing/2014/main" val="865002203"/>
                    </a:ext>
                  </a:extLst>
                </a:gridCol>
                <a:gridCol w="3968883">
                  <a:extLst>
                    <a:ext uri="{9D8B030D-6E8A-4147-A177-3AD203B41FA5}">
                      <a16:colId xmlns:a16="http://schemas.microsoft.com/office/drawing/2014/main" val="1400157978"/>
                    </a:ext>
                  </a:extLst>
                </a:gridCol>
              </a:tblGrid>
              <a:tr h="227654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II Leverage Items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IV Strategic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99335"/>
                  </a:ext>
                </a:extLst>
              </a:tr>
              <a:tr h="211510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I Noncritical Items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III Bottleneck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162254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95AC6B1A-A147-AB58-834C-B6C4CD39B40C}"/>
              </a:ext>
            </a:extLst>
          </p:cNvPr>
          <p:cNvSpPr/>
          <p:nvPr/>
        </p:nvSpPr>
        <p:spPr>
          <a:xfrm>
            <a:off x="2886618" y="1578269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F69B2-B9A7-C8A2-6FA6-9A15B24BC4BE}"/>
              </a:ext>
            </a:extLst>
          </p:cNvPr>
          <p:cNvSpPr/>
          <p:nvPr/>
        </p:nvSpPr>
        <p:spPr>
          <a:xfrm>
            <a:off x="7186735" y="3833720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439A4-548A-F10D-8EBF-C69E63B65A90}"/>
              </a:ext>
            </a:extLst>
          </p:cNvPr>
          <p:cNvSpPr/>
          <p:nvPr/>
        </p:nvSpPr>
        <p:spPr>
          <a:xfrm>
            <a:off x="8092132" y="3643874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029019-E857-A2DE-677D-22EA26A0C67C}"/>
              </a:ext>
            </a:extLst>
          </p:cNvPr>
          <p:cNvSpPr/>
          <p:nvPr/>
        </p:nvSpPr>
        <p:spPr>
          <a:xfrm>
            <a:off x="7307700" y="1491498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56972A-F4D1-6E8A-C445-EECE3E1279C5}"/>
              </a:ext>
            </a:extLst>
          </p:cNvPr>
          <p:cNvSpPr/>
          <p:nvPr/>
        </p:nvSpPr>
        <p:spPr>
          <a:xfrm>
            <a:off x="7926264" y="1428745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DDE72B-9E8D-CF89-F306-0D0C0CE3BDB6}"/>
              </a:ext>
            </a:extLst>
          </p:cNvPr>
          <p:cNvSpPr/>
          <p:nvPr/>
        </p:nvSpPr>
        <p:spPr>
          <a:xfrm>
            <a:off x="2523568" y="1901681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CF9F98-4C26-0E32-367C-222ACFC521A4}"/>
              </a:ext>
            </a:extLst>
          </p:cNvPr>
          <p:cNvSpPr/>
          <p:nvPr/>
        </p:nvSpPr>
        <p:spPr>
          <a:xfrm>
            <a:off x="1924452" y="2028774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386E81-78D5-030F-84D0-C92DF864A79E}"/>
              </a:ext>
            </a:extLst>
          </p:cNvPr>
          <p:cNvSpPr/>
          <p:nvPr/>
        </p:nvSpPr>
        <p:spPr>
          <a:xfrm>
            <a:off x="1229609" y="2705360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233ED7-5AB3-B2BE-F2ED-C6A9F93033AF}"/>
              </a:ext>
            </a:extLst>
          </p:cNvPr>
          <p:cNvSpPr/>
          <p:nvPr/>
        </p:nvSpPr>
        <p:spPr>
          <a:xfrm>
            <a:off x="2188909" y="4274437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90C02B-82B4-B09D-13CF-59D1FF6BB0C1}"/>
              </a:ext>
            </a:extLst>
          </p:cNvPr>
          <p:cNvSpPr/>
          <p:nvPr/>
        </p:nvSpPr>
        <p:spPr>
          <a:xfrm>
            <a:off x="4840175" y="3833720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E65B26-B47C-C390-C5DB-5EC75D096772}"/>
              </a:ext>
            </a:extLst>
          </p:cNvPr>
          <p:cNvSpPr/>
          <p:nvPr/>
        </p:nvSpPr>
        <p:spPr>
          <a:xfrm>
            <a:off x="3489501" y="3894745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11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151B43-DF9A-23CE-0C1F-BA8B8243EE39}"/>
              </a:ext>
            </a:extLst>
          </p:cNvPr>
          <p:cNvSpPr/>
          <p:nvPr/>
        </p:nvSpPr>
        <p:spPr>
          <a:xfrm>
            <a:off x="1476920" y="4738155"/>
            <a:ext cx="618564" cy="37969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12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0409232-C782-4AFE-CD46-26A18AF17D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2199" y="826851"/>
            <a:ext cx="12185236" cy="5038649"/>
            <a:chOff x="-2199" y="826851"/>
            <a:chExt cx="12185236" cy="5038649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C0B6C5B-61D8-4192-BD76-9658FB647F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2299" y="826851"/>
              <a:ext cx="8312762" cy="4740231"/>
            </a:xfrm>
            <a:prstGeom prst="bentConnector3">
              <a:avLst>
                <a:gd name="adj1" fmla="val 69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8C7198-21BE-25AD-04E8-D944704B53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1796297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E81ADE-D1BD-31F2-BDB6-4144FC4E80C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2175989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85A770-167E-1DDA-DAE1-BEF8EA36E3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2555681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C4E3C1-919C-4823-862D-5AE86664E7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2934367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A592A4-29EF-668E-E00E-3461527343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3313053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4207B90-115C-17E5-2936-26EE673B0C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3690733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63A354-7777-2B21-05AF-13E40EEBF3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4067407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9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795461-3C4F-9E42-DB61-60F4559CC6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4442069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10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969712-488E-7CBE-E29C-974B0AA33F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4818743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81DA0F-EF18-CB82-FF02-8B0D7215A0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1006843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D93BA3-8019-15EA-1F94-FCE6CF354F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5187390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12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6FF043-1CCA-75DE-202E-A372B3E86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4895" y="1393420"/>
              <a:ext cx="618564" cy="37969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4DD1B3-DECE-9BEB-B73C-164CAA331A8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1049115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Lithium Carbonate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E6104F-D165-0FD2-DA80-9797ECDC39F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1450116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Cobalt Oxide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AF346A-9C9A-0214-6E8E-CF47B84F43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1834144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Lithium Fluoride Salt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6E5583-C955-D6E0-45CF-C298AA88B2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2218620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Ethyl Acetate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DA6AF4-C3BF-E44E-F821-84FAD433138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258742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Artificial Graphite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0574C8-84A2-B586-23CE-F78B346E6DA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8" y="2964299"/>
              <a:ext cx="189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0" i="0" dirty="0">
                  <a:effectLst/>
                  <a:latin typeface="+mj-lt"/>
                </a:rPr>
                <a:t>Not Alloyed Aluminium</a:t>
              </a:r>
              <a:endParaRPr lang="en-GB" sz="1400" dirty="0"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3EDD3-B0A8-8738-0411-702BC152390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3354828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Nickel Powders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72BDBC-F543-838E-E0E1-2FF40AF061D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3720457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Stainless-Steel Alloy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81EC53-55FC-6DCF-C5E6-A55C8C7285B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4104485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Polyethylene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311E2F-FE38-42E1-3A7D-9D1EA8171BD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8" y="4488961"/>
              <a:ext cx="2399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Battery Management System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F84C95-E1EC-7E77-0C21-98A4C06F66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8" y="4857770"/>
              <a:ext cx="205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Battery Cooling System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3ADE43-0584-0E01-E87F-3734E59B29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3459" y="5234640"/>
              <a:ext cx="2058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Battery Packaging System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F57AC9-D3C2-95A8-B59E-7E676DF009A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22813" y="5548363"/>
              <a:ext cx="3044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+mj-lt"/>
                </a:rPr>
                <a:t>Complexity of the supply Market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7B4FDAB-B011-C639-7DD8-9D9E588B46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25733" y="5557723"/>
              <a:ext cx="549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latin typeface="+mj-lt"/>
                </a:rPr>
                <a:t>High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571920-E499-7C83-E070-ED140BC8FC5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299" y="5557723"/>
              <a:ext cx="549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Low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07C5A3-DEA5-0410-FC34-3200777F3B0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73" y="5249946"/>
              <a:ext cx="549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Low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1E0B2F-AF7E-7F40-6EC2-DBF19D8335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2199" y="826851"/>
              <a:ext cx="549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latin typeface="+mj-lt"/>
                </a:rPr>
                <a:t>High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F7DF1E-E337-AAAE-594F-98297A4B024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6200000">
              <a:off x="-1104619" y="3101862"/>
              <a:ext cx="3044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+mj-lt"/>
                </a:rPr>
                <a:t>Importance of Purchasing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27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68A570-EB0C-E7DA-9B93-8B3CE033F01A}"/>
              </a:ext>
            </a:extLst>
          </p:cNvPr>
          <p:cNvGrpSpPr/>
          <p:nvPr/>
        </p:nvGrpSpPr>
        <p:grpSpPr>
          <a:xfrm>
            <a:off x="-1477976" y="1004226"/>
            <a:ext cx="13373576" cy="4849547"/>
            <a:chOff x="-2632936" y="473040"/>
            <a:chExt cx="15259284" cy="55425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EA58D0-A65F-A971-5C4A-FECA78CA9E36}"/>
                </a:ext>
              </a:extLst>
            </p:cNvPr>
            <p:cNvSpPr/>
            <p:nvPr/>
          </p:nvSpPr>
          <p:spPr>
            <a:xfrm>
              <a:off x="358588" y="860612"/>
              <a:ext cx="7028329" cy="4975412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diagram of a battery system&#10;&#10;Description automatically generated">
              <a:extLst>
                <a:ext uri="{FF2B5EF4-FFF2-40B4-BE49-F238E27FC236}">
                  <a16:creationId xmlns:a16="http://schemas.microsoft.com/office/drawing/2014/main" id="{DF2D6A62-892E-F193-3B51-8C7CA35A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7" y="1193464"/>
              <a:ext cx="10905066" cy="447107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8E1329-AAB2-80D4-1EB6-A9B5DA0C7926}"/>
                </a:ext>
              </a:extLst>
            </p:cNvPr>
            <p:cNvSpPr txBox="1"/>
            <p:nvPr/>
          </p:nvSpPr>
          <p:spPr>
            <a:xfrm>
              <a:off x="4746812" y="473040"/>
              <a:ext cx="269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System Boundary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194A08-F145-7092-BF04-038431883481}"/>
                </a:ext>
              </a:extLst>
            </p:cNvPr>
            <p:cNvSpPr txBox="1"/>
            <p:nvPr/>
          </p:nvSpPr>
          <p:spPr>
            <a:xfrm>
              <a:off x="-2632936" y="2978969"/>
              <a:ext cx="2698376" cy="73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Energy </a:t>
              </a:r>
              <a:br>
                <a:rPr lang="en-GB" dirty="0">
                  <a:solidFill>
                    <a:schemeClr val="accent5"/>
                  </a:solidFill>
                </a:rPr>
              </a:br>
              <a:r>
                <a:rPr lang="en-GB" dirty="0">
                  <a:solidFill>
                    <a:schemeClr val="accent5"/>
                  </a:solidFill>
                </a:rPr>
                <a:t>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6E2D6C-7015-2C6A-88C4-DAC1CA00F3AC}"/>
                </a:ext>
              </a:extLst>
            </p:cNvPr>
            <p:cNvSpPr txBox="1"/>
            <p:nvPr/>
          </p:nvSpPr>
          <p:spPr>
            <a:xfrm>
              <a:off x="9927972" y="2690302"/>
              <a:ext cx="2698376" cy="105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End of Life</a:t>
              </a:r>
            </a:p>
            <a:p>
              <a:pPr algn="r"/>
              <a:r>
                <a:rPr lang="en-GB" dirty="0">
                  <a:solidFill>
                    <a:schemeClr val="accent5"/>
                  </a:solidFill>
                </a:rPr>
                <a:t>Energy </a:t>
              </a:r>
              <a:br>
                <a:rPr lang="en-GB" dirty="0">
                  <a:solidFill>
                    <a:schemeClr val="accent5"/>
                  </a:solidFill>
                </a:rPr>
              </a:br>
              <a:r>
                <a:rPr lang="en-GB" dirty="0">
                  <a:solidFill>
                    <a:schemeClr val="accent5"/>
                  </a:solidFill>
                </a:rPr>
                <a:t>Out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DFE102-ACCB-8540-ACB4-CF28E6BBAA73}"/>
                </a:ext>
              </a:extLst>
            </p:cNvPr>
            <p:cNvSpPr txBox="1"/>
            <p:nvPr/>
          </p:nvSpPr>
          <p:spPr>
            <a:xfrm>
              <a:off x="7229595" y="4960345"/>
              <a:ext cx="2698376" cy="105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Global Warning</a:t>
              </a:r>
            </a:p>
            <a:p>
              <a:pPr algn="r"/>
              <a:r>
                <a:rPr lang="en-GB" dirty="0">
                  <a:solidFill>
                    <a:schemeClr val="accent5"/>
                  </a:solidFill>
                </a:rPr>
                <a:t>Acidification</a:t>
              </a:r>
            </a:p>
            <a:p>
              <a:pPr algn="r"/>
              <a:r>
                <a:rPr lang="en-GB" dirty="0">
                  <a:solidFill>
                    <a:schemeClr val="accent5"/>
                  </a:solidFill>
                </a:rPr>
                <a:t>Eutrophication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BAC1CC-05C3-5439-74E6-ADA9C3631822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886941" y="3519982"/>
            <a:ext cx="25692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07C84-C79D-E5A8-6833-28AB123FAFCF}"/>
              </a:ext>
            </a:extLst>
          </p:cNvPr>
          <p:cNvCxnSpPr/>
          <p:nvPr/>
        </p:nvCxnSpPr>
        <p:spPr>
          <a:xfrm>
            <a:off x="10713141" y="3405909"/>
            <a:ext cx="25692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7F9C37-1A51-29B5-E7B5-C484FEF96CF7}"/>
              </a:ext>
            </a:extLst>
          </p:cNvPr>
          <p:cNvCxnSpPr/>
          <p:nvPr/>
        </p:nvCxnSpPr>
        <p:spPr>
          <a:xfrm>
            <a:off x="7580249" y="5407496"/>
            <a:ext cx="25692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0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13381</TotalTime>
  <Words>351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Thour (at2u20)</dc:creator>
  <cp:lastModifiedBy>Abhinandan Thour (at2u20)</cp:lastModifiedBy>
  <cp:revision>2</cp:revision>
  <dcterms:created xsi:type="dcterms:W3CDTF">2024-04-15T11:05:27Z</dcterms:created>
  <dcterms:modified xsi:type="dcterms:W3CDTF">2024-04-24T18:07:48Z</dcterms:modified>
</cp:coreProperties>
</file>