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1F62-2ED1-F56E-2B1A-D8DC3FF963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06FADB-629D-3948-C202-62F0933C9A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19C570-FD29-C013-F763-C40782E1DDD3}"/>
              </a:ext>
            </a:extLst>
          </p:cNvPr>
          <p:cNvSpPr>
            <a:spLocks noGrp="1"/>
          </p:cNvSpPr>
          <p:nvPr>
            <p:ph type="dt" sz="half" idx="10"/>
          </p:nvPr>
        </p:nvSpPr>
        <p:spPr/>
        <p:txBody>
          <a:bodyPr/>
          <a:lstStyle/>
          <a:p>
            <a:fld id="{62C31775-7602-42C3-BB8D-DF5BA390C37D}" type="datetimeFigureOut">
              <a:rPr lang="en-US" smtClean="0"/>
              <a:t>11/11/2023</a:t>
            </a:fld>
            <a:endParaRPr lang="en-US"/>
          </a:p>
        </p:txBody>
      </p:sp>
      <p:sp>
        <p:nvSpPr>
          <p:cNvPr id="5" name="Footer Placeholder 4">
            <a:extLst>
              <a:ext uri="{FF2B5EF4-FFF2-40B4-BE49-F238E27FC236}">
                <a16:creationId xmlns:a16="http://schemas.microsoft.com/office/drawing/2014/main" id="{D7B853AC-0DF6-F369-E017-F8506D918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F5D67-D12F-BC4B-7BBE-128BB0BD07AB}"/>
              </a:ext>
            </a:extLst>
          </p:cNvPr>
          <p:cNvSpPr>
            <a:spLocks noGrp="1"/>
          </p:cNvSpPr>
          <p:nvPr>
            <p:ph type="sldNum" sz="quarter" idx="12"/>
          </p:nvPr>
        </p:nvSpPr>
        <p:spPr/>
        <p:txBody>
          <a:bodyPr/>
          <a:lstStyle/>
          <a:p>
            <a:fld id="{AEFDF68E-91CE-43BC-A63B-796341BFF1F5}" type="slidenum">
              <a:rPr lang="en-US" smtClean="0"/>
              <a:t>‹#›</a:t>
            </a:fld>
            <a:endParaRPr lang="en-US"/>
          </a:p>
        </p:txBody>
      </p:sp>
    </p:spTree>
    <p:extLst>
      <p:ext uri="{BB962C8B-B14F-4D97-AF65-F5344CB8AC3E}">
        <p14:creationId xmlns:p14="http://schemas.microsoft.com/office/powerpoint/2010/main" val="233011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4B1B-FE96-D516-FB64-BD37D41A04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8D7877-72F9-D265-23E4-A2299A660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3F6B8-360A-417C-F1C5-0455A3E81251}"/>
              </a:ext>
            </a:extLst>
          </p:cNvPr>
          <p:cNvSpPr>
            <a:spLocks noGrp="1"/>
          </p:cNvSpPr>
          <p:nvPr>
            <p:ph type="dt" sz="half" idx="10"/>
          </p:nvPr>
        </p:nvSpPr>
        <p:spPr/>
        <p:txBody>
          <a:bodyPr/>
          <a:lstStyle/>
          <a:p>
            <a:fld id="{62C31775-7602-42C3-BB8D-DF5BA390C37D}" type="datetimeFigureOut">
              <a:rPr lang="en-US" smtClean="0"/>
              <a:t>11/11/2023</a:t>
            </a:fld>
            <a:endParaRPr lang="en-US"/>
          </a:p>
        </p:txBody>
      </p:sp>
      <p:sp>
        <p:nvSpPr>
          <p:cNvPr id="5" name="Footer Placeholder 4">
            <a:extLst>
              <a:ext uri="{FF2B5EF4-FFF2-40B4-BE49-F238E27FC236}">
                <a16:creationId xmlns:a16="http://schemas.microsoft.com/office/drawing/2014/main" id="{80C05CE5-56EF-9920-6AFD-4C57550C6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34A76-12EF-8E07-9F26-20018C1E83AA}"/>
              </a:ext>
            </a:extLst>
          </p:cNvPr>
          <p:cNvSpPr>
            <a:spLocks noGrp="1"/>
          </p:cNvSpPr>
          <p:nvPr>
            <p:ph type="sldNum" sz="quarter" idx="12"/>
          </p:nvPr>
        </p:nvSpPr>
        <p:spPr/>
        <p:txBody>
          <a:bodyPr/>
          <a:lstStyle/>
          <a:p>
            <a:fld id="{AEFDF68E-91CE-43BC-A63B-796341BFF1F5}" type="slidenum">
              <a:rPr lang="en-US" smtClean="0"/>
              <a:t>‹#›</a:t>
            </a:fld>
            <a:endParaRPr lang="en-US"/>
          </a:p>
        </p:txBody>
      </p:sp>
    </p:spTree>
    <p:extLst>
      <p:ext uri="{BB962C8B-B14F-4D97-AF65-F5344CB8AC3E}">
        <p14:creationId xmlns:p14="http://schemas.microsoft.com/office/powerpoint/2010/main" val="171998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C86D87-E32C-F49B-557A-6011461055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7C6B82-C582-863A-81E7-AD4CE9A25D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68E29A-AF15-2135-09EA-CF02224FD1FC}"/>
              </a:ext>
            </a:extLst>
          </p:cNvPr>
          <p:cNvSpPr>
            <a:spLocks noGrp="1"/>
          </p:cNvSpPr>
          <p:nvPr>
            <p:ph type="dt" sz="half" idx="10"/>
          </p:nvPr>
        </p:nvSpPr>
        <p:spPr/>
        <p:txBody>
          <a:bodyPr/>
          <a:lstStyle/>
          <a:p>
            <a:fld id="{62C31775-7602-42C3-BB8D-DF5BA390C37D}" type="datetimeFigureOut">
              <a:rPr lang="en-US" smtClean="0"/>
              <a:t>11/11/2023</a:t>
            </a:fld>
            <a:endParaRPr lang="en-US"/>
          </a:p>
        </p:txBody>
      </p:sp>
      <p:sp>
        <p:nvSpPr>
          <p:cNvPr id="5" name="Footer Placeholder 4">
            <a:extLst>
              <a:ext uri="{FF2B5EF4-FFF2-40B4-BE49-F238E27FC236}">
                <a16:creationId xmlns:a16="http://schemas.microsoft.com/office/drawing/2014/main" id="{DC4757B6-2F66-8417-B6A3-C7A758223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11B4F-CD8D-59D5-FEA1-FB243BA50BD1}"/>
              </a:ext>
            </a:extLst>
          </p:cNvPr>
          <p:cNvSpPr>
            <a:spLocks noGrp="1"/>
          </p:cNvSpPr>
          <p:nvPr>
            <p:ph type="sldNum" sz="quarter" idx="12"/>
          </p:nvPr>
        </p:nvSpPr>
        <p:spPr/>
        <p:txBody>
          <a:bodyPr/>
          <a:lstStyle/>
          <a:p>
            <a:fld id="{AEFDF68E-91CE-43BC-A63B-796341BFF1F5}" type="slidenum">
              <a:rPr lang="en-US" smtClean="0"/>
              <a:t>‹#›</a:t>
            </a:fld>
            <a:endParaRPr lang="en-US"/>
          </a:p>
        </p:txBody>
      </p:sp>
    </p:spTree>
    <p:extLst>
      <p:ext uri="{BB962C8B-B14F-4D97-AF65-F5344CB8AC3E}">
        <p14:creationId xmlns:p14="http://schemas.microsoft.com/office/powerpoint/2010/main" val="3689864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3472-17E3-826A-84C7-6DADEDD817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5C9DA0-F289-CF1A-06F4-203DCEE1C9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0E9E5-16EE-697E-1780-792766412751}"/>
              </a:ext>
            </a:extLst>
          </p:cNvPr>
          <p:cNvSpPr>
            <a:spLocks noGrp="1"/>
          </p:cNvSpPr>
          <p:nvPr>
            <p:ph type="dt" sz="half" idx="10"/>
          </p:nvPr>
        </p:nvSpPr>
        <p:spPr/>
        <p:txBody>
          <a:bodyPr/>
          <a:lstStyle/>
          <a:p>
            <a:fld id="{62C31775-7602-42C3-BB8D-DF5BA390C37D}" type="datetimeFigureOut">
              <a:rPr lang="en-US" smtClean="0"/>
              <a:t>11/11/2023</a:t>
            </a:fld>
            <a:endParaRPr lang="en-US"/>
          </a:p>
        </p:txBody>
      </p:sp>
      <p:sp>
        <p:nvSpPr>
          <p:cNvPr id="5" name="Footer Placeholder 4">
            <a:extLst>
              <a:ext uri="{FF2B5EF4-FFF2-40B4-BE49-F238E27FC236}">
                <a16:creationId xmlns:a16="http://schemas.microsoft.com/office/drawing/2014/main" id="{4CCA79AE-DB13-AE51-85CE-8846BE561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3C761-5449-2B43-6345-24172AEDC358}"/>
              </a:ext>
            </a:extLst>
          </p:cNvPr>
          <p:cNvSpPr>
            <a:spLocks noGrp="1"/>
          </p:cNvSpPr>
          <p:nvPr>
            <p:ph type="sldNum" sz="quarter" idx="12"/>
          </p:nvPr>
        </p:nvSpPr>
        <p:spPr/>
        <p:txBody>
          <a:bodyPr/>
          <a:lstStyle/>
          <a:p>
            <a:fld id="{AEFDF68E-91CE-43BC-A63B-796341BFF1F5}" type="slidenum">
              <a:rPr lang="en-US" smtClean="0"/>
              <a:t>‹#›</a:t>
            </a:fld>
            <a:endParaRPr lang="en-US"/>
          </a:p>
        </p:txBody>
      </p:sp>
    </p:spTree>
    <p:extLst>
      <p:ext uri="{BB962C8B-B14F-4D97-AF65-F5344CB8AC3E}">
        <p14:creationId xmlns:p14="http://schemas.microsoft.com/office/powerpoint/2010/main" val="1465888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39336-7216-BFD7-ECC2-99FD5F09B1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B006DF-9667-0D15-C94E-75DFD59B7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869830-8081-ECEF-148A-F279EE8E82A7}"/>
              </a:ext>
            </a:extLst>
          </p:cNvPr>
          <p:cNvSpPr>
            <a:spLocks noGrp="1"/>
          </p:cNvSpPr>
          <p:nvPr>
            <p:ph type="dt" sz="half" idx="10"/>
          </p:nvPr>
        </p:nvSpPr>
        <p:spPr/>
        <p:txBody>
          <a:bodyPr/>
          <a:lstStyle/>
          <a:p>
            <a:fld id="{62C31775-7602-42C3-BB8D-DF5BA390C37D}" type="datetimeFigureOut">
              <a:rPr lang="en-US" smtClean="0"/>
              <a:t>11/11/2023</a:t>
            </a:fld>
            <a:endParaRPr lang="en-US"/>
          </a:p>
        </p:txBody>
      </p:sp>
      <p:sp>
        <p:nvSpPr>
          <p:cNvPr id="5" name="Footer Placeholder 4">
            <a:extLst>
              <a:ext uri="{FF2B5EF4-FFF2-40B4-BE49-F238E27FC236}">
                <a16:creationId xmlns:a16="http://schemas.microsoft.com/office/drawing/2014/main" id="{3C040A86-D010-849C-3386-2791BB758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91B2C-1859-951B-FDCF-A83CF18290F3}"/>
              </a:ext>
            </a:extLst>
          </p:cNvPr>
          <p:cNvSpPr>
            <a:spLocks noGrp="1"/>
          </p:cNvSpPr>
          <p:nvPr>
            <p:ph type="sldNum" sz="quarter" idx="12"/>
          </p:nvPr>
        </p:nvSpPr>
        <p:spPr/>
        <p:txBody>
          <a:bodyPr/>
          <a:lstStyle/>
          <a:p>
            <a:fld id="{AEFDF68E-91CE-43BC-A63B-796341BFF1F5}" type="slidenum">
              <a:rPr lang="en-US" smtClean="0"/>
              <a:t>‹#›</a:t>
            </a:fld>
            <a:endParaRPr lang="en-US"/>
          </a:p>
        </p:txBody>
      </p:sp>
    </p:spTree>
    <p:extLst>
      <p:ext uri="{BB962C8B-B14F-4D97-AF65-F5344CB8AC3E}">
        <p14:creationId xmlns:p14="http://schemas.microsoft.com/office/powerpoint/2010/main" val="1322390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5E79-EEEC-EA12-DDC0-F004F0C6BA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0E9E26-8B43-CC95-2A07-C7F5E76699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914DD1-83AA-3DCE-080E-0DB63A76FF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2D9019-2EEE-8BDF-EDAE-487E919A18AD}"/>
              </a:ext>
            </a:extLst>
          </p:cNvPr>
          <p:cNvSpPr>
            <a:spLocks noGrp="1"/>
          </p:cNvSpPr>
          <p:nvPr>
            <p:ph type="dt" sz="half" idx="10"/>
          </p:nvPr>
        </p:nvSpPr>
        <p:spPr/>
        <p:txBody>
          <a:bodyPr/>
          <a:lstStyle/>
          <a:p>
            <a:fld id="{62C31775-7602-42C3-BB8D-DF5BA390C37D}" type="datetimeFigureOut">
              <a:rPr lang="en-US" smtClean="0"/>
              <a:t>11/11/2023</a:t>
            </a:fld>
            <a:endParaRPr lang="en-US"/>
          </a:p>
        </p:txBody>
      </p:sp>
      <p:sp>
        <p:nvSpPr>
          <p:cNvPr id="6" name="Footer Placeholder 5">
            <a:extLst>
              <a:ext uri="{FF2B5EF4-FFF2-40B4-BE49-F238E27FC236}">
                <a16:creationId xmlns:a16="http://schemas.microsoft.com/office/drawing/2014/main" id="{F5512F83-0877-A996-757D-EFED81271A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ABDC73-62A9-A65D-8266-5EDB72A9E825}"/>
              </a:ext>
            </a:extLst>
          </p:cNvPr>
          <p:cNvSpPr>
            <a:spLocks noGrp="1"/>
          </p:cNvSpPr>
          <p:nvPr>
            <p:ph type="sldNum" sz="quarter" idx="12"/>
          </p:nvPr>
        </p:nvSpPr>
        <p:spPr/>
        <p:txBody>
          <a:bodyPr/>
          <a:lstStyle/>
          <a:p>
            <a:fld id="{AEFDF68E-91CE-43BC-A63B-796341BFF1F5}" type="slidenum">
              <a:rPr lang="en-US" smtClean="0"/>
              <a:t>‹#›</a:t>
            </a:fld>
            <a:endParaRPr lang="en-US"/>
          </a:p>
        </p:txBody>
      </p:sp>
    </p:spTree>
    <p:extLst>
      <p:ext uri="{BB962C8B-B14F-4D97-AF65-F5344CB8AC3E}">
        <p14:creationId xmlns:p14="http://schemas.microsoft.com/office/powerpoint/2010/main" val="371443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E4DF-7F1E-AD7A-A31A-4AFDB600CA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4A8030-9C9C-C5B2-3E53-85CD9A75B4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9DE75F-F376-0488-3060-73DE7F4217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61DB11-A6DF-752B-A6A8-FDBD8DFA15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D8D75-6F84-ED27-6F10-3C2B05BC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000377-6CAB-4E2E-A404-8FAB001F46C3}"/>
              </a:ext>
            </a:extLst>
          </p:cNvPr>
          <p:cNvSpPr>
            <a:spLocks noGrp="1"/>
          </p:cNvSpPr>
          <p:nvPr>
            <p:ph type="dt" sz="half" idx="10"/>
          </p:nvPr>
        </p:nvSpPr>
        <p:spPr/>
        <p:txBody>
          <a:bodyPr/>
          <a:lstStyle/>
          <a:p>
            <a:fld id="{62C31775-7602-42C3-BB8D-DF5BA390C37D}" type="datetimeFigureOut">
              <a:rPr lang="en-US" smtClean="0"/>
              <a:t>11/11/2023</a:t>
            </a:fld>
            <a:endParaRPr lang="en-US"/>
          </a:p>
        </p:txBody>
      </p:sp>
      <p:sp>
        <p:nvSpPr>
          <p:cNvPr id="8" name="Footer Placeholder 7">
            <a:extLst>
              <a:ext uri="{FF2B5EF4-FFF2-40B4-BE49-F238E27FC236}">
                <a16:creationId xmlns:a16="http://schemas.microsoft.com/office/drawing/2014/main" id="{56C72764-5BD1-D53E-C7A4-3A4F526CAD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A4FFF8-BA73-4E99-E404-FF0F0D5F3562}"/>
              </a:ext>
            </a:extLst>
          </p:cNvPr>
          <p:cNvSpPr>
            <a:spLocks noGrp="1"/>
          </p:cNvSpPr>
          <p:nvPr>
            <p:ph type="sldNum" sz="quarter" idx="12"/>
          </p:nvPr>
        </p:nvSpPr>
        <p:spPr/>
        <p:txBody>
          <a:bodyPr/>
          <a:lstStyle/>
          <a:p>
            <a:fld id="{AEFDF68E-91CE-43BC-A63B-796341BFF1F5}" type="slidenum">
              <a:rPr lang="en-US" smtClean="0"/>
              <a:t>‹#›</a:t>
            </a:fld>
            <a:endParaRPr lang="en-US"/>
          </a:p>
        </p:txBody>
      </p:sp>
    </p:spTree>
    <p:extLst>
      <p:ext uri="{BB962C8B-B14F-4D97-AF65-F5344CB8AC3E}">
        <p14:creationId xmlns:p14="http://schemas.microsoft.com/office/powerpoint/2010/main" val="2342389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4E33-BC4A-82FA-AAFF-8B1BA519C4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961F73-1C50-4DAD-0BA1-FA3BF5ED8F8D}"/>
              </a:ext>
            </a:extLst>
          </p:cNvPr>
          <p:cNvSpPr>
            <a:spLocks noGrp="1"/>
          </p:cNvSpPr>
          <p:nvPr>
            <p:ph type="dt" sz="half" idx="10"/>
          </p:nvPr>
        </p:nvSpPr>
        <p:spPr/>
        <p:txBody>
          <a:bodyPr/>
          <a:lstStyle/>
          <a:p>
            <a:fld id="{62C31775-7602-42C3-BB8D-DF5BA390C37D}" type="datetimeFigureOut">
              <a:rPr lang="en-US" smtClean="0"/>
              <a:t>11/11/2023</a:t>
            </a:fld>
            <a:endParaRPr lang="en-US"/>
          </a:p>
        </p:txBody>
      </p:sp>
      <p:sp>
        <p:nvSpPr>
          <p:cNvPr id="4" name="Footer Placeholder 3">
            <a:extLst>
              <a:ext uri="{FF2B5EF4-FFF2-40B4-BE49-F238E27FC236}">
                <a16:creationId xmlns:a16="http://schemas.microsoft.com/office/drawing/2014/main" id="{36AC1EBE-BF39-C022-13A6-0A808796E5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FB43D1-960A-C92D-4C96-F805FDDBF416}"/>
              </a:ext>
            </a:extLst>
          </p:cNvPr>
          <p:cNvSpPr>
            <a:spLocks noGrp="1"/>
          </p:cNvSpPr>
          <p:nvPr>
            <p:ph type="sldNum" sz="quarter" idx="12"/>
          </p:nvPr>
        </p:nvSpPr>
        <p:spPr/>
        <p:txBody>
          <a:bodyPr/>
          <a:lstStyle/>
          <a:p>
            <a:fld id="{AEFDF68E-91CE-43BC-A63B-796341BFF1F5}" type="slidenum">
              <a:rPr lang="en-US" smtClean="0"/>
              <a:t>‹#›</a:t>
            </a:fld>
            <a:endParaRPr lang="en-US"/>
          </a:p>
        </p:txBody>
      </p:sp>
    </p:spTree>
    <p:extLst>
      <p:ext uri="{BB962C8B-B14F-4D97-AF65-F5344CB8AC3E}">
        <p14:creationId xmlns:p14="http://schemas.microsoft.com/office/powerpoint/2010/main" val="157850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ECA26-B6F3-BFE7-D556-CE348E354E2F}"/>
              </a:ext>
            </a:extLst>
          </p:cNvPr>
          <p:cNvSpPr>
            <a:spLocks noGrp="1"/>
          </p:cNvSpPr>
          <p:nvPr>
            <p:ph type="dt" sz="half" idx="10"/>
          </p:nvPr>
        </p:nvSpPr>
        <p:spPr/>
        <p:txBody>
          <a:bodyPr/>
          <a:lstStyle/>
          <a:p>
            <a:fld id="{62C31775-7602-42C3-BB8D-DF5BA390C37D}" type="datetimeFigureOut">
              <a:rPr lang="en-US" smtClean="0"/>
              <a:t>11/11/2023</a:t>
            </a:fld>
            <a:endParaRPr lang="en-US"/>
          </a:p>
        </p:txBody>
      </p:sp>
      <p:sp>
        <p:nvSpPr>
          <p:cNvPr id="3" name="Footer Placeholder 2">
            <a:extLst>
              <a:ext uri="{FF2B5EF4-FFF2-40B4-BE49-F238E27FC236}">
                <a16:creationId xmlns:a16="http://schemas.microsoft.com/office/drawing/2014/main" id="{7264CDF0-1891-9356-32E8-6BD80E68C7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8DC8CB-4916-D513-5F38-30953DAAAD2F}"/>
              </a:ext>
            </a:extLst>
          </p:cNvPr>
          <p:cNvSpPr>
            <a:spLocks noGrp="1"/>
          </p:cNvSpPr>
          <p:nvPr>
            <p:ph type="sldNum" sz="quarter" idx="12"/>
          </p:nvPr>
        </p:nvSpPr>
        <p:spPr/>
        <p:txBody>
          <a:bodyPr/>
          <a:lstStyle/>
          <a:p>
            <a:fld id="{AEFDF68E-91CE-43BC-A63B-796341BFF1F5}" type="slidenum">
              <a:rPr lang="en-US" smtClean="0"/>
              <a:t>‹#›</a:t>
            </a:fld>
            <a:endParaRPr lang="en-US"/>
          </a:p>
        </p:txBody>
      </p:sp>
    </p:spTree>
    <p:extLst>
      <p:ext uri="{BB962C8B-B14F-4D97-AF65-F5344CB8AC3E}">
        <p14:creationId xmlns:p14="http://schemas.microsoft.com/office/powerpoint/2010/main" val="354227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9CEB-02C4-CB50-1D59-BED6E0C7E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38975-8F33-08A0-FAB4-B7A8C1C478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449E62-E2C1-1314-FF88-69ACE3D45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9EE46-A037-7973-7DC6-F24AC61E16AA}"/>
              </a:ext>
            </a:extLst>
          </p:cNvPr>
          <p:cNvSpPr>
            <a:spLocks noGrp="1"/>
          </p:cNvSpPr>
          <p:nvPr>
            <p:ph type="dt" sz="half" idx="10"/>
          </p:nvPr>
        </p:nvSpPr>
        <p:spPr/>
        <p:txBody>
          <a:bodyPr/>
          <a:lstStyle/>
          <a:p>
            <a:fld id="{62C31775-7602-42C3-BB8D-DF5BA390C37D}" type="datetimeFigureOut">
              <a:rPr lang="en-US" smtClean="0"/>
              <a:t>11/11/2023</a:t>
            </a:fld>
            <a:endParaRPr lang="en-US"/>
          </a:p>
        </p:txBody>
      </p:sp>
      <p:sp>
        <p:nvSpPr>
          <p:cNvPr id="6" name="Footer Placeholder 5">
            <a:extLst>
              <a:ext uri="{FF2B5EF4-FFF2-40B4-BE49-F238E27FC236}">
                <a16:creationId xmlns:a16="http://schemas.microsoft.com/office/drawing/2014/main" id="{B5A2B55F-0005-74AB-8F03-D2BA9EC677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8F2D3E-29EC-36D8-DB4E-AAE47AE8DC17}"/>
              </a:ext>
            </a:extLst>
          </p:cNvPr>
          <p:cNvSpPr>
            <a:spLocks noGrp="1"/>
          </p:cNvSpPr>
          <p:nvPr>
            <p:ph type="sldNum" sz="quarter" idx="12"/>
          </p:nvPr>
        </p:nvSpPr>
        <p:spPr/>
        <p:txBody>
          <a:bodyPr/>
          <a:lstStyle/>
          <a:p>
            <a:fld id="{AEFDF68E-91CE-43BC-A63B-796341BFF1F5}" type="slidenum">
              <a:rPr lang="en-US" smtClean="0"/>
              <a:t>‹#›</a:t>
            </a:fld>
            <a:endParaRPr lang="en-US"/>
          </a:p>
        </p:txBody>
      </p:sp>
    </p:spTree>
    <p:extLst>
      <p:ext uri="{BB962C8B-B14F-4D97-AF65-F5344CB8AC3E}">
        <p14:creationId xmlns:p14="http://schemas.microsoft.com/office/powerpoint/2010/main" val="3983520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1ECC-B429-0DE5-66ED-9F82B70D50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1B04D4-DAE0-B0F3-10BA-E77506147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E168AF-EDA7-39E7-F9DC-ECDBEE8A9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2E6257-AE3E-9B28-699E-7E232E8C51D0}"/>
              </a:ext>
            </a:extLst>
          </p:cNvPr>
          <p:cNvSpPr>
            <a:spLocks noGrp="1"/>
          </p:cNvSpPr>
          <p:nvPr>
            <p:ph type="dt" sz="half" idx="10"/>
          </p:nvPr>
        </p:nvSpPr>
        <p:spPr/>
        <p:txBody>
          <a:bodyPr/>
          <a:lstStyle/>
          <a:p>
            <a:fld id="{62C31775-7602-42C3-BB8D-DF5BA390C37D}" type="datetimeFigureOut">
              <a:rPr lang="en-US" smtClean="0"/>
              <a:t>11/11/2023</a:t>
            </a:fld>
            <a:endParaRPr lang="en-US"/>
          </a:p>
        </p:txBody>
      </p:sp>
      <p:sp>
        <p:nvSpPr>
          <p:cNvPr id="6" name="Footer Placeholder 5">
            <a:extLst>
              <a:ext uri="{FF2B5EF4-FFF2-40B4-BE49-F238E27FC236}">
                <a16:creationId xmlns:a16="http://schemas.microsoft.com/office/drawing/2014/main" id="{C60D3AEB-E69A-7075-7B1F-2BA758336A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544867-4DD7-84F7-08AA-FBAF663665A7}"/>
              </a:ext>
            </a:extLst>
          </p:cNvPr>
          <p:cNvSpPr>
            <a:spLocks noGrp="1"/>
          </p:cNvSpPr>
          <p:nvPr>
            <p:ph type="sldNum" sz="quarter" idx="12"/>
          </p:nvPr>
        </p:nvSpPr>
        <p:spPr/>
        <p:txBody>
          <a:bodyPr/>
          <a:lstStyle/>
          <a:p>
            <a:fld id="{AEFDF68E-91CE-43BC-A63B-796341BFF1F5}" type="slidenum">
              <a:rPr lang="en-US" smtClean="0"/>
              <a:t>‹#›</a:t>
            </a:fld>
            <a:endParaRPr lang="en-US"/>
          </a:p>
        </p:txBody>
      </p:sp>
    </p:spTree>
    <p:extLst>
      <p:ext uri="{BB962C8B-B14F-4D97-AF65-F5344CB8AC3E}">
        <p14:creationId xmlns:p14="http://schemas.microsoft.com/office/powerpoint/2010/main" val="120309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0B1F5D-9816-4A9C-9375-9588DAEB16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876E26-4326-1322-4595-BE0FD3C410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F5488-1D13-0F0F-0957-8FBBAFC806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31775-7602-42C3-BB8D-DF5BA390C37D}" type="datetimeFigureOut">
              <a:rPr lang="en-US" smtClean="0"/>
              <a:t>11/11/2023</a:t>
            </a:fld>
            <a:endParaRPr lang="en-US"/>
          </a:p>
        </p:txBody>
      </p:sp>
      <p:sp>
        <p:nvSpPr>
          <p:cNvPr id="5" name="Footer Placeholder 4">
            <a:extLst>
              <a:ext uri="{FF2B5EF4-FFF2-40B4-BE49-F238E27FC236}">
                <a16:creationId xmlns:a16="http://schemas.microsoft.com/office/drawing/2014/main" id="{3E46C806-F0E9-7A73-D467-26973741B6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C8FFFB-4F1B-9B89-573D-A634C999D4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DF68E-91CE-43BC-A63B-796341BFF1F5}" type="slidenum">
              <a:rPr lang="en-US" smtClean="0"/>
              <a:t>‹#›</a:t>
            </a:fld>
            <a:endParaRPr lang="en-US"/>
          </a:p>
        </p:txBody>
      </p:sp>
    </p:spTree>
    <p:extLst>
      <p:ext uri="{BB962C8B-B14F-4D97-AF65-F5344CB8AC3E}">
        <p14:creationId xmlns:p14="http://schemas.microsoft.com/office/powerpoint/2010/main" val="6538091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1504D-6ED5-2B8B-971C-D1AE49BE52C0}"/>
              </a:ext>
            </a:extLst>
          </p:cNvPr>
          <p:cNvSpPr>
            <a:spLocks noGrp="1"/>
          </p:cNvSpPr>
          <p:nvPr>
            <p:ph type="ctrTitle"/>
          </p:nvPr>
        </p:nvSpPr>
        <p:spPr>
          <a:xfrm>
            <a:off x="442520" y="699177"/>
            <a:ext cx="3767506" cy="5576767"/>
          </a:xfrm>
        </p:spPr>
        <p:txBody>
          <a:bodyPr vert="horz" lIns="91440" tIns="45720" rIns="91440" bIns="45720" rtlCol="0" anchor="t">
            <a:normAutofit/>
          </a:bodyPr>
          <a:lstStyle/>
          <a:p>
            <a:pPr algn="l"/>
            <a:r>
              <a:rPr lang="en-US" sz="4400" kern="1200" dirty="0">
                <a:solidFill>
                  <a:schemeClr val="bg1"/>
                </a:solidFill>
                <a:latin typeface="+mj-lt"/>
                <a:ea typeface="+mj-ea"/>
                <a:cs typeface="+mj-cs"/>
              </a:rPr>
              <a:t>20% conversion </a:t>
            </a:r>
            <a:br>
              <a:rPr lang="en-US" sz="4400" kern="1200" dirty="0">
                <a:solidFill>
                  <a:schemeClr val="bg1"/>
                </a:solidFill>
                <a:latin typeface="+mj-lt"/>
                <a:ea typeface="+mj-ea"/>
                <a:cs typeface="+mj-cs"/>
              </a:rPr>
            </a:br>
            <a:r>
              <a:rPr lang="en-US" sz="4400" kern="1200" dirty="0">
                <a:solidFill>
                  <a:schemeClr val="bg1"/>
                </a:solidFill>
                <a:latin typeface="+mj-lt"/>
                <a:ea typeface="+mj-ea"/>
                <a:cs typeface="+mj-cs"/>
              </a:rPr>
              <a:t>rate for control</a:t>
            </a:r>
            <a:br>
              <a:rPr lang="en-US" sz="4400" kern="1200" dirty="0">
                <a:solidFill>
                  <a:schemeClr val="bg1"/>
                </a:solidFill>
                <a:latin typeface="+mj-lt"/>
                <a:ea typeface="+mj-ea"/>
                <a:cs typeface="+mj-cs"/>
              </a:rPr>
            </a:br>
            <a:br>
              <a:rPr lang="en-US" sz="4400" kern="1200" dirty="0">
                <a:solidFill>
                  <a:schemeClr val="bg1"/>
                </a:solidFill>
                <a:latin typeface="+mj-lt"/>
                <a:ea typeface="+mj-ea"/>
                <a:cs typeface="+mj-cs"/>
              </a:rPr>
            </a:br>
            <a:br>
              <a:rPr lang="en-US" sz="4400" kern="1200" dirty="0">
                <a:solidFill>
                  <a:schemeClr val="bg1"/>
                </a:solidFill>
                <a:latin typeface="+mj-lt"/>
                <a:ea typeface="+mj-ea"/>
                <a:cs typeface="+mj-cs"/>
              </a:rPr>
            </a:br>
            <a:r>
              <a:rPr lang="en-US" sz="4400" kern="1200" dirty="0">
                <a:solidFill>
                  <a:schemeClr val="bg1"/>
                </a:solidFill>
                <a:latin typeface="+mj-lt"/>
                <a:ea typeface="+mj-ea"/>
                <a:cs typeface="+mj-cs"/>
              </a:rPr>
              <a:t>34%  conversion rate for treatment</a:t>
            </a:r>
          </a:p>
        </p:txBody>
      </p:sp>
      <p:sp>
        <p:nvSpPr>
          <p:cNvPr id="17" name="Rectangle 1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A1E5E85-68AD-0639-CC3E-015A387217B4}"/>
              </a:ext>
            </a:extLst>
          </p:cNvPr>
          <p:cNvPicPr>
            <a:picLocks noChangeAspect="1"/>
          </p:cNvPicPr>
          <p:nvPr/>
        </p:nvPicPr>
        <p:blipFill>
          <a:blip r:embed="rId2"/>
          <a:stretch>
            <a:fillRect/>
          </a:stretch>
        </p:blipFill>
        <p:spPr>
          <a:xfrm>
            <a:off x="6596964" y="699177"/>
            <a:ext cx="5152516" cy="5039274"/>
          </a:xfrm>
          <a:prstGeom prst="rect">
            <a:avLst/>
          </a:prstGeom>
        </p:spPr>
      </p:pic>
      <p:sp>
        <p:nvSpPr>
          <p:cNvPr id="19" name="Rectangle 18">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3" y="4549143"/>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049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E96DF-FD24-9C9A-E8DE-11EDF88C5E1B}"/>
              </a:ext>
            </a:extLst>
          </p:cNvPr>
          <p:cNvSpPr>
            <a:spLocks noGrp="1"/>
          </p:cNvSpPr>
          <p:nvPr>
            <p:ph type="title"/>
          </p:nvPr>
        </p:nvSpPr>
        <p:spPr>
          <a:xfrm>
            <a:off x="404480" y="559558"/>
            <a:ext cx="3843587" cy="953320"/>
          </a:xfrm>
        </p:spPr>
        <p:txBody>
          <a:bodyPr vert="horz" lIns="91440" tIns="45720" rIns="91440" bIns="45720" rtlCol="0" anchor="ctr">
            <a:noAutofit/>
          </a:bodyPr>
          <a:lstStyle/>
          <a:p>
            <a:r>
              <a:rPr lang="en-US" sz="2400" dirty="0">
                <a:solidFill>
                  <a:schemeClr val="bg1"/>
                </a:solidFill>
              </a:rPr>
              <a:t>The data result is just from the sample, we need test is that change increasing the conversion rate.</a:t>
            </a:r>
            <a:endParaRPr lang="en-US" sz="2400" kern="1200" dirty="0">
              <a:solidFill>
                <a:schemeClr val="bg1"/>
              </a:solidFill>
              <a:latin typeface="+mj-lt"/>
              <a:ea typeface="+mj-ea"/>
              <a:cs typeface="+mj-cs"/>
            </a:endParaRPr>
          </a:p>
        </p:txBody>
      </p:sp>
      <p:sp>
        <p:nvSpPr>
          <p:cNvPr id="19" name="Rectangle 18">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292E16A-C9C0-C338-6739-A89C88E6A765}"/>
              </a:ext>
            </a:extLst>
          </p:cNvPr>
          <p:cNvPicPr>
            <a:picLocks noChangeAspect="1"/>
          </p:cNvPicPr>
          <p:nvPr/>
        </p:nvPicPr>
        <p:blipFill>
          <a:blip r:embed="rId2"/>
          <a:stretch>
            <a:fillRect/>
          </a:stretch>
        </p:blipFill>
        <p:spPr>
          <a:xfrm>
            <a:off x="5354733" y="1960609"/>
            <a:ext cx="6135057" cy="2936781"/>
          </a:xfrm>
          <a:prstGeom prst="rect">
            <a:avLst/>
          </a:prstGeom>
        </p:spPr>
      </p:pic>
      <p:sp>
        <p:nvSpPr>
          <p:cNvPr id="6" name="Title 1">
            <a:extLst>
              <a:ext uri="{FF2B5EF4-FFF2-40B4-BE49-F238E27FC236}">
                <a16:creationId xmlns:a16="http://schemas.microsoft.com/office/drawing/2014/main" id="{1AA24402-08B0-40DD-0828-F11834E0FB35}"/>
              </a:ext>
            </a:extLst>
          </p:cNvPr>
          <p:cNvSpPr txBox="1">
            <a:spLocks/>
          </p:cNvSpPr>
          <p:nvPr/>
        </p:nvSpPr>
        <p:spPr>
          <a:xfrm>
            <a:off x="404477" y="2936779"/>
            <a:ext cx="3843587" cy="9533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rPr>
              <a:t>Based on the data, we got result on the red point. The meaning for this graph is that we assume all the possibility is list here and there is 90% that our change will make a positive change.</a:t>
            </a:r>
          </a:p>
        </p:txBody>
      </p:sp>
      <p:sp>
        <p:nvSpPr>
          <p:cNvPr id="7" name="Title 1">
            <a:extLst>
              <a:ext uri="{FF2B5EF4-FFF2-40B4-BE49-F238E27FC236}">
                <a16:creationId xmlns:a16="http://schemas.microsoft.com/office/drawing/2014/main" id="{F4654FB0-2087-2E79-BB34-88B56CF7DCE0}"/>
              </a:ext>
            </a:extLst>
          </p:cNvPr>
          <p:cNvSpPr txBox="1">
            <a:spLocks/>
          </p:cNvSpPr>
          <p:nvPr/>
        </p:nvSpPr>
        <p:spPr>
          <a:xfrm>
            <a:off x="404478" y="4897390"/>
            <a:ext cx="3843587" cy="9533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rPr>
              <a:t>As a conclusion, we need to make this change. </a:t>
            </a:r>
          </a:p>
        </p:txBody>
      </p:sp>
    </p:spTree>
    <p:extLst>
      <p:ext uri="{BB962C8B-B14F-4D97-AF65-F5344CB8AC3E}">
        <p14:creationId xmlns:p14="http://schemas.microsoft.com/office/powerpoint/2010/main" val="155725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D5CE25-9A65-24A2-5DBD-70B5EA9E4996}"/>
              </a:ext>
            </a:extLst>
          </p:cNvPr>
          <p:cNvSpPr>
            <a:spLocks noGrp="1"/>
          </p:cNvSpPr>
          <p:nvPr>
            <p:ph type="title"/>
          </p:nvPr>
        </p:nvSpPr>
        <p:spPr>
          <a:xfrm>
            <a:off x="464024" y="637762"/>
            <a:ext cx="3746310" cy="5576770"/>
          </a:xfrm>
        </p:spPr>
        <p:txBody>
          <a:bodyPr vert="horz" lIns="91440" tIns="45720" rIns="91440" bIns="45720" rtlCol="0" anchor="ctr">
            <a:normAutofit/>
          </a:bodyPr>
          <a:lstStyle/>
          <a:p>
            <a:r>
              <a:rPr lang="en-US" sz="4800" kern="1200" dirty="0">
                <a:solidFill>
                  <a:schemeClr val="bg1"/>
                </a:solidFill>
                <a:latin typeface="+mj-lt"/>
                <a:ea typeface="+mj-ea"/>
                <a:cs typeface="+mj-cs"/>
              </a:rPr>
              <a:t>Cost- </a:t>
            </a:r>
            <a:r>
              <a:rPr lang="en-US" sz="4800" dirty="0">
                <a:solidFill>
                  <a:schemeClr val="bg1"/>
                </a:solidFill>
              </a:rPr>
              <a:t>E</a:t>
            </a:r>
            <a:r>
              <a:rPr lang="en-US" sz="4800" kern="1200" dirty="0">
                <a:solidFill>
                  <a:schemeClr val="bg1"/>
                </a:solidFill>
                <a:latin typeface="+mj-lt"/>
                <a:ea typeface="+mj-ea"/>
                <a:cs typeface="+mj-cs"/>
              </a:rPr>
              <a:t>ffective Check</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CD9C49B4-30D9-2FB4-C13D-67867A97F7A1}"/>
              </a:ext>
            </a:extLst>
          </p:cNvPr>
          <p:cNvGraphicFramePr>
            <a:graphicFrameLocks noGrp="1"/>
          </p:cNvGraphicFramePr>
          <p:nvPr>
            <p:extLst>
              <p:ext uri="{D42A27DB-BD31-4B8C-83A1-F6EECF244321}">
                <p14:modId xmlns:p14="http://schemas.microsoft.com/office/powerpoint/2010/main" val="946058938"/>
              </p:ext>
            </p:extLst>
          </p:nvPr>
        </p:nvGraphicFramePr>
        <p:xfrm>
          <a:off x="5845790" y="1208415"/>
          <a:ext cx="5650173" cy="1989620"/>
        </p:xfrm>
        <a:graphic>
          <a:graphicData uri="http://schemas.openxmlformats.org/drawingml/2006/table">
            <a:tbl>
              <a:tblPr>
                <a:tableStyleId>{5C22544A-7EE6-4342-B048-85BDC9FD1C3A}</a:tableStyleId>
              </a:tblPr>
              <a:tblGrid>
                <a:gridCol w="2911442">
                  <a:extLst>
                    <a:ext uri="{9D8B030D-6E8A-4147-A177-3AD203B41FA5}">
                      <a16:colId xmlns:a16="http://schemas.microsoft.com/office/drawing/2014/main" val="3803650461"/>
                    </a:ext>
                  </a:extLst>
                </a:gridCol>
                <a:gridCol w="1357029">
                  <a:extLst>
                    <a:ext uri="{9D8B030D-6E8A-4147-A177-3AD203B41FA5}">
                      <a16:colId xmlns:a16="http://schemas.microsoft.com/office/drawing/2014/main" val="148447002"/>
                    </a:ext>
                  </a:extLst>
                </a:gridCol>
                <a:gridCol w="1381702">
                  <a:extLst>
                    <a:ext uri="{9D8B030D-6E8A-4147-A177-3AD203B41FA5}">
                      <a16:colId xmlns:a16="http://schemas.microsoft.com/office/drawing/2014/main" val="540572911"/>
                    </a:ext>
                  </a:extLst>
                </a:gridCol>
              </a:tblGrid>
              <a:tr h="497405">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b="1" u="none" strike="noStrike" dirty="0">
                          <a:effectLst/>
                        </a:rPr>
                        <a:t>Control</a:t>
                      </a:r>
                      <a:endParaRPr lang="en-US"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b="1" u="none" strike="noStrike" dirty="0">
                          <a:effectLst/>
                        </a:rPr>
                        <a:t>Treatment</a:t>
                      </a:r>
                      <a:endParaRPr lang="en-US"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8697589"/>
                  </a:ext>
                </a:extLst>
              </a:tr>
              <a:tr h="497405">
                <a:tc>
                  <a:txBody>
                    <a:bodyPr/>
                    <a:lstStyle/>
                    <a:p>
                      <a:pPr algn="ctr" fontAlgn="b"/>
                      <a:r>
                        <a:rPr lang="en-US" sz="1400" b="1" u="none" strike="noStrike" dirty="0">
                          <a:effectLst/>
                        </a:rPr>
                        <a:t>Background Checking Cost</a:t>
                      </a:r>
                      <a:endParaRPr lang="en-US"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325080</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215910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8109449"/>
                  </a:ext>
                </a:extLst>
              </a:tr>
              <a:tr h="497405">
                <a:tc>
                  <a:txBody>
                    <a:bodyPr/>
                    <a:lstStyle/>
                    <a:p>
                      <a:pPr algn="ctr" fontAlgn="b"/>
                      <a:r>
                        <a:rPr lang="en-US" sz="1400" b="1" u="none" strike="noStrike" dirty="0">
                          <a:effectLst/>
                        </a:rPr>
                        <a:t>Number of New Shopper</a:t>
                      </a:r>
                      <a:endParaRPr lang="en-US"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2873</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2471</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0550052"/>
                  </a:ext>
                </a:extLst>
              </a:tr>
              <a:tr h="497405">
                <a:tc>
                  <a:txBody>
                    <a:bodyPr/>
                    <a:lstStyle/>
                    <a:p>
                      <a:pPr algn="ctr" fontAlgn="b"/>
                      <a:r>
                        <a:rPr lang="en-US" sz="1400" b="1" u="none" strike="noStrike" dirty="0">
                          <a:effectLst/>
                        </a:rPr>
                        <a:t>Cost/New Shopper</a:t>
                      </a:r>
                      <a:endParaRPr lang="en-US"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 $113.15 </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 $87.38 </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9759049"/>
                  </a:ext>
                </a:extLst>
              </a:tr>
            </a:tbl>
          </a:graphicData>
        </a:graphic>
      </p:graphicFrame>
      <p:sp>
        <p:nvSpPr>
          <p:cNvPr id="5" name="TextBox 4">
            <a:extLst>
              <a:ext uri="{FF2B5EF4-FFF2-40B4-BE49-F238E27FC236}">
                <a16:creationId xmlns:a16="http://schemas.microsoft.com/office/drawing/2014/main" id="{B53A1D04-CF79-7042-9CF5-93EB7C3DE664}"/>
              </a:ext>
            </a:extLst>
          </p:cNvPr>
          <p:cNvSpPr txBox="1"/>
          <p:nvPr/>
        </p:nvSpPr>
        <p:spPr>
          <a:xfrm>
            <a:off x="6096000" y="4073857"/>
            <a:ext cx="5149755" cy="1754326"/>
          </a:xfrm>
          <a:prstGeom prst="rect">
            <a:avLst/>
          </a:prstGeom>
          <a:noFill/>
        </p:spPr>
        <p:txBody>
          <a:bodyPr wrap="square" rtlCol="0">
            <a:spAutoFit/>
          </a:bodyPr>
          <a:lstStyle/>
          <a:p>
            <a:r>
              <a:rPr lang="en-US" dirty="0"/>
              <a:t>According to the historical data, we can see the cost before and after the change. From the graph above, it shows the background check cost per shopper. </a:t>
            </a:r>
          </a:p>
          <a:p>
            <a:endParaRPr lang="en-US" dirty="0"/>
          </a:p>
          <a:p>
            <a:r>
              <a:rPr lang="en-US" dirty="0"/>
              <a:t>Each new shopper will cost $87.38, which is cheaper compared to $113.15. </a:t>
            </a:r>
          </a:p>
        </p:txBody>
      </p:sp>
    </p:spTree>
    <p:extLst>
      <p:ext uri="{BB962C8B-B14F-4D97-AF65-F5344CB8AC3E}">
        <p14:creationId xmlns:p14="http://schemas.microsoft.com/office/powerpoint/2010/main" val="405113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F1A86-2A92-6279-2771-DB0E4D0C6C82}"/>
              </a:ext>
            </a:extLst>
          </p:cNvPr>
          <p:cNvSpPr>
            <a:spLocks noGrp="1"/>
          </p:cNvSpPr>
          <p:nvPr>
            <p:ph type="title"/>
          </p:nvPr>
        </p:nvSpPr>
        <p:spPr>
          <a:xfrm>
            <a:off x="702860" y="637762"/>
            <a:ext cx="3352267" cy="5576770"/>
          </a:xfrm>
        </p:spPr>
        <p:txBody>
          <a:bodyPr vert="horz" lIns="91440" tIns="45720" rIns="91440" bIns="45720" rtlCol="0" anchor="ctr">
            <a:normAutofit/>
          </a:bodyPr>
          <a:lstStyle/>
          <a:p>
            <a:r>
              <a:rPr lang="en-US" sz="4800" kern="1200" dirty="0">
                <a:solidFill>
                  <a:schemeClr val="bg1"/>
                </a:solidFill>
                <a:latin typeface="+mj-lt"/>
                <a:ea typeface="+mj-ea"/>
                <a:cs typeface="+mj-cs"/>
              </a:rPr>
              <a:t>Other Observation </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BA48C92-574B-8AAD-9237-176653066627}"/>
              </a:ext>
            </a:extLst>
          </p:cNvPr>
          <p:cNvSpPr txBox="1"/>
          <p:nvPr/>
        </p:nvSpPr>
        <p:spPr>
          <a:xfrm>
            <a:off x="4888373" y="1302488"/>
            <a:ext cx="7069541" cy="4247317"/>
          </a:xfrm>
          <a:prstGeom prst="rect">
            <a:avLst/>
          </a:prstGeom>
          <a:noFill/>
        </p:spPr>
        <p:txBody>
          <a:bodyPr wrap="square" rtlCol="0">
            <a:spAutoFit/>
          </a:bodyPr>
          <a:lstStyle/>
          <a:p>
            <a:r>
              <a:rPr lang="en-US" dirty="0"/>
              <a:t>- There is another possible </a:t>
            </a:r>
            <a:r>
              <a:rPr lang="en-US" altLang="zh-CN" dirty="0"/>
              <a:t>cause that could affect the conversion rate, which is the time to complete the pre-requisites. </a:t>
            </a:r>
          </a:p>
          <a:p>
            <a:endParaRPr lang="en-US" dirty="0"/>
          </a:p>
          <a:p>
            <a:r>
              <a:rPr lang="en-US" dirty="0"/>
              <a:t>- Unavoidable waiting time will decrease the momentum for the new shopper. In this case is the waiting time to receive the prepaid card. </a:t>
            </a:r>
          </a:p>
          <a:p>
            <a:endParaRPr lang="en-US" dirty="0"/>
          </a:p>
          <a:p>
            <a:r>
              <a:rPr lang="en-US" dirty="0"/>
              <a:t>- The other observation can be made as changing the prepaid card mailing process to prepaid card pickup point. Company can set up pickup point or cooperate with some local store like 7-Eleven. This can help new shoppers to pickup the card at anytime, which means that they do not have to wait for the card. </a:t>
            </a:r>
          </a:p>
          <a:p>
            <a:endParaRPr lang="en-US" dirty="0"/>
          </a:p>
          <a:p>
            <a:r>
              <a:rPr lang="en-US" dirty="0"/>
              <a:t>- In this observation, we need to check the conversion rate to see did this change increase the rate. Also, we need to check the cost-effectiveness again to make sure the</a:t>
            </a:r>
            <a:r>
              <a:rPr lang="zh-CN" altLang="en-US" dirty="0"/>
              <a:t> </a:t>
            </a:r>
            <a:r>
              <a:rPr lang="en-US" altLang="zh-CN" dirty="0"/>
              <a:t>expense</a:t>
            </a:r>
            <a:r>
              <a:rPr lang="zh-CN" altLang="en-US" dirty="0"/>
              <a:t> </a:t>
            </a:r>
            <a:r>
              <a:rPr lang="en-US" altLang="zh-CN" dirty="0"/>
              <a:t>is</a:t>
            </a:r>
            <a:r>
              <a:rPr lang="zh-CN" altLang="en-US" dirty="0"/>
              <a:t> </a:t>
            </a:r>
            <a:r>
              <a:rPr lang="en-US" altLang="zh-CN" dirty="0"/>
              <a:t>worth</a:t>
            </a:r>
            <a:r>
              <a:rPr lang="zh-CN" altLang="en-US" dirty="0"/>
              <a:t> </a:t>
            </a:r>
            <a:r>
              <a:rPr lang="en-US" altLang="zh-CN" dirty="0"/>
              <a:t>it.</a:t>
            </a:r>
            <a:r>
              <a:rPr lang="zh-CN" altLang="en-US" dirty="0"/>
              <a:t> </a:t>
            </a:r>
            <a:endParaRPr lang="en-US" dirty="0"/>
          </a:p>
        </p:txBody>
      </p:sp>
    </p:spTree>
    <p:extLst>
      <p:ext uri="{BB962C8B-B14F-4D97-AF65-F5344CB8AC3E}">
        <p14:creationId xmlns:p14="http://schemas.microsoft.com/office/powerpoint/2010/main" val="1466084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TotalTime>
  <Words>312</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20% conversion  rate for control   34%  conversion rate for treatment</vt:lpstr>
      <vt:lpstr>The data result is just from the sample, we need test is that change increasing the conversion rate.</vt:lpstr>
      <vt:lpstr>Cost- Effective Check</vt:lpstr>
      <vt:lpstr>Other Observation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bohao</dc:creator>
  <cp:lastModifiedBy>li bohao</cp:lastModifiedBy>
  <cp:revision>2</cp:revision>
  <dcterms:created xsi:type="dcterms:W3CDTF">2023-11-11T05:35:22Z</dcterms:created>
  <dcterms:modified xsi:type="dcterms:W3CDTF">2023-11-11T23:07:01Z</dcterms:modified>
</cp:coreProperties>
</file>