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57" r:id="rId7"/>
    <p:sldId id="258" r:id="rId8"/>
    <p:sldId id="259" r:id="rId9"/>
    <p:sldId id="260" r:id="rId10"/>
    <p:sldId id="261" r:id="rId11"/>
    <p:sldId id="262" r:id="rId12"/>
    <p:sldId id="263" r:id="rId13"/>
    <p:sldId id="264" r:id="rId14"/>
    <p:sldId id="265"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blemsolver4ever@outlook.com" userId="60362d0ee5efa842" providerId="LiveId" clId="{2CAAFDC6-6D26-4866-B787-6D5B1892DF6F}"/>
    <pc:docChg chg="custSel addSld modSld sldOrd">
      <pc:chgData name="problemsolver4ever@outlook.com" userId="60362d0ee5efa842" providerId="LiveId" clId="{2CAAFDC6-6D26-4866-B787-6D5B1892DF6F}" dt="2022-02-16T18:03:49.059" v="3553" actId="20577"/>
      <pc:docMkLst>
        <pc:docMk/>
      </pc:docMkLst>
      <pc:sldChg chg="modSp mod">
        <pc:chgData name="problemsolver4ever@outlook.com" userId="60362d0ee5efa842" providerId="LiveId" clId="{2CAAFDC6-6D26-4866-B787-6D5B1892DF6F}" dt="2022-02-16T14:09:05.757" v="0" actId="20577"/>
        <pc:sldMkLst>
          <pc:docMk/>
          <pc:sldMk cId="654062420" sldId="260"/>
        </pc:sldMkLst>
        <pc:spChg chg="mod">
          <ac:chgData name="problemsolver4ever@outlook.com" userId="60362d0ee5efa842" providerId="LiveId" clId="{2CAAFDC6-6D26-4866-B787-6D5B1892DF6F}" dt="2022-02-16T14:09:05.757" v="0" actId="20577"/>
          <ac:spMkLst>
            <pc:docMk/>
            <pc:sldMk cId="654062420" sldId="260"/>
            <ac:spMk id="3" creationId="{CAA24E58-40D0-4C79-8976-6FE6FA0736C4}"/>
          </ac:spMkLst>
        </pc:spChg>
      </pc:sldChg>
      <pc:sldChg chg="modTransition">
        <pc:chgData name="problemsolver4ever@outlook.com" userId="60362d0ee5efa842" providerId="LiveId" clId="{2CAAFDC6-6D26-4866-B787-6D5B1892DF6F}" dt="2022-02-16T14:10:24.736" v="1"/>
        <pc:sldMkLst>
          <pc:docMk/>
          <pc:sldMk cId="3217090290" sldId="265"/>
        </pc:sldMkLst>
      </pc:sldChg>
      <pc:sldChg chg="modSp new mod ord">
        <pc:chgData name="problemsolver4ever@outlook.com" userId="60362d0ee5efa842" providerId="LiveId" clId="{2CAAFDC6-6D26-4866-B787-6D5B1892DF6F}" dt="2022-02-16T17:50:15.488" v="1068" actId="20577"/>
        <pc:sldMkLst>
          <pc:docMk/>
          <pc:sldMk cId="17755686" sldId="269"/>
        </pc:sldMkLst>
        <pc:spChg chg="mod">
          <ac:chgData name="problemsolver4ever@outlook.com" userId="60362d0ee5efa842" providerId="LiveId" clId="{2CAAFDC6-6D26-4866-B787-6D5B1892DF6F}" dt="2022-02-16T17:41:25.019" v="58" actId="20577"/>
          <ac:spMkLst>
            <pc:docMk/>
            <pc:sldMk cId="17755686" sldId="269"/>
            <ac:spMk id="2" creationId="{F815723A-B07C-4F36-863A-038F605BE44F}"/>
          </ac:spMkLst>
        </pc:spChg>
        <pc:spChg chg="mod">
          <ac:chgData name="problemsolver4ever@outlook.com" userId="60362d0ee5efa842" providerId="LiveId" clId="{2CAAFDC6-6D26-4866-B787-6D5B1892DF6F}" dt="2022-02-16T17:50:15.488" v="1068" actId="20577"/>
          <ac:spMkLst>
            <pc:docMk/>
            <pc:sldMk cId="17755686" sldId="269"/>
            <ac:spMk id="3" creationId="{D1A2C5EC-AEE8-4BE8-B9EE-321769847849}"/>
          </ac:spMkLst>
        </pc:spChg>
      </pc:sldChg>
      <pc:sldChg chg="modSp new mod">
        <pc:chgData name="problemsolver4ever@outlook.com" userId="60362d0ee5efa842" providerId="LiveId" clId="{2CAAFDC6-6D26-4866-B787-6D5B1892DF6F}" dt="2022-02-16T17:53:50.637" v="1911" actId="20577"/>
        <pc:sldMkLst>
          <pc:docMk/>
          <pc:sldMk cId="2764150729" sldId="270"/>
        </pc:sldMkLst>
        <pc:spChg chg="mod">
          <ac:chgData name="problemsolver4ever@outlook.com" userId="60362d0ee5efa842" providerId="LiveId" clId="{2CAAFDC6-6D26-4866-B787-6D5B1892DF6F}" dt="2022-02-16T17:53:50.637" v="1911" actId="20577"/>
          <ac:spMkLst>
            <pc:docMk/>
            <pc:sldMk cId="2764150729" sldId="270"/>
            <ac:spMk id="3" creationId="{0F55802F-959F-4102-97FF-F73FB7D5E272}"/>
          </ac:spMkLst>
        </pc:spChg>
      </pc:sldChg>
      <pc:sldChg chg="modSp new mod">
        <pc:chgData name="problemsolver4ever@outlook.com" userId="60362d0ee5efa842" providerId="LiveId" clId="{2CAAFDC6-6D26-4866-B787-6D5B1892DF6F}" dt="2022-02-16T17:58:17.735" v="2599" actId="20577"/>
        <pc:sldMkLst>
          <pc:docMk/>
          <pc:sldMk cId="2610852006" sldId="271"/>
        </pc:sldMkLst>
        <pc:spChg chg="mod">
          <ac:chgData name="problemsolver4ever@outlook.com" userId="60362d0ee5efa842" providerId="LiveId" clId="{2CAAFDC6-6D26-4866-B787-6D5B1892DF6F}" dt="2022-02-16T17:58:17.735" v="2599" actId="20577"/>
          <ac:spMkLst>
            <pc:docMk/>
            <pc:sldMk cId="2610852006" sldId="271"/>
            <ac:spMk id="3" creationId="{960541A7-F174-4540-BABE-30FE30A960CF}"/>
          </ac:spMkLst>
        </pc:spChg>
      </pc:sldChg>
      <pc:sldChg chg="modSp new mod">
        <pc:chgData name="problemsolver4ever@outlook.com" userId="60362d0ee5efa842" providerId="LiveId" clId="{2CAAFDC6-6D26-4866-B787-6D5B1892DF6F}" dt="2022-02-16T18:03:49.059" v="3553" actId="20577"/>
        <pc:sldMkLst>
          <pc:docMk/>
          <pc:sldMk cId="2444403494" sldId="272"/>
        </pc:sldMkLst>
        <pc:spChg chg="mod">
          <ac:chgData name="problemsolver4ever@outlook.com" userId="60362d0ee5efa842" providerId="LiveId" clId="{2CAAFDC6-6D26-4866-B787-6D5B1892DF6F}" dt="2022-02-16T18:03:49.059" v="3553" actId="20577"/>
          <ac:spMkLst>
            <pc:docMk/>
            <pc:sldMk cId="2444403494" sldId="272"/>
            <ac:spMk id="3" creationId="{14153005-F87A-4675-A664-5AB3A9F00BE1}"/>
          </ac:spMkLst>
        </pc:spChg>
      </pc:sldChg>
      <pc:sldChg chg="modSp new mod">
        <pc:chgData name="problemsolver4ever@outlook.com" userId="60362d0ee5efa842" providerId="LiveId" clId="{2CAAFDC6-6D26-4866-B787-6D5B1892DF6F}" dt="2022-02-16T18:00:26.654" v="3094" actId="20577"/>
        <pc:sldMkLst>
          <pc:docMk/>
          <pc:sldMk cId="92887023" sldId="273"/>
        </pc:sldMkLst>
        <pc:spChg chg="mod">
          <ac:chgData name="problemsolver4ever@outlook.com" userId="60362d0ee5efa842" providerId="LiveId" clId="{2CAAFDC6-6D26-4866-B787-6D5B1892DF6F}" dt="2022-02-16T17:59:19.675" v="2829" actId="20577"/>
          <ac:spMkLst>
            <pc:docMk/>
            <pc:sldMk cId="92887023" sldId="273"/>
            <ac:spMk id="2" creationId="{0F620058-24A5-4E13-8D9E-FF32149B2446}"/>
          </ac:spMkLst>
        </pc:spChg>
        <pc:spChg chg="mod">
          <ac:chgData name="problemsolver4ever@outlook.com" userId="60362d0ee5efa842" providerId="LiveId" clId="{2CAAFDC6-6D26-4866-B787-6D5B1892DF6F}" dt="2022-02-16T18:00:26.654" v="3094" actId="20577"/>
          <ac:spMkLst>
            <pc:docMk/>
            <pc:sldMk cId="92887023" sldId="273"/>
            <ac:spMk id="3" creationId="{70383E21-B1A2-4525-9C7B-B74DC408376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F316DF5-D04D-4ECB-B220-C1052994C412}" type="datetimeFigureOut">
              <a:rPr lang="en-IN" smtClean="0"/>
              <a:t>16-02-2022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85152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72497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85110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9FA565-0A77-453B-B57D-6E9293F2EFD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7779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62878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16DF5-D04D-4ECB-B220-C1052994C412}"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38193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316DF5-D04D-4ECB-B220-C1052994C412}"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43594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16DF5-D04D-4ECB-B220-C1052994C41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2494770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F316DF5-D04D-4ECB-B220-C1052994C412}" type="datetimeFigureOut">
              <a:rPr lang="en-IN" smtClean="0"/>
              <a:t>16-02-2022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89471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316DF5-D04D-4ECB-B220-C1052994C412}" type="datetimeFigureOut">
              <a:rPr lang="en-IN" smtClean="0"/>
              <a:t>16-02-2022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396784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F316DF5-D04D-4ECB-B220-C1052994C412}" type="datetimeFigureOut">
              <a:rPr lang="en-IN" smtClean="0"/>
              <a:t>16-02-2022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411033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20933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316DF5-D04D-4ECB-B220-C1052994C412}" type="datetimeFigureOut">
              <a:rPr lang="en-IN" smtClean="0"/>
              <a:t>16-02-2022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60054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316DF5-D04D-4ECB-B220-C1052994C412}" type="datetimeFigureOut">
              <a:rPr lang="en-IN" smtClean="0"/>
              <a:t>16-02-2022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228460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16DF5-D04D-4ECB-B220-C1052994C412}" type="datetimeFigureOut">
              <a:rPr lang="en-IN" smtClean="0"/>
              <a:t>16-02-2022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419364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166123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316DF5-D04D-4ECB-B220-C1052994C412}"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FA565-0A77-453B-B57D-6E9293F2EFDF}" type="slidenum">
              <a:rPr lang="en-IN" smtClean="0"/>
              <a:t>‹#›</a:t>
            </a:fld>
            <a:endParaRPr lang="en-IN"/>
          </a:p>
        </p:txBody>
      </p:sp>
    </p:spTree>
    <p:extLst>
      <p:ext uri="{BB962C8B-B14F-4D97-AF65-F5344CB8AC3E}">
        <p14:creationId xmlns:p14="http://schemas.microsoft.com/office/powerpoint/2010/main" val="353885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316DF5-D04D-4ECB-B220-C1052994C412}" type="datetimeFigureOut">
              <a:rPr lang="en-IN" smtClean="0"/>
              <a:t>16-02-2022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9FA565-0A77-453B-B57D-6E9293F2EFDF}" type="slidenum">
              <a:rPr lang="en-IN" smtClean="0"/>
              <a:t>‹#›</a:t>
            </a:fld>
            <a:endParaRPr lang="en-IN"/>
          </a:p>
        </p:txBody>
      </p:sp>
    </p:spTree>
    <p:extLst>
      <p:ext uri="{BB962C8B-B14F-4D97-AF65-F5344CB8AC3E}">
        <p14:creationId xmlns:p14="http://schemas.microsoft.com/office/powerpoint/2010/main" val="3956634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csunplugged.mines.edu/Activities/Parity/Parit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cert.nic.in/textbook/pdf/hemh116.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7811-A301-459B-835D-B24E6D420DBE}"/>
              </a:ext>
            </a:extLst>
          </p:cNvPr>
          <p:cNvSpPr>
            <a:spLocks noGrp="1"/>
          </p:cNvSpPr>
          <p:nvPr>
            <p:ph type="ctrTitle"/>
          </p:nvPr>
        </p:nvSpPr>
        <p:spPr/>
        <p:txBody>
          <a:bodyPr/>
          <a:lstStyle/>
          <a:p>
            <a:r>
              <a:rPr lang="en-US" dirty="0"/>
              <a:t>Combinatorics </a:t>
            </a:r>
            <a:endParaRPr lang="en-IN" dirty="0"/>
          </a:p>
        </p:txBody>
      </p:sp>
      <p:sp>
        <p:nvSpPr>
          <p:cNvPr id="3" name="Subtitle 2">
            <a:extLst>
              <a:ext uri="{FF2B5EF4-FFF2-40B4-BE49-F238E27FC236}">
                <a16:creationId xmlns:a16="http://schemas.microsoft.com/office/drawing/2014/main" id="{DB7253ED-151F-423A-8566-DC64A2511DB8}"/>
              </a:ext>
            </a:extLst>
          </p:cNvPr>
          <p:cNvSpPr>
            <a:spLocks noGrp="1"/>
          </p:cNvSpPr>
          <p:nvPr>
            <p:ph type="subTitle" idx="1"/>
          </p:nvPr>
        </p:nvSpPr>
        <p:spPr/>
        <p:txBody>
          <a:bodyPr>
            <a:normAutofit/>
          </a:bodyPr>
          <a:lstStyle/>
          <a:p>
            <a:r>
              <a:rPr lang="en-US" sz="4000" dirty="0"/>
              <a:t>Parity</a:t>
            </a:r>
            <a:endParaRPr lang="en-IN" sz="4000" dirty="0"/>
          </a:p>
        </p:txBody>
      </p:sp>
    </p:spTree>
    <p:extLst>
      <p:ext uri="{BB962C8B-B14F-4D97-AF65-F5344CB8AC3E}">
        <p14:creationId xmlns:p14="http://schemas.microsoft.com/office/powerpoint/2010/main" val="320581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FE62-0EC4-4D65-9767-105A7546C412}"/>
              </a:ext>
            </a:extLst>
          </p:cNvPr>
          <p:cNvSpPr>
            <a:spLocks noGrp="1"/>
          </p:cNvSpPr>
          <p:nvPr>
            <p:ph type="title"/>
          </p:nvPr>
        </p:nvSpPr>
        <p:spPr/>
        <p:txBody>
          <a:bodyPr/>
          <a:lstStyle/>
          <a:p>
            <a:r>
              <a:rPr lang="en-US" dirty="0"/>
              <a:t>Exercises </a:t>
            </a:r>
            <a:endParaRPr lang="en-IN" dirty="0"/>
          </a:p>
        </p:txBody>
      </p:sp>
      <p:sp>
        <p:nvSpPr>
          <p:cNvPr id="3" name="Content Placeholder 2">
            <a:extLst>
              <a:ext uri="{FF2B5EF4-FFF2-40B4-BE49-F238E27FC236}">
                <a16:creationId xmlns:a16="http://schemas.microsoft.com/office/drawing/2014/main" id="{957EF0C2-D13A-4BF3-B27E-211F20AB7708}"/>
              </a:ext>
            </a:extLst>
          </p:cNvPr>
          <p:cNvSpPr>
            <a:spLocks noGrp="1"/>
          </p:cNvSpPr>
          <p:nvPr>
            <p:ph idx="1"/>
          </p:nvPr>
        </p:nvSpPr>
        <p:spPr/>
        <p:txBody>
          <a:bodyPr/>
          <a:lstStyle/>
          <a:p>
            <a:r>
              <a:rPr lang="en-US" dirty="0"/>
              <a:t>Exercise problems – to be discussed in class.</a:t>
            </a:r>
          </a:p>
          <a:p>
            <a:r>
              <a:rPr lang="en-US" dirty="0"/>
              <a:t>1)A closed path is made up of 11 line segments. Can one line, not containing a vertex of the path, intersect each of its segments?</a:t>
            </a:r>
          </a:p>
          <a:p>
            <a:r>
              <a:rPr lang="en-US" dirty="0"/>
              <a:t>2)Three hockey pucks A, B, and C, lie on a playing field. A hockey player hits one of them in such a way that it passes between the other two. He does this 25 times. Can he return the three pucks to their starting point?</a:t>
            </a:r>
            <a:endParaRPr lang="en-IN" dirty="0"/>
          </a:p>
        </p:txBody>
      </p:sp>
    </p:spTree>
    <p:extLst>
      <p:ext uri="{BB962C8B-B14F-4D97-AF65-F5344CB8AC3E}">
        <p14:creationId xmlns:p14="http://schemas.microsoft.com/office/powerpoint/2010/main" val="17036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9DA-8D5D-447F-AE33-7C4DC72DAF42}"/>
              </a:ext>
            </a:extLst>
          </p:cNvPr>
          <p:cNvSpPr>
            <a:spLocks noGrp="1"/>
          </p:cNvSpPr>
          <p:nvPr>
            <p:ph type="title"/>
          </p:nvPr>
        </p:nvSpPr>
        <p:spPr/>
        <p:txBody>
          <a:bodyPr/>
          <a:lstStyle/>
          <a:p>
            <a:r>
              <a:rPr lang="en-US" dirty="0"/>
              <a:t>Partitioning into pairs</a:t>
            </a:r>
            <a:endParaRPr lang="en-IN" dirty="0"/>
          </a:p>
        </p:txBody>
      </p:sp>
      <p:sp>
        <p:nvSpPr>
          <p:cNvPr id="3" name="Content Placeholder 2">
            <a:extLst>
              <a:ext uri="{FF2B5EF4-FFF2-40B4-BE49-F238E27FC236}">
                <a16:creationId xmlns:a16="http://schemas.microsoft.com/office/drawing/2014/main" id="{2EDA14B5-73FF-4AAD-AD79-A4BA9B3D9DDF}"/>
              </a:ext>
            </a:extLst>
          </p:cNvPr>
          <p:cNvSpPr>
            <a:spLocks noGrp="1"/>
          </p:cNvSpPr>
          <p:nvPr>
            <p:ph idx="1"/>
          </p:nvPr>
        </p:nvSpPr>
        <p:spPr/>
        <p:txBody>
          <a:bodyPr/>
          <a:lstStyle/>
          <a:p>
            <a:r>
              <a:rPr lang="en-US" dirty="0"/>
              <a:t>Exercise 3) Katya and her friends stand in a circle. It turns out that both neighbors of each child are of the same gender. If there are five boys in the cycle, how many girls are there?</a:t>
            </a:r>
          </a:p>
          <a:p>
            <a:r>
              <a:rPr lang="en-US" dirty="0"/>
              <a:t>Example 4. Can we draw a closed path made up of 9 line segments, each of which intersects exactly one of the other segments.</a:t>
            </a:r>
            <a:br>
              <a:rPr lang="en-US" dirty="0"/>
            </a:br>
            <a:br>
              <a:rPr lang="en-US" dirty="0"/>
            </a:br>
            <a:r>
              <a:rPr lang="en-US" dirty="0"/>
              <a:t>Solution. For the sake of contradiction, assume that such a path were possible. But then all the line segments would have to be even. </a:t>
            </a:r>
            <a:br>
              <a:rPr lang="en-US" dirty="0"/>
            </a:br>
            <a:br>
              <a:rPr lang="en-US" dirty="0"/>
            </a:br>
            <a:r>
              <a:rPr lang="en-US" dirty="0"/>
              <a:t>Comments: If a set of objects can be partitioned into pairs, then there are evenly many of them.</a:t>
            </a:r>
            <a:endParaRPr lang="en-IN" dirty="0"/>
          </a:p>
        </p:txBody>
      </p:sp>
    </p:spTree>
    <p:extLst>
      <p:ext uri="{BB962C8B-B14F-4D97-AF65-F5344CB8AC3E}">
        <p14:creationId xmlns:p14="http://schemas.microsoft.com/office/powerpoint/2010/main" val="283626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8CA1-311C-4D93-8F98-D63378CCD5B1}"/>
              </a:ext>
            </a:extLst>
          </p:cNvPr>
          <p:cNvSpPr>
            <a:spLocks noGrp="1"/>
          </p:cNvSpPr>
          <p:nvPr>
            <p:ph type="title"/>
          </p:nvPr>
        </p:nvSpPr>
        <p:spPr/>
        <p:txBody>
          <a:bodyPr/>
          <a:lstStyle/>
          <a:p>
            <a:r>
              <a:rPr lang="en-US" dirty="0"/>
              <a:t>Exercises </a:t>
            </a:r>
            <a:endParaRPr lang="en-IN" dirty="0"/>
          </a:p>
        </p:txBody>
      </p:sp>
      <p:sp>
        <p:nvSpPr>
          <p:cNvPr id="3" name="Content Placeholder 2">
            <a:extLst>
              <a:ext uri="{FF2B5EF4-FFF2-40B4-BE49-F238E27FC236}">
                <a16:creationId xmlns:a16="http://schemas.microsoft.com/office/drawing/2014/main" id="{60C47D6F-D80F-428D-9C38-E128F73640A9}"/>
              </a:ext>
            </a:extLst>
          </p:cNvPr>
          <p:cNvSpPr>
            <a:spLocks noGrp="1"/>
          </p:cNvSpPr>
          <p:nvPr>
            <p:ph idx="1"/>
          </p:nvPr>
        </p:nvSpPr>
        <p:spPr/>
        <p:txBody>
          <a:bodyPr/>
          <a:lstStyle/>
          <a:p>
            <a:r>
              <a:rPr lang="en-US" dirty="0"/>
              <a:t>Exercise 4) Can a 5*5 square chessboard be covered by 1*2 dominoes/boxes?</a:t>
            </a:r>
          </a:p>
          <a:p>
            <a:r>
              <a:rPr lang="en-US" dirty="0"/>
              <a:t>Exercise 5) Given a 101-gon which has an axis of symmetry, prove that the axis of symmetry passes through one of its vertices. What can you say about a 10-gon with the same properties?</a:t>
            </a:r>
          </a:p>
          <a:p>
            <a:r>
              <a:rPr lang="en-US" dirty="0"/>
              <a:t>Exercise 6) Can a convex 13-gon be divided into parallelograms?</a:t>
            </a:r>
          </a:p>
          <a:p>
            <a:r>
              <a:rPr lang="en-IN" dirty="0"/>
              <a:t>Exercise 7) Consider a set of dominoes with holes, where end of dominoes’ adjacent holes’ numbers match. Let them be arranged accordingly to their number of holes. If one end of the chain is a 5, what is the other end.</a:t>
            </a:r>
          </a:p>
        </p:txBody>
      </p:sp>
    </p:spTree>
    <p:extLst>
      <p:ext uri="{BB962C8B-B14F-4D97-AF65-F5344CB8AC3E}">
        <p14:creationId xmlns:p14="http://schemas.microsoft.com/office/powerpoint/2010/main" val="180794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D4C-6309-49DA-9ED5-3EE141DA84FC}"/>
              </a:ext>
            </a:extLst>
          </p:cNvPr>
          <p:cNvSpPr>
            <a:spLocks noGrp="1"/>
          </p:cNvSpPr>
          <p:nvPr>
            <p:ph type="title"/>
          </p:nvPr>
        </p:nvSpPr>
        <p:spPr/>
        <p:txBody>
          <a:bodyPr/>
          <a:lstStyle/>
          <a:p>
            <a:r>
              <a:rPr lang="en-US" dirty="0"/>
              <a:t>Special example and some exercises</a:t>
            </a:r>
            <a:endParaRPr lang="en-IN" dirty="0"/>
          </a:p>
        </p:txBody>
      </p:sp>
      <p:sp>
        <p:nvSpPr>
          <p:cNvPr id="3" name="Content Placeholder 2">
            <a:extLst>
              <a:ext uri="{FF2B5EF4-FFF2-40B4-BE49-F238E27FC236}">
                <a16:creationId xmlns:a16="http://schemas.microsoft.com/office/drawing/2014/main" id="{BDABF3E8-E6B2-4121-8474-2929C96598D4}"/>
              </a:ext>
            </a:extLst>
          </p:cNvPr>
          <p:cNvSpPr>
            <a:spLocks noGrp="1"/>
          </p:cNvSpPr>
          <p:nvPr>
            <p:ph idx="1"/>
          </p:nvPr>
        </p:nvSpPr>
        <p:spPr/>
        <p:txBody>
          <a:bodyPr>
            <a:normAutofit fontScale="92500" lnSpcReduction="10000"/>
          </a:bodyPr>
          <a:lstStyle/>
          <a:p>
            <a:r>
              <a:rPr lang="en-US" dirty="0"/>
              <a:t>Example 5. 25 checkers are placed on a 25*25 checker board in such a way that their positions are symmetric with respect to one of its diagonals. Prove that at least one of the checkers is positioned on that diagonal. Switch to vs code for a nicer explanation. </a:t>
            </a:r>
            <a:br>
              <a:rPr lang="en-IN" dirty="0"/>
            </a:br>
            <a:br>
              <a:rPr lang="en-IN" dirty="0"/>
            </a:br>
            <a:r>
              <a:rPr lang="en-IN" dirty="0"/>
              <a:t>Solution. Solution is in the vs code file, it is done so to make it more easier to explain. Please standby for a while I open up vs code.</a:t>
            </a:r>
          </a:p>
          <a:p>
            <a:r>
              <a:rPr lang="en-IN" dirty="0"/>
              <a:t>Exercise 8) Now assume that checkers in the problem above are symmetric with respect to both diagonals of the checker board. Prove that one of the checkers is placed in the </a:t>
            </a:r>
            <a:r>
              <a:rPr lang="en-IN" dirty="0" err="1"/>
              <a:t>center</a:t>
            </a:r>
            <a:r>
              <a:rPr lang="en-IN" dirty="0"/>
              <a:t> square.</a:t>
            </a:r>
          </a:p>
          <a:p>
            <a:r>
              <a:rPr lang="en-IN" dirty="0"/>
              <a:t>Exercise 9) In each box of a 15*15 square table one of the numbers 1,2,3,…,15 is written. Boxes which are symmetric to one of the main diagonals contain equal numbers, and no row or column contains two copies of the same number. Show that no two of the numbers along the main diagonal are the same.</a:t>
            </a:r>
            <a:endParaRPr lang="en-US" dirty="0"/>
          </a:p>
        </p:txBody>
      </p:sp>
    </p:spTree>
    <p:extLst>
      <p:ext uri="{BB962C8B-B14F-4D97-AF65-F5344CB8AC3E}">
        <p14:creationId xmlns:p14="http://schemas.microsoft.com/office/powerpoint/2010/main" val="319537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8666-E00A-4C26-9898-B4C817916FC7}"/>
              </a:ext>
            </a:extLst>
          </p:cNvPr>
          <p:cNvSpPr>
            <a:spLocks noGrp="1"/>
          </p:cNvSpPr>
          <p:nvPr>
            <p:ph type="title"/>
          </p:nvPr>
        </p:nvSpPr>
        <p:spPr/>
        <p:txBody>
          <a:bodyPr/>
          <a:lstStyle/>
          <a:p>
            <a:r>
              <a:rPr lang="en-US" dirty="0"/>
              <a:t>Odd and even</a:t>
            </a:r>
            <a:endParaRPr lang="en-IN" dirty="0"/>
          </a:p>
        </p:txBody>
      </p:sp>
      <p:sp>
        <p:nvSpPr>
          <p:cNvPr id="3" name="Content Placeholder 2">
            <a:extLst>
              <a:ext uri="{FF2B5EF4-FFF2-40B4-BE49-F238E27FC236}">
                <a16:creationId xmlns:a16="http://schemas.microsoft.com/office/drawing/2014/main" id="{C23C5C2D-F10D-4407-A0F0-9B24EECF6BF8}"/>
              </a:ext>
            </a:extLst>
          </p:cNvPr>
          <p:cNvSpPr>
            <a:spLocks noGrp="1"/>
          </p:cNvSpPr>
          <p:nvPr>
            <p:ph idx="1"/>
          </p:nvPr>
        </p:nvSpPr>
        <p:spPr/>
        <p:txBody>
          <a:bodyPr>
            <a:normAutofit/>
          </a:bodyPr>
          <a:lstStyle/>
          <a:p>
            <a:r>
              <a:rPr lang="en-US" dirty="0"/>
              <a:t>Example 6. Can one make change of a 25-ruble bill, using in all ten bills each having a value of 1,3, or 5 rubbles?</a:t>
            </a:r>
            <a:br>
              <a:rPr lang="en-IN" dirty="0"/>
            </a:br>
            <a:br>
              <a:rPr lang="en-IN" dirty="0"/>
            </a:br>
            <a:r>
              <a:rPr lang="en-IN" dirty="0"/>
              <a:t>Solution. No. The solution is based on the fact that sum of evenly many odd numbers is never odd.</a:t>
            </a:r>
          </a:p>
          <a:p>
            <a:r>
              <a:rPr lang="en-IN" dirty="0"/>
              <a:t>Exercise 10) The product of 22 integers is equal to 1. Show that their sum cannot be zero.</a:t>
            </a:r>
          </a:p>
          <a:p>
            <a:r>
              <a:rPr lang="en-IN" dirty="0"/>
              <a:t>Exercise 11) The numbers 1,…,10 are written in a row. Can the signs ‘+’ and ‘-’ be placed between them, so that the value of the resulting expression is 0?</a:t>
            </a:r>
          </a:p>
          <a:p>
            <a:r>
              <a:rPr lang="en-IN" dirty="0"/>
              <a:t>Exercise 12) A grasshopper jumps along a line. His first jump takes him 1 cm, </a:t>
            </a:r>
            <a:br>
              <a:rPr lang="en-IN" dirty="0"/>
            </a:br>
            <a:endParaRPr lang="en-US" dirty="0"/>
          </a:p>
        </p:txBody>
      </p:sp>
    </p:spTree>
    <p:extLst>
      <p:ext uri="{BB962C8B-B14F-4D97-AF65-F5344CB8AC3E}">
        <p14:creationId xmlns:p14="http://schemas.microsoft.com/office/powerpoint/2010/main" val="32170902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3A0-2968-485B-9148-5B0BEDD76A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96C8B9-075E-4079-80BF-594F25CBE2C6}"/>
              </a:ext>
            </a:extLst>
          </p:cNvPr>
          <p:cNvSpPr>
            <a:spLocks noGrp="1"/>
          </p:cNvSpPr>
          <p:nvPr>
            <p:ph idx="1"/>
          </p:nvPr>
        </p:nvSpPr>
        <p:spPr/>
        <p:txBody>
          <a:bodyPr/>
          <a:lstStyle/>
          <a:p>
            <a:pPr marL="0" indent="0">
              <a:buNone/>
            </a:pPr>
            <a:r>
              <a:rPr lang="en-US" dirty="0"/>
              <a:t> his second 2cm, his third 3cm and so on. Each jump can take him to the right or to the left or the right. Show that after 1985 jumps the grasshopper cannot return to the point at which he started.</a:t>
            </a:r>
          </a:p>
          <a:p>
            <a:pPr marL="0" indent="0">
              <a:buNone/>
            </a:pPr>
            <a:endParaRPr lang="en-US" dirty="0"/>
          </a:p>
          <a:p>
            <a:r>
              <a:rPr lang="en-US" dirty="0"/>
              <a:t>Exercise 13) The numbers 1,2,3,…,1985 are written on a blackboard. We decide to erase from the blackboard any two numbers, and replace them with their positive difference. After this is done several times, a single number remains on the blackboard. Can this number ever be equal to 0?</a:t>
            </a:r>
          </a:p>
          <a:p>
            <a:r>
              <a:rPr lang="en-US" dirty="0"/>
              <a:t>Exercise 14) Is it possible to arrange the numbers from 1 through 9 in a sequence so that there are oddly many numbers between 1 and 2, between 2 and 3,…, and between 8 and 9?</a:t>
            </a:r>
          </a:p>
          <a:p>
            <a:endParaRPr lang="en-IN" dirty="0"/>
          </a:p>
        </p:txBody>
      </p:sp>
    </p:spTree>
    <p:extLst>
      <p:ext uri="{BB962C8B-B14F-4D97-AF65-F5344CB8AC3E}">
        <p14:creationId xmlns:p14="http://schemas.microsoft.com/office/powerpoint/2010/main" val="413367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2CCC-6814-4D93-B79E-7E32F41E60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7F2F6C-DD98-4FC1-A066-CDB5B14B4788}"/>
              </a:ext>
            </a:extLst>
          </p:cNvPr>
          <p:cNvSpPr>
            <a:spLocks noGrp="1"/>
          </p:cNvSpPr>
          <p:nvPr>
            <p:ph idx="1"/>
          </p:nvPr>
        </p:nvSpPr>
        <p:spPr/>
        <p:txBody>
          <a:bodyPr/>
          <a:lstStyle/>
          <a:p>
            <a:r>
              <a:rPr lang="en-US" dirty="0"/>
              <a:t>Exercise 15*) Of 101 coins, 50 are counterfeit, and differ from the real coins in weight by 1 gram. Peter has a scale in the form of a balance which shows difference in weights between two objects placed in each pan. He chooses one coin, and wants to find out in one weighing whether it is counterfeit or not. Can he do this?</a:t>
            </a:r>
          </a:p>
          <a:p>
            <a:r>
              <a:rPr lang="en-US" dirty="0"/>
              <a:t>Exercise 16) Can an 8*8 chessboard be covered by 1*2 dominoes?</a:t>
            </a:r>
          </a:p>
          <a:p>
            <a:r>
              <a:rPr lang="en-US" dirty="0"/>
              <a:t>Exercise 17) 25 boys and 25 girls are seated at a round table. Show that both the neighbors of at least one student are boys.</a:t>
            </a:r>
          </a:p>
          <a:p>
            <a:r>
              <a:rPr lang="en-US" dirty="0"/>
              <a:t>Exercise 18) A 17 digit number is chosen, and its digits are reversed, forming a new number. These two numbers are added together. Prove that their sum contains at least one even digit.</a:t>
            </a:r>
            <a:endParaRPr lang="en-IN" dirty="0"/>
          </a:p>
        </p:txBody>
      </p:sp>
    </p:spTree>
    <p:extLst>
      <p:ext uri="{BB962C8B-B14F-4D97-AF65-F5344CB8AC3E}">
        <p14:creationId xmlns:p14="http://schemas.microsoft.com/office/powerpoint/2010/main" val="383134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0058-24A5-4E13-8D9E-FF32149B2446}"/>
              </a:ext>
            </a:extLst>
          </p:cNvPr>
          <p:cNvSpPr>
            <a:spLocks noGrp="1"/>
          </p:cNvSpPr>
          <p:nvPr>
            <p:ph type="title"/>
          </p:nvPr>
        </p:nvSpPr>
        <p:spPr/>
        <p:txBody>
          <a:bodyPr/>
          <a:lstStyle/>
          <a:p>
            <a:r>
              <a:rPr lang="en-US" dirty="0"/>
              <a:t>Combinatorics being used in computer science</a:t>
            </a:r>
            <a:endParaRPr lang="en-IN" dirty="0"/>
          </a:p>
        </p:txBody>
      </p:sp>
      <p:sp>
        <p:nvSpPr>
          <p:cNvPr id="3" name="Content Placeholder 2">
            <a:extLst>
              <a:ext uri="{FF2B5EF4-FFF2-40B4-BE49-F238E27FC236}">
                <a16:creationId xmlns:a16="http://schemas.microsoft.com/office/drawing/2014/main" id="{70383E21-B1A2-4525-9C7B-B74DC4083761}"/>
              </a:ext>
            </a:extLst>
          </p:cNvPr>
          <p:cNvSpPr>
            <a:spLocks noGrp="1"/>
          </p:cNvSpPr>
          <p:nvPr>
            <p:ph idx="1"/>
          </p:nvPr>
        </p:nvSpPr>
        <p:spPr/>
        <p:txBody>
          <a:bodyPr/>
          <a:lstStyle/>
          <a:p>
            <a:r>
              <a:rPr lang="en-US" dirty="0"/>
              <a:t>We link a handout where you can find this. </a:t>
            </a:r>
            <a:r>
              <a:rPr lang="en-US" dirty="0">
                <a:hlinkClick r:id="rId2"/>
              </a:rPr>
              <a:t>http://csunplugged.mines.edu/Activities/Parity/Parity.pdf</a:t>
            </a:r>
            <a:r>
              <a:rPr lang="en-US" dirty="0"/>
              <a:t> is a hyperlink and takes you to a page where its uses are mentioned in the computer language called C and C++. We would explore that, but it is out of the scope of this presentation. </a:t>
            </a:r>
            <a:endParaRPr lang="en-IN" dirty="0"/>
          </a:p>
        </p:txBody>
      </p:sp>
    </p:spTree>
    <p:extLst>
      <p:ext uri="{BB962C8B-B14F-4D97-AF65-F5344CB8AC3E}">
        <p14:creationId xmlns:p14="http://schemas.microsoft.com/office/powerpoint/2010/main" val="9288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723A-B07C-4F36-863A-038F605BE44F}"/>
              </a:ext>
            </a:extLst>
          </p:cNvPr>
          <p:cNvSpPr>
            <a:spLocks noGrp="1"/>
          </p:cNvSpPr>
          <p:nvPr>
            <p:ph type="title"/>
          </p:nvPr>
        </p:nvSpPr>
        <p:spPr/>
        <p:txBody>
          <a:bodyPr/>
          <a:lstStyle/>
          <a:p>
            <a:r>
              <a:rPr lang="en-US" dirty="0"/>
              <a:t>What is combinatorics and its uses in real life</a:t>
            </a:r>
            <a:endParaRPr lang="en-IN" dirty="0"/>
          </a:p>
        </p:txBody>
      </p:sp>
      <p:sp>
        <p:nvSpPr>
          <p:cNvPr id="3" name="Content Placeholder 2">
            <a:extLst>
              <a:ext uri="{FF2B5EF4-FFF2-40B4-BE49-F238E27FC236}">
                <a16:creationId xmlns:a16="http://schemas.microsoft.com/office/drawing/2014/main" id="{D1A2C5EC-AEE8-4BE8-B9EE-321769847849}"/>
              </a:ext>
            </a:extLst>
          </p:cNvPr>
          <p:cNvSpPr>
            <a:spLocks noGrp="1"/>
          </p:cNvSpPr>
          <p:nvPr>
            <p:ph idx="1"/>
          </p:nvPr>
        </p:nvSpPr>
        <p:spPr/>
        <p:txBody>
          <a:bodyPr/>
          <a:lstStyle/>
          <a:p>
            <a:r>
              <a:rPr lang="en-US" dirty="0"/>
              <a:t>Combinatorics is the part of higher mathematics that is used in a lot of real life situations. It usually deals with counting, and certain kinds of financial structures. It is basically nothing but logic with a little bit of theory involved. It is used in computer science, biology, physics to make things possible. One of many examples of how parity could be used in computer science is given in the examples to come. </a:t>
            </a:r>
          </a:p>
          <a:p>
            <a:r>
              <a:rPr lang="en-US" dirty="0"/>
              <a:t>Combinatorics oftentimes deals with construction, mathematical construction. Combinatorics, fused with other fields of higher mathematics, produces a lot of other very useful products.</a:t>
            </a:r>
          </a:p>
          <a:p>
            <a:r>
              <a:rPr lang="en-US" dirty="0"/>
              <a:t>We also prove today that mathematics is not only used for helping other subjects like physics come up with useful products, but it also deserves its own </a:t>
            </a:r>
            <a:r>
              <a:rPr lang="en-US" dirty="0" err="1"/>
              <a:t>recognization</a:t>
            </a:r>
            <a:endParaRPr lang="en-IN" dirty="0"/>
          </a:p>
        </p:txBody>
      </p:sp>
    </p:spTree>
    <p:extLst>
      <p:ext uri="{BB962C8B-B14F-4D97-AF65-F5344CB8AC3E}">
        <p14:creationId xmlns:p14="http://schemas.microsoft.com/office/powerpoint/2010/main" val="1775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5767-E5BE-4779-A42B-9A00F8249E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55802F-959F-4102-97FF-F73FB7D5E272}"/>
              </a:ext>
            </a:extLst>
          </p:cNvPr>
          <p:cNvSpPr>
            <a:spLocks noGrp="1"/>
          </p:cNvSpPr>
          <p:nvPr>
            <p:ph idx="1"/>
          </p:nvPr>
        </p:nvSpPr>
        <p:spPr/>
        <p:txBody>
          <a:bodyPr/>
          <a:lstStyle/>
          <a:p>
            <a:r>
              <a:rPr lang="en-US" dirty="0"/>
              <a:t>Combinatorics combined with real analysis also gives off the estimate of infinity. Combinatorics combined with geometry produces very important products like graph theory. We see how graph theory can be used in a lot of different places in time to come. We will also explore various other areas of combinatorics like pigeon hole principle, a very simple principle that states that whenever there are n+1 pigeons and n holes, at least a single hole will have to contain 2 pigeons. For those who are seeing this for the first time, it might seem like a very bad joke, but it is not. We will also explore how very simple of concepts of combinatorics can result into some of the harder problems.</a:t>
            </a:r>
            <a:endParaRPr lang="en-IN" dirty="0"/>
          </a:p>
        </p:txBody>
      </p:sp>
    </p:spTree>
    <p:extLst>
      <p:ext uri="{BB962C8B-B14F-4D97-AF65-F5344CB8AC3E}">
        <p14:creationId xmlns:p14="http://schemas.microsoft.com/office/powerpoint/2010/main" val="276415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00B1-6F5A-4997-82AA-F218B20CB4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541A7-F174-4540-BABE-30FE30A960CF}"/>
              </a:ext>
            </a:extLst>
          </p:cNvPr>
          <p:cNvSpPr>
            <a:spLocks noGrp="1"/>
          </p:cNvSpPr>
          <p:nvPr>
            <p:ph idx="1"/>
          </p:nvPr>
        </p:nvSpPr>
        <p:spPr/>
        <p:txBody>
          <a:bodyPr/>
          <a:lstStyle/>
          <a:p>
            <a:r>
              <a:rPr lang="en-US" dirty="0"/>
              <a:t>Combinatorics is popular for the breadth of problems it tackles. It is actually very useful not only when combined with others but also when it’s on its own.</a:t>
            </a:r>
          </a:p>
          <a:p>
            <a:r>
              <a:rPr lang="en-US" dirty="0"/>
              <a:t>A mathematician who studies combinatorics is also called a </a:t>
            </a:r>
            <a:r>
              <a:rPr lang="en-US" dirty="0" err="1"/>
              <a:t>combinatorialist</a:t>
            </a:r>
            <a:r>
              <a:rPr lang="en-US" dirty="0"/>
              <a:t>.</a:t>
            </a:r>
          </a:p>
          <a:p>
            <a:r>
              <a:rPr lang="en-US" dirty="0"/>
              <a:t>I will list all of the topics in the combinatorics that we may explore in future classes, if possible. </a:t>
            </a:r>
            <a:br>
              <a:rPr lang="en-US" dirty="0"/>
            </a:br>
            <a:r>
              <a:rPr lang="en-US" dirty="0"/>
              <a:t>The main sub-branches of combinatorics include: Graph theory, Topology, Combinatorial Geometry, Partition theory, Category theory, Order theory, Extremal combinatorics, </a:t>
            </a:r>
            <a:r>
              <a:rPr lang="en-US" dirty="0" err="1"/>
              <a:t>Probailistic</a:t>
            </a:r>
            <a:r>
              <a:rPr lang="en-US" dirty="0"/>
              <a:t> methods in combinatorics etc.</a:t>
            </a:r>
          </a:p>
        </p:txBody>
      </p:sp>
    </p:spTree>
    <p:extLst>
      <p:ext uri="{BB962C8B-B14F-4D97-AF65-F5344CB8AC3E}">
        <p14:creationId xmlns:p14="http://schemas.microsoft.com/office/powerpoint/2010/main" val="261085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B21E-CA75-4443-9ECE-EDCE90CF10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153005-F87A-4675-A664-5AB3A9F00BE1}"/>
              </a:ext>
            </a:extLst>
          </p:cNvPr>
          <p:cNvSpPr>
            <a:spLocks noGrp="1"/>
          </p:cNvSpPr>
          <p:nvPr>
            <p:ph idx="1"/>
          </p:nvPr>
        </p:nvSpPr>
        <p:spPr/>
        <p:txBody>
          <a:bodyPr/>
          <a:lstStyle/>
          <a:p>
            <a:r>
              <a:rPr lang="en-US" dirty="0"/>
              <a:t>We will consider this an extension of chapter 16 in our mathematics book, and several chapters focusing on algebra. We link the part which I am talking about. </a:t>
            </a:r>
          </a:p>
          <a:p>
            <a:r>
              <a:rPr lang="en-US" dirty="0"/>
              <a:t>It is the part where they talk about invariants in how sum of a 2-digit number and its reciprocal is always divisible by 11. We will see very similar examples to that one.</a:t>
            </a:r>
          </a:p>
          <a:p>
            <a:r>
              <a:rPr lang="en-US" dirty="0"/>
              <a:t>This link takes us to the digital version of the chapter </a:t>
            </a:r>
            <a:r>
              <a:rPr lang="en-US" dirty="0">
                <a:hlinkClick r:id="rId2"/>
              </a:rPr>
              <a:t>https://ncert.nic.in/textbook/pdf/hemh116.pdf</a:t>
            </a:r>
            <a:r>
              <a:rPr lang="en-US" dirty="0"/>
              <a:t> .</a:t>
            </a:r>
          </a:p>
          <a:p>
            <a:r>
              <a:rPr lang="en-US" dirty="0"/>
              <a:t>We will also look at an example of an invariant in the back of the copies. I recommend to look for your copies’ </a:t>
            </a:r>
            <a:r>
              <a:rPr lang="en-US"/>
              <a:t>last pages.</a:t>
            </a:r>
            <a:endParaRPr lang="en-IN" dirty="0"/>
          </a:p>
        </p:txBody>
      </p:sp>
    </p:spTree>
    <p:extLst>
      <p:ext uri="{BB962C8B-B14F-4D97-AF65-F5344CB8AC3E}">
        <p14:creationId xmlns:p14="http://schemas.microsoft.com/office/powerpoint/2010/main" val="244440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64C9-7A23-4D7F-851F-05C459C02AF9}"/>
              </a:ext>
            </a:extLst>
          </p:cNvPr>
          <p:cNvSpPr>
            <a:spLocks noGrp="1"/>
          </p:cNvSpPr>
          <p:nvPr>
            <p:ph type="title"/>
          </p:nvPr>
        </p:nvSpPr>
        <p:spPr/>
        <p:txBody>
          <a:bodyPr/>
          <a:lstStyle/>
          <a:p>
            <a:r>
              <a:rPr lang="en-US" dirty="0"/>
              <a:t>What is parity</a:t>
            </a:r>
            <a:endParaRPr lang="en-IN" dirty="0"/>
          </a:p>
        </p:txBody>
      </p:sp>
      <p:sp>
        <p:nvSpPr>
          <p:cNvPr id="3" name="Content Placeholder 2">
            <a:extLst>
              <a:ext uri="{FF2B5EF4-FFF2-40B4-BE49-F238E27FC236}">
                <a16:creationId xmlns:a16="http://schemas.microsoft.com/office/drawing/2014/main" id="{74DB233C-9E8C-4BFE-8583-186732CC30E0}"/>
              </a:ext>
            </a:extLst>
          </p:cNvPr>
          <p:cNvSpPr>
            <a:spLocks noGrp="1"/>
          </p:cNvSpPr>
          <p:nvPr>
            <p:ph idx="1"/>
          </p:nvPr>
        </p:nvSpPr>
        <p:spPr/>
        <p:txBody>
          <a:bodyPr>
            <a:normAutofit/>
          </a:bodyPr>
          <a:lstStyle/>
          <a:p>
            <a:r>
              <a:rPr lang="en-US" sz="2400" dirty="0"/>
              <a:t>Parity is basically nothing but the definition of odd and even.</a:t>
            </a:r>
          </a:p>
          <a:p>
            <a:r>
              <a:rPr lang="en-US" sz="2400" dirty="0"/>
              <a:t>I am sure you have heard of them before. </a:t>
            </a:r>
          </a:p>
          <a:p>
            <a:r>
              <a:rPr lang="en-US" sz="2400" dirty="0"/>
              <a:t>An even number is said to have an even parity. An odd number is said to have an odd parity. This concept, despite its utmost simplicity, appears in the solution of most varied sorts of questions. It turns out to be useful in the solution of many very hard problems. We will explore that in this whole presentation.</a:t>
            </a:r>
          </a:p>
          <a:p>
            <a:r>
              <a:rPr lang="en-US" sz="2400" dirty="0"/>
              <a:t>Its simplicity makes it more common to use in problems in various stages making it be possible to form harder problems.</a:t>
            </a:r>
            <a:endParaRPr lang="en-IN" sz="2400" dirty="0"/>
          </a:p>
        </p:txBody>
      </p:sp>
    </p:spTree>
    <p:extLst>
      <p:ext uri="{BB962C8B-B14F-4D97-AF65-F5344CB8AC3E}">
        <p14:creationId xmlns:p14="http://schemas.microsoft.com/office/powerpoint/2010/main" val="241420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40FD-6065-4A31-A4D6-F5C124931647}"/>
              </a:ext>
            </a:extLst>
          </p:cNvPr>
          <p:cNvSpPr>
            <a:spLocks noGrp="1"/>
          </p:cNvSpPr>
          <p:nvPr>
            <p:ph type="title"/>
          </p:nvPr>
        </p:nvSpPr>
        <p:spPr/>
        <p:txBody>
          <a:bodyPr/>
          <a:lstStyle/>
          <a:p>
            <a:r>
              <a:rPr lang="en-US" dirty="0"/>
              <a:t>alternations</a:t>
            </a:r>
            <a:endParaRPr lang="en-IN" dirty="0"/>
          </a:p>
        </p:txBody>
      </p:sp>
      <p:sp>
        <p:nvSpPr>
          <p:cNvPr id="3" name="Content Placeholder 2">
            <a:extLst>
              <a:ext uri="{FF2B5EF4-FFF2-40B4-BE49-F238E27FC236}">
                <a16:creationId xmlns:a16="http://schemas.microsoft.com/office/drawing/2014/main" id="{5D8F9B16-8599-40E9-A4DA-81BADB8F78CB}"/>
              </a:ext>
            </a:extLst>
          </p:cNvPr>
          <p:cNvSpPr>
            <a:spLocks noGrp="1"/>
          </p:cNvSpPr>
          <p:nvPr>
            <p:ph idx="1"/>
          </p:nvPr>
        </p:nvSpPr>
        <p:spPr/>
        <p:txBody>
          <a:bodyPr>
            <a:normAutofit lnSpcReduction="10000"/>
          </a:bodyPr>
          <a:lstStyle/>
          <a:p>
            <a:r>
              <a:rPr lang="en-US" dirty="0"/>
              <a:t>This method is a very common method and we will see how to use this with an example.</a:t>
            </a:r>
          </a:p>
          <a:p>
            <a:r>
              <a:rPr lang="en-US" dirty="0"/>
              <a:t>Example 1. Eleven gears are placed on a plane, arranged in a chain as shown. Can all the gears rotate simultaneously?</a:t>
            </a:r>
            <a:br>
              <a:rPr lang="en-US" dirty="0"/>
            </a:br>
            <a:br>
              <a:rPr lang="en-US" dirty="0"/>
            </a:br>
            <a:r>
              <a:rPr lang="en-US" dirty="0"/>
              <a:t>Solution.  See the figure there. </a:t>
            </a:r>
            <a:br>
              <a:rPr lang="en-US" dirty="0"/>
            </a:br>
            <a:r>
              <a:rPr lang="en-US" dirty="0"/>
              <a:t>We claim that the answer is no. </a:t>
            </a:r>
            <a:br>
              <a:rPr lang="en-US" dirty="0"/>
            </a:br>
            <a:r>
              <a:rPr lang="en-US" dirty="0"/>
              <a:t>Suppose that the first gear rotates</a:t>
            </a:r>
            <a:br>
              <a:rPr lang="en-US" dirty="0"/>
            </a:br>
            <a:r>
              <a:rPr lang="en-US" dirty="0"/>
              <a:t>clockwise. Then the second gear must</a:t>
            </a:r>
            <a:br>
              <a:rPr lang="en-US" dirty="0"/>
            </a:br>
            <a:r>
              <a:rPr lang="en-US" dirty="0"/>
              <a:t>rotate counter-clockwise, the third </a:t>
            </a:r>
            <a:br>
              <a:rPr lang="en-US" dirty="0"/>
            </a:br>
            <a:r>
              <a:rPr lang="en-US" dirty="0"/>
              <a:t>clockwise again, the fourth counter-</a:t>
            </a:r>
            <a:br>
              <a:rPr lang="en-US" dirty="0"/>
            </a:br>
            <a:r>
              <a:rPr lang="en-US" dirty="0"/>
              <a:t>-clockwise, and so on. It is clear that</a:t>
            </a:r>
            <a:br>
              <a:rPr lang="en-US" dirty="0"/>
            </a:br>
            <a:r>
              <a:rPr lang="en-US" dirty="0"/>
              <a:t>the ‘odd’ gears must rotate clock-wise</a:t>
            </a:r>
            <a:endParaRPr lang="en-IN" dirty="0"/>
          </a:p>
        </p:txBody>
      </p:sp>
      <p:pic>
        <p:nvPicPr>
          <p:cNvPr id="5" name="Picture 4">
            <a:extLst>
              <a:ext uri="{FF2B5EF4-FFF2-40B4-BE49-F238E27FC236}">
                <a16:creationId xmlns:a16="http://schemas.microsoft.com/office/drawing/2014/main" id="{463F2778-FE04-4092-AE72-629875F7CD94}"/>
              </a:ext>
            </a:extLst>
          </p:cNvPr>
          <p:cNvPicPr>
            <a:picLocks noChangeAspect="1"/>
          </p:cNvPicPr>
          <p:nvPr/>
        </p:nvPicPr>
        <p:blipFill>
          <a:blip r:embed="rId2"/>
          <a:stretch>
            <a:fillRect/>
          </a:stretch>
        </p:blipFill>
        <p:spPr>
          <a:xfrm>
            <a:off x="6401297" y="3547486"/>
            <a:ext cx="5925377" cy="3238952"/>
          </a:xfrm>
          <a:prstGeom prst="rect">
            <a:avLst/>
          </a:prstGeom>
        </p:spPr>
      </p:pic>
    </p:spTree>
    <p:extLst>
      <p:ext uri="{BB962C8B-B14F-4D97-AF65-F5344CB8AC3E}">
        <p14:creationId xmlns:p14="http://schemas.microsoft.com/office/powerpoint/2010/main" val="276587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8D9B-F207-4C59-88A1-E9D3C07FC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1E5E91-32D1-409E-AE85-81BD5317F2C7}"/>
              </a:ext>
            </a:extLst>
          </p:cNvPr>
          <p:cNvSpPr>
            <a:spLocks noGrp="1"/>
          </p:cNvSpPr>
          <p:nvPr>
            <p:ph idx="1"/>
          </p:nvPr>
        </p:nvSpPr>
        <p:spPr/>
        <p:txBody>
          <a:bodyPr/>
          <a:lstStyle/>
          <a:p>
            <a:pPr marL="0" indent="0">
              <a:buNone/>
            </a:pPr>
            <a:r>
              <a:rPr lang="en-US" dirty="0"/>
              <a:t>  While the ‘even’ gears must rotate counter-clockwise. But then the first and     eleventh gears must rotate in the same direction. This is a contradiction.</a:t>
            </a:r>
          </a:p>
          <a:p>
            <a:r>
              <a:rPr lang="en-US" dirty="0"/>
              <a:t>The main idea in the solution there presented above is alternations. Finding objects that alternate is the basic idea in the solution of the following problems as well.</a:t>
            </a:r>
          </a:p>
          <a:p>
            <a:r>
              <a:rPr lang="en-US" dirty="0"/>
              <a:t>Example 2. On a chessboard, a knight starts from square a1, and returns there after making several moves. Show that the knight makes an even number of moves.</a:t>
            </a:r>
            <a:br>
              <a:rPr lang="en-US" dirty="0"/>
            </a:br>
            <a:r>
              <a:rPr lang="en-US" dirty="0"/>
              <a:t>Solution. Write up to be made in class in slide 6. </a:t>
            </a:r>
            <a:endParaRPr lang="en-IN" dirty="0"/>
          </a:p>
        </p:txBody>
      </p:sp>
    </p:spTree>
    <p:extLst>
      <p:ext uri="{BB962C8B-B14F-4D97-AF65-F5344CB8AC3E}">
        <p14:creationId xmlns:p14="http://schemas.microsoft.com/office/powerpoint/2010/main" val="37862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3FA1-6B01-4384-BC11-E599EB34FF7B}"/>
              </a:ext>
            </a:extLst>
          </p:cNvPr>
          <p:cNvSpPr>
            <a:spLocks noGrp="1"/>
          </p:cNvSpPr>
          <p:nvPr>
            <p:ph type="title"/>
          </p:nvPr>
        </p:nvSpPr>
        <p:spPr/>
        <p:txBody>
          <a:bodyPr/>
          <a:lstStyle/>
          <a:p>
            <a:r>
              <a:rPr lang="en-US" dirty="0"/>
              <a:t>Help the knight!</a:t>
            </a:r>
            <a:endParaRPr lang="en-IN" dirty="0"/>
          </a:p>
        </p:txBody>
      </p:sp>
      <p:sp>
        <p:nvSpPr>
          <p:cNvPr id="3" name="Content Placeholder 2">
            <a:extLst>
              <a:ext uri="{FF2B5EF4-FFF2-40B4-BE49-F238E27FC236}">
                <a16:creationId xmlns:a16="http://schemas.microsoft.com/office/drawing/2014/main" id="{CAA24E58-40D0-4C79-8976-6FE6FA0736C4}"/>
              </a:ext>
            </a:extLst>
          </p:cNvPr>
          <p:cNvSpPr>
            <a:spLocks noGrp="1"/>
          </p:cNvSpPr>
          <p:nvPr>
            <p:ph idx="1"/>
          </p:nvPr>
        </p:nvSpPr>
        <p:spPr/>
        <p:txBody>
          <a:bodyPr/>
          <a:lstStyle/>
          <a:p>
            <a:r>
              <a:rPr lang="en-US" dirty="0"/>
              <a:t>Example 3. Can a knight start at square a1 of a chessboard, and go to the square h8, visiting each of the remaining squares exactly once on the way?</a:t>
            </a:r>
            <a:br>
              <a:rPr lang="en-US" dirty="0"/>
            </a:br>
            <a:br>
              <a:rPr lang="en-US" dirty="0"/>
            </a:br>
            <a:r>
              <a:rPr lang="en-US" dirty="0"/>
              <a:t>Solution. No, the knight can not. At each move, a knight jumps from a square of one color to a square of the opposite color. Since the knight must make 63 moves, the last (odd) move must bring him to a square of the opposite color from the square on which he started. However, squares a1 and h8 are of the same color. This follows from example 2.</a:t>
            </a:r>
            <a:endParaRPr lang="en-IN" dirty="0"/>
          </a:p>
        </p:txBody>
      </p:sp>
    </p:spTree>
    <p:extLst>
      <p:ext uri="{BB962C8B-B14F-4D97-AF65-F5344CB8AC3E}">
        <p14:creationId xmlns:p14="http://schemas.microsoft.com/office/powerpoint/2010/main" val="6540624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213</TotalTime>
  <Words>1970</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Combinatorics </vt:lpstr>
      <vt:lpstr>What is combinatorics and its uses in real life</vt:lpstr>
      <vt:lpstr>PowerPoint Presentation</vt:lpstr>
      <vt:lpstr>PowerPoint Presentation</vt:lpstr>
      <vt:lpstr>PowerPoint Presentation</vt:lpstr>
      <vt:lpstr>What is parity</vt:lpstr>
      <vt:lpstr>alternations</vt:lpstr>
      <vt:lpstr>PowerPoint Presentation</vt:lpstr>
      <vt:lpstr>Help the knight!</vt:lpstr>
      <vt:lpstr>Exercises </vt:lpstr>
      <vt:lpstr>Partitioning into pairs</vt:lpstr>
      <vt:lpstr>Exercises </vt:lpstr>
      <vt:lpstr>Special example and some exercises</vt:lpstr>
      <vt:lpstr>Odd and even</vt:lpstr>
      <vt:lpstr>PowerPoint Presentation</vt:lpstr>
      <vt:lpstr>PowerPoint Presentation</vt:lpstr>
      <vt:lpstr>Combinatorics being used in computer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Combinatorics </dc:title>
  <dc:creator>problemsolver4ever@outlook.com</dc:creator>
  <cp:lastModifiedBy>problemsolver4ever@outlook.com</cp:lastModifiedBy>
  <cp:revision>4</cp:revision>
  <dcterms:created xsi:type="dcterms:W3CDTF">2022-02-16T07:14:37Z</dcterms:created>
  <dcterms:modified xsi:type="dcterms:W3CDTF">2022-02-16T18:03:59Z</dcterms:modified>
</cp:coreProperties>
</file>