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Book Antiqua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hLYbdTgRQ9Tj0AtpfIWdusyhXx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BookAntiqua-bold.fntdata"/><Relationship Id="rId12" Type="http://schemas.openxmlformats.org/officeDocument/2006/relationships/slide" Target="slides/slide6.xml"/><Relationship Id="rId56" Type="http://schemas.openxmlformats.org/officeDocument/2006/relationships/font" Target="fonts/BookAntiqua-regular.fntdata"/><Relationship Id="rId15" Type="http://schemas.openxmlformats.org/officeDocument/2006/relationships/slide" Target="slides/slide9.xml"/><Relationship Id="rId59" Type="http://schemas.openxmlformats.org/officeDocument/2006/relationships/font" Target="fonts/BookAntiqua-boldItalic.fntdata"/><Relationship Id="rId14" Type="http://schemas.openxmlformats.org/officeDocument/2006/relationships/slide" Target="slides/slide8.xml"/><Relationship Id="rId58" Type="http://schemas.openxmlformats.org/officeDocument/2006/relationships/font" Target="fonts/BookAntiqu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13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5" name="Google Shape;265;p1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13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1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6" name="Google Shape;336;p2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p21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22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Google Shape;362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3" name="Google Shape;363;p2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22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2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28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459" name="Google Shape;459;p2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0" name="Google Shape;460;p28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2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28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6" name="Google Shape;576;p29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78" name="Google Shape;578;p2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9" name="Google Shape;579;p29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1" name="Google Shape;581;p29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30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633" name="Google Shape;633;p3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4" name="Google Shape;634;p30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5" name="Google Shape;635;p3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6" name="Google Shape;636;p30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1" name="Google Shape;701;p35:notes"/>
          <p:cNvSpPr txBox="1"/>
          <p:nvPr/>
        </p:nvSpPr>
        <p:spPr>
          <a:xfrm>
            <a:off x="388620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2" name="Google Shape;702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703" name="Google Shape;703;p3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4" name="Google Shape;704;p35:notes"/>
          <p:cNvSpPr txBox="1"/>
          <p:nvPr/>
        </p:nvSpPr>
        <p:spPr>
          <a:xfrm>
            <a:off x="0" y="0"/>
            <a:ext cx="2971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5" name="Google Shape;705;p3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6" name="Google Shape;706;p35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p36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6" name="Google Shape;74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7" name="Google Shape;747;p3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8" name="Google Shape;748;p3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9" name="Google Shape;749;p3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0" name="Google Shape;750;p36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9" name="Google Shape;839;p41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0" name="Google Shape;84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841" name="Google Shape;841;p4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2" name="Google Shape;842;p4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3" name="Google Shape;843;p4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4" name="Google Shape;844;p41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3" name="Google Shape;853;p4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4" name="Google Shape;854;p42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1" name="Google Shape;861;p43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2" name="Google Shape;862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63" name="Google Shape;863;p4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4" name="Google Shape;864;p43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5" name="Google Shape;865;p4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6" name="Google Shape;866;p43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7" name="Google Shape;947;p44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8" name="Google Shape;948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949" name="Google Shape;949;p4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0" name="Google Shape;950;p44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1" name="Google Shape;951;p4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2" name="Google Shape;952;p44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3" name="Google Shape;1033;p45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4" name="Google Shape;1034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1035" name="Google Shape;1035;p4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6" name="Google Shape;1036;p45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7" name="Google Shape;1037;p4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8" name="Google Shape;1038;p45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3" name="Google Shape;1123;p46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4" name="Google Shape;1124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125" name="Google Shape;1125;p4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6" name="Google Shape;1126;p46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7" name="Google Shape;1127;p4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8" name="Google Shape;1128;p46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7" name="Google Shape;1137;p47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8" name="Google Shape;1138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1139" name="Google Shape;1139;p4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0" name="Google Shape;1140;p47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1" name="Google Shape;1141;p4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2" name="Google Shape;1142;p47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1" name="Google Shape;1151;p4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2" name="Google Shape;1152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153" name="Google Shape;1153;p4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4" name="Google Shape;1154;p4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5" name="Google Shape;1155;p4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6" name="Google Shape;1156;p48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5" name="Google Shape;1165;p49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6" name="Google Shape;1166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/>
          </a:p>
        </p:txBody>
      </p:sp>
      <p:sp>
        <p:nvSpPr>
          <p:cNvPr id="1167" name="Google Shape;1167;p4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8" name="Google Shape;1168;p49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9" name="Google Shape;1169;p4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0" name="Google Shape;1170;p49:notes"/>
          <p:cNvSpPr txBox="1"/>
          <p:nvPr>
            <p:ph idx="1" type="body"/>
          </p:nvPr>
        </p:nvSpPr>
        <p:spPr>
          <a:xfrm>
            <a:off x="914400" y="4343400"/>
            <a:ext cx="5029200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0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118" name="Google Shape;118;p60"/>
          <p:cNvSpPr txBox="1"/>
          <p:nvPr>
            <p:ph idx="2" type="body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/>
        </p:txBody>
      </p:sp>
      <p:sp>
        <p:nvSpPr>
          <p:cNvPr id="119" name="Google Shape;119;p6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/>
        </p:txBody>
      </p:sp>
      <p:sp>
        <p:nvSpPr>
          <p:cNvPr id="125" name="Google Shape;125;p6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3"/>
          <p:cNvSpPr txBox="1"/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3"/>
          <p:cNvSpPr txBox="1"/>
          <p:nvPr>
            <p:ph idx="1" type="subTitle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9" name="Google Shape;179;p6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/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" type="body"/>
          </p:nvPr>
        </p:nvSpPr>
        <p:spPr>
          <a:xfrm>
            <a:off x="457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54"/>
          <p:cNvSpPr/>
          <p:nvPr>
            <p:ph idx="2" type="clipArt"/>
          </p:nvPr>
        </p:nvSpPr>
        <p:spPr>
          <a:xfrm>
            <a:off x="4648200" y="1600200"/>
            <a:ext cx="40386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Google Shape;77;p5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type="title"/>
          </p:nvPr>
        </p:nvSpPr>
        <p:spPr>
          <a:xfrm rot="5400000">
            <a:off x="4679950" y="2049463"/>
            <a:ext cx="5953125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" type="body"/>
          </p:nvPr>
        </p:nvSpPr>
        <p:spPr>
          <a:xfrm rot="5400000">
            <a:off x="481807" y="64295"/>
            <a:ext cx="5953125" cy="60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1" type="body"/>
          </p:nvPr>
        </p:nvSpPr>
        <p:spPr>
          <a:xfrm rot="5400000">
            <a:off x="2343944" y="-286544"/>
            <a:ext cx="4456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/>
        </p:txBody>
      </p:sp>
      <p:sp>
        <p:nvSpPr>
          <p:cNvPr id="102" name="Google Shape;102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/>
        </p:txBody>
      </p:sp>
      <p:sp>
        <p:nvSpPr>
          <p:cNvPr id="103" name="Google Shape;103;p5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109" name="Google Shape;109;p5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110" name="Google Shape;110;p5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b="1" sz="1600"/>
            </a:lvl9pPr>
          </a:lstStyle>
          <a:p/>
        </p:txBody>
      </p:sp>
      <p:sp>
        <p:nvSpPr>
          <p:cNvPr id="111" name="Google Shape;111;p5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/>
        </p:txBody>
      </p:sp>
      <p:sp>
        <p:nvSpPr>
          <p:cNvPr id="112" name="Google Shape;112;p5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0"/>
          <p:cNvGrpSpPr/>
          <p:nvPr/>
        </p:nvGrpSpPr>
        <p:grpSpPr>
          <a:xfrm>
            <a:off x="-182507" y="-91300"/>
            <a:ext cx="3205025" cy="6947711"/>
            <a:chOff x="-115" y="-58"/>
            <a:chExt cx="2019" cy="4377"/>
          </a:xfrm>
        </p:grpSpPr>
        <p:sp>
          <p:nvSpPr>
            <p:cNvPr id="11" name="Google Shape;11;p50"/>
            <p:cNvSpPr/>
            <p:nvPr/>
          </p:nvSpPr>
          <p:spPr>
            <a:xfrm>
              <a:off x="-5" y="3262"/>
              <a:ext cx="472" cy="802"/>
            </a:xfrm>
            <a:custGeom>
              <a:rect b="b" l="l" r="r" t="t"/>
              <a:pathLst>
                <a:path extrusionOk="0" h="802" w="47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2" name="Google Shape;12;p50"/>
            <p:cNvGrpSpPr/>
            <p:nvPr/>
          </p:nvGrpSpPr>
          <p:grpSpPr>
            <a:xfrm flipH="1" rot="-6600000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3" name="Google Shape;13;p5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" name="Google Shape;14;p5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" name="Google Shape;15;p5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6" name="Google Shape;16;p50"/>
            <p:cNvSpPr/>
            <p:nvPr/>
          </p:nvSpPr>
          <p:spPr>
            <a:xfrm>
              <a:off x="90" y="1736"/>
              <a:ext cx="710" cy="768"/>
            </a:xfrm>
            <a:custGeom>
              <a:rect b="b" l="l" r="r" t="t"/>
              <a:pathLst>
                <a:path extrusionOk="0" h="768" w="710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7;p50"/>
            <p:cNvGrpSpPr/>
            <p:nvPr/>
          </p:nvGrpSpPr>
          <p:grpSpPr>
            <a:xfrm rot="360000">
              <a:off x="-26" y="1708"/>
              <a:ext cx="1840" cy="1808"/>
              <a:chOff x="23" y="2769"/>
              <a:chExt cx="937" cy="865"/>
            </a:xfrm>
          </p:grpSpPr>
          <p:sp>
            <p:nvSpPr>
              <p:cNvPr id="18" name="Google Shape;18;p50"/>
              <p:cNvSpPr/>
              <p:nvPr/>
            </p:nvSpPr>
            <p:spPr>
              <a:xfrm flipH="1" rot="420000">
                <a:off x="125" y="2787"/>
                <a:ext cx="313" cy="303"/>
              </a:xfrm>
              <a:custGeom>
                <a:rect b="b" l="l" r="r" t="t"/>
                <a:pathLst>
                  <a:path extrusionOk="0" h="210" w="217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" name="Google Shape;19;p50"/>
              <p:cNvSpPr/>
              <p:nvPr/>
            </p:nvSpPr>
            <p:spPr>
              <a:xfrm flipH="1" rot="420000">
                <a:off x="41" y="2843"/>
                <a:ext cx="262" cy="308"/>
              </a:xfrm>
              <a:custGeom>
                <a:rect b="b" l="l" r="r" t="t"/>
                <a:pathLst>
                  <a:path extrusionOk="0" h="213" w="182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" name="Google Shape;20;p50"/>
              <p:cNvSpPr/>
              <p:nvPr/>
            </p:nvSpPr>
            <p:spPr>
              <a:xfrm flipH="1" rot="420000">
                <a:off x="121" y="2907"/>
                <a:ext cx="93" cy="156"/>
              </a:xfrm>
              <a:custGeom>
                <a:rect b="b" l="l" r="r" t="t"/>
                <a:pathLst>
                  <a:path extrusionOk="0" h="217" w="128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" name="Google Shape;21;p50"/>
              <p:cNvSpPr/>
              <p:nvPr/>
            </p:nvSpPr>
            <p:spPr>
              <a:xfrm flipH="1" rot="420000">
                <a:off x="313" y="3110"/>
                <a:ext cx="85" cy="93"/>
              </a:xfrm>
              <a:custGeom>
                <a:rect b="b" l="l" r="r" t="t"/>
                <a:pathLst>
                  <a:path extrusionOk="0" h="132" w="117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" name="Google Shape;22;p50"/>
              <p:cNvSpPr/>
              <p:nvPr/>
            </p:nvSpPr>
            <p:spPr>
              <a:xfrm flipH="1" rot="420000">
                <a:off x="289" y="3135"/>
                <a:ext cx="21" cy="55"/>
              </a:xfrm>
              <a:custGeom>
                <a:rect b="b" l="l" r="r" t="t"/>
                <a:pathLst>
                  <a:path extrusionOk="0" h="77" w="29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23" name="Google Shape;23;p50"/>
              <p:cNvGrpSpPr/>
              <p:nvPr/>
            </p:nvGrpSpPr>
            <p:grpSpPr>
              <a:xfrm flipH="1" rot="-10680000">
                <a:off x="324" y="3189"/>
                <a:ext cx="629" cy="434"/>
                <a:chOff x="-378" y="1701"/>
                <a:chExt cx="629" cy="434"/>
              </a:xfrm>
            </p:grpSpPr>
            <p:sp>
              <p:nvSpPr>
                <p:cNvPr id="24" name="Google Shape;24;p50"/>
                <p:cNvSpPr/>
                <p:nvPr/>
              </p:nvSpPr>
              <p:spPr>
                <a:xfrm rot="4200000">
                  <a:off x="-242" y="1806"/>
                  <a:ext cx="143" cy="390"/>
                </a:xfrm>
                <a:custGeom>
                  <a:rect b="b" l="l" r="r" t="t"/>
                  <a:pathLst>
                    <a:path extrusionOk="0" h="564" w="207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5" name="Google Shape;25;p50"/>
                <p:cNvSpPr/>
                <p:nvPr/>
              </p:nvSpPr>
              <p:spPr>
                <a:xfrm rot="4200000">
                  <a:off x="124" y="1760"/>
                  <a:ext cx="33" cy="160"/>
                </a:xfrm>
                <a:custGeom>
                  <a:rect b="b" l="l" r="r" t="t"/>
                  <a:pathLst>
                    <a:path extrusionOk="0" h="232" w="47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26" name="Google Shape;26;p50"/>
                <p:cNvSpPr/>
                <p:nvPr/>
              </p:nvSpPr>
              <p:spPr>
                <a:xfrm rot="4200000">
                  <a:off x="198" y="1720"/>
                  <a:ext cx="60" cy="27"/>
                </a:xfrm>
                <a:custGeom>
                  <a:rect b="b" l="l" r="r" t="t"/>
                  <a:pathLst>
                    <a:path extrusionOk="0" h="40" w="87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grpSp>
          <p:nvGrpSpPr>
            <p:cNvPr id="27" name="Google Shape;27;p50"/>
            <p:cNvGrpSpPr/>
            <p:nvPr/>
          </p:nvGrpSpPr>
          <p:grpSpPr>
            <a:xfrm rot="6240000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28" name="Google Shape;28;p5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" name="Google Shape;29;p5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30;p5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1" name="Google Shape;31;p50"/>
            <p:cNvGrpSpPr/>
            <p:nvPr/>
          </p:nvGrpSpPr>
          <p:grpSpPr>
            <a:xfrm rot="4980000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32" name="Google Shape;32;p5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33;p5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34;p5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5" name="Google Shape;35;p50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36" name="Google Shape;36;p50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37;p50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38;p50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39" name="Google Shape;39;p50"/>
            <p:cNvSpPr/>
            <p:nvPr/>
          </p:nvSpPr>
          <p:spPr>
            <a:xfrm>
              <a:off x="87" y="94"/>
              <a:ext cx="699" cy="756"/>
            </a:xfrm>
            <a:custGeom>
              <a:rect b="b" l="l" r="r" t="t"/>
              <a:pathLst>
                <a:path extrusionOk="0" h="756" w="699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50"/>
            <p:cNvSpPr/>
            <p:nvPr/>
          </p:nvSpPr>
          <p:spPr>
            <a:xfrm rot="780000">
              <a:off x="242" y="3404"/>
              <a:ext cx="132" cy="167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 rot="780000">
              <a:off x="266" y="3592"/>
              <a:ext cx="66" cy="43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11" y="4110"/>
              <a:ext cx="118" cy="209"/>
            </a:xfrm>
            <a:custGeom>
              <a:rect b="b" l="l" r="r" t="t"/>
              <a:pathLst>
                <a:path extrusionOk="0" h="209" w="118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" name="Google Shape;43;p50"/>
            <p:cNvSpPr/>
            <p:nvPr/>
          </p:nvSpPr>
          <p:spPr>
            <a:xfrm>
              <a:off x="0" y="3968"/>
              <a:ext cx="130" cy="128"/>
            </a:xfrm>
            <a:custGeom>
              <a:rect b="b" l="l" r="r" t="t"/>
              <a:pathLst>
                <a:path extrusionOk="0" h="128" w="130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" name="Google Shape;44;p50"/>
            <p:cNvSpPr/>
            <p:nvPr/>
          </p:nvSpPr>
          <p:spPr>
            <a:xfrm>
              <a:off x="0" y="3949"/>
              <a:ext cx="47" cy="86"/>
            </a:xfrm>
            <a:custGeom>
              <a:rect b="b" l="l" r="r" t="t"/>
              <a:pathLst>
                <a:path extrusionOk="0" h="86" w="47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" name="Google Shape;45;p50"/>
            <p:cNvSpPr/>
            <p:nvPr/>
          </p:nvSpPr>
          <p:spPr>
            <a:xfrm>
              <a:off x="0" y="3239"/>
              <a:ext cx="497" cy="740"/>
            </a:xfrm>
            <a:custGeom>
              <a:rect b="b" l="l" r="r" t="t"/>
              <a:pathLst>
                <a:path extrusionOk="0" h="740" w="497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50"/>
            <p:cNvSpPr/>
            <p:nvPr/>
          </p:nvSpPr>
          <p:spPr>
            <a:xfrm rot="1560000">
              <a:off x="20" y="410"/>
              <a:ext cx="344" cy="245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50"/>
            <p:cNvSpPr/>
            <p:nvPr/>
          </p:nvSpPr>
          <p:spPr>
            <a:xfrm rot="1560000">
              <a:off x="242" y="756"/>
              <a:ext cx="167" cy="115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50"/>
            <p:cNvSpPr/>
            <p:nvPr/>
          </p:nvSpPr>
          <p:spPr>
            <a:xfrm rot="1560000">
              <a:off x="574" y="286"/>
              <a:ext cx="147" cy="160"/>
            </a:xfrm>
            <a:custGeom>
              <a:rect b="b" l="l" r="r" t="t"/>
              <a:pathLst>
                <a:path extrusionOk="0" h="156" w="109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50"/>
            <p:cNvSpPr/>
            <p:nvPr/>
          </p:nvSpPr>
          <p:spPr>
            <a:xfrm rot="1560000">
              <a:off x="236" y="721"/>
              <a:ext cx="62" cy="97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50"/>
            <p:cNvSpPr/>
            <p:nvPr/>
          </p:nvSpPr>
          <p:spPr>
            <a:xfrm rot="1560000">
              <a:off x="585" y="466"/>
              <a:ext cx="72" cy="41"/>
            </a:xfrm>
            <a:custGeom>
              <a:rect b="b" l="l" r="r" t="t"/>
              <a:pathLst>
                <a:path extrusionOk="0" h="40" w="54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50"/>
            <p:cNvSpPr/>
            <p:nvPr/>
          </p:nvSpPr>
          <p:spPr>
            <a:xfrm>
              <a:off x="0" y="886"/>
              <a:ext cx="360" cy="650"/>
            </a:xfrm>
            <a:custGeom>
              <a:rect b="b" l="l" r="r" t="t"/>
              <a:pathLst>
                <a:path extrusionOk="0" h="650" w="36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50"/>
            <p:cNvSpPr/>
            <p:nvPr/>
          </p:nvSpPr>
          <p:spPr>
            <a:xfrm rot="1560000">
              <a:off x="56" y="84"/>
              <a:ext cx="804" cy="686"/>
            </a:xfrm>
            <a:custGeom>
              <a:rect b="b" l="l" r="r" t="t"/>
              <a:pathLst>
                <a:path extrusionOk="0" h="666" w="59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3" name="Google Shape;53;p50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5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62"/>
          <p:cNvGrpSpPr/>
          <p:nvPr/>
        </p:nvGrpSpPr>
        <p:grpSpPr>
          <a:xfrm>
            <a:off x="-25944" y="-79048"/>
            <a:ext cx="9415100" cy="6937048"/>
            <a:chOff x="-16" y="-50"/>
            <a:chExt cx="5931" cy="4370"/>
          </a:xfrm>
        </p:grpSpPr>
        <p:grpSp>
          <p:nvGrpSpPr>
            <p:cNvPr id="130" name="Google Shape;130;p62"/>
            <p:cNvGrpSpPr/>
            <p:nvPr/>
          </p:nvGrpSpPr>
          <p:grpSpPr>
            <a:xfrm rot="-240000">
              <a:off x="3279" y="33"/>
              <a:ext cx="2506" cy="3810"/>
              <a:chOff x="2606" y="571"/>
              <a:chExt cx="2506" cy="3810"/>
            </a:xfrm>
          </p:grpSpPr>
          <p:sp>
            <p:nvSpPr>
              <p:cNvPr id="131" name="Google Shape;131;p62"/>
              <p:cNvSpPr/>
              <p:nvPr/>
            </p:nvSpPr>
            <p:spPr>
              <a:xfrm flipH="1" rot="1440000">
                <a:off x="3534" y="778"/>
                <a:ext cx="1333" cy="1485"/>
              </a:xfrm>
              <a:custGeom>
                <a:rect b="b" l="l" r="r" t="t"/>
                <a:pathLst>
                  <a:path extrusionOk="0" h="666" w="59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2" name="Google Shape;132;p62"/>
              <p:cNvSpPr/>
              <p:nvPr/>
            </p:nvSpPr>
            <p:spPr>
              <a:xfrm flipH="1" rot="1440000">
                <a:off x="4029" y="1802"/>
                <a:ext cx="571" cy="531"/>
              </a:xfrm>
              <a:custGeom>
                <a:rect b="b" l="l" r="r" t="t"/>
                <a:pathLst>
                  <a:path extrusionOk="0" h="237" w="25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3" name="Google Shape;133;p62"/>
              <p:cNvSpPr/>
              <p:nvPr/>
            </p:nvSpPr>
            <p:spPr>
              <a:xfrm flipH="1" rot="1440000">
                <a:off x="3639" y="2167"/>
                <a:ext cx="277" cy="249"/>
              </a:xfrm>
              <a:custGeom>
                <a:rect b="b" l="l" r="r" t="t"/>
                <a:pathLst>
                  <a:path extrusionOk="0" h="110" w="124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4" name="Google Shape;134;p62"/>
              <p:cNvSpPr/>
              <p:nvPr/>
            </p:nvSpPr>
            <p:spPr>
              <a:xfrm flipH="1" rot="1440000">
                <a:off x="3979" y="977"/>
                <a:ext cx="245" cy="347"/>
              </a:xfrm>
              <a:custGeom>
                <a:rect b="b" l="l" r="r" t="t"/>
                <a:pathLst>
                  <a:path extrusionOk="0" h="156" w="109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5" name="Google Shape;135;p62"/>
              <p:cNvSpPr/>
              <p:nvPr/>
            </p:nvSpPr>
            <p:spPr>
              <a:xfrm flipH="1" rot="1440000">
                <a:off x="3845" y="2207"/>
                <a:ext cx="103" cy="209"/>
              </a:xfrm>
              <a:custGeom>
                <a:rect b="b" l="l" r="r" t="t"/>
                <a:pathLst>
                  <a:path extrusionOk="0" h="94" w="46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6" name="Google Shape;136;p62"/>
              <p:cNvSpPr/>
              <p:nvPr/>
            </p:nvSpPr>
            <p:spPr>
              <a:xfrm flipH="1" rot="1440000">
                <a:off x="3895" y="1325"/>
                <a:ext cx="120" cy="90"/>
              </a:xfrm>
              <a:custGeom>
                <a:rect b="b" l="l" r="r" t="t"/>
                <a:pathLst>
                  <a:path extrusionOk="0" h="40" w="54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37" name="Google Shape;137;p62"/>
              <p:cNvSpPr/>
              <p:nvPr/>
            </p:nvSpPr>
            <p:spPr>
              <a:xfrm flipH="1" rot="1440000">
                <a:off x="3010" y="2344"/>
                <a:ext cx="330" cy="2059"/>
              </a:xfrm>
              <a:custGeom>
                <a:rect b="b" l="l" r="r" t="t"/>
                <a:pathLst>
                  <a:path extrusionOk="0" h="704" w="149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8" name="Google Shape;138;p62"/>
            <p:cNvSpPr/>
            <p:nvPr/>
          </p:nvSpPr>
          <p:spPr>
            <a:xfrm flipH="1" rot="420000">
              <a:off x="22" y="1957"/>
              <a:ext cx="323" cy="649"/>
            </a:xfrm>
            <a:custGeom>
              <a:rect b="b" l="l" r="r" t="t"/>
              <a:pathLst>
                <a:path extrusionOk="0" h="217" w="128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9" name="Google Shape;139;p62"/>
            <p:cNvSpPr/>
            <p:nvPr/>
          </p:nvSpPr>
          <p:spPr>
            <a:xfrm>
              <a:off x="168" y="1260"/>
              <a:ext cx="1259" cy="1532"/>
            </a:xfrm>
            <a:custGeom>
              <a:rect b="b" l="l" r="r" t="t"/>
              <a:pathLst>
                <a:path extrusionOk="0" h="1532" w="1259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0" name="Google Shape;140;p62"/>
            <p:cNvSpPr/>
            <p:nvPr/>
          </p:nvSpPr>
          <p:spPr>
            <a:xfrm>
              <a:off x="0" y="2610"/>
              <a:ext cx="801" cy="459"/>
            </a:xfrm>
            <a:custGeom>
              <a:rect b="b" l="l" r="r" t="t"/>
              <a:pathLst>
                <a:path extrusionOk="0" h="459" w="801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" name="Google Shape;141;p62"/>
            <p:cNvSpPr/>
            <p:nvPr/>
          </p:nvSpPr>
          <p:spPr>
            <a:xfrm flipH="1" rot="420000">
              <a:off x="898" y="2855"/>
              <a:ext cx="354" cy="464"/>
            </a:xfrm>
            <a:custGeom>
              <a:rect b="b" l="l" r="r" t="t"/>
              <a:pathLst>
                <a:path extrusionOk="0" h="132" w="117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2" name="Google Shape;142;p62"/>
            <p:cNvSpPr/>
            <p:nvPr/>
          </p:nvSpPr>
          <p:spPr>
            <a:xfrm flipH="1" rot="420000">
              <a:off x="799" y="2979"/>
              <a:ext cx="87" cy="274"/>
            </a:xfrm>
            <a:custGeom>
              <a:rect b="b" l="l" r="r" t="t"/>
              <a:pathLst>
                <a:path extrusionOk="0" h="77" w="29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3" name="Google Shape;143;p62"/>
            <p:cNvSpPr/>
            <p:nvPr/>
          </p:nvSpPr>
          <p:spPr>
            <a:xfrm>
              <a:off x="1190" y="3273"/>
              <a:ext cx="1108" cy="1047"/>
            </a:xfrm>
            <a:custGeom>
              <a:rect b="b" l="l" r="r" t="t"/>
              <a:pathLst>
                <a:path extrusionOk="0" h="1047" w="1108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44" name="Google Shape;144;p62"/>
            <p:cNvGrpSpPr/>
            <p:nvPr/>
          </p:nvGrpSpPr>
          <p:grpSpPr>
            <a:xfrm rot="3180000">
              <a:off x="2636" y="750"/>
              <a:ext cx="569" cy="636"/>
              <a:chOff x="1727" y="866"/>
              <a:chExt cx="129" cy="157"/>
            </a:xfrm>
          </p:grpSpPr>
          <p:sp>
            <p:nvSpPr>
              <p:cNvPr id="145" name="Google Shape;145;p62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6" name="Google Shape;146;p62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7" name="Google Shape;147;p62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8" name="Google Shape;148;p62"/>
            <p:cNvGrpSpPr/>
            <p:nvPr/>
          </p:nvGrpSpPr>
          <p:grpSpPr>
            <a:xfrm rot="-672000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149" name="Google Shape;149;p62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0" name="Google Shape;150;p62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1" name="Google Shape;151;p62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52" name="Google Shape;152;p62"/>
            <p:cNvGrpSpPr/>
            <p:nvPr/>
          </p:nvGrpSpPr>
          <p:grpSpPr>
            <a:xfrm rot="852000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153" name="Google Shape;153;p62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4" name="Google Shape;154;p62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5" name="Google Shape;155;p62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56" name="Google Shape;156;p62"/>
            <p:cNvGrpSpPr/>
            <p:nvPr/>
          </p:nvGrpSpPr>
          <p:grpSpPr>
            <a:xfrm flipH="1" rot="4140000">
              <a:off x="403" y="272"/>
              <a:ext cx="708" cy="891"/>
              <a:chOff x="1727" y="866"/>
              <a:chExt cx="129" cy="157"/>
            </a:xfrm>
          </p:grpSpPr>
          <p:sp>
            <p:nvSpPr>
              <p:cNvPr id="157" name="Google Shape;157;p62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8" name="Google Shape;158;p62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9" name="Google Shape;159;p62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60" name="Google Shape;160;p62"/>
            <p:cNvGrpSpPr/>
            <p:nvPr/>
          </p:nvGrpSpPr>
          <p:grpSpPr>
            <a:xfrm flipH="1" rot="10020000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161" name="Google Shape;161;p62"/>
              <p:cNvSpPr/>
              <p:nvPr/>
            </p:nvSpPr>
            <p:spPr>
              <a:xfrm>
                <a:off x="1727" y="866"/>
                <a:ext cx="41" cy="59"/>
              </a:xfrm>
              <a:custGeom>
                <a:rect b="b" l="l" r="r" t="t"/>
                <a:pathLst>
                  <a:path extrusionOk="0" h="117" w="83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2" name="Google Shape;162;p62"/>
              <p:cNvSpPr/>
              <p:nvPr/>
            </p:nvSpPr>
            <p:spPr>
              <a:xfrm>
                <a:off x="1786" y="894"/>
                <a:ext cx="70" cy="49"/>
              </a:xfrm>
              <a:custGeom>
                <a:rect b="b" l="l" r="r" t="t"/>
                <a:pathLst>
                  <a:path extrusionOk="0" h="98" w="140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3" name="Google Shape;163;p62"/>
              <p:cNvSpPr/>
              <p:nvPr/>
            </p:nvSpPr>
            <p:spPr>
              <a:xfrm>
                <a:off x="1772" y="998"/>
                <a:ext cx="73" cy="25"/>
              </a:xfrm>
              <a:custGeom>
                <a:rect b="b" l="l" r="r" t="t"/>
                <a:pathLst>
                  <a:path extrusionOk="0" h="49" w="145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64" name="Google Shape;164;p62"/>
            <p:cNvSpPr/>
            <p:nvPr/>
          </p:nvSpPr>
          <p:spPr>
            <a:xfrm>
              <a:off x="1217" y="2"/>
              <a:ext cx="862" cy="886"/>
            </a:xfrm>
            <a:custGeom>
              <a:rect b="b" l="l" r="r" t="t"/>
              <a:pathLst>
                <a:path extrusionOk="0" h="886" w="862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5" name="Google Shape;165;p62"/>
            <p:cNvSpPr/>
            <p:nvPr/>
          </p:nvSpPr>
          <p:spPr>
            <a:xfrm flipH="1" rot="-960000">
              <a:off x="2158" y="102"/>
              <a:ext cx="681" cy="593"/>
            </a:xfrm>
            <a:custGeom>
              <a:rect b="b" l="l" r="r" t="t"/>
              <a:pathLst>
                <a:path extrusionOk="0" h="237" w="25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6" name="Google Shape;166;p62"/>
            <p:cNvSpPr/>
            <p:nvPr/>
          </p:nvSpPr>
          <p:spPr>
            <a:xfrm flipH="1" rot="-960000">
              <a:off x="1997" y="858"/>
              <a:ext cx="330" cy="278"/>
            </a:xfrm>
            <a:custGeom>
              <a:rect b="b" l="l" r="r" t="t"/>
              <a:pathLst>
                <a:path extrusionOk="0" h="110" w="124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7" name="Google Shape;167;p62"/>
            <p:cNvSpPr/>
            <p:nvPr/>
          </p:nvSpPr>
          <p:spPr>
            <a:xfrm flipH="1" rot="-960000">
              <a:off x="2224" y="808"/>
              <a:ext cx="123" cy="233"/>
            </a:xfrm>
            <a:custGeom>
              <a:rect b="b" l="l" r="r" t="t"/>
              <a:pathLst>
                <a:path extrusionOk="0" h="94" w="46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8" name="Google Shape;168;p62"/>
            <p:cNvSpPr/>
            <p:nvPr/>
          </p:nvSpPr>
          <p:spPr>
            <a:xfrm>
              <a:off x="1603" y="0"/>
              <a:ext cx="124" cy="121"/>
            </a:xfrm>
            <a:custGeom>
              <a:rect b="b" l="l" r="r" t="t"/>
              <a:pathLst>
                <a:path extrusionOk="0" h="121" w="124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9" name="Google Shape;169;p62"/>
            <p:cNvSpPr/>
            <p:nvPr/>
          </p:nvSpPr>
          <p:spPr>
            <a:xfrm flipH="1" rot="-960000">
              <a:off x="2173" y="1238"/>
              <a:ext cx="393" cy="2300"/>
            </a:xfrm>
            <a:custGeom>
              <a:rect b="b" l="l" r="r" t="t"/>
              <a:pathLst>
                <a:path extrusionOk="0" h="704" w="149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0" name="Google Shape;170;p62"/>
            <p:cNvSpPr/>
            <p:nvPr/>
          </p:nvSpPr>
          <p:spPr>
            <a:xfrm>
              <a:off x="0" y="1848"/>
              <a:ext cx="36" cy="132"/>
            </a:xfrm>
            <a:custGeom>
              <a:rect b="b" l="l" r="r" t="t"/>
              <a:pathLst>
                <a:path extrusionOk="0" h="132" w="36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71" name="Google Shape;171;p62"/>
          <p:cNvSpPr txBox="1"/>
          <p:nvPr>
            <p:ph type="title"/>
          </p:nvPr>
        </p:nvSpPr>
        <p:spPr>
          <a:xfrm>
            <a:off x="442912" y="103187"/>
            <a:ext cx="8243887" cy="1314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2" name="Google Shape;172;p62"/>
          <p:cNvSpPr txBox="1"/>
          <p:nvPr>
            <p:ph idx="1" type="body"/>
          </p:nvPr>
        </p:nvSpPr>
        <p:spPr>
          <a:xfrm>
            <a:off x="457200" y="16002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3" name="Google Shape;173;p6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4" name="Google Shape;174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5" name="Google Shape;175;p6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MANAGEMENT SYSTEMS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UNIT-II  PPT SLIDES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Text Books: (1) DBMS by Navate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  (2) DBMS by Sudarshan and Korth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No:L1-8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800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No:L1-9</a:t>
            </a:r>
            <a:endParaRPr/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3820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No:L1-10</a:t>
            </a:r>
            <a:endParaRPr/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600"/>
            <a:ext cx="83058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No:L2-1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3"/>
          <p:cNvSpPr txBox="1"/>
          <p:nvPr>
            <p:ph type="title"/>
          </p:nvPr>
        </p:nvSpPr>
        <p:spPr>
          <a:xfrm>
            <a:off x="7620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 Design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609600" y="13716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Conceptual design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Model</a:t>
            </a:r>
            <a:r>
              <a:rPr b="0" i="1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used at this stage.) </a:t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are the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entities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in the enterprise?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information about these entities and relationships should we store in the database?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are the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integrity constraints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business rules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that hold?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database `schema’ in the ER Model can be represented pictorially 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diagrams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Can map an ER diagram into a relational schema.</a:t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No:L2-2</a:t>
            </a:r>
            <a:endParaRPr/>
          </a:p>
        </p:txBody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Modeling</a:t>
            </a:r>
            <a:endParaRPr/>
          </a:p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762000" y="6858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database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can be modeled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collection of entities,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among entities.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</a:t>
            </a:r>
            <a:r>
              <a:rPr b="1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an object that exists and is distinguishable from other objects.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 specific person, company, event, plant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Entities have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people have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names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addresses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set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set of entities of the same type that share the same properties.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set of all persons, companies, trees, holidays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No:L2-3</a:t>
            </a:r>
            <a:endParaRPr/>
          </a:p>
        </p:txBody>
      </p:sp>
      <p:sp>
        <p:nvSpPr>
          <p:cNvPr id="287" name="Google Shape;287;p15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Sets customer and loan</a:t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1143000" y="685800"/>
            <a:ext cx="741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   customer_  customer_  customer_            loan_    amount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name     street         city                      number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b="8434" l="2493" r="1528" t="7653"/>
          <a:stretch/>
        </p:blipFill>
        <p:spPr>
          <a:xfrm>
            <a:off x="1066800" y="1371600"/>
            <a:ext cx="7272337" cy="47688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No:L2-4</a:t>
            </a:r>
            <a:endParaRPr/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442912" y="103187"/>
            <a:ext cx="8243887" cy="50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685800" y="533400"/>
            <a:ext cx="7966075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entity is represented by a set of attributes, that is descriptive properties possessed by all members of an entity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 b="0" i="1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t/>
            </a:r>
            <a:endParaRPr b="0" i="1" sz="2200" u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t/>
            </a:r>
            <a:endParaRPr b="0" i="1" sz="2200" u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ookman Old Style"/>
              <a:buChar char="•"/>
            </a:pP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Domain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the set of permitted values for each attribute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Simple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composite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attributes.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Single-valued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multi-valued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attributes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multivalued attribute: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phone_numbers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Derived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attributes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Can be computed from other attributes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 age, given date_of_birth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2667000" y="1447800"/>
            <a:ext cx="6094412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=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customer_id, customer_name, 		     customer_street, customer_city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loan =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loan_number, amount 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No:L2-5</a:t>
            </a:r>
            <a:endParaRPr/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Composite Attributes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28868" l="421" r="1050" t="28588"/>
          <a:stretch/>
        </p:blipFill>
        <p:spPr>
          <a:xfrm>
            <a:off x="914400" y="1066800"/>
            <a:ext cx="7578725" cy="24542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No:L2-6</a:t>
            </a:r>
            <a:endParaRPr/>
          </a:p>
        </p:txBody>
      </p:sp>
      <p:sp>
        <p:nvSpPr>
          <p:cNvPr id="310" name="Google Shape;310;p18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Mapping Cardinality Constraints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762000" y="1295400"/>
            <a:ext cx="8062912" cy="3738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Express the number of entities to which another entity can be associated via a relationship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Most useful in describing binary relationship 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a binary relationship set the mapping cardinality must be one of the following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to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to many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Many to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Many to many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No:L2-7</a:t>
            </a:r>
            <a:endParaRPr/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Mapping Cardinalities</a:t>
            </a:r>
            <a:endParaRPr/>
          </a:p>
        </p:txBody>
      </p:sp>
      <p:sp>
        <p:nvSpPr>
          <p:cNvPr id="318" name="Google Shape;318;p19"/>
          <p:cNvSpPr txBox="1"/>
          <p:nvPr/>
        </p:nvSpPr>
        <p:spPr>
          <a:xfrm>
            <a:off x="1828800" y="5029200"/>
            <a:ext cx="1416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one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5564187" y="5029200"/>
            <a:ext cx="14874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to many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990600" y="5334000"/>
            <a:ext cx="70072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Some elements in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not be mapped to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in the other set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9706" l="624" r="415" t="9707"/>
          <a:stretch/>
        </p:blipFill>
        <p:spPr>
          <a:xfrm>
            <a:off x="1143000" y="838200"/>
            <a:ext cx="6796087" cy="41513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228600" y="304800"/>
            <a:ext cx="86106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b="1" i="0" lang="en-US" sz="4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INDEX</a:t>
            </a:r>
            <a:endParaRPr/>
          </a:p>
          <a:p>
            <a:pPr indent="-609600" lvl="0" marL="609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b="1" i="0" lang="en-US" sz="4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UNIT-2 PPT SLIDES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S.NO       Module as per 		Lecture	      PPT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Session planner              No                 Slide NO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------------------------------------------------------------------------------------------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History of Database Systems         L1          L1- 1 to L1- 10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	DB design and ER diagrams	       L2	L2- 1 to L2- 10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	Relationships &amp; sets      	       L3	L3- 1 to L3- 5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AutoNum type="arabicPeriod" startAt="4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Addn features of the ER model      L4	L4- 1 to L4- 7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AutoNum type="arabicPeriod" startAt="4"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Addn features of the ER model      L5	L5- 1 to L5- 6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6.	</a:t>
            </a:r>
            <a:r>
              <a:rPr b="1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Conceptual design with ER model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L6	L6- 1 to L6 -6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7.	Large enterprises		        L7	L7- 1 to L7- 3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No:L2-8</a:t>
            </a:r>
            <a:endParaRPr/>
          </a:p>
        </p:txBody>
      </p:sp>
      <p:sp>
        <p:nvSpPr>
          <p:cNvPr id="327" name="Google Shape;327;p20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Mapping Cardinalities</a:t>
            </a:r>
            <a:r>
              <a:rPr b="0" i="0" lang="en-US" sz="4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1981200" y="4953000"/>
            <a:ext cx="1436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one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5943600" y="4953000"/>
            <a:ext cx="160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to many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1219200" y="5334000"/>
            <a:ext cx="70072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Some elements in A and B may not be mapped to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in the other set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9805" l="580" r="387" t="9547"/>
          <a:stretch/>
        </p:blipFill>
        <p:spPr>
          <a:xfrm>
            <a:off x="1371600" y="762000"/>
            <a:ext cx="6816725" cy="41640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No:L2-9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21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Model Basics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609600" y="2819400"/>
            <a:ext cx="82296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1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Real-world object distinguishable from other objects. An entity is described (in DB) using a set of </a:t>
            </a: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Set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collection of similar entities.  E.g., all employees.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entities in an entity set have the same set of attributes.  (Until we consider ISA hierarchies, anyway!)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entity set has a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attribute has a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domain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4495800" y="990600"/>
            <a:ext cx="4406900" cy="1663700"/>
            <a:chOff x="2836" y="196"/>
            <a:chExt cx="2776" cy="1048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3700" y="916"/>
              <a:ext cx="1144" cy="328"/>
              <a:chOff x="3700" y="916"/>
              <a:chExt cx="1144" cy="328"/>
            </a:xfrm>
          </p:grpSpPr>
          <p:sp>
            <p:nvSpPr>
              <p:cNvPr id="348" name="Google Shape;348;p21"/>
              <p:cNvSpPr txBox="1"/>
              <p:nvPr/>
            </p:nvSpPr>
            <p:spPr>
              <a:xfrm>
                <a:off x="3700" y="916"/>
                <a:ext cx="1144" cy="328"/>
              </a:xfrm>
              <a:prstGeom prst="rect">
                <a:avLst/>
              </a:prstGeom>
              <a:noFill/>
              <a:ln cap="flat" cmpd="sng" w="1270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9" name="Google Shape;349;p21"/>
              <p:cNvSpPr txBox="1"/>
              <p:nvPr/>
            </p:nvSpPr>
            <p:spPr>
              <a:xfrm>
                <a:off x="3779" y="929"/>
                <a:ext cx="959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Employees</a:t>
                </a:r>
                <a:endParaRPr/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>
              <a:off x="2836" y="340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3010" y="400"/>
              <a:ext cx="390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1" i="0" lang="en-US" sz="200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892" y="196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900" y="340"/>
              <a:ext cx="712" cy="328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3923" y="257"/>
              <a:ext cx="53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5075" y="402"/>
              <a:ext cx="309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cxnSp>
          <p:nvCxnSpPr>
            <p:cNvPr id="356" name="Google Shape;356;p21"/>
            <p:cNvCxnSpPr/>
            <p:nvPr/>
          </p:nvCxnSpPr>
          <p:spPr>
            <a:xfrm>
              <a:off x="3220" y="676"/>
              <a:ext cx="472" cy="23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21"/>
            <p:cNvCxnSpPr/>
            <p:nvPr/>
          </p:nvCxnSpPr>
          <p:spPr>
            <a:xfrm>
              <a:off x="4272" y="532"/>
              <a:ext cx="0" cy="37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21"/>
            <p:cNvCxnSpPr/>
            <p:nvPr/>
          </p:nvCxnSpPr>
          <p:spPr>
            <a:xfrm flipH="1" rot="10800000">
              <a:off x="4852" y="668"/>
              <a:ext cx="376" cy="248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No:L2-10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22"/>
          <p:cNvSpPr txBox="1"/>
          <p:nvPr>
            <p:ph type="title"/>
          </p:nvPr>
        </p:nvSpPr>
        <p:spPr>
          <a:xfrm>
            <a:off x="442912" y="103187"/>
            <a:ext cx="82438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Model Basics (Contd.)</a:t>
            </a:r>
            <a:endParaRPr/>
          </a:p>
        </p:txBody>
      </p:sp>
      <p:sp>
        <p:nvSpPr>
          <p:cNvPr id="372" name="Google Shape;372;p22"/>
          <p:cNvSpPr txBox="1"/>
          <p:nvPr>
            <p:ph idx="1" type="body"/>
          </p:nvPr>
        </p:nvSpPr>
        <p:spPr>
          <a:xfrm>
            <a:off x="152400" y="3352800"/>
            <a:ext cx="8991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Association among two or more entities.  E.g., Attishoo works in Pharmacy department.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Collection of similar relationships.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n-ary relationship set  R relates n entity sets E1 ... En; each relationship in R involves entities e1  E1, ..., en   En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Same entity set could participate in different relationship sets, or in different “roles” in same set.</a:t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076325" y="1236662"/>
            <a:ext cx="838200" cy="428625"/>
          </a:xfrm>
          <a:custGeom>
            <a:rect b="b" l="l" r="r" t="t"/>
            <a:pathLst>
              <a:path extrusionOk="0" h="270" w="528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3662362" y="1563687"/>
            <a:ext cx="833437" cy="427037"/>
          </a:xfrm>
          <a:custGeom>
            <a:rect b="b" l="l" r="r" t="t"/>
            <a:pathLst>
              <a:path extrusionOk="0" h="269" w="525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5194300" y="1563687"/>
            <a:ext cx="833437" cy="427037"/>
          </a:xfrm>
          <a:custGeom>
            <a:rect b="b" l="l" r="r" t="t"/>
            <a:pathLst>
              <a:path extrusionOk="0" h="269" w="525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744787" y="1000125"/>
            <a:ext cx="833437" cy="427037"/>
          </a:xfrm>
          <a:custGeom>
            <a:rect b="b" l="l" r="r" t="t"/>
            <a:pathLst>
              <a:path extrusionOk="0" h="269" w="525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327025" y="1550987"/>
            <a:ext cx="835025" cy="428625"/>
          </a:xfrm>
          <a:custGeom>
            <a:rect b="b" l="l" r="r" t="t"/>
            <a:pathLst>
              <a:path extrusionOk="0" h="270" w="526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860550" y="1550987"/>
            <a:ext cx="833437" cy="428625"/>
          </a:xfrm>
          <a:custGeom>
            <a:rect b="b" l="l" r="r" t="t"/>
            <a:pathLst>
              <a:path extrusionOk="0" h="270" w="525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667000" y="2133600"/>
            <a:ext cx="1250950" cy="701675"/>
          </a:xfrm>
          <a:custGeom>
            <a:rect b="b" l="l" r="r" t="t"/>
            <a:pathLst>
              <a:path extrusionOk="0" h="442" w="788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411662" y="2249487"/>
            <a:ext cx="1350962" cy="441325"/>
          </a:xfrm>
          <a:custGeom>
            <a:rect b="b" l="l" r="r" t="t"/>
            <a:pathLst>
              <a:path extrusionOk="0" h="278" w="851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973137" y="2238375"/>
            <a:ext cx="1154112" cy="439737"/>
          </a:xfrm>
          <a:custGeom>
            <a:rect b="b" l="l" r="r" t="t"/>
            <a:pathLst>
              <a:path extrusionOk="0" h="277" w="72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4411662" y="1250950"/>
            <a:ext cx="835025" cy="427037"/>
          </a:xfrm>
          <a:custGeom>
            <a:rect b="b" l="l" r="r" t="t"/>
            <a:pathLst>
              <a:path extrusionOk="0" h="269" w="526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1985962" y="1617662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4446587" y="1290637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5164137" y="1614487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3767137" y="1617662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2819400" y="1066800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sp>
        <p:nvSpPr>
          <p:cNvPr id="388" name="Google Shape;388;p22"/>
          <p:cNvSpPr txBox="1"/>
          <p:nvPr/>
        </p:nvSpPr>
        <p:spPr>
          <a:xfrm>
            <a:off x="1141412" y="127952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2746375" y="2281237"/>
            <a:ext cx="10953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Works_In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4351337" y="2303462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911225" y="2303462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412750" y="1604962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cxnSp>
        <p:nvCxnSpPr>
          <p:cNvPr id="393" name="Google Shape;393;p22"/>
          <p:cNvCxnSpPr/>
          <p:nvPr/>
        </p:nvCxnSpPr>
        <p:spPr>
          <a:xfrm>
            <a:off x="1462087" y="16494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4" name="Google Shape;394;p22"/>
          <p:cNvCxnSpPr/>
          <p:nvPr/>
        </p:nvCxnSpPr>
        <p:spPr>
          <a:xfrm>
            <a:off x="704850" y="1995487"/>
            <a:ext cx="627062" cy="2476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5" name="Google Shape;395;p22"/>
          <p:cNvCxnSpPr/>
          <p:nvPr/>
        </p:nvCxnSpPr>
        <p:spPr>
          <a:xfrm flipH="1">
            <a:off x="1881187" y="1995487"/>
            <a:ext cx="401637" cy="22542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6" name="Google Shape;396;p22"/>
          <p:cNvCxnSpPr/>
          <p:nvPr/>
        </p:nvCxnSpPr>
        <p:spPr>
          <a:xfrm rot="10800000">
            <a:off x="2105025" y="2422525"/>
            <a:ext cx="5810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22"/>
          <p:cNvCxnSpPr/>
          <p:nvPr/>
        </p:nvCxnSpPr>
        <p:spPr>
          <a:xfrm>
            <a:off x="3952875" y="2439987"/>
            <a:ext cx="42227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8" name="Google Shape;398;p22"/>
          <p:cNvCxnSpPr/>
          <p:nvPr/>
        </p:nvCxnSpPr>
        <p:spPr>
          <a:xfrm>
            <a:off x="3200400" y="1447800"/>
            <a:ext cx="76200" cy="609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22"/>
          <p:cNvCxnSpPr/>
          <p:nvPr/>
        </p:nvCxnSpPr>
        <p:spPr>
          <a:xfrm>
            <a:off x="4083050" y="2017712"/>
            <a:ext cx="555625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0" name="Google Shape;400;p22"/>
          <p:cNvCxnSpPr/>
          <p:nvPr/>
        </p:nvCxnSpPr>
        <p:spPr>
          <a:xfrm>
            <a:off x="4803775" y="1701800"/>
            <a:ext cx="119062" cy="558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1" name="Google Shape;401;p22"/>
          <p:cNvCxnSpPr/>
          <p:nvPr/>
        </p:nvCxnSpPr>
        <p:spPr>
          <a:xfrm flipH="1">
            <a:off x="5272087" y="1987550"/>
            <a:ext cx="317500" cy="2460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2" name="Google Shape;402;p22"/>
          <p:cNvSpPr txBox="1"/>
          <p:nvPr/>
        </p:nvSpPr>
        <p:spPr>
          <a:xfrm>
            <a:off x="7200900" y="2786062"/>
            <a:ext cx="13096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Reports_To</a:t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7243762" y="263525"/>
            <a:ext cx="593725" cy="530225"/>
          </a:xfrm>
          <a:custGeom>
            <a:rect b="b" l="l" r="r" t="t"/>
            <a:pathLst>
              <a:path extrusionOk="0" h="334" w="37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6711950" y="654050"/>
            <a:ext cx="593725" cy="530225"/>
          </a:xfrm>
          <a:custGeom>
            <a:rect b="b" l="l" r="r" t="t"/>
            <a:pathLst>
              <a:path extrusionOk="0" h="334" w="37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8001000" y="685800"/>
            <a:ext cx="592137" cy="530225"/>
          </a:xfrm>
          <a:custGeom>
            <a:rect b="b" l="l" r="r" t="t"/>
            <a:pathLst>
              <a:path extrusionOk="0" h="334" w="373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7243762" y="1506537"/>
            <a:ext cx="1179512" cy="547687"/>
          </a:xfrm>
          <a:custGeom>
            <a:rect b="b" l="l" r="r" t="t"/>
            <a:pathLst>
              <a:path extrusionOk="0" h="345" w="743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083425" y="2490787"/>
            <a:ext cx="1477962" cy="873125"/>
          </a:xfrm>
          <a:custGeom>
            <a:rect b="b" l="l" r="r" t="t"/>
            <a:pathLst>
              <a:path extrusionOk="0" h="550" w="931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8077200" y="762000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7192962" y="334962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7172325" y="1603375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8210550" y="2139950"/>
            <a:ext cx="900112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subordinate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6680200" y="2063750"/>
            <a:ext cx="831850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super-visor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6743700" y="765175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cxnSp>
        <p:nvCxnSpPr>
          <p:cNvPr id="414" name="Google Shape;414;p22"/>
          <p:cNvCxnSpPr/>
          <p:nvPr/>
        </p:nvCxnSpPr>
        <p:spPr>
          <a:xfrm>
            <a:off x="7481887" y="2095500"/>
            <a:ext cx="0" cy="5524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22"/>
          <p:cNvCxnSpPr/>
          <p:nvPr/>
        </p:nvCxnSpPr>
        <p:spPr>
          <a:xfrm>
            <a:off x="8148637" y="207645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2"/>
          <p:cNvCxnSpPr/>
          <p:nvPr/>
        </p:nvCxnSpPr>
        <p:spPr>
          <a:xfrm>
            <a:off x="7004050" y="1168400"/>
            <a:ext cx="400050" cy="328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/>
          <p:nvPr/>
        </p:nvCxnSpPr>
        <p:spPr>
          <a:xfrm>
            <a:off x="7540625" y="808037"/>
            <a:ext cx="117475" cy="7254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22"/>
          <p:cNvCxnSpPr/>
          <p:nvPr/>
        </p:nvCxnSpPr>
        <p:spPr>
          <a:xfrm flipH="1">
            <a:off x="7924800" y="1219200"/>
            <a:ext cx="209550" cy="3000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No:L3-1</a:t>
            </a:r>
            <a:endParaRPr/>
          </a:p>
        </p:txBody>
      </p:sp>
      <p:sp>
        <p:nvSpPr>
          <p:cNvPr id="424" name="Google Shape;424;p23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Sets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838200" y="10668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an association among several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Example:</a:t>
            </a:r>
            <a:b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2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Hayes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1" lang="en-US" sz="22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depositor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2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A-102</a:t>
            </a:r>
            <a:b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customer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entity	relationship set	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account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1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set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mathematical relation among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≥ 2 entities, each taken from entity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{(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…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|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∈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∈ 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…,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∈ 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b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…,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</a:t>
            </a:r>
            <a:r>
              <a:rPr b="0" baseline="-2500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is a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None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      (Hayes, A-102) ∈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depositor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No:L3-2</a:t>
            </a:r>
            <a:endParaRPr/>
          </a:p>
        </p:txBody>
      </p:sp>
      <p:sp>
        <p:nvSpPr>
          <p:cNvPr id="431" name="Google Shape;431;p24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 </a:t>
            </a:r>
            <a:r>
              <a:rPr b="1" i="1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borrower</a:t>
            </a:r>
            <a:endParaRPr/>
          </a:p>
        </p:txBody>
      </p:sp>
      <p:pic>
        <p:nvPicPr>
          <p:cNvPr id="432" name="Google Shape;432;p24"/>
          <p:cNvPicPr preferRelativeResize="0"/>
          <p:nvPr/>
        </p:nvPicPr>
        <p:blipFill rotWithShape="1">
          <a:blip r:embed="rId3">
            <a:alphaModFix/>
          </a:blip>
          <a:srcRect b="8157" l="1972" r="1971" t="7632"/>
          <a:stretch/>
        </p:blipFill>
        <p:spPr>
          <a:xfrm>
            <a:off x="1066800" y="914400"/>
            <a:ext cx="6953250" cy="45720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No:L3-3</a:t>
            </a:r>
            <a:endParaRPr/>
          </a:p>
        </p:txBody>
      </p:sp>
      <p:sp>
        <p:nvSpPr>
          <p:cNvPr id="438" name="Google Shape;438;p25"/>
          <p:cNvSpPr txBox="1"/>
          <p:nvPr>
            <p:ph type="title"/>
          </p:nvPr>
        </p:nvSpPr>
        <p:spPr>
          <a:xfrm>
            <a:off x="457200" y="0"/>
            <a:ext cx="824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Sets (Cont.)</a:t>
            </a:r>
            <a:endParaRPr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914400" y="457200"/>
            <a:ext cx="78486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</a:t>
            </a: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can also be property of a relationship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instance, the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depositor 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 between entity sets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customer 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account 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may have the attribute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access-date</a:t>
            </a:r>
            <a:endParaRPr/>
          </a:p>
        </p:txBody>
      </p:sp>
      <p:pic>
        <p:nvPicPr>
          <p:cNvPr id="440" name="Google Shape;440;p25"/>
          <p:cNvPicPr preferRelativeResize="0"/>
          <p:nvPr/>
        </p:nvPicPr>
        <p:blipFill rotWithShape="1">
          <a:blip r:embed="rId3">
            <a:alphaModFix/>
          </a:blip>
          <a:srcRect b="6394" l="435" r="654" t="6686"/>
          <a:stretch/>
        </p:blipFill>
        <p:spPr>
          <a:xfrm>
            <a:off x="1828800" y="2286000"/>
            <a:ext cx="5789612" cy="38163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No:L3-4</a:t>
            </a:r>
            <a:endParaRPr/>
          </a:p>
        </p:txBody>
      </p:sp>
      <p:sp>
        <p:nvSpPr>
          <p:cNvPr id="446" name="Google Shape;446;p26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Degree of a Relationship Set</a:t>
            </a:r>
            <a:endParaRPr/>
          </a:p>
        </p:txBody>
      </p:sp>
      <p:sp>
        <p:nvSpPr>
          <p:cNvPr id="447" name="Google Shape;447;p26"/>
          <p:cNvSpPr txBox="1"/>
          <p:nvPr>
            <p:ph idx="1" type="body"/>
          </p:nvPr>
        </p:nvSpPr>
        <p:spPr>
          <a:xfrm>
            <a:off x="838200" y="1295400"/>
            <a:ext cx="7756525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Refers to number of entity sets that participate in a relationship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sets that involve two entity sets are </a:t>
            </a: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binary</a:t>
            </a:r>
            <a:r>
              <a:rPr b="0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(or degree two).  Generally, most relationship sets in a database system are binary.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sets may involve more than two entity sets.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No:L3-5</a:t>
            </a:r>
            <a:endParaRPr/>
          </a:p>
        </p:txBody>
      </p:sp>
      <p:sp>
        <p:nvSpPr>
          <p:cNvPr id="453" name="Google Shape;453;p27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Degree of a Relationship Set</a:t>
            </a:r>
            <a:endParaRPr/>
          </a:p>
        </p:txBody>
      </p:sp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533400" y="10668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1" marL="692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940"/>
              <a:buFont typeface="Arimo"/>
              <a:buChar char="4"/>
            </a:pPr>
            <a:r>
              <a:rPr b="0" i="0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Suppose employees of a bank may have jobs (responsibilities) at multiple branches, with different jobs at different branches.  Then there is a ternary relationship set between entity sets </a:t>
            </a:r>
            <a:r>
              <a:rPr b="0" i="1" lang="en-US" sz="2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employee,  job, and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Relationships between more than two entity sets are rare.  Most relationships are binary. (More on this later.)</a:t>
            </a:r>
            <a:endParaRPr/>
          </a:p>
          <a:p>
            <a:pPr indent="-48259" lvl="1" marL="69215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940"/>
              <a:buFont typeface="Arimo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No:L4-1</a:t>
            </a: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2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28"/>
          <p:cNvSpPr txBox="1"/>
          <p:nvPr>
            <p:ph type="title"/>
          </p:nvPr>
        </p:nvSpPr>
        <p:spPr>
          <a:xfrm>
            <a:off x="228600" y="1600200"/>
            <a:ext cx="320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Constraints</a:t>
            </a:r>
            <a:endParaRPr/>
          </a:p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0" y="2438400"/>
            <a:ext cx="3276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Works_In:  An employee can work in many departments; a dept can have many employees.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contrast, each dept has at most one manager, according to the    </a:t>
            </a:r>
            <a:r>
              <a:rPr b="0" i="1" lang="en-US" sz="20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</a:t>
            </a:r>
            <a:r>
              <a:rPr b="0" i="1" lang="en-US" sz="2000" u="sng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1" lang="en-US" sz="20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constraint</a:t>
            </a: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 Manages.</a:t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4038600" y="3429000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4862512" y="3436937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5521325" y="3429000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28"/>
          <p:cNvSpPr/>
          <p:nvPr/>
        </p:nvSpPr>
        <p:spPr>
          <a:xfrm>
            <a:off x="6361112" y="3429000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7011987" y="3444875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3444875" y="3324225"/>
            <a:ext cx="338137" cy="2149475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7342187" y="5472112"/>
            <a:ext cx="15462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Many-to-Many</a:t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7843837" y="3429000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8486775" y="3429000"/>
            <a:ext cx="387350" cy="2036762"/>
          </a:xfrm>
          <a:custGeom>
            <a:rect b="b" l="l" r="r" t="t"/>
            <a:pathLst>
              <a:path extrusionOk="0" h="1354" w="213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3435350" y="5518150"/>
            <a:ext cx="7350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1-to-1</a:t>
            </a:r>
            <a:endParaRPr/>
          </a:p>
        </p:txBody>
      </p:sp>
      <p:sp>
        <p:nvSpPr>
          <p:cNvPr id="479" name="Google Shape;479;p28"/>
          <p:cNvSpPr txBox="1"/>
          <p:nvPr/>
        </p:nvSpPr>
        <p:spPr>
          <a:xfrm>
            <a:off x="4754562" y="5538787"/>
            <a:ext cx="11303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1-to Many</a:t>
            </a:r>
            <a:endParaRPr/>
          </a:p>
        </p:txBody>
      </p:sp>
      <p:sp>
        <p:nvSpPr>
          <p:cNvPr id="480" name="Google Shape;480;p28"/>
          <p:cNvSpPr txBox="1"/>
          <p:nvPr/>
        </p:nvSpPr>
        <p:spPr>
          <a:xfrm>
            <a:off x="6191250" y="5518150"/>
            <a:ext cx="11414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Many-to-1</a:t>
            </a:r>
            <a:endParaRPr/>
          </a:p>
        </p:txBody>
      </p:sp>
      <p:cxnSp>
        <p:nvCxnSpPr>
          <p:cNvPr id="481" name="Google Shape;481;p28"/>
          <p:cNvCxnSpPr/>
          <p:nvPr/>
        </p:nvCxnSpPr>
        <p:spPr>
          <a:xfrm>
            <a:off x="3540125" y="3673475"/>
            <a:ext cx="698500" cy="825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28"/>
          <p:cNvCxnSpPr/>
          <p:nvPr/>
        </p:nvCxnSpPr>
        <p:spPr>
          <a:xfrm>
            <a:off x="3516312" y="4035425"/>
            <a:ext cx="742950" cy="1206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3" name="Google Shape;483;p28"/>
          <p:cNvCxnSpPr/>
          <p:nvPr/>
        </p:nvCxnSpPr>
        <p:spPr>
          <a:xfrm flipH="1" rot="10800000">
            <a:off x="3487737" y="4570412"/>
            <a:ext cx="742950" cy="6016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4" name="Google Shape;484;p28"/>
          <p:cNvCxnSpPr/>
          <p:nvPr/>
        </p:nvCxnSpPr>
        <p:spPr>
          <a:xfrm>
            <a:off x="5021262" y="3654425"/>
            <a:ext cx="722312" cy="101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5" name="Google Shape;485;p28"/>
          <p:cNvCxnSpPr/>
          <p:nvPr/>
        </p:nvCxnSpPr>
        <p:spPr>
          <a:xfrm>
            <a:off x="5002212" y="4037012"/>
            <a:ext cx="720725" cy="139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" name="Google Shape;486;p28"/>
          <p:cNvCxnSpPr/>
          <p:nvPr/>
        </p:nvCxnSpPr>
        <p:spPr>
          <a:xfrm>
            <a:off x="5024437" y="4098925"/>
            <a:ext cx="698500" cy="8794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28"/>
          <p:cNvCxnSpPr/>
          <p:nvPr/>
        </p:nvCxnSpPr>
        <p:spPr>
          <a:xfrm flipH="1">
            <a:off x="4962525" y="4602162"/>
            <a:ext cx="773112" cy="5572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28"/>
          <p:cNvCxnSpPr/>
          <p:nvPr/>
        </p:nvCxnSpPr>
        <p:spPr>
          <a:xfrm>
            <a:off x="6435725" y="3654425"/>
            <a:ext cx="811212" cy="101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28"/>
          <p:cNvCxnSpPr/>
          <p:nvPr/>
        </p:nvCxnSpPr>
        <p:spPr>
          <a:xfrm>
            <a:off x="6508750" y="4035425"/>
            <a:ext cx="698500" cy="101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28"/>
          <p:cNvCxnSpPr/>
          <p:nvPr/>
        </p:nvCxnSpPr>
        <p:spPr>
          <a:xfrm>
            <a:off x="6484937" y="4419600"/>
            <a:ext cx="742950" cy="1587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28"/>
          <p:cNvCxnSpPr/>
          <p:nvPr/>
        </p:nvCxnSpPr>
        <p:spPr>
          <a:xfrm flipH="1" rot="10800000">
            <a:off x="6456362" y="4552950"/>
            <a:ext cx="742950" cy="638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28"/>
          <p:cNvCxnSpPr/>
          <p:nvPr/>
        </p:nvCxnSpPr>
        <p:spPr>
          <a:xfrm>
            <a:off x="7950200" y="3673475"/>
            <a:ext cx="722312" cy="825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28"/>
          <p:cNvCxnSpPr/>
          <p:nvPr/>
        </p:nvCxnSpPr>
        <p:spPr>
          <a:xfrm>
            <a:off x="7989887" y="4054475"/>
            <a:ext cx="742950" cy="825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28"/>
          <p:cNvCxnSpPr/>
          <p:nvPr/>
        </p:nvCxnSpPr>
        <p:spPr>
          <a:xfrm flipH="1" rot="10800000">
            <a:off x="7974012" y="3771900"/>
            <a:ext cx="698500" cy="9985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28"/>
          <p:cNvCxnSpPr/>
          <p:nvPr/>
        </p:nvCxnSpPr>
        <p:spPr>
          <a:xfrm>
            <a:off x="7945437" y="4078287"/>
            <a:ext cx="766762" cy="8810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6" name="Google Shape;496;p28"/>
          <p:cNvSpPr/>
          <p:nvPr/>
        </p:nvSpPr>
        <p:spPr>
          <a:xfrm>
            <a:off x="6846887" y="1123950"/>
            <a:ext cx="720725" cy="519112"/>
          </a:xfrm>
          <a:custGeom>
            <a:rect b="b" l="l" r="r" t="t"/>
            <a:pathLst>
              <a:path extrusionOk="0" h="327" w="454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8166100" y="1146175"/>
            <a:ext cx="912812" cy="496887"/>
          </a:xfrm>
          <a:custGeom>
            <a:rect b="b" l="l" r="r" t="t"/>
            <a:pathLst>
              <a:path extrusionOk="0" h="313" w="575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98" name="Google Shape;498;p28"/>
          <p:cNvGrpSpPr/>
          <p:nvPr/>
        </p:nvGrpSpPr>
        <p:grpSpPr>
          <a:xfrm>
            <a:off x="7416800" y="742950"/>
            <a:ext cx="939800" cy="519112"/>
            <a:chOff x="4672" y="468"/>
            <a:chExt cx="592" cy="327"/>
          </a:xfrm>
        </p:grpSpPr>
        <p:sp>
          <p:nvSpPr>
            <p:cNvPr id="499" name="Google Shape;499;p28"/>
            <p:cNvSpPr/>
            <p:nvPr/>
          </p:nvSpPr>
          <p:spPr>
            <a:xfrm>
              <a:off x="4672" y="468"/>
              <a:ext cx="592" cy="327"/>
            </a:xfrm>
            <a:custGeom>
              <a:rect b="b" l="l" r="r" t="t"/>
              <a:pathLst>
                <a:path extrusionOk="0" h="327" w="592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0" name="Google Shape;500;p28"/>
            <p:cNvSpPr txBox="1"/>
            <p:nvPr/>
          </p:nvSpPr>
          <p:spPr>
            <a:xfrm>
              <a:off x="4696" y="507"/>
              <a:ext cx="5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/>
            </a:p>
          </p:txBody>
        </p:sp>
      </p:grpSp>
      <p:sp>
        <p:nvSpPr>
          <p:cNvPr id="501" name="Google Shape;501;p28"/>
          <p:cNvSpPr txBox="1"/>
          <p:nvPr/>
        </p:nvSpPr>
        <p:spPr>
          <a:xfrm>
            <a:off x="8221662" y="1201737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502" name="Google Shape;502;p28"/>
          <p:cNvSpPr txBox="1"/>
          <p:nvPr/>
        </p:nvSpPr>
        <p:spPr>
          <a:xfrm>
            <a:off x="6945312" y="1201737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grpSp>
        <p:nvGrpSpPr>
          <p:cNvPr id="503" name="Google Shape;503;p28"/>
          <p:cNvGrpSpPr/>
          <p:nvPr/>
        </p:nvGrpSpPr>
        <p:grpSpPr>
          <a:xfrm>
            <a:off x="5748337" y="438150"/>
            <a:ext cx="722312" cy="519112"/>
            <a:chOff x="3621" y="276"/>
            <a:chExt cx="455" cy="327"/>
          </a:xfrm>
        </p:grpSpPr>
        <p:sp>
          <p:nvSpPr>
            <p:cNvPr id="504" name="Google Shape;504;p28"/>
            <p:cNvSpPr/>
            <p:nvPr/>
          </p:nvSpPr>
          <p:spPr>
            <a:xfrm>
              <a:off x="3622" y="276"/>
              <a:ext cx="454" cy="327"/>
            </a:xfrm>
            <a:custGeom>
              <a:rect b="b" l="l" r="r" t="t"/>
              <a:pathLst>
                <a:path extrusionOk="0" h="327" w="454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5" name="Google Shape;505;p28"/>
            <p:cNvSpPr txBox="1"/>
            <p:nvPr/>
          </p:nvSpPr>
          <p:spPr>
            <a:xfrm>
              <a:off x="3621" y="334"/>
              <a:ext cx="441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since</a:t>
              </a:r>
              <a:endParaRPr/>
            </a:p>
          </p:txBody>
        </p:sp>
      </p:grpSp>
      <p:grpSp>
        <p:nvGrpSpPr>
          <p:cNvPr id="506" name="Google Shape;506;p28"/>
          <p:cNvGrpSpPr/>
          <p:nvPr/>
        </p:nvGrpSpPr>
        <p:grpSpPr>
          <a:xfrm>
            <a:off x="3284537" y="727075"/>
            <a:ext cx="2039937" cy="900112"/>
            <a:chOff x="2069" y="458"/>
            <a:chExt cx="1285" cy="567"/>
          </a:xfrm>
        </p:grpSpPr>
        <p:sp>
          <p:nvSpPr>
            <p:cNvPr id="507" name="Google Shape;507;p28"/>
            <p:cNvSpPr/>
            <p:nvPr/>
          </p:nvSpPr>
          <p:spPr>
            <a:xfrm>
              <a:off x="2476" y="458"/>
              <a:ext cx="454" cy="327"/>
            </a:xfrm>
            <a:custGeom>
              <a:rect b="b" l="l" r="r" t="t"/>
              <a:pathLst>
                <a:path extrusionOk="0" h="327" w="454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069" y="699"/>
              <a:ext cx="454" cy="326"/>
            </a:xfrm>
            <a:custGeom>
              <a:rect b="b" l="l" r="r" t="t"/>
              <a:pathLst>
                <a:path extrusionOk="0" h="326" w="454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902" y="699"/>
              <a:ext cx="452" cy="326"/>
            </a:xfrm>
            <a:custGeom>
              <a:rect b="b" l="l" r="r" t="t"/>
              <a:pathLst>
                <a:path extrusionOk="0" h="326" w="452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0" name="Google Shape;510;p28"/>
            <p:cNvSpPr txBox="1"/>
            <p:nvPr/>
          </p:nvSpPr>
          <p:spPr>
            <a:xfrm>
              <a:off x="2976" y="757"/>
              <a:ext cx="27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sp>
          <p:nvSpPr>
            <p:cNvPr id="511" name="Google Shape;511;p28"/>
            <p:cNvSpPr txBox="1"/>
            <p:nvPr/>
          </p:nvSpPr>
          <p:spPr>
            <a:xfrm>
              <a:off x="2470" y="497"/>
              <a:ext cx="44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2121" y="750"/>
              <a:ext cx="33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>
            <a:off x="5486400" y="1671637"/>
            <a:ext cx="1220787" cy="920750"/>
            <a:chOff x="3456" y="1053"/>
            <a:chExt cx="769" cy="580"/>
          </a:xfrm>
        </p:grpSpPr>
        <p:sp>
          <p:nvSpPr>
            <p:cNvPr id="514" name="Google Shape;514;p28"/>
            <p:cNvSpPr txBox="1"/>
            <p:nvPr/>
          </p:nvSpPr>
          <p:spPr>
            <a:xfrm>
              <a:off x="3522" y="1266"/>
              <a:ext cx="662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Manages</a:t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456" y="1053"/>
              <a:ext cx="769" cy="580"/>
            </a:xfrm>
            <a:custGeom>
              <a:rect b="b" l="l" r="r" t="t"/>
              <a:pathLst>
                <a:path extrusionOk="0" h="580" w="769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16" name="Google Shape;516;p28"/>
          <p:cNvSpPr/>
          <p:nvPr/>
        </p:nvSpPr>
        <p:spPr>
          <a:xfrm>
            <a:off x="7264400" y="1962150"/>
            <a:ext cx="1295400" cy="479425"/>
          </a:xfrm>
          <a:custGeom>
            <a:rect b="b" l="l" r="r" t="t"/>
            <a:pathLst>
              <a:path extrusionOk="0" h="302" w="816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17" name="Google Shape;517;p28"/>
          <p:cNvGrpSpPr/>
          <p:nvPr/>
        </p:nvGrpSpPr>
        <p:grpSpPr>
          <a:xfrm>
            <a:off x="3695700" y="1946275"/>
            <a:ext cx="1292225" cy="468312"/>
            <a:chOff x="2328" y="1226"/>
            <a:chExt cx="814" cy="295"/>
          </a:xfrm>
        </p:grpSpPr>
        <p:sp>
          <p:nvSpPr>
            <p:cNvPr id="518" name="Google Shape;518;p28"/>
            <p:cNvSpPr/>
            <p:nvPr/>
          </p:nvSpPr>
          <p:spPr>
            <a:xfrm>
              <a:off x="2328" y="1226"/>
              <a:ext cx="814" cy="295"/>
            </a:xfrm>
            <a:custGeom>
              <a:rect b="b" l="l" r="r" t="t"/>
              <a:pathLst>
                <a:path extrusionOk="0" h="295" w="814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9" name="Google Shape;519;p28"/>
            <p:cNvSpPr txBox="1"/>
            <p:nvPr/>
          </p:nvSpPr>
          <p:spPr>
            <a:xfrm>
              <a:off x="2336" y="1266"/>
              <a:ext cx="7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</p:grpSp>
      <p:sp>
        <p:nvSpPr>
          <p:cNvPr id="520" name="Google Shape;520;p28"/>
          <p:cNvSpPr txBox="1"/>
          <p:nvPr/>
        </p:nvSpPr>
        <p:spPr>
          <a:xfrm>
            <a:off x="7177087" y="2025650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3530600" y="3632200"/>
            <a:ext cx="100012" cy="100012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3530600" y="4008437"/>
            <a:ext cx="100012" cy="100012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3" name="Google Shape;523;p28"/>
          <p:cNvSpPr/>
          <p:nvPr/>
        </p:nvSpPr>
        <p:spPr>
          <a:xfrm>
            <a:off x="3530600" y="4375150"/>
            <a:ext cx="100012" cy="100012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3530600" y="4745037"/>
            <a:ext cx="100012" cy="100012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3530600" y="5113337"/>
            <a:ext cx="100012" cy="100012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26" name="Google Shape;526;p28"/>
          <p:cNvGrpSpPr/>
          <p:nvPr/>
        </p:nvGrpSpPr>
        <p:grpSpPr>
          <a:xfrm>
            <a:off x="5033962" y="3689350"/>
            <a:ext cx="100012" cy="1501775"/>
            <a:chOff x="2968" y="2238"/>
            <a:chExt cx="55" cy="999"/>
          </a:xfrm>
        </p:grpSpPr>
        <p:sp>
          <p:nvSpPr>
            <p:cNvPr id="527" name="Google Shape;527;p28"/>
            <p:cNvSpPr/>
            <p:nvPr/>
          </p:nvSpPr>
          <p:spPr>
            <a:xfrm>
              <a:off x="2968" y="2238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968" y="2475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968" y="270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968" y="293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968" y="3171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32" name="Google Shape;532;p28"/>
          <p:cNvGrpSpPr/>
          <p:nvPr/>
        </p:nvGrpSpPr>
        <p:grpSpPr>
          <a:xfrm>
            <a:off x="6494462" y="3694112"/>
            <a:ext cx="100012" cy="1501775"/>
            <a:chOff x="3888" y="2241"/>
            <a:chExt cx="55" cy="999"/>
          </a:xfrm>
        </p:grpSpPr>
        <p:sp>
          <p:nvSpPr>
            <p:cNvPr id="533" name="Google Shape;533;p28"/>
            <p:cNvSpPr/>
            <p:nvPr/>
          </p:nvSpPr>
          <p:spPr>
            <a:xfrm>
              <a:off x="3888" y="2241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3888" y="2478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888" y="270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888" y="2942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888" y="3174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38" name="Google Shape;538;p28"/>
          <p:cNvGrpSpPr/>
          <p:nvPr/>
        </p:nvGrpSpPr>
        <p:grpSpPr>
          <a:xfrm>
            <a:off x="7988300" y="3697287"/>
            <a:ext cx="100012" cy="1501775"/>
            <a:chOff x="4829" y="2243"/>
            <a:chExt cx="55" cy="999"/>
          </a:xfrm>
        </p:grpSpPr>
        <p:sp>
          <p:nvSpPr>
            <p:cNvPr id="539" name="Google Shape;539;p28"/>
            <p:cNvSpPr/>
            <p:nvPr/>
          </p:nvSpPr>
          <p:spPr>
            <a:xfrm>
              <a:off x="4829" y="2243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829" y="2480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829" y="2711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829" y="2944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829" y="317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>
            <a:off x="4184650" y="3775075"/>
            <a:ext cx="100012" cy="1227137"/>
            <a:chOff x="2433" y="2302"/>
            <a:chExt cx="55" cy="816"/>
          </a:xfrm>
        </p:grpSpPr>
        <p:sp>
          <p:nvSpPr>
            <p:cNvPr id="545" name="Google Shape;545;p28"/>
            <p:cNvSpPr/>
            <p:nvPr/>
          </p:nvSpPr>
          <p:spPr>
            <a:xfrm>
              <a:off x="2433" y="2302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433" y="254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433" y="2802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433" y="3052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>
            <a:off x="5668962" y="3786187"/>
            <a:ext cx="109537" cy="1227137"/>
            <a:chOff x="3374" y="2309"/>
            <a:chExt cx="55" cy="816"/>
          </a:xfrm>
        </p:grpSpPr>
        <p:sp>
          <p:nvSpPr>
            <p:cNvPr id="550" name="Google Shape;550;p28"/>
            <p:cNvSpPr/>
            <p:nvPr/>
          </p:nvSpPr>
          <p:spPr>
            <a:xfrm>
              <a:off x="3374" y="230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3374" y="255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374" y="280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374" y="3059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188200" y="3771900"/>
            <a:ext cx="100012" cy="1227137"/>
            <a:chOff x="4325" y="2300"/>
            <a:chExt cx="55" cy="816"/>
          </a:xfrm>
        </p:grpSpPr>
        <p:sp>
          <p:nvSpPr>
            <p:cNvPr id="555" name="Google Shape;555;p28"/>
            <p:cNvSpPr/>
            <p:nvPr/>
          </p:nvSpPr>
          <p:spPr>
            <a:xfrm>
              <a:off x="4325" y="2300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325" y="2547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325" y="2800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325" y="3050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8658225" y="3765550"/>
            <a:ext cx="100012" cy="1227137"/>
            <a:chOff x="5251" y="2296"/>
            <a:chExt cx="55" cy="816"/>
          </a:xfrm>
        </p:grpSpPr>
        <p:sp>
          <p:nvSpPr>
            <p:cNvPr id="560" name="Google Shape;560;p28"/>
            <p:cNvSpPr/>
            <p:nvPr/>
          </p:nvSpPr>
          <p:spPr>
            <a:xfrm>
              <a:off x="5251" y="229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5251" y="2543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251" y="279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5251" y="3046"/>
              <a:ext cx="55" cy="66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564" name="Google Shape;564;p28"/>
          <p:cNvCxnSpPr/>
          <p:nvPr/>
        </p:nvCxnSpPr>
        <p:spPr>
          <a:xfrm rot="10800000">
            <a:off x="4946650" y="2133600"/>
            <a:ext cx="5461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28"/>
          <p:cNvCxnSpPr/>
          <p:nvPr/>
        </p:nvCxnSpPr>
        <p:spPr>
          <a:xfrm>
            <a:off x="6711950" y="2133600"/>
            <a:ext cx="520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566" name="Google Shape;566;p28"/>
          <p:cNvCxnSpPr/>
          <p:nvPr/>
        </p:nvCxnSpPr>
        <p:spPr>
          <a:xfrm flipH="1">
            <a:off x="4718050" y="1606550"/>
            <a:ext cx="241300" cy="29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28"/>
          <p:cNvCxnSpPr/>
          <p:nvPr/>
        </p:nvCxnSpPr>
        <p:spPr>
          <a:xfrm>
            <a:off x="4267200" y="1225550"/>
            <a:ext cx="0" cy="673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28"/>
          <p:cNvCxnSpPr/>
          <p:nvPr/>
        </p:nvCxnSpPr>
        <p:spPr>
          <a:xfrm>
            <a:off x="3740150" y="1606550"/>
            <a:ext cx="139700" cy="29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28"/>
          <p:cNvCxnSpPr/>
          <p:nvPr/>
        </p:nvCxnSpPr>
        <p:spPr>
          <a:xfrm>
            <a:off x="6096000" y="996950"/>
            <a:ext cx="0" cy="673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28"/>
          <p:cNvCxnSpPr/>
          <p:nvPr/>
        </p:nvCxnSpPr>
        <p:spPr>
          <a:xfrm>
            <a:off x="7321550" y="1606550"/>
            <a:ext cx="21590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28"/>
          <p:cNvCxnSpPr/>
          <p:nvPr/>
        </p:nvCxnSpPr>
        <p:spPr>
          <a:xfrm>
            <a:off x="7848600" y="1301750"/>
            <a:ext cx="0" cy="673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28"/>
          <p:cNvCxnSpPr/>
          <p:nvPr/>
        </p:nvCxnSpPr>
        <p:spPr>
          <a:xfrm flipH="1">
            <a:off x="8223250" y="1606550"/>
            <a:ext cx="16510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3" name="Google Shape;573;p28"/>
          <p:cNvSpPr txBox="1"/>
          <p:nvPr/>
        </p:nvSpPr>
        <p:spPr>
          <a:xfrm>
            <a:off x="0" y="-28575"/>
            <a:ext cx="32004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b="1" i="0" lang="en-US" sz="24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Additional features of the ER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No:L4-2</a:t>
            </a:r>
            <a:endParaRPr/>
          </a:p>
        </p:txBody>
      </p:sp>
      <p:sp>
        <p:nvSpPr>
          <p:cNvPr id="584" name="Google Shape;584;p29"/>
          <p:cNvSpPr txBox="1"/>
          <p:nvPr/>
        </p:nvSpPr>
        <p:spPr>
          <a:xfrm>
            <a:off x="681037" y="60182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29"/>
          <p:cNvSpPr txBox="1"/>
          <p:nvPr/>
        </p:nvSpPr>
        <p:spPr>
          <a:xfrm>
            <a:off x="3127375" y="5613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29"/>
          <p:cNvSpPr txBox="1"/>
          <p:nvPr>
            <p:ph type="title"/>
          </p:nvPr>
        </p:nvSpPr>
        <p:spPr>
          <a:xfrm>
            <a:off x="838200" y="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Participation Constraints</a:t>
            </a:r>
            <a:endParaRPr/>
          </a:p>
        </p:txBody>
      </p:sp>
      <p:sp>
        <p:nvSpPr>
          <p:cNvPr id="587" name="Google Shape;587;p29"/>
          <p:cNvSpPr txBox="1"/>
          <p:nvPr>
            <p:ph idx="1" type="body"/>
          </p:nvPr>
        </p:nvSpPr>
        <p:spPr>
          <a:xfrm>
            <a:off x="533400" y="6858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Does every department have a manager?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so, this is a </a:t>
            </a:r>
            <a:r>
              <a:rPr b="0" i="1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participation constraint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the participation of Departments in Manages is said to be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total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(vs.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partial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Every Departments entity must appear in an instance of the Manages relationship.</a:t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5359400" y="3513137"/>
            <a:ext cx="1057275" cy="371475"/>
          </a:xfrm>
          <a:custGeom>
            <a:rect b="b" l="l" r="r" t="t"/>
            <a:pathLst>
              <a:path extrusionOk="0" h="234" w="666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7299325" y="3513137"/>
            <a:ext cx="1185862" cy="371475"/>
          </a:xfrm>
          <a:custGeom>
            <a:rect b="b" l="l" r="r" t="t"/>
            <a:pathLst>
              <a:path extrusionOk="0" h="234" w="747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1139825" y="3502025"/>
            <a:ext cx="1055687" cy="371475"/>
          </a:xfrm>
          <a:custGeom>
            <a:rect b="b" l="l" r="r" t="t"/>
            <a:pathLst>
              <a:path extrusionOk="0" h="234" w="665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1" name="Google Shape;591;p29"/>
          <p:cNvSpPr/>
          <p:nvPr/>
        </p:nvSpPr>
        <p:spPr>
          <a:xfrm>
            <a:off x="2089150" y="3232150"/>
            <a:ext cx="1057275" cy="369887"/>
          </a:xfrm>
          <a:custGeom>
            <a:rect b="b" l="l" r="r" t="t"/>
            <a:pathLst>
              <a:path extrusionOk="0" h="233" w="666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4198937" y="5738812"/>
            <a:ext cx="1055687" cy="369887"/>
          </a:xfrm>
          <a:custGeom>
            <a:rect b="b" l="l" r="r" t="t"/>
            <a:pathLst>
              <a:path extrusionOk="0" h="233" w="665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4198937" y="3024187"/>
            <a:ext cx="1055687" cy="371475"/>
          </a:xfrm>
          <a:custGeom>
            <a:rect b="b" l="l" r="r" t="t"/>
            <a:pathLst>
              <a:path extrusionOk="0" h="234" w="665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3079750" y="3502025"/>
            <a:ext cx="1055687" cy="371475"/>
          </a:xfrm>
          <a:custGeom>
            <a:rect b="b" l="l" r="r" t="t"/>
            <a:pathLst>
              <a:path extrusionOk="0" h="234" w="665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4146550" y="3959225"/>
            <a:ext cx="1176337" cy="609600"/>
          </a:xfrm>
          <a:custGeom>
            <a:rect b="b" l="l" r="r" t="t"/>
            <a:pathLst>
              <a:path extrusionOk="0" h="384" w="741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2089150" y="4100512"/>
            <a:ext cx="1249362" cy="331787"/>
          </a:xfrm>
          <a:custGeom>
            <a:rect b="b" l="l" r="r" t="t"/>
            <a:pathLst>
              <a:path extrusionOk="0" h="209" w="787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6307137" y="3241675"/>
            <a:ext cx="1058862" cy="371475"/>
          </a:xfrm>
          <a:custGeom>
            <a:rect b="b" l="l" r="r" t="t"/>
            <a:pathLst>
              <a:path extrusionOk="0" h="234" w="667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3392487" y="3497262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599" name="Google Shape;599;p29"/>
          <p:cNvSpPr/>
          <p:nvPr/>
        </p:nvSpPr>
        <p:spPr>
          <a:xfrm>
            <a:off x="6307137" y="4110037"/>
            <a:ext cx="1474787" cy="361950"/>
          </a:xfrm>
          <a:custGeom>
            <a:rect b="b" l="l" r="r" t="t"/>
            <a:pathLst>
              <a:path extrusionOk="0" h="228" w="929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4146550" y="4772025"/>
            <a:ext cx="1404937" cy="609600"/>
          </a:xfrm>
          <a:custGeom>
            <a:rect b="b" l="l" r="r" t="t"/>
            <a:pathLst>
              <a:path extrusionOk="0" h="384" w="885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2322512" y="320357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602" name="Google Shape;602;p29"/>
          <p:cNvSpPr txBox="1"/>
          <p:nvPr/>
        </p:nvSpPr>
        <p:spPr>
          <a:xfrm>
            <a:off x="6503987" y="3213100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603" name="Google Shape;603;p29"/>
          <p:cNvSpPr txBox="1"/>
          <p:nvPr/>
        </p:nvSpPr>
        <p:spPr>
          <a:xfrm>
            <a:off x="7519987" y="3495675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604" name="Google Shape;604;p29"/>
          <p:cNvSpPr txBox="1"/>
          <p:nvPr/>
        </p:nvSpPr>
        <p:spPr>
          <a:xfrm>
            <a:off x="5645150" y="3495675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605" name="Google Shape;605;p29"/>
          <p:cNvSpPr txBox="1"/>
          <p:nvPr/>
        </p:nvSpPr>
        <p:spPr>
          <a:xfrm>
            <a:off x="4445000" y="3017837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sp>
        <p:nvSpPr>
          <p:cNvPr id="606" name="Google Shape;606;p29"/>
          <p:cNvSpPr txBox="1"/>
          <p:nvPr/>
        </p:nvSpPr>
        <p:spPr>
          <a:xfrm>
            <a:off x="2322512" y="320357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607" name="Google Shape;607;p29"/>
          <p:cNvSpPr txBox="1"/>
          <p:nvPr/>
        </p:nvSpPr>
        <p:spPr>
          <a:xfrm>
            <a:off x="6503987" y="3213100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608" name="Google Shape;608;p29"/>
          <p:cNvSpPr txBox="1"/>
          <p:nvPr/>
        </p:nvSpPr>
        <p:spPr>
          <a:xfrm>
            <a:off x="7519987" y="3495675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5645150" y="3495675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610" name="Google Shape;610;p29"/>
          <p:cNvSpPr txBox="1"/>
          <p:nvPr/>
        </p:nvSpPr>
        <p:spPr>
          <a:xfrm>
            <a:off x="4445000" y="3017837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sp>
        <p:nvSpPr>
          <p:cNvPr id="611" name="Google Shape;611;p29"/>
          <p:cNvSpPr txBox="1"/>
          <p:nvPr/>
        </p:nvSpPr>
        <p:spPr>
          <a:xfrm>
            <a:off x="4184650" y="4110037"/>
            <a:ext cx="10509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</a:t>
            </a:r>
            <a:endParaRPr/>
          </a:p>
        </p:txBody>
      </p:sp>
      <p:sp>
        <p:nvSpPr>
          <p:cNvPr id="612" name="Google Shape;612;p29"/>
          <p:cNvSpPr txBox="1"/>
          <p:nvPr/>
        </p:nvSpPr>
        <p:spPr>
          <a:xfrm>
            <a:off x="4446587" y="5730875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sp>
        <p:nvSpPr>
          <p:cNvPr id="613" name="Google Shape;613;p29"/>
          <p:cNvSpPr txBox="1"/>
          <p:nvPr/>
        </p:nvSpPr>
        <p:spPr>
          <a:xfrm>
            <a:off x="6359525" y="4092575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614" name="Google Shape;614;p29"/>
          <p:cNvSpPr txBox="1"/>
          <p:nvPr/>
        </p:nvSpPr>
        <p:spPr>
          <a:xfrm>
            <a:off x="2165350" y="4094162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615" name="Google Shape;615;p29"/>
          <p:cNvSpPr txBox="1"/>
          <p:nvPr/>
        </p:nvSpPr>
        <p:spPr>
          <a:xfrm>
            <a:off x="1400175" y="3486150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616" name="Google Shape;616;p29"/>
          <p:cNvSpPr txBox="1"/>
          <p:nvPr/>
        </p:nvSpPr>
        <p:spPr>
          <a:xfrm>
            <a:off x="4354512" y="4895850"/>
            <a:ext cx="10953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Works_In</a:t>
            </a:r>
            <a:endParaRPr/>
          </a:p>
        </p:txBody>
      </p:sp>
      <p:cxnSp>
        <p:nvCxnSpPr>
          <p:cNvPr id="617" name="Google Shape;617;p29"/>
          <p:cNvCxnSpPr/>
          <p:nvPr/>
        </p:nvCxnSpPr>
        <p:spPr>
          <a:xfrm>
            <a:off x="1665287" y="3895725"/>
            <a:ext cx="646112" cy="2079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29"/>
          <p:cNvCxnSpPr/>
          <p:nvPr/>
        </p:nvCxnSpPr>
        <p:spPr>
          <a:xfrm>
            <a:off x="2608262" y="3614737"/>
            <a:ext cx="0" cy="4889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29"/>
          <p:cNvCxnSpPr/>
          <p:nvPr/>
        </p:nvCxnSpPr>
        <p:spPr>
          <a:xfrm flipH="1">
            <a:off x="2919412" y="3895725"/>
            <a:ext cx="668337" cy="2079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29"/>
          <p:cNvCxnSpPr/>
          <p:nvPr/>
        </p:nvCxnSpPr>
        <p:spPr>
          <a:xfrm rot="10800000">
            <a:off x="4724400" y="3352800"/>
            <a:ext cx="0" cy="5953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29"/>
          <p:cNvCxnSpPr/>
          <p:nvPr/>
        </p:nvCxnSpPr>
        <p:spPr>
          <a:xfrm>
            <a:off x="5873750" y="3895725"/>
            <a:ext cx="838200" cy="2079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2" name="Google Shape;622;p29"/>
          <p:cNvCxnSpPr/>
          <p:nvPr/>
        </p:nvCxnSpPr>
        <p:spPr>
          <a:xfrm>
            <a:off x="6838950" y="3614737"/>
            <a:ext cx="0" cy="4889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3" name="Google Shape;623;p29"/>
          <p:cNvCxnSpPr/>
          <p:nvPr/>
        </p:nvCxnSpPr>
        <p:spPr>
          <a:xfrm flipH="1">
            <a:off x="7294562" y="3895725"/>
            <a:ext cx="547687" cy="2270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4" name="Google Shape;624;p29"/>
          <p:cNvCxnSpPr/>
          <p:nvPr/>
        </p:nvCxnSpPr>
        <p:spPr>
          <a:xfrm flipH="1">
            <a:off x="4718050" y="5378450"/>
            <a:ext cx="13335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5332412" y="4270375"/>
            <a:ext cx="92075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626" name="Google Shape;626;p29"/>
          <p:cNvCxnSpPr/>
          <p:nvPr/>
        </p:nvCxnSpPr>
        <p:spPr>
          <a:xfrm rot="10800000">
            <a:off x="3355975" y="4270375"/>
            <a:ext cx="76676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7" name="Google Shape;627;p29"/>
          <p:cNvCxnSpPr/>
          <p:nvPr/>
        </p:nvCxnSpPr>
        <p:spPr>
          <a:xfrm rot="10800000">
            <a:off x="3303587" y="4316412"/>
            <a:ext cx="830262" cy="773112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8" name="Google Shape;628;p29"/>
          <p:cNvCxnSpPr/>
          <p:nvPr/>
        </p:nvCxnSpPr>
        <p:spPr>
          <a:xfrm flipH="1" rot="10800000">
            <a:off x="5551487" y="4465637"/>
            <a:ext cx="1066800" cy="650875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No:L1-1</a:t>
            </a:r>
            <a:endParaRPr/>
          </a:p>
        </p:txBody>
      </p:sp>
      <p:sp>
        <p:nvSpPr>
          <p:cNvPr id="197" name="Google Shape;197;p3"/>
          <p:cNvSpPr txBox="1"/>
          <p:nvPr>
            <p:ph type="title"/>
          </p:nvPr>
        </p:nvSpPr>
        <p:spPr>
          <a:xfrm>
            <a:off x="442912" y="103187"/>
            <a:ext cx="8243887" cy="50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History of Database Systems</a:t>
            </a:r>
            <a:endParaRPr/>
          </a:p>
        </p:txBody>
      </p:sp>
      <p:sp>
        <p:nvSpPr>
          <p:cNvPr id="198" name="Google Shape;198;p3"/>
          <p:cNvSpPr txBox="1"/>
          <p:nvPr>
            <p:ph idx="1" type="body"/>
          </p:nvPr>
        </p:nvSpPr>
        <p:spPr>
          <a:xfrm>
            <a:off x="609600" y="6858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1950s and early 1960s: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Data processing using magnetic tapes for storage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Tapes provide only sequential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Punched cards for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Late 1960s and 1970s: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Hard disks allow direct access to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Network and hierarchical data models in widespread 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Ted Codd defines the relational data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Would win the ACM Turing Award for this 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IBM Research begins System R prototype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UC Berkeley begins Ingres prototype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High-performance (for the era) transaction processing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Verdana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No:L4-3</a:t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1" name="Google Shape;641;p30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Entities</a:t>
            </a:r>
            <a:endParaRPr/>
          </a:p>
        </p:txBody>
      </p:sp>
      <p:sp>
        <p:nvSpPr>
          <p:cNvPr id="642" name="Google Shape;642;p30"/>
          <p:cNvSpPr txBox="1"/>
          <p:nvPr>
            <p:ph idx="1" type="body"/>
          </p:nvPr>
        </p:nvSpPr>
        <p:spPr>
          <a:xfrm>
            <a:off x="381000" y="838200"/>
            <a:ext cx="8763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</a:t>
            </a:r>
            <a:r>
              <a:rPr b="0" i="1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can be identified uniquely only by considering the primary key of another 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owner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entity.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Owner entity set and weak entity set must participate in a one-to-many relationship set (one owner, many weak entities).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 set must have total participation in this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identifying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set.  </a:t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>
            <a:off x="6019800" y="4100512"/>
            <a:ext cx="1254125" cy="530225"/>
          </a:xfrm>
          <a:custGeom>
            <a:rect b="b" l="l" r="r" t="t"/>
            <a:pathLst>
              <a:path extrusionOk="0" h="334" w="790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7553325" y="4116387"/>
            <a:ext cx="1254125" cy="530225"/>
          </a:xfrm>
          <a:custGeom>
            <a:rect b="b" l="l" r="r" t="t"/>
            <a:pathLst>
              <a:path extrusionOk="0" h="334" w="790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671512" y="4132262"/>
            <a:ext cx="1254125" cy="530225"/>
          </a:xfrm>
          <a:custGeom>
            <a:rect b="b" l="l" r="r" t="t"/>
            <a:pathLst>
              <a:path extrusionOk="0" h="334" w="790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2971800" y="4132262"/>
            <a:ext cx="1252537" cy="530225"/>
          </a:xfrm>
          <a:custGeom>
            <a:rect b="b" l="l" r="r" t="t"/>
            <a:pathLst>
              <a:path extrusionOk="0" h="334" w="789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4519612" y="4008437"/>
            <a:ext cx="1252537" cy="528637"/>
          </a:xfrm>
          <a:custGeom>
            <a:rect b="b" l="l" r="r" t="t"/>
            <a:pathLst>
              <a:path extrusionOk="0" h="333" w="789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6802437" y="5002212"/>
            <a:ext cx="1449387" cy="544512"/>
          </a:xfrm>
          <a:custGeom>
            <a:rect b="b" l="l" r="r" t="t"/>
            <a:pathLst>
              <a:path extrusionOk="0" h="343" w="91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cap="rnd" cmpd="sng" w="50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1798637" y="4986337"/>
            <a:ext cx="1252537" cy="544512"/>
          </a:xfrm>
          <a:custGeom>
            <a:rect b="b" l="l" r="r" t="t"/>
            <a:pathLst>
              <a:path extrusionOk="0" h="343" w="789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1798637" y="3744912"/>
            <a:ext cx="1252537" cy="528637"/>
          </a:xfrm>
          <a:custGeom>
            <a:rect b="b" l="l" r="r" t="t"/>
            <a:pathLst>
              <a:path extrusionOk="0" h="333" w="789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3408362" y="4238625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4535487" y="4924425"/>
            <a:ext cx="1252537" cy="622300"/>
          </a:xfrm>
          <a:custGeom>
            <a:rect b="b" l="l" r="r" t="t"/>
            <a:pathLst>
              <a:path extrusionOk="0" h="392" w="789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cap="rnd" cmpd="sng" w="50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2141537" y="381952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654" name="Google Shape;654;p30"/>
          <p:cNvSpPr txBox="1"/>
          <p:nvPr/>
        </p:nvSpPr>
        <p:spPr>
          <a:xfrm>
            <a:off x="7972425" y="4192587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655" name="Google Shape;655;p30"/>
          <p:cNvSpPr txBox="1"/>
          <p:nvPr/>
        </p:nvSpPr>
        <p:spPr>
          <a:xfrm>
            <a:off x="6315075" y="4176712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/>
          </a:p>
        </p:txBody>
      </p:sp>
      <p:sp>
        <p:nvSpPr>
          <p:cNvPr id="656" name="Google Shape;656;p30"/>
          <p:cNvSpPr txBox="1"/>
          <p:nvPr/>
        </p:nvSpPr>
        <p:spPr>
          <a:xfrm>
            <a:off x="6910387" y="5076825"/>
            <a:ext cx="13414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endParaRPr/>
          </a:p>
        </p:txBody>
      </p:sp>
      <p:sp>
        <p:nvSpPr>
          <p:cNvPr id="657" name="Google Shape;657;p30"/>
          <p:cNvSpPr txBox="1"/>
          <p:nvPr/>
        </p:nvSpPr>
        <p:spPr>
          <a:xfrm>
            <a:off x="1787525" y="5094287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658" name="Google Shape;658;p30"/>
          <p:cNvSpPr txBox="1"/>
          <p:nvPr/>
        </p:nvSpPr>
        <p:spPr>
          <a:xfrm>
            <a:off x="1046162" y="4224337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659" name="Google Shape;659;p30"/>
          <p:cNvSpPr txBox="1"/>
          <p:nvPr/>
        </p:nvSpPr>
        <p:spPr>
          <a:xfrm>
            <a:off x="4762500" y="5076825"/>
            <a:ext cx="7794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/>
          </a:p>
        </p:txBody>
      </p:sp>
      <p:sp>
        <p:nvSpPr>
          <p:cNvPr id="660" name="Google Shape;660;p30"/>
          <p:cNvSpPr txBox="1"/>
          <p:nvPr/>
        </p:nvSpPr>
        <p:spPr>
          <a:xfrm>
            <a:off x="4876800" y="4114800"/>
            <a:ext cx="5984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cxnSp>
        <p:nvCxnSpPr>
          <p:cNvPr id="661" name="Google Shape;661;p30"/>
          <p:cNvCxnSpPr/>
          <p:nvPr/>
        </p:nvCxnSpPr>
        <p:spPr>
          <a:xfrm rot="10800000">
            <a:off x="6411912" y="4486275"/>
            <a:ext cx="609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" name="Google Shape;662;p30"/>
          <p:cNvCxnSpPr/>
          <p:nvPr/>
        </p:nvCxnSpPr>
        <p:spPr>
          <a:xfrm>
            <a:off x="2439987" y="4297362"/>
            <a:ext cx="0" cy="6683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3" name="Google Shape;663;p30"/>
          <p:cNvCxnSpPr/>
          <p:nvPr/>
        </p:nvCxnSpPr>
        <p:spPr>
          <a:xfrm>
            <a:off x="1282700" y="4676775"/>
            <a:ext cx="809625" cy="3095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4" name="Google Shape;664;p30"/>
          <p:cNvCxnSpPr/>
          <p:nvPr/>
        </p:nvCxnSpPr>
        <p:spPr>
          <a:xfrm flipH="1">
            <a:off x="2774950" y="4657725"/>
            <a:ext cx="814387" cy="328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p30"/>
          <p:cNvCxnSpPr/>
          <p:nvPr/>
        </p:nvCxnSpPr>
        <p:spPr>
          <a:xfrm rot="10800000">
            <a:off x="5148262" y="4516437"/>
            <a:ext cx="0" cy="4143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6" name="Google Shape;666;p30"/>
          <p:cNvCxnSpPr/>
          <p:nvPr/>
        </p:nvCxnSpPr>
        <p:spPr>
          <a:xfrm>
            <a:off x="6657975" y="4657725"/>
            <a:ext cx="369887" cy="3476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7" name="Google Shape;667;p30"/>
          <p:cNvCxnSpPr/>
          <p:nvPr/>
        </p:nvCxnSpPr>
        <p:spPr>
          <a:xfrm flipH="1">
            <a:off x="7648575" y="4657725"/>
            <a:ext cx="514350" cy="3476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8" name="Google Shape;668;p30"/>
          <p:cNvCxnSpPr/>
          <p:nvPr/>
        </p:nvCxnSpPr>
        <p:spPr>
          <a:xfrm rot="10800000">
            <a:off x="3055937" y="5232400"/>
            <a:ext cx="14160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9" name="Google Shape;669;p30"/>
          <p:cNvCxnSpPr/>
          <p:nvPr/>
        </p:nvCxnSpPr>
        <p:spPr>
          <a:xfrm>
            <a:off x="5815012" y="5232400"/>
            <a:ext cx="931862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No:L4-4</a:t>
            </a:r>
            <a:endParaRPr/>
          </a:p>
        </p:txBody>
      </p:sp>
      <p:sp>
        <p:nvSpPr>
          <p:cNvPr id="675" name="Google Shape;675;p31"/>
          <p:cNvSpPr txBox="1"/>
          <p:nvPr>
            <p:ph type="title"/>
          </p:nvPr>
        </p:nvSpPr>
        <p:spPr>
          <a:xfrm>
            <a:off x="457200" y="0"/>
            <a:ext cx="8243887" cy="50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 Sets</a:t>
            </a:r>
            <a:endParaRPr/>
          </a:p>
        </p:txBody>
      </p:sp>
      <p:sp>
        <p:nvSpPr>
          <p:cNvPr id="676" name="Google Shape;676;p31"/>
          <p:cNvSpPr txBox="1"/>
          <p:nvPr>
            <p:ph idx="1" type="body"/>
          </p:nvPr>
        </p:nvSpPr>
        <p:spPr>
          <a:xfrm>
            <a:off x="762000" y="4572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entity set that does not have a primary key is referred to as a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 set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existence of a weak entity set depends on the existence of a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identifying entity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 must relate to the identifying entity set via a total, one-to-many relationship set from the identifying to the weak entity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Identifying relationship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depicted using a double diamond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</a:t>
            </a:r>
            <a:r>
              <a:rPr b="1" i="0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discriminator</a:t>
            </a:r>
            <a:r>
              <a:rPr b="1" i="1" lang="en-US" sz="22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 partial key)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a weak entity set is the set of attributes that distinguishes among all the entities of a weak entity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primary key of a weak entity set is formed by the primary key of the strong entity set on which the weak entity set is existence dependent, plus the weak entity set’s discriminator.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No:L4-5</a:t>
            </a:r>
            <a:endParaRPr/>
          </a:p>
        </p:txBody>
      </p:sp>
      <p:sp>
        <p:nvSpPr>
          <p:cNvPr id="682" name="Google Shape;682;p32"/>
          <p:cNvSpPr txBox="1"/>
          <p:nvPr>
            <p:ph type="title"/>
          </p:nvPr>
        </p:nvSpPr>
        <p:spPr>
          <a:xfrm>
            <a:off x="539750" y="476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 Sets (Cont.)</a:t>
            </a:r>
            <a:endParaRPr/>
          </a:p>
        </p:txBody>
      </p:sp>
      <p:sp>
        <p:nvSpPr>
          <p:cNvPr id="683" name="Google Shape;683;p32"/>
          <p:cNvSpPr txBox="1"/>
          <p:nvPr>
            <p:ph idx="1" type="body"/>
          </p:nvPr>
        </p:nvSpPr>
        <p:spPr>
          <a:xfrm>
            <a:off x="533400" y="838200"/>
            <a:ext cx="8032750" cy="19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depict a weak entity set by double rectangles.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underline the discriminator of a weak entity set  with a dashed line.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payment_number – discriminator of the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set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Primary key for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– (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loan_number, payment_number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</a:t>
            </a:r>
            <a:endParaRPr/>
          </a:p>
        </p:txBody>
      </p:sp>
      <p:pic>
        <p:nvPicPr>
          <p:cNvPr id="684" name="Google Shape;684;p32"/>
          <p:cNvPicPr preferRelativeResize="0"/>
          <p:nvPr/>
        </p:nvPicPr>
        <p:blipFill rotWithShape="1">
          <a:blip r:embed="rId3">
            <a:alphaModFix/>
          </a:blip>
          <a:srcRect b="28148" l="555" r="555" t="28395"/>
          <a:stretch/>
        </p:blipFill>
        <p:spPr>
          <a:xfrm>
            <a:off x="762000" y="3505200"/>
            <a:ext cx="7629525" cy="2514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No:L4-6</a:t>
            </a:r>
            <a:endParaRPr/>
          </a:p>
        </p:txBody>
      </p:sp>
      <p:sp>
        <p:nvSpPr>
          <p:cNvPr id="690" name="Google Shape;690;p33"/>
          <p:cNvSpPr txBox="1"/>
          <p:nvPr>
            <p:ph type="title"/>
          </p:nvPr>
        </p:nvSpPr>
        <p:spPr>
          <a:xfrm>
            <a:off x="647700" y="11906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Entity Sets (Cont.)</a:t>
            </a:r>
            <a:endParaRPr/>
          </a:p>
        </p:txBody>
      </p:sp>
      <p:sp>
        <p:nvSpPr>
          <p:cNvPr id="691" name="Google Shape;691;p33"/>
          <p:cNvSpPr txBox="1"/>
          <p:nvPr>
            <p:ph idx="1" type="body"/>
          </p:nvPr>
        </p:nvSpPr>
        <p:spPr>
          <a:xfrm>
            <a:off x="609600" y="1371600"/>
            <a:ext cx="7932737" cy="355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Note: the primary key of the strong entity set is not explicitly stored with the weak entity set, since it is implicit in the identifying relationship.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loan_number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were explicitly stored,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could be made a strong entity, but then the relationship between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loan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would be duplicated by an implicit relationship defined by the attribute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loan_number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common to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payment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loan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No:L4-7</a:t>
            </a:r>
            <a:endParaRPr/>
          </a:p>
        </p:txBody>
      </p:sp>
      <p:sp>
        <p:nvSpPr>
          <p:cNvPr id="697" name="Google Shape;697;p34"/>
          <p:cNvSpPr txBox="1"/>
          <p:nvPr>
            <p:ph type="title"/>
          </p:nvPr>
        </p:nvSpPr>
        <p:spPr>
          <a:xfrm>
            <a:off x="442912" y="103187"/>
            <a:ext cx="82438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More Weak Entity Set Examples</a:t>
            </a:r>
            <a:endParaRPr/>
          </a:p>
        </p:txBody>
      </p:sp>
      <p:sp>
        <p:nvSpPr>
          <p:cNvPr id="698" name="Google Shape;698;p34"/>
          <p:cNvSpPr txBox="1"/>
          <p:nvPr>
            <p:ph idx="1" type="body"/>
          </p:nvPr>
        </p:nvSpPr>
        <p:spPr>
          <a:xfrm>
            <a:off x="533400" y="1600200"/>
            <a:ext cx="7939087" cy="28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a university, a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strong entity and a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course_offering 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can be modeled as a weak 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discriminator of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course_offering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would be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semester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(including year) and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section_number 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(if there is more than one section)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model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course_offering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 a strong entity we would model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course_number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 an attribute.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Then the relationship with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would be implicit in the </a:t>
            </a:r>
            <a:r>
              <a:rPr b="0" i="1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course_number</a:t>
            </a: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attribute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No:L5-1</a:t>
            </a:r>
            <a:endParaRPr/>
          </a:p>
        </p:txBody>
      </p:sp>
      <p:sp>
        <p:nvSpPr>
          <p:cNvPr id="709" name="Google Shape;709;p3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1" name="Google Shape;711;p35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ISA (`is a’) Hierarchies</a:t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7620000" y="3141662"/>
            <a:ext cx="14922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Contract_Emps</a:t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5386387" y="912812"/>
            <a:ext cx="1055687" cy="390525"/>
          </a:xfrm>
          <a:custGeom>
            <a:rect b="b" l="l" r="r" t="t"/>
            <a:pathLst>
              <a:path extrusionOk="0" h="246" w="665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7323137" y="912812"/>
            <a:ext cx="1054100" cy="390525"/>
          </a:xfrm>
          <a:custGeom>
            <a:rect b="b" l="l" r="r" t="t"/>
            <a:pathLst>
              <a:path extrusionOk="0" h="246" w="664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5" name="Google Shape;715;p35"/>
          <p:cNvSpPr/>
          <p:nvPr/>
        </p:nvSpPr>
        <p:spPr>
          <a:xfrm>
            <a:off x="6337300" y="628650"/>
            <a:ext cx="1054100" cy="390525"/>
          </a:xfrm>
          <a:custGeom>
            <a:rect b="b" l="l" r="r" t="t"/>
            <a:pathLst>
              <a:path extrusionOk="0" h="246" w="664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6337300" y="1539875"/>
            <a:ext cx="1196975" cy="425450"/>
          </a:xfrm>
          <a:custGeom>
            <a:rect b="b" l="l" r="r" t="t"/>
            <a:pathLst>
              <a:path extrusionOk="0" h="268" w="754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7" name="Google Shape;717;p35"/>
          <p:cNvSpPr txBox="1"/>
          <p:nvPr/>
        </p:nvSpPr>
        <p:spPr>
          <a:xfrm>
            <a:off x="6556375" y="688975"/>
            <a:ext cx="646112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5635625" y="909637"/>
            <a:ext cx="4873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6400800" y="1600200"/>
            <a:ext cx="111918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720" name="Google Shape;720;p35"/>
          <p:cNvSpPr txBox="1"/>
          <p:nvPr/>
        </p:nvSpPr>
        <p:spPr>
          <a:xfrm>
            <a:off x="7621587" y="920750"/>
            <a:ext cx="3984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cxnSp>
        <p:nvCxnSpPr>
          <p:cNvPr id="721" name="Google Shape;721;p35"/>
          <p:cNvCxnSpPr/>
          <p:nvPr/>
        </p:nvCxnSpPr>
        <p:spPr>
          <a:xfrm>
            <a:off x="5905500" y="1293812"/>
            <a:ext cx="644525" cy="2444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35"/>
          <p:cNvCxnSpPr/>
          <p:nvPr/>
        </p:nvCxnSpPr>
        <p:spPr>
          <a:xfrm>
            <a:off x="6951662" y="1036637"/>
            <a:ext cx="0" cy="5016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35"/>
          <p:cNvCxnSpPr/>
          <p:nvPr/>
        </p:nvCxnSpPr>
        <p:spPr>
          <a:xfrm flipH="1">
            <a:off x="7172325" y="1327150"/>
            <a:ext cx="703262" cy="2111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4" name="Google Shape;724;p35"/>
          <p:cNvSpPr/>
          <p:nvPr/>
        </p:nvSpPr>
        <p:spPr>
          <a:xfrm>
            <a:off x="3490912" y="2112962"/>
            <a:ext cx="1417637" cy="468312"/>
          </a:xfrm>
          <a:custGeom>
            <a:rect b="b" l="l" r="r" t="t"/>
            <a:pathLst>
              <a:path extrusionOk="0" h="295" w="893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5" name="Google Shape;725;p35"/>
          <p:cNvSpPr txBox="1"/>
          <p:nvPr/>
        </p:nvSpPr>
        <p:spPr>
          <a:xfrm>
            <a:off x="3489325" y="2195512"/>
            <a:ext cx="136207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hourly_wages</a:t>
            </a:r>
            <a:endParaRPr/>
          </a:p>
        </p:txBody>
      </p:sp>
      <p:cxnSp>
        <p:nvCxnSpPr>
          <p:cNvPr id="726" name="Google Shape;726;p35"/>
          <p:cNvCxnSpPr/>
          <p:nvPr/>
        </p:nvCxnSpPr>
        <p:spPr>
          <a:xfrm>
            <a:off x="4318000" y="2590800"/>
            <a:ext cx="1143000" cy="635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7" name="Google Shape;727;p35"/>
          <p:cNvSpPr/>
          <p:nvPr/>
        </p:nvSpPr>
        <p:spPr>
          <a:xfrm>
            <a:off x="7453312" y="2570162"/>
            <a:ext cx="1085850" cy="431800"/>
          </a:xfrm>
          <a:custGeom>
            <a:rect b="b" l="l" r="r" t="t"/>
            <a:pathLst>
              <a:path extrusionOk="0" h="272" w="684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8" name="Google Shape;728;p35"/>
          <p:cNvSpPr/>
          <p:nvPr/>
        </p:nvSpPr>
        <p:spPr>
          <a:xfrm>
            <a:off x="4938712" y="2112962"/>
            <a:ext cx="1525587" cy="481012"/>
          </a:xfrm>
          <a:custGeom>
            <a:rect b="b" l="l" r="r" t="t"/>
            <a:pathLst>
              <a:path extrusionOk="0" h="303" w="961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9" name="Google Shape;729;p35"/>
          <p:cNvSpPr/>
          <p:nvPr/>
        </p:nvSpPr>
        <p:spPr>
          <a:xfrm>
            <a:off x="5338762" y="3252787"/>
            <a:ext cx="1284287" cy="431800"/>
          </a:xfrm>
          <a:custGeom>
            <a:rect b="b" l="l" r="r" t="t"/>
            <a:pathLst>
              <a:path extrusionOk="0" h="272" w="809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0" name="Google Shape;730;p35"/>
          <p:cNvSpPr/>
          <p:nvPr/>
        </p:nvSpPr>
        <p:spPr>
          <a:xfrm>
            <a:off x="7697787" y="3100387"/>
            <a:ext cx="1446212" cy="414337"/>
          </a:xfrm>
          <a:custGeom>
            <a:rect b="b" l="l" r="r" t="t"/>
            <a:pathLst>
              <a:path extrusionOk="0" h="261" w="91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1" name="Google Shape;731;p35"/>
          <p:cNvSpPr/>
          <p:nvPr/>
        </p:nvSpPr>
        <p:spPr>
          <a:xfrm>
            <a:off x="6580187" y="2239962"/>
            <a:ext cx="722312" cy="484187"/>
          </a:xfrm>
          <a:custGeom>
            <a:rect b="b" l="l" r="r" t="t"/>
            <a:pathLst>
              <a:path extrusionOk="0" h="305" w="45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cap="rnd" cmpd="sng" w="25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2" name="Google Shape;732;p35"/>
          <p:cNvSpPr txBox="1"/>
          <p:nvPr/>
        </p:nvSpPr>
        <p:spPr>
          <a:xfrm>
            <a:off x="6691312" y="2420937"/>
            <a:ext cx="4778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sp>
        <p:nvSpPr>
          <p:cNvPr id="733" name="Google Shape;733;p35"/>
          <p:cNvSpPr txBox="1"/>
          <p:nvPr/>
        </p:nvSpPr>
        <p:spPr>
          <a:xfrm>
            <a:off x="5321300" y="3335337"/>
            <a:ext cx="13271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Hourly_Emps</a:t>
            </a:r>
            <a:endParaRPr/>
          </a:p>
        </p:txBody>
      </p:sp>
      <p:sp>
        <p:nvSpPr>
          <p:cNvPr id="734" name="Google Shape;734;p35"/>
          <p:cNvSpPr txBox="1"/>
          <p:nvPr/>
        </p:nvSpPr>
        <p:spPr>
          <a:xfrm>
            <a:off x="7429500" y="2641600"/>
            <a:ext cx="10366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contractid</a:t>
            </a:r>
            <a:endParaRPr/>
          </a:p>
        </p:txBody>
      </p:sp>
      <p:sp>
        <p:nvSpPr>
          <p:cNvPr id="735" name="Google Shape;735;p35"/>
          <p:cNvSpPr txBox="1"/>
          <p:nvPr/>
        </p:nvSpPr>
        <p:spPr>
          <a:xfrm>
            <a:off x="5011737" y="2185987"/>
            <a:ext cx="1392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hours_worked</a:t>
            </a:r>
            <a:endParaRPr/>
          </a:p>
        </p:txBody>
      </p:sp>
      <p:cxnSp>
        <p:nvCxnSpPr>
          <p:cNvPr id="736" name="Google Shape;736;p35"/>
          <p:cNvCxnSpPr/>
          <p:nvPr/>
        </p:nvCxnSpPr>
        <p:spPr>
          <a:xfrm flipH="1">
            <a:off x="5994400" y="2708275"/>
            <a:ext cx="774700" cy="5349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7" name="Google Shape;737;p35"/>
          <p:cNvCxnSpPr/>
          <p:nvPr/>
        </p:nvCxnSpPr>
        <p:spPr>
          <a:xfrm>
            <a:off x="7019925" y="2708275"/>
            <a:ext cx="785812" cy="5349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8" name="Google Shape;738;p35"/>
          <p:cNvCxnSpPr/>
          <p:nvPr/>
        </p:nvCxnSpPr>
        <p:spPr>
          <a:xfrm>
            <a:off x="7988300" y="302895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35"/>
          <p:cNvCxnSpPr/>
          <p:nvPr/>
        </p:nvCxnSpPr>
        <p:spPr>
          <a:xfrm>
            <a:off x="5681662" y="2590800"/>
            <a:ext cx="0" cy="6524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0" name="Google Shape;740;p35"/>
          <p:cNvSpPr txBox="1"/>
          <p:nvPr/>
        </p:nvSpPr>
        <p:spPr>
          <a:xfrm>
            <a:off x="0" y="914400"/>
            <a:ext cx="3657600" cy="22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 in C++, or other PLs, attributes are inherited.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If we declare A </a:t>
            </a:r>
            <a:r>
              <a:rPr b="1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ISA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B,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every A entity is also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considered to be a B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entity. </a:t>
            </a:r>
            <a:endParaRPr/>
          </a:p>
        </p:txBody>
      </p:sp>
      <p:sp>
        <p:nvSpPr>
          <p:cNvPr id="741" name="Google Shape;741;p35"/>
          <p:cNvSpPr txBox="1"/>
          <p:nvPr>
            <p:ph idx="1" type="body"/>
          </p:nvPr>
        </p:nvSpPr>
        <p:spPr>
          <a:xfrm>
            <a:off x="304800" y="3810000"/>
            <a:ext cx="8610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Bookman Old Style"/>
              <a:buChar char="•"/>
            </a:pP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Overlap constraints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 Can Joe be an Hourly_Emps as well as a Contract_Emps entity?  </a:t>
            </a: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</a:t>
            </a: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Allowed/disallowed</a:t>
            </a: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Bookman Old Style"/>
              <a:buChar char="•"/>
            </a:pP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Covering constraints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 Does every Employees entity also have to be an Hourly_Emps or a Contract_Emps entity?</a:t>
            </a:r>
            <a:r>
              <a:rPr b="0" i="1" lang="en-US" sz="20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(Yes/no) </a:t>
            </a:r>
            <a:endParaRPr b="0" i="0" sz="2000" u="none">
              <a:solidFill>
                <a:srgbClr val="FF33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Reasons for using ISA: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add descriptive attributes specific to a subclass.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man Old Style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identify entitities that participate in a relationship.</a:t>
            </a:r>
            <a:endParaRPr/>
          </a:p>
        </p:txBody>
      </p:sp>
      <p:cxnSp>
        <p:nvCxnSpPr>
          <p:cNvPr id="742" name="Google Shape;742;p35"/>
          <p:cNvCxnSpPr/>
          <p:nvPr/>
        </p:nvCxnSpPr>
        <p:spPr>
          <a:xfrm rot="10800000">
            <a:off x="6919912" y="1954212"/>
            <a:ext cx="0" cy="317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No:L5-2</a:t>
            </a:r>
            <a:endParaRPr/>
          </a:p>
        </p:txBody>
      </p:sp>
      <p:sp>
        <p:nvSpPr>
          <p:cNvPr id="753" name="Google Shape;753;p3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4" name="Google Shape;754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5" name="Google Shape;755;p36"/>
          <p:cNvSpPr txBox="1"/>
          <p:nvPr>
            <p:ph type="title"/>
          </p:nvPr>
        </p:nvSpPr>
        <p:spPr>
          <a:xfrm>
            <a:off x="609600" y="0"/>
            <a:ext cx="7772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endParaRPr/>
          </a:p>
        </p:txBody>
      </p:sp>
      <p:sp>
        <p:nvSpPr>
          <p:cNvPr id="756" name="Google Shape;756;p36"/>
          <p:cNvSpPr txBox="1"/>
          <p:nvPr>
            <p:ph idx="1" type="body"/>
          </p:nvPr>
        </p:nvSpPr>
        <p:spPr>
          <a:xfrm>
            <a:off x="0" y="685800"/>
            <a:ext cx="335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Used when we have to model a relationship involving (entitity sets and) a </a:t>
            </a:r>
            <a:r>
              <a:rPr b="0" i="1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Bookman Old Style"/>
              <a:buChar char="–"/>
            </a:pPr>
            <a:r>
              <a:rPr b="0" i="1" lang="en-US" sz="20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allows us to treat a relationship set as an entity set   for purposes of participation in (other) relationships.</a:t>
            </a:r>
            <a:endParaRPr/>
          </a:p>
        </p:txBody>
      </p:sp>
      <p:sp>
        <p:nvSpPr>
          <p:cNvPr id="757" name="Google Shape;757;p36"/>
          <p:cNvSpPr txBox="1"/>
          <p:nvPr/>
        </p:nvSpPr>
        <p:spPr>
          <a:xfrm>
            <a:off x="228600" y="4953000"/>
            <a:ext cx="89154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●"/>
            </a:pPr>
            <a:r>
              <a:rPr b="0" i="1" lang="en-US" sz="2400" u="none">
                <a:solidFill>
                  <a:srgbClr val="FF33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1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 vs. ternary relationship</a:t>
            </a: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 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Monitors is a distinct relationship, with a descriptive attribute.</a:t>
            </a:r>
            <a:endParaRPr/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Also, can say that each sponsorship is monitored by at most one employee</a:t>
            </a:r>
            <a:r>
              <a:rPr b="0" i="0" lang="en-US" sz="2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6389687" y="3582987"/>
            <a:ext cx="896937" cy="381000"/>
          </a:xfrm>
          <a:custGeom>
            <a:rect b="b" l="l" r="r" t="t"/>
            <a:pathLst>
              <a:path extrusionOk="0" h="240" w="565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8027987" y="3784600"/>
            <a:ext cx="896937" cy="381000"/>
          </a:xfrm>
          <a:custGeom>
            <a:rect b="b" l="l" r="r" t="t"/>
            <a:pathLst>
              <a:path extrusionOk="0" h="240" w="565">
                <a:moveTo>
                  <a:pt x="0" y="119"/>
                </a:move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7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69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8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59"/>
                </a:lnTo>
                <a:lnTo>
                  <a:pt x="513" y="50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5"/>
                </a:lnTo>
                <a:lnTo>
                  <a:pt x="401" y="11"/>
                </a:lnTo>
                <a:lnTo>
                  <a:pt x="378" y="6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0" name="Google Shape;760;p36"/>
          <p:cNvSpPr/>
          <p:nvPr/>
        </p:nvSpPr>
        <p:spPr>
          <a:xfrm>
            <a:off x="4070350" y="3209925"/>
            <a:ext cx="1169987" cy="366712"/>
          </a:xfrm>
          <a:custGeom>
            <a:rect b="b" l="l" r="r" t="t"/>
            <a:pathLst>
              <a:path extrusionOk="0" h="231" w="737">
                <a:moveTo>
                  <a:pt x="736" y="115"/>
                </a:moveTo>
                <a:lnTo>
                  <a:pt x="736" y="105"/>
                </a:lnTo>
                <a:lnTo>
                  <a:pt x="730" y="94"/>
                </a:lnTo>
                <a:lnTo>
                  <a:pt x="724" y="85"/>
                </a:lnTo>
                <a:lnTo>
                  <a:pt x="715" y="75"/>
                </a:lnTo>
                <a:lnTo>
                  <a:pt x="702" y="67"/>
                </a:lnTo>
                <a:lnTo>
                  <a:pt x="687" y="57"/>
                </a:lnTo>
                <a:lnTo>
                  <a:pt x="670" y="48"/>
                </a:lnTo>
                <a:lnTo>
                  <a:pt x="651" y="41"/>
                </a:lnTo>
                <a:lnTo>
                  <a:pt x="628" y="33"/>
                </a:lnTo>
                <a:lnTo>
                  <a:pt x="605" y="27"/>
                </a:lnTo>
                <a:lnTo>
                  <a:pt x="579" y="21"/>
                </a:lnTo>
                <a:lnTo>
                  <a:pt x="552" y="15"/>
                </a:lnTo>
                <a:lnTo>
                  <a:pt x="524" y="10"/>
                </a:lnTo>
                <a:lnTo>
                  <a:pt x="494" y="7"/>
                </a:lnTo>
                <a:lnTo>
                  <a:pt x="464" y="3"/>
                </a:lnTo>
                <a:lnTo>
                  <a:pt x="433" y="1"/>
                </a:lnTo>
                <a:lnTo>
                  <a:pt x="400" y="0"/>
                </a:lnTo>
                <a:lnTo>
                  <a:pt x="368" y="0"/>
                </a:lnTo>
                <a:lnTo>
                  <a:pt x="336" y="0"/>
                </a:lnTo>
                <a:lnTo>
                  <a:pt x="305" y="1"/>
                </a:lnTo>
                <a:lnTo>
                  <a:pt x="274" y="3"/>
                </a:lnTo>
                <a:lnTo>
                  <a:pt x="242" y="7"/>
                </a:lnTo>
                <a:lnTo>
                  <a:pt x="214" y="10"/>
                </a:lnTo>
                <a:lnTo>
                  <a:pt x="184" y="15"/>
                </a:lnTo>
                <a:lnTo>
                  <a:pt x="157" y="21"/>
                </a:lnTo>
                <a:lnTo>
                  <a:pt x="131" y="27"/>
                </a:lnTo>
                <a:lnTo>
                  <a:pt x="108" y="33"/>
                </a:lnTo>
                <a:lnTo>
                  <a:pt x="86" y="41"/>
                </a:lnTo>
                <a:lnTo>
                  <a:pt x="66" y="48"/>
                </a:lnTo>
                <a:lnTo>
                  <a:pt x="50" y="57"/>
                </a:lnTo>
                <a:lnTo>
                  <a:pt x="35" y="67"/>
                </a:lnTo>
                <a:lnTo>
                  <a:pt x="23" y="75"/>
                </a:lnTo>
                <a:lnTo>
                  <a:pt x="13" y="85"/>
                </a:lnTo>
                <a:lnTo>
                  <a:pt x="6" y="94"/>
                </a:lnTo>
                <a:lnTo>
                  <a:pt x="1" y="105"/>
                </a:lnTo>
                <a:lnTo>
                  <a:pt x="0" y="115"/>
                </a:lnTo>
                <a:lnTo>
                  <a:pt x="1" y="125"/>
                </a:lnTo>
                <a:lnTo>
                  <a:pt x="6" y="135"/>
                </a:lnTo>
                <a:lnTo>
                  <a:pt x="13" y="144"/>
                </a:lnTo>
                <a:lnTo>
                  <a:pt x="23" y="154"/>
                </a:lnTo>
                <a:lnTo>
                  <a:pt x="35" y="163"/>
                </a:lnTo>
                <a:lnTo>
                  <a:pt x="50" y="172"/>
                </a:lnTo>
                <a:lnTo>
                  <a:pt x="66" y="181"/>
                </a:lnTo>
                <a:lnTo>
                  <a:pt x="86" y="188"/>
                </a:lnTo>
                <a:lnTo>
                  <a:pt x="108" y="196"/>
                </a:lnTo>
                <a:lnTo>
                  <a:pt x="131" y="203"/>
                </a:lnTo>
                <a:lnTo>
                  <a:pt x="157" y="208"/>
                </a:lnTo>
                <a:lnTo>
                  <a:pt x="184" y="214"/>
                </a:lnTo>
                <a:lnTo>
                  <a:pt x="214" y="219"/>
                </a:lnTo>
                <a:lnTo>
                  <a:pt x="242" y="223"/>
                </a:lnTo>
                <a:lnTo>
                  <a:pt x="274" y="226"/>
                </a:lnTo>
                <a:lnTo>
                  <a:pt x="305" y="228"/>
                </a:lnTo>
                <a:lnTo>
                  <a:pt x="336" y="229"/>
                </a:lnTo>
                <a:lnTo>
                  <a:pt x="368" y="230"/>
                </a:lnTo>
                <a:lnTo>
                  <a:pt x="400" y="229"/>
                </a:lnTo>
                <a:lnTo>
                  <a:pt x="433" y="228"/>
                </a:lnTo>
                <a:lnTo>
                  <a:pt x="464" y="226"/>
                </a:lnTo>
                <a:lnTo>
                  <a:pt x="494" y="223"/>
                </a:lnTo>
                <a:lnTo>
                  <a:pt x="524" y="219"/>
                </a:lnTo>
                <a:lnTo>
                  <a:pt x="552" y="214"/>
                </a:lnTo>
                <a:lnTo>
                  <a:pt x="579" y="208"/>
                </a:lnTo>
                <a:lnTo>
                  <a:pt x="605" y="203"/>
                </a:lnTo>
                <a:lnTo>
                  <a:pt x="628" y="196"/>
                </a:lnTo>
                <a:lnTo>
                  <a:pt x="651" y="188"/>
                </a:lnTo>
                <a:lnTo>
                  <a:pt x="670" y="181"/>
                </a:lnTo>
                <a:lnTo>
                  <a:pt x="687" y="172"/>
                </a:lnTo>
                <a:lnTo>
                  <a:pt x="702" y="163"/>
                </a:lnTo>
                <a:lnTo>
                  <a:pt x="715" y="154"/>
                </a:lnTo>
                <a:lnTo>
                  <a:pt x="724" y="144"/>
                </a:lnTo>
                <a:lnTo>
                  <a:pt x="730" y="135"/>
                </a:lnTo>
                <a:lnTo>
                  <a:pt x="736" y="125"/>
                </a:lnTo>
                <a:lnTo>
                  <a:pt x="736" y="115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1" name="Google Shape;761;p36"/>
          <p:cNvSpPr/>
          <p:nvPr/>
        </p:nvSpPr>
        <p:spPr>
          <a:xfrm>
            <a:off x="3257550" y="3582987"/>
            <a:ext cx="896937" cy="381000"/>
          </a:xfrm>
          <a:custGeom>
            <a:rect b="b" l="l" r="r" t="t"/>
            <a:pathLst>
              <a:path extrusionOk="0" h="240" w="565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5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29"/>
                </a:lnTo>
                <a:lnTo>
                  <a:pt x="4" y="140"/>
                </a:lnTo>
                <a:lnTo>
                  <a:pt x="9" y="150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7"/>
                </a:lnTo>
                <a:lnTo>
                  <a:pt x="141" y="223"/>
                </a:lnTo>
                <a:lnTo>
                  <a:pt x="163" y="227"/>
                </a:lnTo>
                <a:lnTo>
                  <a:pt x="185" y="231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1"/>
                </a:lnTo>
                <a:lnTo>
                  <a:pt x="401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2" name="Google Shape;762;p36"/>
          <p:cNvSpPr/>
          <p:nvPr/>
        </p:nvSpPr>
        <p:spPr>
          <a:xfrm>
            <a:off x="4902200" y="3582987"/>
            <a:ext cx="1133475" cy="381000"/>
          </a:xfrm>
          <a:custGeom>
            <a:rect b="b" l="l" r="r" t="t"/>
            <a:pathLst>
              <a:path extrusionOk="0" h="240" w="714">
                <a:moveTo>
                  <a:pt x="0" y="119"/>
                </a:moveTo>
                <a:lnTo>
                  <a:pt x="2" y="129"/>
                </a:lnTo>
                <a:lnTo>
                  <a:pt x="6" y="140"/>
                </a:lnTo>
                <a:lnTo>
                  <a:pt x="12" y="150"/>
                </a:lnTo>
                <a:lnTo>
                  <a:pt x="22" y="160"/>
                </a:lnTo>
                <a:lnTo>
                  <a:pt x="34" y="170"/>
                </a:lnTo>
                <a:lnTo>
                  <a:pt x="48" y="179"/>
                </a:lnTo>
                <a:lnTo>
                  <a:pt x="64" y="188"/>
                </a:lnTo>
                <a:lnTo>
                  <a:pt x="83" y="196"/>
                </a:lnTo>
                <a:lnTo>
                  <a:pt x="104" y="204"/>
                </a:lnTo>
                <a:lnTo>
                  <a:pt x="127" y="211"/>
                </a:lnTo>
                <a:lnTo>
                  <a:pt x="152" y="217"/>
                </a:lnTo>
                <a:lnTo>
                  <a:pt x="178" y="223"/>
                </a:lnTo>
                <a:lnTo>
                  <a:pt x="206" y="227"/>
                </a:lnTo>
                <a:lnTo>
                  <a:pt x="235" y="231"/>
                </a:lnTo>
                <a:lnTo>
                  <a:pt x="265" y="235"/>
                </a:lnTo>
                <a:lnTo>
                  <a:pt x="295" y="237"/>
                </a:lnTo>
                <a:lnTo>
                  <a:pt x="326" y="239"/>
                </a:lnTo>
                <a:lnTo>
                  <a:pt x="356" y="239"/>
                </a:lnTo>
                <a:lnTo>
                  <a:pt x="388" y="239"/>
                </a:lnTo>
                <a:lnTo>
                  <a:pt x="418" y="237"/>
                </a:lnTo>
                <a:lnTo>
                  <a:pt x="450" y="235"/>
                </a:lnTo>
                <a:lnTo>
                  <a:pt x="479" y="231"/>
                </a:lnTo>
                <a:lnTo>
                  <a:pt x="508" y="227"/>
                </a:lnTo>
                <a:lnTo>
                  <a:pt x="534" y="223"/>
                </a:lnTo>
                <a:lnTo>
                  <a:pt x="561" y="217"/>
                </a:lnTo>
                <a:lnTo>
                  <a:pt x="586" y="211"/>
                </a:lnTo>
                <a:lnTo>
                  <a:pt x="609" y="204"/>
                </a:lnTo>
                <a:lnTo>
                  <a:pt x="629" y="196"/>
                </a:lnTo>
                <a:lnTo>
                  <a:pt x="648" y="188"/>
                </a:lnTo>
                <a:lnTo>
                  <a:pt x="666" y="179"/>
                </a:lnTo>
                <a:lnTo>
                  <a:pt x="680" y="169"/>
                </a:lnTo>
                <a:lnTo>
                  <a:pt x="691" y="160"/>
                </a:lnTo>
                <a:lnTo>
                  <a:pt x="701" y="150"/>
                </a:lnTo>
                <a:lnTo>
                  <a:pt x="707" y="140"/>
                </a:lnTo>
                <a:lnTo>
                  <a:pt x="711" y="129"/>
                </a:lnTo>
                <a:lnTo>
                  <a:pt x="713" y="119"/>
                </a:lnTo>
                <a:lnTo>
                  <a:pt x="711" y="108"/>
                </a:lnTo>
                <a:lnTo>
                  <a:pt x="707" y="98"/>
                </a:lnTo>
                <a:lnTo>
                  <a:pt x="701" y="88"/>
                </a:lnTo>
                <a:lnTo>
                  <a:pt x="691" y="78"/>
                </a:lnTo>
                <a:lnTo>
                  <a:pt x="680" y="68"/>
                </a:lnTo>
                <a:lnTo>
                  <a:pt x="666" y="59"/>
                </a:lnTo>
                <a:lnTo>
                  <a:pt x="648" y="50"/>
                </a:lnTo>
                <a:lnTo>
                  <a:pt x="629" y="42"/>
                </a:lnTo>
                <a:lnTo>
                  <a:pt x="609" y="35"/>
                </a:lnTo>
                <a:lnTo>
                  <a:pt x="585" y="27"/>
                </a:lnTo>
                <a:lnTo>
                  <a:pt x="561" y="21"/>
                </a:lnTo>
                <a:lnTo>
                  <a:pt x="534" y="15"/>
                </a:lnTo>
                <a:lnTo>
                  <a:pt x="508" y="11"/>
                </a:lnTo>
                <a:lnTo>
                  <a:pt x="479" y="6"/>
                </a:lnTo>
                <a:lnTo>
                  <a:pt x="448" y="4"/>
                </a:lnTo>
                <a:lnTo>
                  <a:pt x="418" y="1"/>
                </a:lnTo>
                <a:lnTo>
                  <a:pt x="388" y="0"/>
                </a:lnTo>
                <a:lnTo>
                  <a:pt x="356" y="0"/>
                </a:lnTo>
                <a:lnTo>
                  <a:pt x="326" y="0"/>
                </a:lnTo>
                <a:lnTo>
                  <a:pt x="295" y="1"/>
                </a:lnTo>
                <a:lnTo>
                  <a:pt x="264" y="4"/>
                </a:lnTo>
                <a:lnTo>
                  <a:pt x="235" y="7"/>
                </a:lnTo>
                <a:lnTo>
                  <a:pt x="206" y="11"/>
                </a:lnTo>
                <a:lnTo>
                  <a:pt x="178" y="16"/>
                </a:lnTo>
                <a:lnTo>
                  <a:pt x="152" y="21"/>
                </a:lnTo>
                <a:lnTo>
                  <a:pt x="127" y="27"/>
                </a:lnTo>
                <a:lnTo>
                  <a:pt x="104" y="35"/>
                </a:lnTo>
                <a:lnTo>
                  <a:pt x="83" y="42"/>
                </a:lnTo>
                <a:lnTo>
                  <a:pt x="64" y="51"/>
                </a:lnTo>
                <a:lnTo>
                  <a:pt x="48" y="60"/>
                </a:lnTo>
                <a:lnTo>
                  <a:pt x="34" y="68"/>
                </a:lnTo>
                <a:lnTo>
                  <a:pt x="22" y="78"/>
                </a:lnTo>
                <a:lnTo>
                  <a:pt x="12" y="88"/>
                </a:lnTo>
                <a:lnTo>
                  <a:pt x="6" y="98"/>
                </a:lnTo>
                <a:lnTo>
                  <a:pt x="2" y="109"/>
                </a:lnTo>
                <a:lnTo>
                  <a:pt x="0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3" name="Google Shape;763;p36"/>
          <p:cNvSpPr/>
          <p:nvPr/>
        </p:nvSpPr>
        <p:spPr>
          <a:xfrm>
            <a:off x="7196137" y="3302000"/>
            <a:ext cx="896937" cy="382587"/>
          </a:xfrm>
          <a:custGeom>
            <a:rect b="b" l="l" r="r" t="t"/>
            <a:pathLst>
              <a:path extrusionOk="0" h="241" w="565">
                <a:moveTo>
                  <a:pt x="564" y="120"/>
                </a:moveTo>
                <a:lnTo>
                  <a:pt x="563" y="110"/>
                </a:lnTo>
                <a:lnTo>
                  <a:pt x="560" y="99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1"/>
                </a:lnTo>
                <a:lnTo>
                  <a:pt x="378" y="8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7" y="1"/>
                </a:lnTo>
                <a:lnTo>
                  <a:pt x="233" y="2"/>
                </a:lnTo>
                <a:lnTo>
                  <a:pt x="209" y="4"/>
                </a:lnTo>
                <a:lnTo>
                  <a:pt x="186" y="8"/>
                </a:lnTo>
                <a:lnTo>
                  <a:pt x="163" y="11"/>
                </a:lnTo>
                <a:lnTo>
                  <a:pt x="141" y="16"/>
                </a:lnTo>
                <a:lnTo>
                  <a:pt x="120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6" y="70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6" y="171"/>
                </a:lnTo>
                <a:lnTo>
                  <a:pt x="38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4"/>
                </a:lnTo>
                <a:lnTo>
                  <a:pt x="163" y="229"/>
                </a:lnTo>
                <a:lnTo>
                  <a:pt x="186" y="233"/>
                </a:lnTo>
                <a:lnTo>
                  <a:pt x="209" y="236"/>
                </a:lnTo>
                <a:lnTo>
                  <a:pt x="233" y="238"/>
                </a:lnTo>
                <a:lnTo>
                  <a:pt x="257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4" name="Google Shape;764;p36"/>
          <p:cNvSpPr/>
          <p:nvPr/>
        </p:nvSpPr>
        <p:spPr>
          <a:xfrm>
            <a:off x="6773862" y="2374900"/>
            <a:ext cx="898525" cy="382587"/>
          </a:xfrm>
          <a:custGeom>
            <a:rect b="b" l="l" r="r" t="t"/>
            <a:pathLst>
              <a:path extrusionOk="0" h="241" w="566">
                <a:moveTo>
                  <a:pt x="565" y="120"/>
                </a:moveTo>
                <a:lnTo>
                  <a:pt x="563" y="109"/>
                </a:lnTo>
                <a:lnTo>
                  <a:pt x="560" y="99"/>
                </a:lnTo>
                <a:lnTo>
                  <a:pt x="555" y="89"/>
                </a:lnTo>
                <a:lnTo>
                  <a:pt x="547" y="79"/>
                </a:lnTo>
                <a:lnTo>
                  <a:pt x="538" y="69"/>
                </a:lnTo>
                <a:lnTo>
                  <a:pt x="527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8"/>
                </a:lnTo>
                <a:lnTo>
                  <a:pt x="444" y="22"/>
                </a:lnTo>
                <a:lnTo>
                  <a:pt x="424" y="16"/>
                </a:lnTo>
                <a:lnTo>
                  <a:pt x="401" y="12"/>
                </a:lnTo>
                <a:lnTo>
                  <a:pt x="379" y="7"/>
                </a:lnTo>
                <a:lnTo>
                  <a:pt x="355" y="4"/>
                </a:lnTo>
                <a:lnTo>
                  <a:pt x="331" y="2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3" y="2"/>
                </a:lnTo>
                <a:lnTo>
                  <a:pt x="209" y="4"/>
                </a:lnTo>
                <a:lnTo>
                  <a:pt x="186" y="7"/>
                </a:lnTo>
                <a:lnTo>
                  <a:pt x="163" y="12"/>
                </a:lnTo>
                <a:lnTo>
                  <a:pt x="141" y="16"/>
                </a:lnTo>
                <a:lnTo>
                  <a:pt x="120" y="22"/>
                </a:lnTo>
                <a:lnTo>
                  <a:pt x="101" y="28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9"/>
                </a:lnTo>
                <a:lnTo>
                  <a:pt x="10" y="89"/>
                </a:lnTo>
                <a:lnTo>
                  <a:pt x="4" y="99"/>
                </a:lnTo>
                <a:lnTo>
                  <a:pt x="2" y="109"/>
                </a:lnTo>
                <a:lnTo>
                  <a:pt x="0" y="120"/>
                </a:lnTo>
                <a:lnTo>
                  <a:pt x="2" y="130"/>
                </a:lnTo>
                <a:lnTo>
                  <a:pt x="4" y="141"/>
                </a:lnTo>
                <a:lnTo>
                  <a:pt x="10" y="151"/>
                </a:lnTo>
                <a:lnTo>
                  <a:pt x="17" y="161"/>
                </a:lnTo>
                <a:lnTo>
                  <a:pt x="27" y="170"/>
                </a:lnTo>
                <a:lnTo>
                  <a:pt x="38" y="180"/>
                </a:lnTo>
                <a:lnTo>
                  <a:pt x="51" y="188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6" y="232"/>
                </a:lnTo>
                <a:lnTo>
                  <a:pt x="209" y="236"/>
                </a:lnTo>
                <a:lnTo>
                  <a:pt x="233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1" y="238"/>
                </a:lnTo>
                <a:lnTo>
                  <a:pt x="355" y="236"/>
                </a:lnTo>
                <a:lnTo>
                  <a:pt x="379" y="232"/>
                </a:lnTo>
                <a:lnTo>
                  <a:pt x="401" y="228"/>
                </a:lnTo>
                <a:lnTo>
                  <a:pt x="424" y="223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8"/>
                </a:lnTo>
                <a:lnTo>
                  <a:pt x="527" y="180"/>
                </a:lnTo>
                <a:lnTo>
                  <a:pt x="538" y="170"/>
                </a:lnTo>
                <a:lnTo>
                  <a:pt x="547" y="161"/>
                </a:lnTo>
                <a:lnTo>
                  <a:pt x="555" y="151"/>
                </a:lnTo>
                <a:lnTo>
                  <a:pt x="560" y="141"/>
                </a:lnTo>
                <a:lnTo>
                  <a:pt x="563" y="130"/>
                </a:lnTo>
                <a:lnTo>
                  <a:pt x="565" y="12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36"/>
          <p:cNvSpPr/>
          <p:nvPr/>
        </p:nvSpPr>
        <p:spPr>
          <a:xfrm>
            <a:off x="7196137" y="4197350"/>
            <a:ext cx="1355725" cy="387350"/>
          </a:xfrm>
          <a:custGeom>
            <a:rect b="b" l="l" r="r" t="t"/>
            <a:pathLst>
              <a:path extrusionOk="0" h="244" w="854">
                <a:moveTo>
                  <a:pt x="853" y="243"/>
                </a:moveTo>
                <a:lnTo>
                  <a:pt x="853" y="0"/>
                </a:lnTo>
                <a:lnTo>
                  <a:pt x="0" y="0"/>
                </a:lnTo>
                <a:lnTo>
                  <a:pt x="0" y="243"/>
                </a:lnTo>
                <a:lnTo>
                  <a:pt x="853" y="24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4062412" y="4197350"/>
            <a:ext cx="896937" cy="392112"/>
          </a:xfrm>
          <a:custGeom>
            <a:rect b="b" l="l" r="r" t="t"/>
            <a:pathLst>
              <a:path extrusionOk="0" h="247" w="565">
                <a:moveTo>
                  <a:pt x="564" y="246"/>
                </a:moveTo>
                <a:lnTo>
                  <a:pt x="564" y="0"/>
                </a:lnTo>
                <a:lnTo>
                  <a:pt x="0" y="0"/>
                </a:lnTo>
                <a:lnTo>
                  <a:pt x="0" y="246"/>
                </a:lnTo>
                <a:lnTo>
                  <a:pt x="564" y="24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7" name="Google Shape;767;p36"/>
          <p:cNvSpPr/>
          <p:nvPr/>
        </p:nvSpPr>
        <p:spPr>
          <a:xfrm>
            <a:off x="5297487" y="2241550"/>
            <a:ext cx="1276350" cy="627062"/>
          </a:xfrm>
          <a:custGeom>
            <a:rect b="b" l="l" r="r" t="t"/>
            <a:pathLst>
              <a:path extrusionOk="0" h="395" w="804">
                <a:moveTo>
                  <a:pt x="0" y="197"/>
                </a:moveTo>
                <a:lnTo>
                  <a:pt x="396" y="0"/>
                </a:lnTo>
                <a:lnTo>
                  <a:pt x="803" y="204"/>
                </a:lnTo>
                <a:lnTo>
                  <a:pt x="396" y="394"/>
                </a:lnTo>
                <a:lnTo>
                  <a:pt x="0" y="19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8" name="Google Shape;768;p36"/>
          <p:cNvSpPr/>
          <p:nvPr/>
        </p:nvSpPr>
        <p:spPr>
          <a:xfrm>
            <a:off x="5586412" y="4019550"/>
            <a:ext cx="1371600" cy="658812"/>
          </a:xfrm>
          <a:custGeom>
            <a:rect b="b" l="l" r="r" t="t"/>
            <a:pathLst>
              <a:path extrusionOk="0" h="415" w="864">
                <a:moveTo>
                  <a:pt x="0" y="208"/>
                </a:moveTo>
                <a:lnTo>
                  <a:pt x="426" y="0"/>
                </a:lnTo>
                <a:lnTo>
                  <a:pt x="863" y="214"/>
                </a:lnTo>
                <a:lnTo>
                  <a:pt x="426" y="414"/>
                </a:lnTo>
                <a:lnTo>
                  <a:pt x="0" y="20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9" name="Google Shape;769;p36"/>
          <p:cNvSpPr txBox="1"/>
          <p:nvPr/>
        </p:nvSpPr>
        <p:spPr>
          <a:xfrm>
            <a:off x="8047037" y="3811587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770" name="Google Shape;770;p36"/>
          <p:cNvSpPr txBox="1"/>
          <p:nvPr/>
        </p:nvSpPr>
        <p:spPr>
          <a:xfrm>
            <a:off x="6538912" y="3592512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771" name="Google Shape;771;p36"/>
          <p:cNvSpPr txBox="1"/>
          <p:nvPr/>
        </p:nvSpPr>
        <p:spPr>
          <a:xfrm>
            <a:off x="3505200" y="3571875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endParaRPr/>
          </a:p>
        </p:txBody>
      </p:sp>
      <p:sp>
        <p:nvSpPr>
          <p:cNvPr id="772" name="Google Shape;772;p36"/>
          <p:cNvSpPr txBox="1"/>
          <p:nvPr/>
        </p:nvSpPr>
        <p:spPr>
          <a:xfrm>
            <a:off x="4043362" y="3208337"/>
            <a:ext cx="1219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started_on</a:t>
            </a:r>
            <a:endParaRPr/>
          </a:p>
        </p:txBody>
      </p:sp>
      <p:sp>
        <p:nvSpPr>
          <p:cNvPr id="773" name="Google Shape;773;p36"/>
          <p:cNvSpPr txBox="1"/>
          <p:nvPr/>
        </p:nvSpPr>
        <p:spPr>
          <a:xfrm>
            <a:off x="5029200" y="3581400"/>
            <a:ext cx="9826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pbudget</a:t>
            </a:r>
            <a:endParaRPr/>
          </a:p>
        </p:txBody>
      </p:sp>
      <p:sp>
        <p:nvSpPr>
          <p:cNvPr id="774" name="Google Shape;774;p36"/>
          <p:cNvSpPr txBox="1"/>
          <p:nvPr/>
        </p:nvSpPr>
        <p:spPr>
          <a:xfrm>
            <a:off x="7231062" y="3327400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775" name="Google Shape;775;p36"/>
          <p:cNvSpPr txBox="1"/>
          <p:nvPr/>
        </p:nvSpPr>
        <p:spPr>
          <a:xfrm>
            <a:off x="6905625" y="2395537"/>
            <a:ext cx="6096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endParaRPr/>
          </a:p>
        </p:txBody>
      </p:sp>
      <p:sp>
        <p:nvSpPr>
          <p:cNvPr id="776" name="Google Shape;776;p36"/>
          <p:cNvSpPr txBox="1"/>
          <p:nvPr/>
        </p:nvSpPr>
        <p:spPr>
          <a:xfrm>
            <a:off x="7110412" y="4210050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777" name="Google Shape;777;p36"/>
          <p:cNvSpPr txBox="1"/>
          <p:nvPr/>
        </p:nvSpPr>
        <p:spPr>
          <a:xfrm>
            <a:off x="4010025" y="4227512"/>
            <a:ext cx="9826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778" name="Google Shape;778;p36"/>
          <p:cNvSpPr txBox="1"/>
          <p:nvPr/>
        </p:nvSpPr>
        <p:spPr>
          <a:xfrm>
            <a:off x="5681662" y="4186237"/>
            <a:ext cx="11176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Sponsors</a:t>
            </a:r>
            <a:endParaRPr/>
          </a:p>
        </p:txBody>
      </p:sp>
      <p:grpSp>
        <p:nvGrpSpPr>
          <p:cNvPr id="779" name="Google Shape;779;p36"/>
          <p:cNvGrpSpPr/>
          <p:nvPr/>
        </p:nvGrpSpPr>
        <p:grpSpPr>
          <a:xfrm>
            <a:off x="5316537" y="1470025"/>
            <a:ext cx="1333500" cy="403225"/>
            <a:chOff x="3435" y="619"/>
            <a:chExt cx="840" cy="254"/>
          </a:xfrm>
        </p:grpSpPr>
        <p:sp>
          <p:nvSpPr>
            <p:cNvPr id="780" name="Google Shape;780;p36"/>
            <p:cNvSpPr/>
            <p:nvPr/>
          </p:nvSpPr>
          <p:spPr>
            <a:xfrm>
              <a:off x="3435" y="626"/>
              <a:ext cx="840" cy="247"/>
            </a:xfrm>
            <a:custGeom>
              <a:rect b="b" l="l" r="r" t="t"/>
              <a:pathLst>
                <a:path extrusionOk="0" h="247" w="840">
                  <a:moveTo>
                    <a:pt x="839" y="246"/>
                  </a:moveTo>
                  <a:lnTo>
                    <a:pt x="839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839" y="24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81" name="Google Shape;781;p36"/>
            <p:cNvSpPr txBox="1"/>
            <p:nvPr/>
          </p:nvSpPr>
          <p:spPr>
            <a:xfrm>
              <a:off x="3471" y="619"/>
              <a:ext cx="7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</p:grpSp>
      <p:sp>
        <p:nvSpPr>
          <p:cNvPr id="782" name="Google Shape;782;p36"/>
          <p:cNvSpPr txBox="1"/>
          <p:nvPr/>
        </p:nvSpPr>
        <p:spPr>
          <a:xfrm>
            <a:off x="5410200" y="2362200"/>
            <a:ext cx="10382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Monitors</a:t>
            </a:r>
            <a:endParaRPr/>
          </a:p>
        </p:txBody>
      </p:sp>
      <p:sp>
        <p:nvSpPr>
          <p:cNvPr id="783" name="Google Shape;783;p36"/>
          <p:cNvSpPr txBox="1"/>
          <p:nvPr/>
        </p:nvSpPr>
        <p:spPr>
          <a:xfrm>
            <a:off x="3319462" y="2771775"/>
            <a:ext cx="5781675" cy="1741487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84" name="Google Shape;784;p36"/>
          <p:cNvCxnSpPr/>
          <p:nvPr/>
        </p:nvCxnSpPr>
        <p:spPr>
          <a:xfrm>
            <a:off x="3703637" y="3979862"/>
            <a:ext cx="611187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5" name="Google Shape;785;p36"/>
          <p:cNvCxnSpPr/>
          <p:nvPr/>
        </p:nvCxnSpPr>
        <p:spPr>
          <a:xfrm>
            <a:off x="4592637" y="3579812"/>
            <a:ext cx="9525" cy="59372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6" name="Google Shape;786;p36"/>
          <p:cNvCxnSpPr/>
          <p:nvPr/>
        </p:nvCxnSpPr>
        <p:spPr>
          <a:xfrm flipH="1">
            <a:off x="4818062" y="3979862"/>
            <a:ext cx="606425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7" name="Google Shape;787;p36"/>
          <p:cNvCxnSpPr/>
          <p:nvPr/>
        </p:nvCxnSpPr>
        <p:spPr>
          <a:xfrm>
            <a:off x="6842125" y="3965575"/>
            <a:ext cx="490537" cy="2301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8" name="Google Shape;788;p36"/>
          <p:cNvCxnSpPr/>
          <p:nvPr/>
        </p:nvCxnSpPr>
        <p:spPr>
          <a:xfrm>
            <a:off x="7627937" y="3690937"/>
            <a:ext cx="0" cy="5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9" name="Google Shape;789;p36"/>
          <p:cNvCxnSpPr/>
          <p:nvPr/>
        </p:nvCxnSpPr>
        <p:spPr>
          <a:xfrm flipH="1">
            <a:off x="8018462" y="3979862"/>
            <a:ext cx="347662" cy="2317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0" name="Google Shape;790;p36"/>
          <p:cNvCxnSpPr/>
          <p:nvPr/>
        </p:nvCxnSpPr>
        <p:spPr>
          <a:xfrm>
            <a:off x="5927725" y="2886075"/>
            <a:ext cx="0" cy="3540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1" name="Google Shape;791;p36"/>
          <p:cNvCxnSpPr/>
          <p:nvPr/>
        </p:nvCxnSpPr>
        <p:spPr>
          <a:xfrm>
            <a:off x="6575425" y="2560637"/>
            <a:ext cx="2000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2" name="Google Shape;792;p36"/>
          <p:cNvCxnSpPr/>
          <p:nvPr/>
        </p:nvCxnSpPr>
        <p:spPr>
          <a:xfrm rot="10800000">
            <a:off x="5926137" y="1868487"/>
            <a:ext cx="0" cy="3619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3" name="Google Shape;793;p36"/>
          <p:cNvSpPr/>
          <p:nvPr/>
        </p:nvSpPr>
        <p:spPr>
          <a:xfrm>
            <a:off x="6308725" y="866775"/>
            <a:ext cx="896937" cy="381000"/>
          </a:xfrm>
          <a:custGeom>
            <a:rect b="b" l="l" r="r" t="t"/>
            <a:pathLst>
              <a:path extrusionOk="0" h="240" w="565">
                <a:moveTo>
                  <a:pt x="0" y="119"/>
                </a:move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7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7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8" y="231"/>
                </a:lnTo>
                <a:lnTo>
                  <a:pt x="401" y="228"/>
                </a:lnTo>
                <a:lnTo>
                  <a:pt x="423" y="223"/>
                </a:lnTo>
                <a:lnTo>
                  <a:pt x="443" y="217"/>
                </a:lnTo>
                <a:lnTo>
                  <a:pt x="463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7" y="170"/>
                </a:lnTo>
                <a:lnTo>
                  <a:pt x="547" y="160"/>
                </a:lnTo>
                <a:lnTo>
                  <a:pt x="554" y="150"/>
                </a:lnTo>
                <a:lnTo>
                  <a:pt x="559" y="140"/>
                </a:lnTo>
                <a:lnTo>
                  <a:pt x="563" y="129"/>
                </a:lnTo>
                <a:lnTo>
                  <a:pt x="564" y="119"/>
                </a:lnTo>
                <a:lnTo>
                  <a:pt x="563" y="109"/>
                </a:lnTo>
                <a:lnTo>
                  <a:pt x="559" y="98"/>
                </a:lnTo>
                <a:lnTo>
                  <a:pt x="554" y="88"/>
                </a:lnTo>
                <a:lnTo>
                  <a:pt x="547" y="78"/>
                </a:lnTo>
                <a:lnTo>
                  <a:pt x="537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3" y="27"/>
                </a:lnTo>
                <a:lnTo>
                  <a:pt x="443" y="21"/>
                </a:lnTo>
                <a:lnTo>
                  <a:pt x="423" y="16"/>
                </a:lnTo>
                <a:lnTo>
                  <a:pt x="401" y="11"/>
                </a:lnTo>
                <a:lnTo>
                  <a:pt x="378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7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0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9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4" name="Google Shape;794;p36"/>
          <p:cNvSpPr/>
          <p:nvPr/>
        </p:nvSpPr>
        <p:spPr>
          <a:xfrm>
            <a:off x="4664075" y="866775"/>
            <a:ext cx="896937" cy="381000"/>
          </a:xfrm>
          <a:custGeom>
            <a:rect b="b" l="l" r="r" t="t"/>
            <a:pathLst>
              <a:path extrusionOk="0" h="240" w="565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6" y="60"/>
                </a:lnTo>
                <a:lnTo>
                  <a:pt x="513" y="51"/>
                </a:lnTo>
                <a:lnTo>
                  <a:pt x="498" y="42"/>
                </a:lnTo>
                <a:lnTo>
                  <a:pt x="481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6"/>
                </a:lnTo>
                <a:lnTo>
                  <a:pt x="401" y="11"/>
                </a:lnTo>
                <a:lnTo>
                  <a:pt x="379" y="7"/>
                </a:lnTo>
                <a:lnTo>
                  <a:pt x="355" y="4"/>
                </a:lnTo>
                <a:lnTo>
                  <a:pt x="331" y="1"/>
                </a:lnTo>
                <a:lnTo>
                  <a:pt x="306" y="0"/>
                </a:lnTo>
                <a:lnTo>
                  <a:pt x="282" y="0"/>
                </a:lnTo>
                <a:lnTo>
                  <a:pt x="258" y="0"/>
                </a:lnTo>
                <a:lnTo>
                  <a:pt x="233" y="1"/>
                </a:lnTo>
                <a:lnTo>
                  <a:pt x="209" y="4"/>
                </a:lnTo>
                <a:lnTo>
                  <a:pt x="185" y="7"/>
                </a:lnTo>
                <a:lnTo>
                  <a:pt x="163" y="11"/>
                </a:lnTo>
                <a:lnTo>
                  <a:pt x="141" y="16"/>
                </a:lnTo>
                <a:lnTo>
                  <a:pt x="120" y="21"/>
                </a:lnTo>
                <a:lnTo>
                  <a:pt x="101" y="27"/>
                </a:lnTo>
                <a:lnTo>
                  <a:pt x="83" y="35"/>
                </a:lnTo>
                <a:lnTo>
                  <a:pt x="66" y="42"/>
                </a:lnTo>
                <a:lnTo>
                  <a:pt x="51" y="51"/>
                </a:lnTo>
                <a:lnTo>
                  <a:pt x="38" y="60"/>
                </a:lnTo>
                <a:lnTo>
                  <a:pt x="27" y="68"/>
                </a:lnTo>
                <a:lnTo>
                  <a:pt x="17" y="78"/>
                </a:lnTo>
                <a:lnTo>
                  <a:pt x="9" y="88"/>
                </a:lnTo>
                <a:lnTo>
                  <a:pt x="4" y="98"/>
                </a:lnTo>
                <a:lnTo>
                  <a:pt x="1" y="109"/>
                </a:lnTo>
                <a:lnTo>
                  <a:pt x="0" y="119"/>
                </a:lnTo>
                <a:lnTo>
                  <a:pt x="1" y="130"/>
                </a:lnTo>
                <a:lnTo>
                  <a:pt x="4" y="140"/>
                </a:lnTo>
                <a:lnTo>
                  <a:pt x="9" y="151"/>
                </a:lnTo>
                <a:lnTo>
                  <a:pt x="17" y="160"/>
                </a:lnTo>
                <a:lnTo>
                  <a:pt x="27" y="170"/>
                </a:lnTo>
                <a:lnTo>
                  <a:pt x="38" y="179"/>
                </a:lnTo>
                <a:lnTo>
                  <a:pt x="51" y="188"/>
                </a:lnTo>
                <a:lnTo>
                  <a:pt x="66" y="196"/>
                </a:lnTo>
                <a:lnTo>
                  <a:pt x="83" y="204"/>
                </a:lnTo>
                <a:lnTo>
                  <a:pt x="101" y="211"/>
                </a:lnTo>
                <a:lnTo>
                  <a:pt x="120" y="218"/>
                </a:lnTo>
                <a:lnTo>
                  <a:pt x="141" y="223"/>
                </a:lnTo>
                <a:lnTo>
                  <a:pt x="163" y="228"/>
                </a:lnTo>
                <a:lnTo>
                  <a:pt x="185" y="232"/>
                </a:lnTo>
                <a:lnTo>
                  <a:pt x="209" y="235"/>
                </a:lnTo>
                <a:lnTo>
                  <a:pt x="233" y="237"/>
                </a:lnTo>
                <a:lnTo>
                  <a:pt x="258" y="239"/>
                </a:lnTo>
                <a:lnTo>
                  <a:pt x="282" y="239"/>
                </a:lnTo>
                <a:lnTo>
                  <a:pt x="306" y="239"/>
                </a:lnTo>
                <a:lnTo>
                  <a:pt x="331" y="237"/>
                </a:lnTo>
                <a:lnTo>
                  <a:pt x="355" y="235"/>
                </a:lnTo>
                <a:lnTo>
                  <a:pt x="379" y="232"/>
                </a:lnTo>
                <a:lnTo>
                  <a:pt x="401" y="228"/>
                </a:lnTo>
                <a:lnTo>
                  <a:pt x="423" y="223"/>
                </a:lnTo>
                <a:lnTo>
                  <a:pt x="444" y="218"/>
                </a:lnTo>
                <a:lnTo>
                  <a:pt x="464" y="211"/>
                </a:lnTo>
                <a:lnTo>
                  <a:pt x="481" y="204"/>
                </a:lnTo>
                <a:lnTo>
                  <a:pt x="498" y="196"/>
                </a:lnTo>
                <a:lnTo>
                  <a:pt x="513" y="188"/>
                </a:lnTo>
                <a:lnTo>
                  <a:pt x="526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1"/>
                </a:lnTo>
                <a:lnTo>
                  <a:pt x="560" y="140"/>
                </a:lnTo>
                <a:lnTo>
                  <a:pt x="563" y="130"/>
                </a:lnTo>
                <a:lnTo>
                  <a:pt x="564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5" name="Google Shape;795;p36"/>
          <p:cNvSpPr/>
          <p:nvPr/>
        </p:nvSpPr>
        <p:spPr>
          <a:xfrm>
            <a:off x="5468937" y="585787"/>
            <a:ext cx="896937" cy="382587"/>
          </a:xfrm>
          <a:custGeom>
            <a:rect b="b" l="l" r="r" t="t"/>
            <a:pathLst>
              <a:path extrusionOk="0" h="241" w="565">
                <a:moveTo>
                  <a:pt x="564" y="120"/>
                </a:moveTo>
                <a:lnTo>
                  <a:pt x="563" y="110"/>
                </a:lnTo>
                <a:lnTo>
                  <a:pt x="560" y="100"/>
                </a:lnTo>
                <a:lnTo>
                  <a:pt x="554" y="89"/>
                </a:lnTo>
                <a:lnTo>
                  <a:pt x="547" y="79"/>
                </a:lnTo>
                <a:lnTo>
                  <a:pt x="538" y="70"/>
                </a:lnTo>
                <a:lnTo>
                  <a:pt x="526" y="60"/>
                </a:lnTo>
                <a:lnTo>
                  <a:pt x="513" y="51"/>
                </a:lnTo>
                <a:lnTo>
                  <a:pt x="498" y="43"/>
                </a:lnTo>
                <a:lnTo>
                  <a:pt x="482" y="35"/>
                </a:lnTo>
                <a:lnTo>
                  <a:pt x="463" y="29"/>
                </a:lnTo>
                <a:lnTo>
                  <a:pt x="444" y="22"/>
                </a:lnTo>
                <a:lnTo>
                  <a:pt x="423" y="16"/>
                </a:lnTo>
                <a:lnTo>
                  <a:pt x="401" y="12"/>
                </a:lnTo>
                <a:lnTo>
                  <a:pt x="378" y="8"/>
                </a:lnTo>
                <a:lnTo>
                  <a:pt x="355" y="5"/>
                </a:lnTo>
                <a:lnTo>
                  <a:pt x="332" y="3"/>
                </a:lnTo>
                <a:lnTo>
                  <a:pt x="307" y="1"/>
                </a:lnTo>
                <a:lnTo>
                  <a:pt x="282" y="0"/>
                </a:lnTo>
                <a:lnTo>
                  <a:pt x="258" y="1"/>
                </a:lnTo>
                <a:lnTo>
                  <a:pt x="234" y="3"/>
                </a:lnTo>
                <a:lnTo>
                  <a:pt x="210" y="5"/>
                </a:lnTo>
                <a:lnTo>
                  <a:pt x="186" y="8"/>
                </a:lnTo>
                <a:lnTo>
                  <a:pt x="164" y="12"/>
                </a:lnTo>
                <a:lnTo>
                  <a:pt x="141" y="16"/>
                </a:lnTo>
                <a:lnTo>
                  <a:pt x="121" y="22"/>
                </a:lnTo>
                <a:lnTo>
                  <a:pt x="101" y="29"/>
                </a:lnTo>
                <a:lnTo>
                  <a:pt x="83" y="35"/>
                </a:lnTo>
                <a:lnTo>
                  <a:pt x="66" y="43"/>
                </a:lnTo>
                <a:lnTo>
                  <a:pt x="51" y="51"/>
                </a:lnTo>
                <a:lnTo>
                  <a:pt x="39" y="60"/>
                </a:lnTo>
                <a:lnTo>
                  <a:pt x="27" y="70"/>
                </a:lnTo>
                <a:lnTo>
                  <a:pt x="18" y="79"/>
                </a:lnTo>
                <a:lnTo>
                  <a:pt x="10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1"/>
                </a:lnTo>
                <a:lnTo>
                  <a:pt x="5" y="141"/>
                </a:lnTo>
                <a:lnTo>
                  <a:pt x="10" y="151"/>
                </a:lnTo>
                <a:lnTo>
                  <a:pt x="18" y="161"/>
                </a:lnTo>
                <a:lnTo>
                  <a:pt x="27" y="171"/>
                </a:lnTo>
                <a:lnTo>
                  <a:pt x="39" y="180"/>
                </a:lnTo>
                <a:lnTo>
                  <a:pt x="51" y="189"/>
                </a:lnTo>
                <a:lnTo>
                  <a:pt x="66" y="197"/>
                </a:lnTo>
                <a:lnTo>
                  <a:pt x="83" y="205"/>
                </a:lnTo>
                <a:lnTo>
                  <a:pt x="101" y="212"/>
                </a:lnTo>
                <a:lnTo>
                  <a:pt x="121" y="218"/>
                </a:lnTo>
                <a:lnTo>
                  <a:pt x="141" y="224"/>
                </a:lnTo>
                <a:lnTo>
                  <a:pt x="164" y="229"/>
                </a:lnTo>
                <a:lnTo>
                  <a:pt x="186" y="233"/>
                </a:lnTo>
                <a:lnTo>
                  <a:pt x="210" y="236"/>
                </a:lnTo>
                <a:lnTo>
                  <a:pt x="234" y="238"/>
                </a:lnTo>
                <a:lnTo>
                  <a:pt x="258" y="239"/>
                </a:lnTo>
                <a:lnTo>
                  <a:pt x="282" y="240"/>
                </a:lnTo>
                <a:lnTo>
                  <a:pt x="307" y="239"/>
                </a:lnTo>
                <a:lnTo>
                  <a:pt x="332" y="238"/>
                </a:lnTo>
                <a:lnTo>
                  <a:pt x="355" y="236"/>
                </a:lnTo>
                <a:lnTo>
                  <a:pt x="378" y="233"/>
                </a:lnTo>
                <a:lnTo>
                  <a:pt x="401" y="229"/>
                </a:lnTo>
                <a:lnTo>
                  <a:pt x="423" y="224"/>
                </a:lnTo>
                <a:lnTo>
                  <a:pt x="444" y="218"/>
                </a:lnTo>
                <a:lnTo>
                  <a:pt x="463" y="212"/>
                </a:lnTo>
                <a:lnTo>
                  <a:pt x="482" y="205"/>
                </a:lnTo>
                <a:lnTo>
                  <a:pt x="498" y="197"/>
                </a:lnTo>
                <a:lnTo>
                  <a:pt x="513" y="189"/>
                </a:lnTo>
                <a:lnTo>
                  <a:pt x="526" y="180"/>
                </a:lnTo>
                <a:lnTo>
                  <a:pt x="538" y="171"/>
                </a:lnTo>
                <a:lnTo>
                  <a:pt x="547" y="161"/>
                </a:lnTo>
                <a:lnTo>
                  <a:pt x="554" y="151"/>
                </a:lnTo>
                <a:lnTo>
                  <a:pt x="560" y="141"/>
                </a:lnTo>
                <a:lnTo>
                  <a:pt x="563" y="131"/>
                </a:lnTo>
                <a:lnTo>
                  <a:pt x="564" y="12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6502400" y="865187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797" name="Google Shape;797;p36"/>
          <p:cNvSpPr txBox="1"/>
          <p:nvPr/>
        </p:nvSpPr>
        <p:spPr>
          <a:xfrm>
            <a:off x="5595937" y="639762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798" name="Google Shape;798;p36"/>
          <p:cNvSpPr txBox="1"/>
          <p:nvPr/>
        </p:nvSpPr>
        <p:spPr>
          <a:xfrm>
            <a:off x="4813300" y="855662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cxnSp>
        <p:nvCxnSpPr>
          <p:cNvPr id="799" name="Google Shape;799;p36"/>
          <p:cNvCxnSpPr/>
          <p:nvPr/>
        </p:nvCxnSpPr>
        <p:spPr>
          <a:xfrm>
            <a:off x="5111750" y="1271587"/>
            <a:ext cx="552450" cy="20002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36"/>
          <p:cNvCxnSpPr/>
          <p:nvPr/>
        </p:nvCxnSpPr>
        <p:spPr>
          <a:xfrm>
            <a:off x="5929312" y="966787"/>
            <a:ext cx="0" cy="4889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1" name="Google Shape;801;p36"/>
          <p:cNvCxnSpPr/>
          <p:nvPr/>
        </p:nvCxnSpPr>
        <p:spPr>
          <a:xfrm flipH="1">
            <a:off x="6227762" y="1255712"/>
            <a:ext cx="530225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2" name="Google Shape;802;p36"/>
          <p:cNvCxnSpPr/>
          <p:nvPr/>
        </p:nvCxnSpPr>
        <p:spPr>
          <a:xfrm rot="10800000">
            <a:off x="4941887" y="4368800"/>
            <a:ext cx="65881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36"/>
          <p:cNvCxnSpPr/>
          <p:nvPr/>
        </p:nvCxnSpPr>
        <p:spPr>
          <a:xfrm>
            <a:off x="6919912" y="4376737"/>
            <a:ext cx="239712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4" name="Google Shape;804;p36"/>
          <p:cNvSpPr/>
          <p:nvPr/>
        </p:nvSpPr>
        <p:spPr>
          <a:xfrm>
            <a:off x="5815012" y="3181350"/>
            <a:ext cx="896937" cy="381000"/>
          </a:xfrm>
          <a:custGeom>
            <a:rect b="b" l="l" r="r" t="t"/>
            <a:pathLst>
              <a:path extrusionOk="0" h="240" w="565">
                <a:moveTo>
                  <a:pt x="564" y="119"/>
                </a:moveTo>
                <a:lnTo>
                  <a:pt x="563" y="109"/>
                </a:lnTo>
                <a:lnTo>
                  <a:pt x="560" y="98"/>
                </a:lnTo>
                <a:lnTo>
                  <a:pt x="555" y="88"/>
                </a:lnTo>
                <a:lnTo>
                  <a:pt x="547" y="78"/>
                </a:lnTo>
                <a:lnTo>
                  <a:pt x="538" y="68"/>
                </a:lnTo>
                <a:lnTo>
                  <a:pt x="527" y="60"/>
                </a:lnTo>
                <a:lnTo>
                  <a:pt x="513" y="51"/>
                </a:lnTo>
                <a:lnTo>
                  <a:pt x="498" y="42"/>
                </a:lnTo>
                <a:lnTo>
                  <a:pt x="482" y="35"/>
                </a:lnTo>
                <a:lnTo>
                  <a:pt x="464" y="27"/>
                </a:lnTo>
                <a:lnTo>
                  <a:pt x="444" y="21"/>
                </a:lnTo>
                <a:lnTo>
                  <a:pt x="423" y="15"/>
                </a:lnTo>
                <a:lnTo>
                  <a:pt x="402" y="11"/>
                </a:lnTo>
                <a:lnTo>
                  <a:pt x="379" y="7"/>
                </a:lnTo>
                <a:lnTo>
                  <a:pt x="356" y="4"/>
                </a:lnTo>
                <a:lnTo>
                  <a:pt x="331" y="1"/>
                </a:lnTo>
                <a:lnTo>
                  <a:pt x="307" y="0"/>
                </a:lnTo>
                <a:lnTo>
                  <a:pt x="282" y="0"/>
                </a:lnTo>
                <a:lnTo>
                  <a:pt x="258" y="0"/>
                </a:lnTo>
                <a:lnTo>
                  <a:pt x="234" y="1"/>
                </a:lnTo>
                <a:lnTo>
                  <a:pt x="210" y="4"/>
                </a:lnTo>
                <a:lnTo>
                  <a:pt x="186" y="7"/>
                </a:lnTo>
                <a:lnTo>
                  <a:pt x="163" y="11"/>
                </a:lnTo>
                <a:lnTo>
                  <a:pt x="141" y="15"/>
                </a:lnTo>
                <a:lnTo>
                  <a:pt x="121" y="21"/>
                </a:lnTo>
                <a:lnTo>
                  <a:pt x="101" y="27"/>
                </a:lnTo>
                <a:lnTo>
                  <a:pt x="83" y="35"/>
                </a:lnTo>
                <a:lnTo>
                  <a:pt x="67" y="42"/>
                </a:lnTo>
                <a:lnTo>
                  <a:pt x="52" y="51"/>
                </a:lnTo>
                <a:lnTo>
                  <a:pt x="38" y="60"/>
                </a:lnTo>
                <a:lnTo>
                  <a:pt x="27" y="68"/>
                </a:lnTo>
                <a:lnTo>
                  <a:pt x="18" y="78"/>
                </a:lnTo>
                <a:lnTo>
                  <a:pt x="10" y="88"/>
                </a:lnTo>
                <a:lnTo>
                  <a:pt x="5" y="98"/>
                </a:lnTo>
                <a:lnTo>
                  <a:pt x="2" y="109"/>
                </a:lnTo>
                <a:lnTo>
                  <a:pt x="0" y="119"/>
                </a:lnTo>
                <a:lnTo>
                  <a:pt x="2" y="129"/>
                </a:lnTo>
                <a:lnTo>
                  <a:pt x="5" y="140"/>
                </a:lnTo>
                <a:lnTo>
                  <a:pt x="10" y="150"/>
                </a:lnTo>
                <a:lnTo>
                  <a:pt x="18" y="160"/>
                </a:lnTo>
                <a:lnTo>
                  <a:pt x="27" y="170"/>
                </a:lnTo>
                <a:lnTo>
                  <a:pt x="38" y="179"/>
                </a:lnTo>
                <a:lnTo>
                  <a:pt x="52" y="188"/>
                </a:lnTo>
                <a:lnTo>
                  <a:pt x="67" y="196"/>
                </a:lnTo>
                <a:lnTo>
                  <a:pt x="83" y="204"/>
                </a:lnTo>
                <a:lnTo>
                  <a:pt x="101" y="211"/>
                </a:lnTo>
                <a:lnTo>
                  <a:pt x="121" y="217"/>
                </a:lnTo>
                <a:lnTo>
                  <a:pt x="141" y="223"/>
                </a:lnTo>
                <a:lnTo>
                  <a:pt x="163" y="227"/>
                </a:lnTo>
                <a:lnTo>
                  <a:pt x="186" y="231"/>
                </a:lnTo>
                <a:lnTo>
                  <a:pt x="210" y="235"/>
                </a:lnTo>
                <a:lnTo>
                  <a:pt x="234" y="237"/>
                </a:lnTo>
                <a:lnTo>
                  <a:pt x="258" y="239"/>
                </a:lnTo>
                <a:lnTo>
                  <a:pt x="282" y="239"/>
                </a:lnTo>
                <a:lnTo>
                  <a:pt x="307" y="239"/>
                </a:lnTo>
                <a:lnTo>
                  <a:pt x="331" y="237"/>
                </a:lnTo>
                <a:lnTo>
                  <a:pt x="356" y="235"/>
                </a:lnTo>
                <a:lnTo>
                  <a:pt x="379" y="231"/>
                </a:lnTo>
                <a:lnTo>
                  <a:pt x="402" y="227"/>
                </a:lnTo>
                <a:lnTo>
                  <a:pt x="423" y="223"/>
                </a:lnTo>
                <a:lnTo>
                  <a:pt x="444" y="217"/>
                </a:lnTo>
                <a:lnTo>
                  <a:pt x="464" y="211"/>
                </a:lnTo>
                <a:lnTo>
                  <a:pt x="482" y="204"/>
                </a:lnTo>
                <a:lnTo>
                  <a:pt x="498" y="196"/>
                </a:lnTo>
                <a:lnTo>
                  <a:pt x="513" y="188"/>
                </a:lnTo>
                <a:lnTo>
                  <a:pt x="527" y="179"/>
                </a:lnTo>
                <a:lnTo>
                  <a:pt x="538" y="170"/>
                </a:lnTo>
                <a:lnTo>
                  <a:pt x="547" y="160"/>
                </a:lnTo>
                <a:lnTo>
                  <a:pt x="555" y="150"/>
                </a:lnTo>
                <a:lnTo>
                  <a:pt x="560" y="140"/>
                </a:lnTo>
                <a:lnTo>
                  <a:pt x="563" y="129"/>
                </a:lnTo>
                <a:lnTo>
                  <a:pt x="564" y="11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5891212" y="3181350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cxnSp>
        <p:nvCxnSpPr>
          <p:cNvPr id="806" name="Google Shape;806;p36"/>
          <p:cNvCxnSpPr/>
          <p:nvPr/>
        </p:nvCxnSpPr>
        <p:spPr>
          <a:xfrm rot="10800000">
            <a:off x="6272212" y="356235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No:L5-3</a:t>
            </a:r>
            <a:endParaRPr/>
          </a:p>
        </p:txBody>
      </p:sp>
      <p:sp>
        <p:nvSpPr>
          <p:cNvPr id="812" name="Google Shape;812;p37"/>
          <p:cNvSpPr txBox="1"/>
          <p:nvPr>
            <p:ph type="title"/>
          </p:nvPr>
        </p:nvSpPr>
        <p:spPr>
          <a:xfrm>
            <a:off x="1209675" y="52387"/>
            <a:ext cx="67262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endParaRPr/>
          </a:p>
        </p:txBody>
      </p:sp>
      <p:sp>
        <p:nvSpPr>
          <p:cNvPr id="813" name="Google Shape;813;p37"/>
          <p:cNvSpPr txBox="1"/>
          <p:nvPr/>
        </p:nvSpPr>
        <p:spPr>
          <a:xfrm>
            <a:off x="914400" y="609600"/>
            <a:ext cx="79851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ternary relationship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which we saw earlier</a:t>
            </a:r>
            <a:endParaRPr/>
          </a:p>
          <a:p>
            <a:pPr indent="-125729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Arial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Suppose we want to record managers for tasks performed by an employee at a branch</a:t>
            </a:r>
            <a:endParaRPr/>
          </a:p>
        </p:txBody>
      </p:sp>
      <p:pic>
        <p:nvPicPr>
          <p:cNvPr id="814" name="Google Shape;814;p37"/>
          <p:cNvPicPr preferRelativeResize="0"/>
          <p:nvPr/>
        </p:nvPicPr>
        <p:blipFill rotWithShape="1">
          <a:blip r:embed="rId3">
            <a:alphaModFix/>
          </a:blip>
          <a:srcRect b="2776" l="416" r="624" t="2777"/>
          <a:stretch/>
        </p:blipFill>
        <p:spPr>
          <a:xfrm>
            <a:off x="1828800" y="2438400"/>
            <a:ext cx="5335587" cy="365760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No:L5-4</a:t>
            </a:r>
            <a:endParaRPr/>
          </a:p>
        </p:txBody>
      </p:sp>
      <p:sp>
        <p:nvSpPr>
          <p:cNvPr id="820" name="Google Shape;820;p38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 (Cont.)</a:t>
            </a:r>
            <a:endParaRPr/>
          </a:p>
        </p:txBody>
      </p:sp>
      <p:sp>
        <p:nvSpPr>
          <p:cNvPr id="821" name="Google Shape;821;p38"/>
          <p:cNvSpPr txBox="1"/>
          <p:nvPr>
            <p:ph idx="1" type="body"/>
          </p:nvPr>
        </p:nvSpPr>
        <p:spPr>
          <a:xfrm>
            <a:off x="587375" y="838200"/>
            <a:ext cx="8556625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 sets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works_on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manages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represent overlapping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Every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manages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relationship corresponds to a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However, some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relationships may not correspond to any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manages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relationships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 we can’t discard the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Eliminate this redundancy via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Treat relationship as an abstract entity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Allows relationships between relationships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Abstraction of relationship into new entity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No:L5-5</a:t>
            </a:r>
            <a:endParaRPr/>
          </a:p>
        </p:txBody>
      </p:sp>
      <p:sp>
        <p:nvSpPr>
          <p:cNvPr id="827" name="Google Shape;827;p39"/>
          <p:cNvSpPr txBox="1"/>
          <p:nvPr>
            <p:ph type="title"/>
          </p:nvPr>
        </p:nvSpPr>
        <p:spPr>
          <a:xfrm>
            <a:off x="442912" y="103187"/>
            <a:ext cx="8243887" cy="887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 (Cont.)</a:t>
            </a:r>
            <a:endParaRPr/>
          </a:p>
        </p:txBody>
      </p:sp>
      <p:sp>
        <p:nvSpPr>
          <p:cNvPr id="828" name="Google Shape;828;p39"/>
          <p:cNvSpPr txBox="1"/>
          <p:nvPr>
            <p:ph idx="1" type="body"/>
          </p:nvPr>
        </p:nvSpPr>
        <p:spPr>
          <a:xfrm>
            <a:off x="457200" y="11430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Eliminate this redundancy via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Treat relationship as an abstract entity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Allows relationships between relationships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Abstraction of relationship into new entity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Without introducing redundancy, the following diagram represents: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employee works on a particular job at a particular branch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employee, branch, job combination may have an associated manager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No:L1-2</a:t>
            </a:r>
            <a:endParaRPr/>
          </a:p>
        </p:txBody>
      </p:sp>
      <p:sp>
        <p:nvSpPr>
          <p:cNvPr descr="images%3Fq%3Dmagnetic%2Btape%26gbv%3D2%26hl%3Den%26sa%3DG" id="204" name="Google Shape;204;p4"/>
          <p:cNvSpPr txBox="1"/>
          <p:nvPr/>
        </p:nvSpPr>
        <p:spPr>
          <a:xfrm>
            <a:off x="155575" y="460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descr="images%3Fq%3Dmagnetic%2Btape%26gbv%3D2%26hl%3Den%26sa%3DG" id="205" name="Google Shape;205;p4"/>
          <p:cNvSpPr txBox="1"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mages"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7200"/>
            <a:ext cx="25146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1" id="207" name="Google Shape;2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685800"/>
            <a:ext cx="28956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2" id="208" name="Google Shape;2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914400"/>
            <a:ext cx="3124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457200" y="4724400"/>
            <a:ext cx="2320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Magnetic tape unit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3810000" y="4648200"/>
            <a:ext cx="179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Magnetic tape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7086600" y="4572000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 disk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No:L5-6</a:t>
            </a:r>
            <a:endParaRPr/>
          </a:p>
        </p:txBody>
      </p:sp>
      <p:sp>
        <p:nvSpPr>
          <p:cNvPr id="834" name="Google Shape;834;p40"/>
          <p:cNvSpPr txBox="1"/>
          <p:nvPr>
            <p:ph type="title"/>
          </p:nvPr>
        </p:nvSpPr>
        <p:spPr>
          <a:xfrm>
            <a:off x="442912" y="103187"/>
            <a:ext cx="8243887" cy="811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E-R Diagram With Aggregation</a:t>
            </a:r>
            <a:endParaRPr/>
          </a:p>
        </p:txBody>
      </p:sp>
      <p:pic>
        <p:nvPicPr>
          <p:cNvPr id="835" name="Google Shape;835;p40"/>
          <p:cNvPicPr preferRelativeResize="0"/>
          <p:nvPr/>
        </p:nvPicPr>
        <p:blipFill rotWithShape="1">
          <a:blip r:embed="rId3">
            <a:alphaModFix/>
          </a:blip>
          <a:srcRect b="546" l="1232" r="1642" t="1918"/>
          <a:stretch/>
        </p:blipFill>
        <p:spPr>
          <a:xfrm>
            <a:off x="1260475" y="1089025"/>
            <a:ext cx="6883400" cy="46259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36" name="Google Shape;836;p40"/>
          <p:cNvSpPr txBox="1"/>
          <p:nvPr/>
        </p:nvSpPr>
        <p:spPr>
          <a:xfrm>
            <a:off x="4686300" y="3213100"/>
            <a:ext cx="254000" cy="24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No:L6-1</a:t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9" name="Google Shape;849;p41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Conceptual Design Using the ER Model</a:t>
            </a:r>
            <a:endParaRPr/>
          </a:p>
        </p:txBody>
      </p:sp>
      <p:sp>
        <p:nvSpPr>
          <p:cNvPr id="850" name="Google Shape;850;p41"/>
          <p:cNvSpPr txBox="1"/>
          <p:nvPr>
            <p:ph idx="1" type="body"/>
          </p:nvPr>
        </p:nvSpPr>
        <p:spPr>
          <a:xfrm>
            <a:off x="304800" y="9906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200"/>
              <a:buFont typeface="Bookman Old Style"/>
              <a:buChar char="•"/>
            </a:pPr>
            <a:r>
              <a:rPr b="0" i="0" lang="en-US" sz="2200" u="sng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choices:</a:t>
            </a:r>
            <a:endParaRPr b="0" i="0" sz="2200" u="none">
              <a:solidFill>
                <a:srgbClr val="FF33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Should a concept be modeled as an entity or an attribute?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Should a concept be modeled as an entity or a relationship?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Identifying relationships: Binary or ternary? Aggregation?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Constraints in the ER Model: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lot of data semantics can (and should) be captured.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But some constraints cannot be captured in ER diagrams.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No:L6-2</a:t>
            </a:r>
            <a:endParaRPr/>
          </a:p>
        </p:txBody>
      </p:sp>
      <p:sp>
        <p:nvSpPr>
          <p:cNvPr id="857" name="Google Shape;857;p42"/>
          <p:cNvSpPr txBox="1"/>
          <p:nvPr>
            <p:ph type="title"/>
          </p:nvPr>
        </p:nvSpPr>
        <p:spPr>
          <a:xfrm>
            <a:off x="442912" y="103187"/>
            <a:ext cx="82438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vs. Attribute</a:t>
            </a:r>
            <a:endParaRPr/>
          </a:p>
        </p:txBody>
      </p:sp>
      <p:sp>
        <p:nvSpPr>
          <p:cNvPr id="858" name="Google Shape;858;p42"/>
          <p:cNvSpPr txBox="1"/>
          <p:nvPr>
            <p:ph idx="1" type="body"/>
          </p:nvPr>
        </p:nvSpPr>
        <p:spPr>
          <a:xfrm>
            <a:off x="304800" y="762000"/>
            <a:ext cx="8610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Should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 an attribute of Employees or an entity (connected to Employees by a relationship)?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Depends upon the use we want to make of address information, and the semantics of the data: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have several addresses per employee,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must be an entity (since attributes cannot be set-valued).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the structure (city, street, etc.) is important, e.g., we want to retrieve employees in a given city,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address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must be modeled as an entity (since attribute values are atomic).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No:L6-3</a:t>
            </a:r>
            <a:endParaRPr/>
          </a:p>
        </p:txBody>
      </p:sp>
      <p:sp>
        <p:nvSpPr>
          <p:cNvPr id="869" name="Google Shape;869;p4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0" name="Google Shape;870;p4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1" name="Google Shape;871;p43"/>
          <p:cNvSpPr txBox="1"/>
          <p:nvPr>
            <p:ph type="title"/>
          </p:nvPr>
        </p:nvSpPr>
        <p:spPr>
          <a:xfrm>
            <a:off x="685800" y="266700"/>
            <a:ext cx="777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vs. Attribute (Contd.)</a:t>
            </a:r>
            <a:endParaRPr/>
          </a:p>
        </p:txBody>
      </p:sp>
      <p:sp>
        <p:nvSpPr>
          <p:cNvPr id="872" name="Google Shape;872;p43"/>
          <p:cNvSpPr txBox="1"/>
          <p:nvPr>
            <p:ph idx="1" type="body"/>
          </p:nvPr>
        </p:nvSpPr>
        <p:spPr>
          <a:xfrm>
            <a:off x="0" y="762000"/>
            <a:ext cx="3581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Works_In4 does not     allow an employee to   work in a department       for two or more periods.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Similar to the problem   of wanting to record several addresses for an employee:  We want to record </a:t>
            </a:r>
            <a:r>
              <a:rPr b="0" i="1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several values of the descriptive attributes for each instance of this relationship.</a:t>
            </a:r>
            <a:r>
              <a:rPr b="0" i="1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Accomplished by introducing new entity set, Duration. </a:t>
            </a:r>
            <a:endParaRPr/>
          </a:p>
        </p:txBody>
      </p:sp>
      <p:grpSp>
        <p:nvGrpSpPr>
          <p:cNvPr id="873" name="Google Shape;873;p43"/>
          <p:cNvGrpSpPr/>
          <p:nvPr/>
        </p:nvGrpSpPr>
        <p:grpSpPr>
          <a:xfrm>
            <a:off x="3267075" y="1458912"/>
            <a:ext cx="2278062" cy="1190625"/>
            <a:chOff x="2058" y="919"/>
            <a:chExt cx="1435" cy="750"/>
          </a:xfrm>
        </p:grpSpPr>
        <p:sp>
          <p:nvSpPr>
            <p:cNvPr id="874" name="Google Shape;874;p43"/>
            <p:cNvSpPr/>
            <p:nvPr/>
          </p:nvSpPr>
          <p:spPr>
            <a:xfrm>
              <a:off x="2512" y="919"/>
              <a:ext cx="626" cy="214"/>
            </a:xfrm>
            <a:custGeom>
              <a:rect b="b" l="l" r="r" t="t"/>
              <a:pathLst>
                <a:path extrusionOk="0" h="214" w="626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058" y="1117"/>
              <a:ext cx="506" cy="214"/>
            </a:xfrm>
            <a:custGeom>
              <a:rect b="b" l="l" r="r" t="t"/>
              <a:pathLst>
                <a:path extrusionOk="0" h="214" w="506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986" y="1117"/>
              <a:ext cx="507" cy="214"/>
            </a:xfrm>
            <a:custGeom>
              <a:rect b="b" l="l" r="r" t="t"/>
              <a:pathLst>
                <a:path extrusionOk="0" h="214" w="507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417" y="1461"/>
              <a:ext cx="742" cy="201"/>
            </a:xfrm>
            <a:custGeom>
              <a:rect b="b" l="l" r="r" t="t"/>
              <a:pathLst>
                <a:path extrusionOk="0" h="201" w="742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8" name="Google Shape;878;p43"/>
            <p:cNvSpPr txBox="1"/>
            <p:nvPr/>
          </p:nvSpPr>
          <p:spPr>
            <a:xfrm>
              <a:off x="2619" y="931"/>
              <a:ext cx="44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879" name="Google Shape;879;p43"/>
            <p:cNvSpPr txBox="1"/>
            <p:nvPr/>
          </p:nvSpPr>
          <p:spPr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  <p:sp>
          <p:nvSpPr>
            <p:cNvPr id="880" name="Google Shape;880;p43"/>
            <p:cNvSpPr txBox="1"/>
            <p:nvPr/>
          </p:nvSpPr>
          <p:spPr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  <p:sp>
          <p:nvSpPr>
            <p:cNvPr id="881" name="Google Shape;881;p43"/>
            <p:cNvSpPr txBox="1"/>
            <p:nvPr/>
          </p:nvSpPr>
          <p:spPr>
            <a:xfrm>
              <a:off x="3131" y="1100"/>
              <a:ext cx="27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cxnSp>
          <p:nvCxnSpPr>
            <p:cNvPr id="882" name="Google Shape;882;p43"/>
            <p:cNvCxnSpPr/>
            <p:nvPr/>
          </p:nvCxnSpPr>
          <p:spPr>
            <a:xfrm rot="10800000">
              <a:off x="3164" y="1565"/>
              <a:ext cx="243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43"/>
            <p:cNvCxnSpPr/>
            <p:nvPr/>
          </p:nvCxnSpPr>
          <p:spPr>
            <a:xfrm>
              <a:off x="2298" y="1338"/>
              <a:ext cx="338" cy="117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43"/>
            <p:cNvCxnSpPr/>
            <p:nvPr/>
          </p:nvCxnSpPr>
          <p:spPr>
            <a:xfrm flipH="1">
              <a:off x="2780" y="1132"/>
              <a:ext cx="48" cy="30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5" name="Google Shape;885;p43"/>
            <p:cNvCxnSpPr/>
            <p:nvPr/>
          </p:nvCxnSpPr>
          <p:spPr>
            <a:xfrm flipH="1">
              <a:off x="3010" y="1338"/>
              <a:ext cx="220" cy="117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86" name="Google Shape;886;p43"/>
          <p:cNvSpPr/>
          <p:nvPr/>
        </p:nvSpPr>
        <p:spPr>
          <a:xfrm>
            <a:off x="5368925" y="2190750"/>
            <a:ext cx="1566862" cy="569912"/>
          </a:xfrm>
          <a:custGeom>
            <a:rect b="b" l="l" r="r" t="t"/>
            <a:pathLst>
              <a:path extrusionOk="0" h="359" w="987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7" name="Google Shape;887;p43"/>
          <p:cNvSpPr txBox="1"/>
          <p:nvPr/>
        </p:nvSpPr>
        <p:spPr>
          <a:xfrm>
            <a:off x="5514975" y="2312987"/>
            <a:ext cx="1208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Works_In4</a:t>
            </a:r>
            <a:endParaRPr/>
          </a:p>
        </p:txBody>
      </p:sp>
      <p:sp>
        <p:nvSpPr>
          <p:cNvPr id="888" name="Google Shape;888;p43"/>
          <p:cNvSpPr/>
          <p:nvPr/>
        </p:nvSpPr>
        <p:spPr>
          <a:xfrm>
            <a:off x="5294312" y="1336675"/>
            <a:ext cx="804862" cy="339725"/>
          </a:xfrm>
          <a:custGeom>
            <a:rect b="b" l="l" r="r" t="t"/>
            <a:pathLst>
              <a:path extrusionOk="0" h="214" w="507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9" name="Google Shape;889;p43"/>
          <p:cNvSpPr/>
          <p:nvPr/>
        </p:nvSpPr>
        <p:spPr>
          <a:xfrm>
            <a:off x="6197600" y="1336675"/>
            <a:ext cx="803275" cy="339725"/>
          </a:xfrm>
          <a:custGeom>
            <a:rect b="b" l="l" r="r" t="t"/>
            <a:pathLst>
              <a:path extrusionOk="0" h="214" w="506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0" name="Google Shape;890;p43"/>
          <p:cNvSpPr txBox="1"/>
          <p:nvPr/>
        </p:nvSpPr>
        <p:spPr>
          <a:xfrm>
            <a:off x="5399087" y="1308100"/>
            <a:ext cx="6318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/>
          </a:p>
        </p:txBody>
      </p:sp>
      <p:sp>
        <p:nvSpPr>
          <p:cNvPr id="891" name="Google Shape;891;p43"/>
          <p:cNvSpPr txBox="1"/>
          <p:nvPr/>
        </p:nvSpPr>
        <p:spPr>
          <a:xfrm>
            <a:off x="6435725" y="1287462"/>
            <a:ext cx="3730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/>
          </a:p>
        </p:txBody>
      </p:sp>
      <p:cxnSp>
        <p:nvCxnSpPr>
          <p:cNvPr id="892" name="Google Shape;892;p43"/>
          <p:cNvCxnSpPr/>
          <p:nvPr/>
        </p:nvCxnSpPr>
        <p:spPr>
          <a:xfrm flipH="1">
            <a:off x="6424612" y="1698625"/>
            <a:ext cx="74612" cy="61118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3" name="Google Shape;893;p43"/>
          <p:cNvSpPr/>
          <p:nvPr/>
        </p:nvSpPr>
        <p:spPr>
          <a:xfrm>
            <a:off x="8178800" y="1782762"/>
            <a:ext cx="803275" cy="339725"/>
          </a:xfrm>
          <a:custGeom>
            <a:rect b="b" l="l" r="r" t="t"/>
            <a:pathLst>
              <a:path extrusionOk="0" h="214" w="506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7273925" y="2330450"/>
            <a:ext cx="1411287" cy="368300"/>
          </a:xfrm>
          <a:custGeom>
            <a:rect b="b" l="l" r="r" t="t"/>
            <a:pathLst>
              <a:path extrusionOk="0" h="232" w="889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95" name="Google Shape;895;p43"/>
          <p:cNvGrpSpPr/>
          <p:nvPr/>
        </p:nvGrpSpPr>
        <p:grpSpPr>
          <a:xfrm>
            <a:off x="7350125" y="1533525"/>
            <a:ext cx="979487" cy="342900"/>
            <a:chOff x="4630" y="966"/>
            <a:chExt cx="617" cy="216"/>
          </a:xfrm>
        </p:grpSpPr>
        <p:sp>
          <p:nvSpPr>
            <p:cNvPr id="896" name="Google Shape;896;p43"/>
            <p:cNvSpPr/>
            <p:nvPr/>
          </p:nvSpPr>
          <p:spPr>
            <a:xfrm>
              <a:off x="4630" y="966"/>
              <a:ext cx="617" cy="215"/>
            </a:xfrm>
            <a:custGeom>
              <a:rect b="b" l="l" r="r" t="t"/>
              <a:pathLst>
                <a:path extrusionOk="0" h="215" w="617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7" name="Google Shape;897;p43"/>
            <p:cNvSpPr txBox="1"/>
            <p:nvPr/>
          </p:nvSpPr>
          <p:spPr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/>
            </a:p>
          </p:txBody>
        </p:sp>
      </p:grpSp>
      <p:sp>
        <p:nvSpPr>
          <p:cNvPr id="898" name="Google Shape;898;p43"/>
          <p:cNvSpPr txBox="1"/>
          <p:nvPr/>
        </p:nvSpPr>
        <p:spPr>
          <a:xfrm>
            <a:off x="8154987" y="1803400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grpSp>
        <p:nvGrpSpPr>
          <p:cNvPr id="899" name="Google Shape;899;p43"/>
          <p:cNvGrpSpPr/>
          <p:nvPr/>
        </p:nvGrpSpPr>
        <p:grpSpPr>
          <a:xfrm>
            <a:off x="6704012" y="1746250"/>
            <a:ext cx="803275" cy="376237"/>
            <a:chOff x="4223" y="1100"/>
            <a:chExt cx="506" cy="237"/>
          </a:xfrm>
        </p:grpSpPr>
        <p:sp>
          <p:nvSpPr>
            <p:cNvPr id="900" name="Google Shape;900;p43"/>
            <p:cNvSpPr/>
            <p:nvPr/>
          </p:nvSpPr>
          <p:spPr>
            <a:xfrm>
              <a:off x="4223" y="1123"/>
              <a:ext cx="506" cy="214"/>
            </a:xfrm>
            <a:custGeom>
              <a:rect b="b" l="l" r="r" t="t"/>
              <a:pathLst>
                <a:path extrusionOk="0" h="214" w="506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1" name="Google Shape;901;p43"/>
            <p:cNvSpPr txBox="1"/>
            <p:nvPr/>
          </p:nvSpPr>
          <p:spPr>
            <a:xfrm>
              <a:off x="4355" y="1100"/>
              <a:ext cx="306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/>
            </a:p>
          </p:txBody>
        </p:sp>
      </p:grpSp>
      <p:sp>
        <p:nvSpPr>
          <p:cNvPr id="902" name="Google Shape;902;p43"/>
          <p:cNvSpPr txBox="1"/>
          <p:nvPr/>
        </p:nvSpPr>
        <p:spPr>
          <a:xfrm>
            <a:off x="7323137" y="2293937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cxnSp>
        <p:nvCxnSpPr>
          <p:cNvPr id="903" name="Google Shape;903;p43"/>
          <p:cNvCxnSpPr/>
          <p:nvPr/>
        </p:nvCxnSpPr>
        <p:spPr>
          <a:xfrm>
            <a:off x="6975475" y="2484437"/>
            <a:ext cx="28733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04" name="Google Shape;904;p43"/>
          <p:cNvCxnSpPr/>
          <p:nvPr/>
        </p:nvCxnSpPr>
        <p:spPr>
          <a:xfrm flipH="1">
            <a:off x="8177212" y="2109787"/>
            <a:ext cx="241300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5" name="Google Shape;905;p43"/>
          <p:cNvSpPr/>
          <p:nvPr/>
        </p:nvSpPr>
        <p:spPr>
          <a:xfrm>
            <a:off x="4365625" y="4121150"/>
            <a:ext cx="782637" cy="331787"/>
          </a:xfrm>
          <a:custGeom>
            <a:rect b="b" l="l" r="r" t="t"/>
            <a:pathLst>
              <a:path extrusionOk="0" h="209" w="493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6" name="Google Shape;906;p43"/>
          <p:cNvSpPr/>
          <p:nvPr/>
        </p:nvSpPr>
        <p:spPr>
          <a:xfrm>
            <a:off x="3663950" y="4364037"/>
            <a:ext cx="781050" cy="331787"/>
          </a:xfrm>
          <a:custGeom>
            <a:rect b="b" l="l" r="r" t="t"/>
            <a:pathLst>
              <a:path extrusionOk="0" h="209" w="492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7" name="Google Shape;907;p43"/>
          <p:cNvSpPr/>
          <p:nvPr/>
        </p:nvSpPr>
        <p:spPr>
          <a:xfrm>
            <a:off x="5097462" y="4364037"/>
            <a:ext cx="781050" cy="331787"/>
          </a:xfrm>
          <a:custGeom>
            <a:rect b="b" l="l" r="r" t="t"/>
            <a:pathLst>
              <a:path extrusionOk="0" h="209" w="492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8" name="Google Shape;908;p43"/>
          <p:cNvSpPr/>
          <p:nvPr/>
        </p:nvSpPr>
        <p:spPr>
          <a:xfrm>
            <a:off x="5721350" y="4648200"/>
            <a:ext cx="1476375" cy="717550"/>
          </a:xfrm>
          <a:custGeom>
            <a:rect b="b" l="l" r="r" t="t"/>
            <a:pathLst>
              <a:path extrusionOk="0" h="452" w="930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9" name="Google Shape;909;p43"/>
          <p:cNvSpPr/>
          <p:nvPr/>
        </p:nvSpPr>
        <p:spPr>
          <a:xfrm>
            <a:off x="7486650" y="4906962"/>
            <a:ext cx="1416050" cy="336550"/>
          </a:xfrm>
          <a:custGeom>
            <a:rect b="b" l="l" r="r" t="t"/>
            <a:pathLst>
              <a:path extrusionOk="0" h="212" w="89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0" name="Google Shape;910;p43"/>
          <p:cNvSpPr/>
          <p:nvPr/>
        </p:nvSpPr>
        <p:spPr>
          <a:xfrm>
            <a:off x="4140200" y="4897437"/>
            <a:ext cx="1287462" cy="346075"/>
          </a:xfrm>
          <a:custGeom>
            <a:rect b="b" l="l" r="r" t="t"/>
            <a:pathLst>
              <a:path extrusionOk="0" h="218" w="811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1" name="Google Shape;911;p43"/>
          <p:cNvGrpSpPr/>
          <p:nvPr/>
        </p:nvGrpSpPr>
        <p:grpSpPr>
          <a:xfrm>
            <a:off x="6861175" y="4130675"/>
            <a:ext cx="2230437" cy="588962"/>
            <a:chOff x="4322" y="2602"/>
            <a:chExt cx="1405" cy="371"/>
          </a:xfrm>
        </p:grpSpPr>
        <p:sp>
          <p:nvSpPr>
            <p:cNvPr id="912" name="Google Shape;912;p43"/>
            <p:cNvSpPr/>
            <p:nvPr/>
          </p:nvSpPr>
          <p:spPr>
            <a:xfrm>
              <a:off x="4322" y="2755"/>
              <a:ext cx="492" cy="209"/>
            </a:xfrm>
            <a:custGeom>
              <a:rect b="b" l="l" r="r" t="t"/>
              <a:pathLst>
                <a:path extrusionOk="0" h="209" w="492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3" name="Google Shape;913;p43"/>
            <p:cNvSpPr/>
            <p:nvPr/>
          </p:nvSpPr>
          <p:spPr>
            <a:xfrm>
              <a:off x="5225" y="2755"/>
              <a:ext cx="492" cy="209"/>
            </a:xfrm>
            <a:custGeom>
              <a:rect b="b" l="l" r="r" t="t"/>
              <a:pathLst>
                <a:path extrusionOk="0" h="209" w="492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4764" y="2602"/>
              <a:ext cx="493" cy="209"/>
            </a:xfrm>
            <a:custGeom>
              <a:rect b="b" l="l" r="r" t="t"/>
              <a:pathLst>
                <a:path extrusionOk="0" h="209" w="493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5" name="Google Shape;915;p43"/>
            <p:cNvSpPr txBox="1"/>
            <p:nvPr/>
          </p:nvSpPr>
          <p:spPr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dname</a:t>
              </a:r>
              <a:endParaRPr/>
            </a:p>
          </p:txBody>
        </p:sp>
        <p:sp>
          <p:nvSpPr>
            <p:cNvPr id="916" name="Google Shape;916;p43"/>
            <p:cNvSpPr txBox="1"/>
            <p:nvPr/>
          </p:nvSpPr>
          <p:spPr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  <a:endParaRPr/>
            </a:p>
          </p:txBody>
        </p:sp>
        <p:sp>
          <p:nvSpPr>
            <p:cNvPr id="917" name="Google Shape;917;p43"/>
            <p:cNvSpPr txBox="1"/>
            <p:nvPr/>
          </p:nvSpPr>
          <p:spPr>
            <a:xfrm>
              <a:off x="4449" y="2728"/>
              <a:ext cx="306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did</a:t>
              </a:r>
              <a:endParaRPr/>
            </a:p>
          </p:txBody>
        </p:sp>
      </p:grpSp>
      <p:sp>
        <p:nvSpPr>
          <p:cNvPr id="918" name="Google Shape;918;p43"/>
          <p:cNvSpPr txBox="1"/>
          <p:nvPr/>
        </p:nvSpPr>
        <p:spPr>
          <a:xfrm>
            <a:off x="4411662" y="4116387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919" name="Google Shape;919;p43"/>
          <p:cNvSpPr txBox="1"/>
          <p:nvPr/>
        </p:nvSpPr>
        <p:spPr>
          <a:xfrm>
            <a:off x="7532687" y="4865687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920" name="Google Shape;920;p43"/>
          <p:cNvSpPr txBox="1"/>
          <p:nvPr/>
        </p:nvSpPr>
        <p:spPr>
          <a:xfrm>
            <a:off x="3846512" y="4322762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921" name="Google Shape;921;p43"/>
          <p:cNvSpPr txBox="1"/>
          <p:nvPr/>
        </p:nvSpPr>
        <p:spPr>
          <a:xfrm>
            <a:off x="5319712" y="4330700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922" name="Google Shape;922;p43"/>
          <p:cNvSpPr txBox="1"/>
          <p:nvPr/>
        </p:nvSpPr>
        <p:spPr>
          <a:xfrm>
            <a:off x="4164012" y="4919662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923" name="Google Shape;923;p43"/>
          <p:cNvSpPr txBox="1"/>
          <p:nvPr/>
        </p:nvSpPr>
        <p:spPr>
          <a:xfrm>
            <a:off x="5864225" y="4860925"/>
            <a:ext cx="1208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Works_In4</a:t>
            </a:r>
            <a:endParaRPr/>
          </a:p>
        </p:txBody>
      </p:sp>
      <p:cxnSp>
        <p:nvCxnSpPr>
          <p:cNvPr id="924" name="Google Shape;924;p43"/>
          <p:cNvCxnSpPr/>
          <p:nvPr/>
        </p:nvCxnSpPr>
        <p:spPr>
          <a:xfrm rot="10800000">
            <a:off x="5403850" y="5045075"/>
            <a:ext cx="3238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Google Shape;925;p43"/>
          <p:cNvCxnSpPr/>
          <p:nvPr/>
        </p:nvCxnSpPr>
        <p:spPr>
          <a:xfrm>
            <a:off x="7177087" y="5029200"/>
            <a:ext cx="30003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6" name="Google Shape;926;p43"/>
          <p:cNvCxnSpPr/>
          <p:nvPr/>
        </p:nvCxnSpPr>
        <p:spPr>
          <a:xfrm>
            <a:off x="4060825" y="4700587"/>
            <a:ext cx="444500" cy="1698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7" name="Google Shape;927;p43"/>
          <p:cNvCxnSpPr/>
          <p:nvPr/>
        </p:nvCxnSpPr>
        <p:spPr>
          <a:xfrm>
            <a:off x="4754562" y="4456112"/>
            <a:ext cx="0" cy="4143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8" name="Google Shape;928;p43"/>
          <p:cNvCxnSpPr/>
          <p:nvPr/>
        </p:nvCxnSpPr>
        <p:spPr>
          <a:xfrm flipH="1">
            <a:off x="5191125" y="4700587"/>
            <a:ext cx="317500" cy="1857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929" name="Google Shape;929;p43"/>
          <p:cNvGrpSpPr/>
          <p:nvPr/>
        </p:nvGrpSpPr>
        <p:grpSpPr>
          <a:xfrm>
            <a:off x="4979987" y="5667375"/>
            <a:ext cx="2994025" cy="384175"/>
            <a:chOff x="3137" y="3570"/>
            <a:chExt cx="1886" cy="242"/>
          </a:xfrm>
        </p:grpSpPr>
        <p:sp>
          <p:nvSpPr>
            <p:cNvPr id="930" name="Google Shape;930;p43"/>
            <p:cNvSpPr/>
            <p:nvPr/>
          </p:nvSpPr>
          <p:spPr>
            <a:xfrm>
              <a:off x="3137" y="3603"/>
              <a:ext cx="492" cy="209"/>
            </a:xfrm>
            <a:custGeom>
              <a:rect b="b" l="l" r="r" t="t"/>
              <a:pathLst>
                <a:path extrusionOk="0" h="209" w="492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531" y="3603"/>
              <a:ext cx="492" cy="209"/>
            </a:xfrm>
            <a:custGeom>
              <a:rect b="b" l="l" r="r" t="t"/>
              <a:pathLst>
                <a:path extrusionOk="0" h="209" w="492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2" name="Google Shape;932;p43"/>
            <p:cNvSpPr txBox="1"/>
            <p:nvPr/>
          </p:nvSpPr>
          <p:spPr>
            <a:xfrm>
              <a:off x="3759" y="3570"/>
              <a:ext cx="64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Duration</a:t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781" y="3596"/>
              <a:ext cx="592" cy="215"/>
            </a:xfrm>
            <a:custGeom>
              <a:rect b="b" l="l" r="r" t="t"/>
              <a:pathLst>
                <a:path extrusionOk="0" h="215" w="592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4" name="Google Shape;934;p43"/>
            <p:cNvSpPr txBox="1"/>
            <p:nvPr/>
          </p:nvSpPr>
          <p:spPr>
            <a:xfrm>
              <a:off x="3183" y="3591"/>
              <a:ext cx="39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from</a:t>
              </a:r>
              <a:endParaRPr/>
            </a:p>
          </p:txBody>
        </p:sp>
        <p:sp>
          <p:nvSpPr>
            <p:cNvPr id="935" name="Google Shape;935;p43"/>
            <p:cNvSpPr txBox="1"/>
            <p:nvPr/>
          </p:nvSpPr>
          <p:spPr>
            <a:xfrm>
              <a:off x="4675" y="3579"/>
              <a:ext cx="23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</a:t>
              </a:r>
              <a:endParaRPr/>
            </a:p>
          </p:txBody>
        </p:sp>
        <p:cxnSp>
          <p:nvCxnSpPr>
            <p:cNvPr id="936" name="Google Shape;936;p43"/>
            <p:cNvCxnSpPr/>
            <p:nvPr/>
          </p:nvCxnSpPr>
          <p:spPr>
            <a:xfrm>
              <a:off x="3623" y="3706"/>
              <a:ext cx="146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7" name="Google Shape;937;p43"/>
            <p:cNvCxnSpPr/>
            <p:nvPr/>
          </p:nvCxnSpPr>
          <p:spPr>
            <a:xfrm>
              <a:off x="4380" y="3706"/>
              <a:ext cx="108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38" name="Google Shape;938;p43"/>
          <p:cNvCxnSpPr/>
          <p:nvPr/>
        </p:nvCxnSpPr>
        <p:spPr>
          <a:xfrm>
            <a:off x="5797550" y="1682750"/>
            <a:ext cx="63500" cy="596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9" name="Google Shape;939;p43"/>
          <p:cNvCxnSpPr/>
          <p:nvPr/>
        </p:nvCxnSpPr>
        <p:spPr>
          <a:xfrm>
            <a:off x="7848600" y="19113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0" name="Google Shape;940;p43"/>
          <p:cNvCxnSpPr/>
          <p:nvPr/>
        </p:nvCxnSpPr>
        <p:spPr>
          <a:xfrm>
            <a:off x="7321550" y="2139950"/>
            <a:ext cx="139700" cy="139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1" name="Google Shape;941;p43"/>
          <p:cNvCxnSpPr/>
          <p:nvPr/>
        </p:nvCxnSpPr>
        <p:spPr>
          <a:xfrm>
            <a:off x="7550150" y="4654550"/>
            <a:ext cx="215900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2" name="Google Shape;942;p43"/>
          <p:cNvCxnSpPr/>
          <p:nvPr/>
        </p:nvCxnSpPr>
        <p:spPr>
          <a:xfrm flipH="1">
            <a:off x="8299450" y="4654550"/>
            <a:ext cx="165100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3" name="Google Shape;943;p43"/>
          <p:cNvCxnSpPr/>
          <p:nvPr/>
        </p:nvCxnSpPr>
        <p:spPr>
          <a:xfrm>
            <a:off x="8001000" y="45021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4" name="Google Shape;944;p43"/>
          <p:cNvCxnSpPr/>
          <p:nvPr/>
        </p:nvCxnSpPr>
        <p:spPr>
          <a:xfrm>
            <a:off x="6477000" y="5340350"/>
            <a:ext cx="0" cy="368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No:L6-4</a:t>
            </a:r>
            <a:endParaRPr/>
          </a:p>
        </p:txBody>
      </p:sp>
      <p:sp>
        <p:nvSpPr>
          <p:cNvPr id="955" name="Google Shape;955;p4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6" name="Google Shape;956;p4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7" name="Google Shape;957;p44"/>
          <p:cNvSpPr txBox="1"/>
          <p:nvPr>
            <p:ph type="title"/>
          </p:nvPr>
        </p:nvSpPr>
        <p:spPr>
          <a:xfrm>
            <a:off x="442912" y="103187"/>
            <a:ext cx="8243887" cy="50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vs. Relationship</a:t>
            </a:r>
            <a:endParaRPr/>
          </a:p>
        </p:txBody>
      </p:sp>
      <p:sp>
        <p:nvSpPr>
          <p:cNvPr id="958" name="Google Shape;958;p44"/>
          <p:cNvSpPr txBox="1"/>
          <p:nvPr>
            <p:ph idx="1" type="body"/>
          </p:nvPr>
        </p:nvSpPr>
        <p:spPr>
          <a:xfrm>
            <a:off x="0" y="1447800"/>
            <a:ext cx="3733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First ER diagram OK if a manager gets a separate discretionary budget for each dept.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if a manager gets a discretionary    budget that covers</a:t>
            </a: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r>
              <a:rPr b="0" i="1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managed depts?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Bookman Old Style"/>
              <a:buChar char="–"/>
            </a:pP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Redundancy</a:t>
            </a:r>
            <a:r>
              <a:rPr b="0" i="0" lang="en-US" sz="20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r>
              <a:rPr b="0" i="1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dbudget 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stored for each dept managed by manager.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Bookman Old Style"/>
              <a:buChar char="–"/>
            </a:pPr>
            <a:r>
              <a:rPr b="0" i="0" lang="en-US" sz="20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Misleading: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Suggests </a:t>
            </a:r>
            <a:r>
              <a:rPr b="0" i="1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dbudget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associated with department-mgr combination.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9" name="Google Shape;959;p44"/>
          <p:cNvSpPr/>
          <p:nvPr/>
        </p:nvSpPr>
        <p:spPr>
          <a:xfrm>
            <a:off x="4176712" y="1870075"/>
            <a:ext cx="835025" cy="352425"/>
          </a:xfrm>
          <a:custGeom>
            <a:rect b="b" l="l" r="r" t="t"/>
            <a:pathLst>
              <a:path extrusionOk="0" h="222" w="526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0" name="Google Shape;960;p44"/>
          <p:cNvSpPr/>
          <p:nvPr/>
        </p:nvSpPr>
        <p:spPr>
          <a:xfrm>
            <a:off x="6759575" y="2138362"/>
            <a:ext cx="835025" cy="354012"/>
          </a:xfrm>
          <a:custGeom>
            <a:rect b="b" l="l" r="r" t="t"/>
            <a:pathLst>
              <a:path extrusionOk="0" h="223" w="526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1" name="Google Shape;961;p44"/>
          <p:cNvSpPr/>
          <p:nvPr/>
        </p:nvSpPr>
        <p:spPr>
          <a:xfrm>
            <a:off x="8291512" y="2138362"/>
            <a:ext cx="835025" cy="354012"/>
          </a:xfrm>
          <a:custGeom>
            <a:rect b="b" l="l" r="r" t="t"/>
            <a:pathLst>
              <a:path extrusionOk="0" h="223" w="526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2" name="Google Shape;962;p44"/>
          <p:cNvSpPr/>
          <p:nvPr/>
        </p:nvSpPr>
        <p:spPr>
          <a:xfrm>
            <a:off x="3425825" y="2128837"/>
            <a:ext cx="835025" cy="352425"/>
          </a:xfrm>
          <a:custGeom>
            <a:rect b="b" l="l" r="r" t="t"/>
            <a:pathLst>
              <a:path extrusionOk="0" h="222" w="526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3" name="Google Shape;963;p44"/>
          <p:cNvSpPr/>
          <p:nvPr/>
        </p:nvSpPr>
        <p:spPr>
          <a:xfrm>
            <a:off x="4957762" y="2128837"/>
            <a:ext cx="835025" cy="352425"/>
          </a:xfrm>
          <a:custGeom>
            <a:rect b="b" l="l" r="r" t="t"/>
            <a:pathLst>
              <a:path extrusionOk="0" h="222" w="526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4" name="Google Shape;964;p44"/>
          <p:cNvSpPr/>
          <p:nvPr/>
        </p:nvSpPr>
        <p:spPr>
          <a:xfrm>
            <a:off x="5375275" y="1674812"/>
            <a:ext cx="835025" cy="352425"/>
          </a:xfrm>
          <a:custGeom>
            <a:rect b="b" l="l" r="r" t="t"/>
            <a:pathLst>
              <a:path extrusionOk="0" h="222" w="526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Google Shape;965;p44"/>
          <p:cNvSpPr/>
          <p:nvPr/>
        </p:nvSpPr>
        <p:spPr>
          <a:xfrm>
            <a:off x="6311900" y="1684337"/>
            <a:ext cx="911225" cy="352425"/>
          </a:xfrm>
          <a:custGeom>
            <a:rect b="b" l="l" r="r" t="t"/>
            <a:pathLst>
              <a:path extrusionOk="0" h="222" w="574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5656262" y="2562225"/>
            <a:ext cx="1409700" cy="581025"/>
          </a:xfrm>
          <a:custGeom>
            <a:rect b="b" l="l" r="r" t="t"/>
            <a:pathLst>
              <a:path extrusionOk="0" h="366" w="888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p44"/>
          <p:cNvSpPr/>
          <p:nvPr/>
        </p:nvSpPr>
        <p:spPr>
          <a:xfrm>
            <a:off x="7508875" y="2708275"/>
            <a:ext cx="1387475" cy="409575"/>
          </a:xfrm>
          <a:custGeom>
            <a:rect b="b" l="l" r="r" t="t"/>
            <a:pathLst>
              <a:path extrusionOk="0" h="258" w="874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8" name="Google Shape;968;p44"/>
          <p:cNvSpPr/>
          <p:nvPr/>
        </p:nvSpPr>
        <p:spPr>
          <a:xfrm>
            <a:off x="4033837" y="2697162"/>
            <a:ext cx="1143000" cy="358775"/>
          </a:xfrm>
          <a:custGeom>
            <a:rect b="b" l="l" r="r" t="t"/>
            <a:pathLst>
              <a:path extrusionOk="0" h="226" w="720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p44"/>
          <p:cNvSpPr/>
          <p:nvPr/>
        </p:nvSpPr>
        <p:spPr>
          <a:xfrm>
            <a:off x="7508875" y="1879600"/>
            <a:ext cx="835025" cy="354012"/>
          </a:xfrm>
          <a:custGeom>
            <a:rect b="b" l="l" r="r" t="t"/>
            <a:pathLst>
              <a:path extrusionOk="0" h="223" w="526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5781675" y="2700337"/>
            <a:ext cx="11636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Manages2</a:t>
            </a:r>
            <a:endParaRPr/>
          </a:p>
        </p:txBody>
      </p:sp>
      <p:sp>
        <p:nvSpPr>
          <p:cNvPr id="971" name="Google Shape;971;p44"/>
          <p:cNvSpPr txBox="1"/>
          <p:nvPr/>
        </p:nvSpPr>
        <p:spPr>
          <a:xfrm>
            <a:off x="4191000" y="1863725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972" name="Google Shape;972;p44"/>
          <p:cNvSpPr txBox="1"/>
          <p:nvPr/>
        </p:nvSpPr>
        <p:spPr>
          <a:xfrm>
            <a:off x="7493000" y="1889125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973" name="Google Shape;973;p44"/>
          <p:cNvSpPr txBox="1"/>
          <p:nvPr/>
        </p:nvSpPr>
        <p:spPr>
          <a:xfrm>
            <a:off x="8277225" y="2141537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974" name="Google Shape;974;p44"/>
          <p:cNvSpPr txBox="1"/>
          <p:nvPr/>
        </p:nvSpPr>
        <p:spPr>
          <a:xfrm>
            <a:off x="6981825" y="2109787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975" name="Google Shape;975;p44"/>
          <p:cNvSpPr txBox="1"/>
          <p:nvPr/>
        </p:nvSpPr>
        <p:spPr>
          <a:xfrm>
            <a:off x="3990975" y="2674937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976" name="Google Shape;976;p44"/>
          <p:cNvSpPr txBox="1"/>
          <p:nvPr/>
        </p:nvSpPr>
        <p:spPr>
          <a:xfrm>
            <a:off x="7513637" y="2668587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977" name="Google Shape;977;p44"/>
          <p:cNvSpPr txBox="1"/>
          <p:nvPr/>
        </p:nvSpPr>
        <p:spPr>
          <a:xfrm>
            <a:off x="3627437" y="2101850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978" name="Google Shape;978;p44"/>
          <p:cNvSpPr txBox="1"/>
          <p:nvPr/>
        </p:nvSpPr>
        <p:spPr>
          <a:xfrm>
            <a:off x="5200650" y="2109787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sp>
        <p:nvSpPr>
          <p:cNvPr id="979" name="Google Shape;979;p44"/>
          <p:cNvSpPr txBox="1"/>
          <p:nvPr/>
        </p:nvSpPr>
        <p:spPr>
          <a:xfrm>
            <a:off x="6248400" y="1706562"/>
            <a:ext cx="9826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dbudget</a:t>
            </a:r>
            <a:endParaRPr/>
          </a:p>
        </p:txBody>
      </p:sp>
      <p:sp>
        <p:nvSpPr>
          <p:cNvPr id="980" name="Google Shape;980;p44"/>
          <p:cNvSpPr txBox="1"/>
          <p:nvPr/>
        </p:nvSpPr>
        <p:spPr>
          <a:xfrm>
            <a:off x="5454650" y="1673225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cxnSp>
        <p:nvCxnSpPr>
          <p:cNvPr id="981" name="Google Shape;981;p44"/>
          <p:cNvCxnSpPr/>
          <p:nvPr/>
        </p:nvCxnSpPr>
        <p:spPr>
          <a:xfrm>
            <a:off x="3832225" y="2505075"/>
            <a:ext cx="520700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562475" y="2246312"/>
            <a:ext cx="19050" cy="444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3" name="Google Shape;983;p44"/>
          <p:cNvCxnSpPr/>
          <p:nvPr/>
        </p:nvCxnSpPr>
        <p:spPr>
          <a:xfrm flipH="1">
            <a:off x="4946650" y="2520950"/>
            <a:ext cx="423862" cy="1698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4" name="Google Shape;984;p44"/>
          <p:cNvCxnSpPr/>
          <p:nvPr/>
        </p:nvCxnSpPr>
        <p:spPr>
          <a:xfrm>
            <a:off x="5797550" y="2063750"/>
            <a:ext cx="292100" cy="6127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5" name="Google Shape;985;p44"/>
          <p:cNvCxnSpPr/>
          <p:nvPr/>
        </p:nvCxnSpPr>
        <p:spPr>
          <a:xfrm flipH="1">
            <a:off x="6562725" y="2063750"/>
            <a:ext cx="119062" cy="6127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6" name="Google Shape;986;p44"/>
          <p:cNvCxnSpPr/>
          <p:nvPr/>
        </p:nvCxnSpPr>
        <p:spPr>
          <a:xfrm>
            <a:off x="7169150" y="2505075"/>
            <a:ext cx="581025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7" name="Google Shape;987;p44"/>
          <p:cNvCxnSpPr/>
          <p:nvPr/>
        </p:nvCxnSpPr>
        <p:spPr>
          <a:xfrm flipH="1">
            <a:off x="7902575" y="2246312"/>
            <a:ext cx="28575" cy="444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8" name="Google Shape;988;p44"/>
          <p:cNvCxnSpPr/>
          <p:nvPr/>
        </p:nvCxnSpPr>
        <p:spPr>
          <a:xfrm flipH="1">
            <a:off x="8329612" y="2505075"/>
            <a:ext cx="409575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89" name="Google Shape;989;p44"/>
          <p:cNvCxnSpPr/>
          <p:nvPr/>
        </p:nvCxnSpPr>
        <p:spPr>
          <a:xfrm rot="10800000">
            <a:off x="5191125" y="2849562"/>
            <a:ext cx="48895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90" name="Google Shape;990;p44"/>
          <p:cNvCxnSpPr/>
          <p:nvPr/>
        </p:nvCxnSpPr>
        <p:spPr>
          <a:xfrm>
            <a:off x="7096125" y="2849562"/>
            <a:ext cx="39528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991" name="Google Shape;991;p44"/>
          <p:cNvSpPr/>
          <p:nvPr/>
        </p:nvSpPr>
        <p:spPr>
          <a:xfrm>
            <a:off x="7485062" y="3927475"/>
            <a:ext cx="857250" cy="363537"/>
          </a:xfrm>
          <a:custGeom>
            <a:rect b="b" l="l" r="r" t="t"/>
            <a:pathLst>
              <a:path extrusionOk="0" h="229" w="540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2" name="Google Shape;992;p44"/>
          <p:cNvSpPr/>
          <p:nvPr/>
        </p:nvSpPr>
        <p:spPr>
          <a:xfrm>
            <a:off x="6715125" y="4192587"/>
            <a:ext cx="857250" cy="363537"/>
          </a:xfrm>
          <a:custGeom>
            <a:rect b="b" l="l" r="r" t="t"/>
            <a:pathLst>
              <a:path extrusionOk="0" h="229" w="540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3" name="Google Shape;993;p44"/>
          <p:cNvSpPr/>
          <p:nvPr/>
        </p:nvSpPr>
        <p:spPr>
          <a:xfrm>
            <a:off x="8286750" y="4192587"/>
            <a:ext cx="857250" cy="363537"/>
          </a:xfrm>
          <a:custGeom>
            <a:rect b="b" l="l" r="r" t="t"/>
            <a:pathLst>
              <a:path extrusionOk="0" h="229" w="540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3" y="162"/>
                </a:lnTo>
                <a:lnTo>
                  <a:pt x="522" y="153"/>
                </a:lnTo>
                <a:lnTo>
                  <a:pt x="530" y="143"/>
                </a:lnTo>
                <a:lnTo>
                  <a:pt x="534" y="134"/>
                </a:lnTo>
                <a:lnTo>
                  <a:pt x="538" y="124"/>
                </a:lnTo>
                <a:lnTo>
                  <a:pt x="539" y="114"/>
                </a:lnTo>
                <a:lnTo>
                  <a:pt x="538" y="104"/>
                </a:lnTo>
                <a:lnTo>
                  <a:pt x="534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4"/>
                </a:lnTo>
                <a:lnTo>
                  <a:pt x="442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199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6"/>
                </a:lnTo>
                <a:lnTo>
                  <a:pt x="115" y="21"/>
                </a:lnTo>
                <a:lnTo>
                  <a:pt x="96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4" name="Google Shape;994;p44"/>
          <p:cNvSpPr/>
          <p:nvPr/>
        </p:nvSpPr>
        <p:spPr>
          <a:xfrm>
            <a:off x="5486400" y="4648200"/>
            <a:ext cx="1611312" cy="609600"/>
          </a:xfrm>
          <a:custGeom>
            <a:rect b="b" l="l" r="r" t="t"/>
            <a:pathLst>
              <a:path extrusionOk="0" h="384" w="1015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5" name="Google Shape;995;p44"/>
          <p:cNvSpPr/>
          <p:nvPr/>
        </p:nvSpPr>
        <p:spPr>
          <a:xfrm>
            <a:off x="7485062" y="4778375"/>
            <a:ext cx="1385887" cy="420687"/>
          </a:xfrm>
          <a:custGeom>
            <a:rect b="b" l="l" r="r" t="t"/>
            <a:pathLst>
              <a:path extrusionOk="0" h="265" w="873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6" name="Google Shape;996;p44"/>
          <p:cNvSpPr txBox="1"/>
          <p:nvPr/>
        </p:nvSpPr>
        <p:spPr>
          <a:xfrm>
            <a:off x="7500937" y="3941762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  <p:sp>
        <p:nvSpPr>
          <p:cNvPr id="997" name="Google Shape;997;p44"/>
          <p:cNvSpPr txBox="1"/>
          <p:nvPr/>
        </p:nvSpPr>
        <p:spPr>
          <a:xfrm>
            <a:off x="8248650" y="4202112"/>
            <a:ext cx="8588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</p:txBody>
      </p:sp>
      <p:sp>
        <p:nvSpPr>
          <p:cNvPr id="998" name="Google Shape;998;p44"/>
          <p:cNvSpPr txBox="1"/>
          <p:nvPr/>
        </p:nvSpPr>
        <p:spPr>
          <a:xfrm>
            <a:off x="6948487" y="4170362"/>
            <a:ext cx="4857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endParaRPr/>
          </a:p>
        </p:txBody>
      </p:sp>
      <p:sp>
        <p:nvSpPr>
          <p:cNvPr id="999" name="Google Shape;999;p44"/>
          <p:cNvSpPr txBox="1"/>
          <p:nvPr/>
        </p:nvSpPr>
        <p:spPr>
          <a:xfrm>
            <a:off x="7493000" y="4745037"/>
            <a:ext cx="14224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endParaRPr/>
          </a:p>
        </p:txBody>
      </p:sp>
      <p:sp>
        <p:nvSpPr>
          <p:cNvPr id="1000" name="Google Shape;1000;p44"/>
          <p:cNvSpPr txBox="1"/>
          <p:nvPr/>
        </p:nvSpPr>
        <p:spPr>
          <a:xfrm>
            <a:off x="5702300" y="4752975"/>
            <a:ext cx="11620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Manages2</a:t>
            </a:r>
            <a:endParaRPr/>
          </a:p>
        </p:txBody>
      </p:sp>
      <p:sp>
        <p:nvSpPr>
          <p:cNvPr id="1001" name="Google Shape;1001;p44"/>
          <p:cNvSpPr txBox="1"/>
          <p:nvPr/>
        </p:nvSpPr>
        <p:spPr>
          <a:xfrm>
            <a:off x="3897312" y="4195762"/>
            <a:ext cx="12541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/>
          </a:p>
        </p:txBody>
      </p:sp>
      <p:sp>
        <p:nvSpPr>
          <p:cNvPr id="1002" name="Google Shape;1002;p44"/>
          <p:cNvSpPr/>
          <p:nvPr/>
        </p:nvSpPr>
        <p:spPr>
          <a:xfrm>
            <a:off x="4117975" y="3344862"/>
            <a:ext cx="857250" cy="363537"/>
          </a:xfrm>
          <a:custGeom>
            <a:rect b="b" l="l" r="r" t="t"/>
            <a:pathLst>
              <a:path extrusionOk="0" h="229" w="540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3" name="Google Shape;1003;p44"/>
          <p:cNvSpPr/>
          <p:nvPr/>
        </p:nvSpPr>
        <p:spPr>
          <a:xfrm>
            <a:off x="3348037" y="3611562"/>
            <a:ext cx="857250" cy="363537"/>
          </a:xfrm>
          <a:custGeom>
            <a:rect b="b" l="l" r="r" t="t"/>
            <a:pathLst>
              <a:path extrusionOk="0" h="229" w="540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4" name="Google Shape;1004;p44"/>
          <p:cNvSpPr/>
          <p:nvPr/>
        </p:nvSpPr>
        <p:spPr>
          <a:xfrm>
            <a:off x="4919662" y="3611562"/>
            <a:ext cx="857250" cy="363537"/>
          </a:xfrm>
          <a:custGeom>
            <a:rect b="b" l="l" r="r" t="t"/>
            <a:pathLst>
              <a:path extrusionOk="0" h="229" w="540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3938587" y="4195762"/>
            <a:ext cx="1206500" cy="369887"/>
          </a:xfrm>
          <a:custGeom>
            <a:rect b="b" l="l" r="r" t="t"/>
            <a:pathLst>
              <a:path extrusionOk="0" h="233" w="760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6" name="Google Shape;1006;p44"/>
          <p:cNvSpPr txBox="1"/>
          <p:nvPr/>
        </p:nvSpPr>
        <p:spPr>
          <a:xfrm>
            <a:off x="4191000" y="3352800"/>
            <a:ext cx="7112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007" name="Google Shape;1007;p44"/>
          <p:cNvSpPr txBox="1"/>
          <p:nvPr/>
        </p:nvSpPr>
        <p:spPr>
          <a:xfrm>
            <a:off x="3559175" y="3589337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/>
          </a:p>
        </p:txBody>
      </p:sp>
      <p:sp>
        <p:nvSpPr>
          <p:cNvPr id="1008" name="Google Shape;1008;p44"/>
          <p:cNvSpPr txBox="1"/>
          <p:nvPr/>
        </p:nvSpPr>
        <p:spPr>
          <a:xfrm>
            <a:off x="5173662" y="3598862"/>
            <a:ext cx="428625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endParaRPr/>
          </a:p>
        </p:txBody>
      </p:sp>
      <p:cxnSp>
        <p:nvCxnSpPr>
          <p:cNvPr id="1009" name="Google Shape;1009;p44"/>
          <p:cNvCxnSpPr/>
          <p:nvPr/>
        </p:nvCxnSpPr>
        <p:spPr>
          <a:xfrm>
            <a:off x="3748087" y="3990975"/>
            <a:ext cx="520700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0" name="Google Shape;1010;p44"/>
          <p:cNvCxnSpPr/>
          <p:nvPr/>
        </p:nvCxnSpPr>
        <p:spPr>
          <a:xfrm>
            <a:off x="4549775" y="3732212"/>
            <a:ext cx="0" cy="4603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1" name="Google Shape;1011;p44"/>
          <p:cNvCxnSpPr/>
          <p:nvPr/>
        </p:nvCxnSpPr>
        <p:spPr>
          <a:xfrm flipH="1">
            <a:off x="4940300" y="3990975"/>
            <a:ext cx="407987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2" name="Google Shape;1012;p44"/>
          <p:cNvCxnSpPr/>
          <p:nvPr/>
        </p:nvCxnSpPr>
        <p:spPr>
          <a:xfrm rot="10800000">
            <a:off x="4491037" y="4564062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3" name="Google Shape;1013;p44"/>
          <p:cNvCxnSpPr/>
          <p:nvPr/>
        </p:nvCxnSpPr>
        <p:spPr>
          <a:xfrm>
            <a:off x="6996112" y="4937125"/>
            <a:ext cx="48101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sp>
        <p:nvSpPr>
          <p:cNvPr id="1014" name="Google Shape;1014;p44"/>
          <p:cNvSpPr/>
          <p:nvPr/>
        </p:nvSpPr>
        <p:spPr>
          <a:xfrm>
            <a:off x="5334000" y="5715000"/>
            <a:ext cx="1025525" cy="363537"/>
          </a:xfrm>
          <a:custGeom>
            <a:rect b="b" l="l" r="r" t="t"/>
            <a:pathLst>
              <a:path extrusionOk="0" h="229" w="646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5" name="Google Shape;1015;p44"/>
          <p:cNvSpPr/>
          <p:nvPr/>
        </p:nvSpPr>
        <p:spPr>
          <a:xfrm>
            <a:off x="5791200" y="3962400"/>
            <a:ext cx="857250" cy="363537"/>
          </a:xfrm>
          <a:custGeom>
            <a:rect b="b" l="l" r="r" t="t"/>
            <a:pathLst>
              <a:path extrusionOk="0" h="229" w="540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5867400" y="3962400"/>
            <a:ext cx="70008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3859212" y="5656262"/>
            <a:ext cx="1241425" cy="409575"/>
          </a:xfrm>
          <a:custGeom>
            <a:rect b="b" l="l" r="r" t="t"/>
            <a:pathLst>
              <a:path extrusionOk="0" h="258" w="782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3886200" y="5715000"/>
            <a:ext cx="11287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Managers</a:t>
            </a:r>
            <a:endParaRPr/>
          </a:p>
        </p:txBody>
      </p:sp>
      <p:sp>
        <p:nvSpPr>
          <p:cNvPr id="1019" name="Google Shape;1019;p44"/>
          <p:cNvSpPr txBox="1"/>
          <p:nvPr/>
        </p:nvSpPr>
        <p:spPr>
          <a:xfrm>
            <a:off x="5334000" y="5715000"/>
            <a:ext cx="98266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dbudget</a:t>
            </a:r>
            <a:endParaRPr/>
          </a:p>
        </p:txBody>
      </p:sp>
      <p:cxnSp>
        <p:nvCxnSpPr>
          <p:cNvPr id="1020" name="Google Shape;1020;p44"/>
          <p:cNvCxnSpPr/>
          <p:nvPr/>
        </p:nvCxnSpPr>
        <p:spPr>
          <a:xfrm>
            <a:off x="6230937" y="4343400"/>
            <a:ext cx="17462" cy="30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1" name="Google Shape;1021;p44"/>
          <p:cNvCxnSpPr/>
          <p:nvPr/>
        </p:nvCxnSpPr>
        <p:spPr>
          <a:xfrm>
            <a:off x="5105400" y="5867400"/>
            <a:ext cx="228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2" name="Google Shape;1022;p44"/>
          <p:cNvCxnSpPr/>
          <p:nvPr/>
        </p:nvCxnSpPr>
        <p:spPr>
          <a:xfrm>
            <a:off x="7138987" y="4562475"/>
            <a:ext cx="458787" cy="2016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3" name="Google Shape;1023;p44"/>
          <p:cNvCxnSpPr/>
          <p:nvPr/>
        </p:nvCxnSpPr>
        <p:spPr>
          <a:xfrm>
            <a:off x="7924800" y="4303712"/>
            <a:ext cx="0" cy="444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4" name="Google Shape;1024;p44"/>
          <p:cNvCxnSpPr/>
          <p:nvPr/>
        </p:nvCxnSpPr>
        <p:spPr>
          <a:xfrm flipH="1">
            <a:off x="8359775" y="4578350"/>
            <a:ext cx="349250" cy="20002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5" name="Google Shape;1025;p44"/>
          <p:cNvCxnSpPr/>
          <p:nvPr/>
        </p:nvCxnSpPr>
        <p:spPr>
          <a:xfrm flipH="1">
            <a:off x="5105400" y="5257800"/>
            <a:ext cx="1143000" cy="381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6" name="Google Shape;1026;p44"/>
          <p:cNvSpPr/>
          <p:nvPr/>
        </p:nvSpPr>
        <p:spPr>
          <a:xfrm>
            <a:off x="4184650" y="4714875"/>
            <a:ext cx="612775" cy="536575"/>
          </a:xfrm>
          <a:prstGeom prst="triangle">
            <a:avLst>
              <a:gd fmla="val 10796" name="adj"/>
            </a:avLst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7" name="Google Shape;1027;p44"/>
          <p:cNvSpPr txBox="1"/>
          <p:nvPr/>
        </p:nvSpPr>
        <p:spPr>
          <a:xfrm>
            <a:off x="4246562" y="475773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8" name="Google Shape;1028;p44"/>
          <p:cNvSpPr txBox="1"/>
          <p:nvPr/>
        </p:nvSpPr>
        <p:spPr>
          <a:xfrm>
            <a:off x="4241800" y="4948237"/>
            <a:ext cx="4778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ISA</a:t>
            </a:r>
            <a:endParaRPr/>
          </a:p>
        </p:txBody>
      </p:sp>
      <p:cxnSp>
        <p:nvCxnSpPr>
          <p:cNvPr id="1029" name="Google Shape;1029;p44"/>
          <p:cNvCxnSpPr/>
          <p:nvPr/>
        </p:nvCxnSpPr>
        <p:spPr>
          <a:xfrm>
            <a:off x="4495800" y="52578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0" name="Google Shape;1030;p44"/>
          <p:cNvSpPr txBox="1"/>
          <p:nvPr/>
        </p:nvSpPr>
        <p:spPr>
          <a:xfrm>
            <a:off x="6781800" y="5486400"/>
            <a:ext cx="1854200" cy="8350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fixes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problem!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No:L6-5</a:t>
            </a:r>
            <a:endParaRPr/>
          </a:p>
        </p:txBody>
      </p:sp>
      <p:sp>
        <p:nvSpPr>
          <p:cNvPr id="1041" name="Google Shape;1041;p4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3" name="Google Shape;1043;p45"/>
          <p:cNvSpPr txBox="1"/>
          <p:nvPr>
            <p:ph type="title"/>
          </p:nvPr>
        </p:nvSpPr>
        <p:spPr>
          <a:xfrm>
            <a:off x="442912" y="103187"/>
            <a:ext cx="8243887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Binary vs. Ternary Relationships</a:t>
            </a:r>
            <a:endParaRPr/>
          </a:p>
        </p:txBody>
      </p:sp>
      <p:sp>
        <p:nvSpPr>
          <p:cNvPr id="1044" name="Google Shape;1044;p45"/>
          <p:cNvSpPr txBox="1"/>
          <p:nvPr>
            <p:ph idx="1" type="body"/>
          </p:nvPr>
        </p:nvSpPr>
        <p:spPr>
          <a:xfrm>
            <a:off x="0" y="1066800"/>
            <a:ext cx="289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each policy is owned by just 1 employee, and each dependent is tied to the covering policy, first diagram is inaccurate.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What are the additional constraints in the 2nd diagram?</a:t>
            </a:r>
            <a:endParaRPr/>
          </a:p>
        </p:txBody>
      </p:sp>
      <p:sp>
        <p:nvSpPr>
          <p:cNvPr id="1045" name="Google Shape;1045;p45"/>
          <p:cNvSpPr/>
          <p:nvPr/>
        </p:nvSpPr>
        <p:spPr>
          <a:xfrm>
            <a:off x="6975475" y="1447800"/>
            <a:ext cx="865187" cy="314325"/>
          </a:xfrm>
          <a:custGeom>
            <a:rect b="b" l="l" r="r" t="t"/>
            <a:pathLst>
              <a:path extrusionOk="0" h="198" w="545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45"/>
          <p:cNvSpPr/>
          <p:nvPr/>
        </p:nvSpPr>
        <p:spPr>
          <a:xfrm>
            <a:off x="8034337" y="1457325"/>
            <a:ext cx="865187" cy="314325"/>
          </a:xfrm>
          <a:custGeom>
            <a:rect b="b" l="l" r="r" t="t"/>
            <a:pathLst>
              <a:path extrusionOk="0" h="198" w="545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7" name="Google Shape;1047;p45"/>
          <p:cNvSpPr/>
          <p:nvPr/>
        </p:nvSpPr>
        <p:spPr>
          <a:xfrm>
            <a:off x="5638800" y="1752600"/>
            <a:ext cx="1068387" cy="687387"/>
          </a:xfrm>
          <a:custGeom>
            <a:rect b="b" l="l" r="r" t="t"/>
            <a:pathLst>
              <a:path extrusionOk="0" h="433" w="67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" name="Google Shape;1048;p45"/>
          <p:cNvSpPr/>
          <p:nvPr/>
        </p:nvSpPr>
        <p:spPr>
          <a:xfrm>
            <a:off x="7515225" y="1981200"/>
            <a:ext cx="1339850" cy="293687"/>
          </a:xfrm>
          <a:custGeom>
            <a:rect b="b" l="l" r="r" t="t"/>
            <a:pathLst>
              <a:path extrusionOk="0" h="185" w="844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9" name="Google Shape;1049;p45"/>
          <p:cNvSpPr txBox="1"/>
          <p:nvPr/>
        </p:nvSpPr>
        <p:spPr>
          <a:xfrm>
            <a:off x="8151812" y="1457325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1050" name="Google Shape;1050;p45"/>
          <p:cNvSpPr txBox="1"/>
          <p:nvPr/>
        </p:nvSpPr>
        <p:spPr>
          <a:xfrm>
            <a:off x="6964362" y="1430337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/>
          </a:p>
        </p:txBody>
      </p:sp>
      <p:sp>
        <p:nvSpPr>
          <p:cNvPr id="1051" name="Google Shape;1051;p45"/>
          <p:cNvSpPr txBox="1"/>
          <p:nvPr/>
        </p:nvSpPr>
        <p:spPr>
          <a:xfrm>
            <a:off x="7559675" y="1931987"/>
            <a:ext cx="1344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endParaRPr/>
          </a:p>
        </p:txBody>
      </p:sp>
      <p:sp>
        <p:nvSpPr>
          <p:cNvPr id="1052" name="Google Shape;1052;p45"/>
          <p:cNvSpPr txBox="1"/>
          <p:nvPr/>
        </p:nvSpPr>
        <p:spPr>
          <a:xfrm>
            <a:off x="5754687" y="1962150"/>
            <a:ext cx="8699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endParaRPr/>
          </a:p>
        </p:txBody>
      </p:sp>
      <p:grpSp>
        <p:nvGrpSpPr>
          <p:cNvPr id="1053" name="Google Shape;1053;p45"/>
          <p:cNvGrpSpPr/>
          <p:nvPr/>
        </p:nvGrpSpPr>
        <p:grpSpPr>
          <a:xfrm>
            <a:off x="2900362" y="1219200"/>
            <a:ext cx="2454275" cy="1055687"/>
            <a:chOff x="1827" y="768"/>
            <a:chExt cx="1546" cy="665"/>
          </a:xfrm>
        </p:grpSpPr>
        <p:sp>
          <p:nvSpPr>
            <p:cNvPr id="1054" name="Google Shape;1054;p45"/>
            <p:cNvSpPr/>
            <p:nvPr/>
          </p:nvSpPr>
          <p:spPr>
            <a:xfrm>
              <a:off x="1827" y="924"/>
              <a:ext cx="545" cy="198"/>
            </a:xfrm>
            <a:custGeom>
              <a:rect b="b" l="l" r="r" t="t"/>
              <a:pathLst>
                <a:path extrusionOk="0" h="198" w="545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2827" y="924"/>
              <a:ext cx="546" cy="198"/>
            </a:xfrm>
            <a:custGeom>
              <a:rect b="b" l="l" r="r" t="t"/>
              <a:pathLst>
                <a:path extrusionOk="0" h="198" w="546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2317" y="1242"/>
              <a:ext cx="820" cy="170"/>
            </a:xfrm>
            <a:custGeom>
              <a:rect b="b" l="l" r="r" t="t"/>
              <a:pathLst>
                <a:path extrusionOk="0" h="170" w="82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2317" y="779"/>
              <a:ext cx="545" cy="198"/>
            </a:xfrm>
            <a:custGeom>
              <a:rect b="b" l="l" r="r" t="t"/>
              <a:pathLst>
                <a:path extrusionOk="0" h="198" w="545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8" name="Google Shape;1058;p45"/>
            <p:cNvSpPr txBox="1"/>
            <p:nvPr/>
          </p:nvSpPr>
          <p:spPr>
            <a:xfrm>
              <a:off x="2345" y="768"/>
              <a:ext cx="44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059" name="Google Shape;1059;p45"/>
            <p:cNvSpPr txBox="1"/>
            <p:nvPr/>
          </p:nvSpPr>
          <p:spPr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  <p:sp>
          <p:nvSpPr>
            <p:cNvPr id="1060" name="Google Shape;1060;p45"/>
            <p:cNvSpPr txBox="1"/>
            <p:nvPr/>
          </p:nvSpPr>
          <p:spPr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  <p:sp>
          <p:nvSpPr>
            <p:cNvPr id="1061" name="Google Shape;1061;p45"/>
            <p:cNvSpPr txBox="1"/>
            <p:nvPr/>
          </p:nvSpPr>
          <p:spPr>
            <a:xfrm>
              <a:off x="2998" y="904"/>
              <a:ext cx="27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cxnSp>
          <p:nvCxnSpPr>
            <p:cNvPr id="1062" name="Google Shape;1062;p45"/>
            <p:cNvCxnSpPr/>
            <p:nvPr/>
          </p:nvCxnSpPr>
          <p:spPr>
            <a:xfrm>
              <a:off x="2097" y="1137"/>
              <a:ext cx="318" cy="97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3" name="Google Shape;1063;p45"/>
            <p:cNvCxnSpPr/>
            <p:nvPr/>
          </p:nvCxnSpPr>
          <p:spPr>
            <a:xfrm>
              <a:off x="2582" y="993"/>
              <a:ext cx="0" cy="241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45"/>
            <p:cNvCxnSpPr/>
            <p:nvPr/>
          </p:nvCxnSpPr>
          <p:spPr>
            <a:xfrm flipH="1">
              <a:off x="2809" y="1137"/>
              <a:ext cx="296" cy="88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65" name="Google Shape;1065;p45"/>
          <p:cNvCxnSpPr/>
          <p:nvPr/>
        </p:nvCxnSpPr>
        <p:spPr>
          <a:xfrm>
            <a:off x="6696075" y="2117725"/>
            <a:ext cx="79533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6" name="Google Shape;1066;p45"/>
          <p:cNvCxnSpPr/>
          <p:nvPr/>
        </p:nvCxnSpPr>
        <p:spPr>
          <a:xfrm>
            <a:off x="7413625" y="1774825"/>
            <a:ext cx="322262" cy="1841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7" name="Google Shape;1067;p45"/>
          <p:cNvCxnSpPr/>
          <p:nvPr/>
        </p:nvCxnSpPr>
        <p:spPr>
          <a:xfrm flipH="1">
            <a:off x="8223250" y="1804987"/>
            <a:ext cx="271462" cy="1698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8" name="Google Shape;1068;p45"/>
          <p:cNvCxnSpPr/>
          <p:nvPr/>
        </p:nvCxnSpPr>
        <p:spPr>
          <a:xfrm>
            <a:off x="7029450" y="1692275"/>
            <a:ext cx="67627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69" name="Google Shape;1069;p45"/>
          <p:cNvGrpSpPr/>
          <p:nvPr/>
        </p:nvGrpSpPr>
        <p:grpSpPr>
          <a:xfrm>
            <a:off x="4954587" y="2630487"/>
            <a:ext cx="2227262" cy="850900"/>
            <a:chOff x="3121" y="1657"/>
            <a:chExt cx="1403" cy="536"/>
          </a:xfrm>
        </p:grpSpPr>
        <p:sp>
          <p:nvSpPr>
            <p:cNvPr id="1070" name="Google Shape;1070;p45"/>
            <p:cNvSpPr/>
            <p:nvPr/>
          </p:nvSpPr>
          <p:spPr>
            <a:xfrm>
              <a:off x="3121" y="1978"/>
              <a:ext cx="672" cy="209"/>
            </a:xfrm>
            <a:custGeom>
              <a:rect b="b" l="l" r="r" t="t"/>
              <a:pathLst>
                <a:path extrusionOk="0" h="209" w="672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3978" y="1995"/>
              <a:ext cx="546" cy="198"/>
            </a:xfrm>
            <a:custGeom>
              <a:rect b="b" l="l" r="r" t="t"/>
              <a:pathLst>
                <a:path extrusionOk="0" h="198" w="546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3597" y="1677"/>
              <a:ext cx="711" cy="203"/>
            </a:xfrm>
            <a:custGeom>
              <a:rect b="b" l="l" r="r" t="t"/>
              <a:pathLst>
                <a:path extrusionOk="0" h="203" w="711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73" name="Google Shape;1073;p45"/>
            <p:cNvSpPr txBox="1"/>
            <p:nvPr/>
          </p:nvSpPr>
          <p:spPr>
            <a:xfrm>
              <a:off x="3666" y="1657"/>
              <a:ext cx="59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Policies</a:t>
              </a:r>
              <a:endParaRPr/>
            </a:p>
          </p:txBody>
        </p:sp>
        <p:sp>
          <p:nvSpPr>
            <p:cNvPr id="1074" name="Google Shape;1074;p45"/>
            <p:cNvSpPr txBox="1"/>
            <p:nvPr/>
          </p:nvSpPr>
          <p:spPr>
            <a:xfrm>
              <a:off x="3126" y="1963"/>
              <a:ext cx="59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policyid</a:t>
              </a:r>
              <a:endParaRPr/>
            </a:p>
          </p:txBody>
        </p:sp>
        <p:sp>
          <p:nvSpPr>
            <p:cNvPr id="1075" name="Google Shape;1075;p45"/>
            <p:cNvSpPr txBox="1"/>
            <p:nvPr/>
          </p:nvSpPr>
          <p:spPr>
            <a:xfrm>
              <a:off x="4114" y="1976"/>
              <a:ext cx="37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  <a:endParaRPr/>
            </a:p>
          </p:txBody>
        </p:sp>
        <p:cxnSp>
          <p:nvCxnSpPr>
            <p:cNvPr id="1076" name="Google Shape;1076;p45"/>
            <p:cNvCxnSpPr/>
            <p:nvPr/>
          </p:nvCxnSpPr>
          <p:spPr>
            <a:xfrm flipH="1" rot="10800000">
              <a:off x="3455" y="1873"/>
              <a:ext cx="299" cy="113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7" name="Google Shape;1077;p45"/>
            <p:cNvCxnSpPr/>
            <p:nvPr/>
          </p:nvCxnSpPr>
          <p:spPr>
            <a:xfrm rot="10800000">
              <a:off x="4009" y="1887"/>
              <a:ext cx="248" cy="10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78" name="Google Shape;1078;p45"/>
          <p:cNvGrpSpPr/>
          <p:nvPr/>
        </p:nvGrpSpPr>
        <p:grpSpPr>
          <a:xfrm>
            <a:off x="6781800" y="4876800"/>
            <a:ext cx="1557337" cy="584200"/>
            <a:chOff x="4272" y="3072"/>
            <a:chExt cx="981" cy="368"/>
          </a:xfrm>
        </p:grpSpPr>
        <p:sp>
          <p:nvSpPr>
            <p:cNvPr id="1079" name="Google Shape;1079;p45"/>
            <p:cNvSpPr/>
            <p:nvPr/>
          </p:nvSpPr>
          <p:spPr>
            <a:xfrm>
              <a:off x="4272" y="3072"/>
              <a:ext cx="981" cy="368"/>
            </a:xfrm>
            <a:custGeom>
              <a:rect b="b" l="l" r="r" t="t"/>
              <a:pathLst>
                <a:path extrusionOk="0" h="368" w="981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cap="rnd" cmpd="sng" w="508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80" name="Google Shape;1080;p45"/>
            <p:cNvSpPr txBox="1"/>
            <p:nvPr/>
          </p:nvSpPr>
          <p:spPr>
            <a:xfrm>
              <a:off x="4367" y="3133"/>
              <a:ext cx="804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Beneficiary</a:t>
              </a:r>
              <a:endParaRPr/>
            </a:p>
          </p:txBody>
        </p:sp>
      </p:grpSp>
      <p:sp>
        <p:nvSpPr>
          <p:cNvPr id="1081" name="Google Shape;1081;p45"/>
          <p:cNvSpPr/>
          <p:nvPr/>
        </p:nvSpPr>
        <p:spPr>
          <a:xfrm>
            <a:off x="7010400" y="3581400"/>
            <a:ext cx="965200" cy="382587"/>
          </a:xfrm>
          <a:custGeom>
            <a:rect b="b" l="l" r="r" t="t"/>
            <a:pathLst>
              <a:path extrusionOk="0" h="241" w="608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2" name="Google Shape;1082;p45"/>
          <p:cNvSpPr/>
          <p:nvPr/>
        </p:nvSpPr>
        <p:spPr>
          <a:xfrm>
            <a:off x="8153400" y="3657600"/>
            <a:ext cx="795337" cy="300037"/>
          </a:xfrm>
          <a:custGeom>
            <a:rect b="b" l="l" r="r" t="t"/>
            <a:pathLst>
              <a:path extrusionOk="0" h="189" w="501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3" name="Google Shape;1083;p45"/>
          <p:cNvSpPr/>
          <p:nvPr/>
        </p:nvSpPr>
        <p:spPr>
          <a:xfrm>
            <a:off x="7675562" y="4157662"/>
            <a:ext cx="1343025" cy="279400"/>
          </a:xfrm>
          <a:custGeom>
            <a:rect b="b" l="l" r="r" t="t"/>
            <a:pathLst>
              <a:path extrusionOk="0" h="176" w="84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cap="rnd" cmpd="sng" w="508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4" name="Google Shape;1084;p45"/>
          <p:cNvSpPr txBox="1"/>
          <p:nvPr/>
        </p:nvSpPr>
        <p:spPr>
          <a:xfrm>
            <a:off x="8316912" y="3606800"/>
            <a:ext cx="5318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</p:txBody>
      </p:sp>
      <p:sp>
        <p:nvSpPr>
          <p:cNvPr id="1085" name="Google Shape;1085;p45"/>
          <p:cNvSpPr txBox="1"/>
          <p:nvPr/>
        </p:nvSpPr>
        <p:spPr>
          <a:xfrm>
            <a:off x="7080250" y="3554412"/>
            <a:ext cx="836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/>
          </a:p>
        </p:txBody>
      </p:sp>
      <p:sp>
        <p:nvSpPr>
          <p:cNvPr id="1086" name="Google Shape;1086;p45"/>
          <p:cNvSpPr txBox="1"/>
          <p:nvPr/>
        </p:nvSpPr>
        <p:spPr>
          <a:xfrm>
            <a:off x="7666037" y="4130675"/>
            <a:ext cx="1344612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endParaRPr/>
          </a:p>
        </p:txBody>
      </p:sp>
      <p:cxnSp>
        <p:nvCxnSpPr>
          <p:cNvPr id="1087" name="Google Shape;1087;p45"/>
          <p:cNvCxnSpPr/>
          <p:nvPr/>
        </p:nvCxnSpPr>
        <p:spPr>
          <a:xfrm>
            <a:off x="7273925" y="3813175"/>
            <a:ext cx="587375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8" name="Google Shape;1088;p45"/>
          <p:cNvCxnSpPr/>
          <p:nvPr/>
        </p:nvCxnSpPr>
        <p:spPr>
          <a:xfrm>
            <a:off x="7626350" y="3952875"/>
            <a:ext cx="292100" cy="1857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9" name="Google Shape;1089;p45"/>
          <p:cNvCxnSpPr/>
          <p:nvPr/>
        </p:nvCxnSpPr>
        <p:spPr>
          <a:xfrm flipH="1">
            <a:off x="8451850" y="3968750"/>
            <a:ext cx="119062" cy="16986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90" name="Google Shape;1090;p45"/>
          <p:cNvGrpSpPr/>
          <p:nvPr/>
        </p:nvGrpSpPr>
        <p:grpSpPr>
          <a:xfrm>
            <a:off x="5715000" y="5791200"/>
            <a:ext cx="2265362" cy="898525"/>
            <a:chOff x="3600" y="3648"/>
            <a:chExt cx="1427" cy="566"/>
          </a:xfrm>
        </p:grpSpPr>
        <p:sp>
          <p:nvSpPr>
            <p:cNvPr id="1091" name="Google Shape;1091;p45"/>
            <p:cNvSpPr/>
            <p:nvPr/>
          </p:nvSpPr>
          <p:spPr>
            <a:xfrm>
              <a:off x="3600" y="4000"/>
              <a:ext cx="713" cy="209"/>
            </a:xfrm>
            <a:custGeom>
              <a:rect b="b" l="l" r="r" t="t"/>
              <a:pathLst>
                <a:path extrusionOk="0" h="209" w="713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525" y="4025"/>
              <a:ext cx="502" cy="189"/>
            </a:xfrm>
            <a:custGeom>
              <a:rect b="b" l="l" r="r" t="t"/>
              <a:pathLst>
                <a:path extrusionOk="0" h="189" w="502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4171" y="3688"/>
              <a:ext cx="624" cy="195"/>
            </a:xfrm>
            <a:custGeom>
              <a:rect b="b" l="l" r="r" t="t"/>
              <a:pathLst>
                <a:path extrusionOk="0" h="195" w="624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94" name="Google Shape;1094;p45"/>
            <p:cNvSpPr txBox="1"/>
            <p:nvPr/>
          </p:nvSpPr>
          <p:spPr>
            <a:xfrm>
              <a:off x="3683" y="3988"/>
              <a:ext cx="59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policyid</a:t>
              </a:r>
              <a:endParaRPr/>
            </a:p>
          </p:txBody>
        </p:sp>
        <p:sp>
          <p:nvSpPr>
            <p:cNvPr id="1095" name="Google Shape;1095;p45"/>
            <p:cNvSpPr txBox="1"/>
            <p:nvPr/>
          </p:nvSpPr>
          <p:spPr>
            <a:xfrm>
              <a:off x="4571" y="3998"/>
              <a:ext cx="37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  <a:endParaRPr/>
            </a:p>
          </p:txBody>
        </p:sp>
        <p:sp>
          <p:nvSpPr>
            <p:cNvPr id="1096" name="Google Shape;1096;p45"/>
            <p:cNvSpPr txBox="1"/>
            <p:nvPr/>
          </p:nvSpPr>
          <p:spPr>
            <a:xfrm>
              <a:off x="4168" y="3648"/>
              <a:ext cx="59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Policies</a:t>
              </a:r>
              <a:endParaRPr/>
            </a:p>
          </p:txBody>
        </p:sp>
        <p:cxnSp>
          <p:nvCxnSpPr>
            <p:cNvPr id="1097" name="Google Shape;1097;p45"/>
            <p:cNvCxnSpPr/>
            <p:nvPr/>
          </p:nvCxnSpPr>
          <p:spPr>
            <a:xfrm flipH="1" rot="10800000">
              <a:off x="4032" y="3880"/>
              <a:ext cx="271" cy="124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45"/>
            <p:cNvCxnSpPr/>
            <p:nvPr/>
          </p:nvCxnSpPr>
          <p:spPr>
            <a:xfrm rot="10800000">
              <a:off x="4495" y="3880"/>
              <a:ext cx="257" cy="15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99" name="Google Shape;1099;p45"/>
          <p:cNvCxnSpPr/>
          <p:nvPr/>
        </p:nvCxnSpPr>
        <p:spPr>
          <a:xfrm>
            <a:off x="6172200" y="2444750"/>
            <a:ext cx="0" cy="21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0" name="Google Shape;1100;p45"/>
          <p:cNvSpPr txBox="1"/>
          <p:nvPr/>
        </p:nvSpPr>
        <p:spPr>
          <a:xfrm>
            <a:off x="4545012" y="4868862"/>
            <a:ext cx="1174750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Purchaser</a:t>
            </a:r>
            <a:endParaRPr/>
          </a:p>
        </p:txBody>
      </p:sp>
      <p:sp>
        <p:nvSpPr>
          <p:cNvPr id="1101" name="Google Shape;1101;p45"/>
          <p:cNvSpPr/>
          <p:nvPr/>
        </p:nvSpPr>
        <p:spPr>
          <a:xfrm>
            <a:off x="4471987" y="4749800"/>
            <a:ext cx="1293812" cy="600075"/>
          </a:xfrm>
          <a:custGeom>
            <a:rect b="b" l="l" r="r" t="t"/>
            <a:pathLst>
              <a:path extrusionOk="0" h="378" w="815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02" name="Google Shape;1102;p45"/>
          <p:cNvGrpSpPr/>
          <p:nvPr/>
        </p:nvGrpSpPr>
        <p:grpSpPr>
          <a:xfrm>
            <a:off x="2714625" y="3541712"/>
            <a:ext cx="2257425" cy="1076325"/>
            <a:chOff x="1710" y="2231"/>
            <a:chExt cx="1422" cy="678"/>
          </a:xfrm>
        </p:grpSpPr>
        <p:sp>
          <p:nvSpPr>
            <p:cNvPr id="1103" name="Google Shape;1103;p45"/>
            <p:cNvSpPr/>
            <p:nvPr/>
          </p:nvSpPr>
          <p:spPr>
            <a:xfrm>
              <a:off x="1710" y="2385"/>
              <a:ext cx="501" cy="189"/>
            </a:xfrm>
            <a:custGeom>
              <a:rect b="b" l="l" r="r" t="t"/>
              <a:pathLst>
                <a:path extrusionOk="0" h="189" w="501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2630" y="2385"/>
              <a:ext cx="502" cy="189"/>
            </a:xfrm>
            <a:custGeom>
              <a:rect b="b" l="l" r="r" t="t"/>
              <a:pathLst>
                <a:path extrusionOk="0" h="189" w="502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2160" y="2247"/>
              <a:ext cx="502" cy="189"/>
            </a:xfrm>
            <a:custGeom>
              <a:rect b="b" l="l" r="r" t="t"/>
              <a:pathLst>
                <a:path extrusionOk="0" h="189" w="502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06" name="Google Shape;1106;p45"/>
            <p:cNvSpPr txBox="1"/>
            <p:nvPr/>
          </p:nvSpPr>
          <p:spPr>
            <a:xfrm>
              <a:off x="2213" y="2231"/>
              <a:ext cx="448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  <p:sp>
          <p:nvSpPr>
            <p:cNvPr id="1107" name="Google Shape;1107;p45"/>
            <p:cNvSpPr txBox="1"/>
            <p:nvPr/>
          </p:nvSpPr>
          <p:spPr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Employees</a:t>
              </a:r>
              <a:endParaRPr/>
            </a:p>
          </p:txBody>
        </p:sp>
        <p:sp>
          <p:nvSpPr>
            <p:cNvPr id="1108" name="Google Shape;1108;p45"/>
            <p:cNvSpPr txBox="1"/>
            <p:nvPr/>
          </p:nvSpPr>
          <p:spPr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ssn</a:t>
              </a:r>
              <a:endParaRPr/>
            </a:p>
          </p:txBody>
        </p:sp>
        <p:sp>
          <p:nvSpPr>
            <p:cNvPr id="1109" name="Google Shape;1109;p45"/>
            <p:cNvSpPr txBox="1"/>
            <p:nvPr/>
          </p:nvSpPr>
          <p:spPr>
            <a:xfrm>
              <a:off x="2782" y="2359"/>
              <a:ext cx="270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lot</a:t>
              </a: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2063" y="2692"/>
              <a:ext cx="751" cy="170"/>
            </a:xfrm>
            <a:custGeom>
              <a:rect b="b" l="l" r="r" t="t"/>
              <a:pathLst>
                <a:path extrusionOk="0" h="170" w="751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cap="rnd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111" name="Google Shape;1111;p45"/>
            <p:cNvCxnSpPr/>
            <p:nvPr/>
          </p:nvCxnSpPr>
          <p:spPr>
            <a:xfrm>
              <a:off x="1962" y="2577"/>
              <a:ext cx="338" cy="107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2" name="Google Shape;1112;p45"/>
            <p:cNvCxnSpPr/>
            <p:nvPr/>
          </p:nvCxnSpPr>
          <p:spPr>
            <a:xfrm>
              <a:off x="2423" y="2442"/>
              <a:ext cx="31" cy="24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3" name="Google Shape;1113;p45"/>
            <p:cNvCxnSpPr/>
            <p:nvPr/>
          </p:nvCxnSpPr>
          <p:spPr>
            <a:xfrm flipH="1" rot="10800000">
              <a:off x="2548" y="2540"/>
              <a:ext cx="184" cy="152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14" name="Google Shape;1114;p45"/>
          <p:cNvCxnSpPr/>
          <p:nvPr/>
        </p:nvCxnSpPr>
        <p:spPr>
          <a:xfrm rot="10800000">
            <a:off x="5410200" y="5181600"/>
            <a:ext cx="1193800" cy="6604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15" name="Google Shape;1115;p45"/>
          <p:cNvCxnSpPr/>
          <p:nvPr/>
        </p:nvCxnSpPr>
        <p:spPr>
          <a:xfrm flipH="1">
            <a:off x="7543800" y="4445000"/>
            <a:ext cx="711200" cy="43180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16" name="Google Shape;1116;p45"/>
          <p:cNvCxnSpPr/>
          <p:nvPr/>
        </p:nvCxnSpPr>
        <p:spPr>
          <a:xfrm flipH="1" rot="10800000">
            <a:off x="7086600" y="5486400"/>
            <a:ext cx="457200" cy="381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7" name="Google Shape;1117;p45"/>
          <p:cNvCxnSpPr/>
          <p:nvPr/>
        </p:nvCxnSpPr>
        <p:spPr>
          <a:xfrm>
            <a:off x="3968750" y="4578350"/>
            <a:ext cx="825500" cy="29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8" name="Google Shape;1118;p45"/>
          <p:cNvCxnSpPr/>
          <p:nvPr/>
        </p:nvCxnSpPr>
        <p:spPr>
          <a:xfrm rot="10800000">
            <a:off x="4946650" y="2133600"/>
            <a:ext cx="6985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9" name="Google Shape;1119;p45"/>
          <p:cNvSpPr txBox="1"/>
          <p:nvPr/>
        </p:nvSpPr>
        <p:spPr>
          <a:xfrm>
            <a:off x="3255962" y="2417762"/>
            <a:ext cx="16795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Bad design</a:t>
            </a:r>
            <a:endParaRPr/>
          </a:p>
        </p:txBody>
      </p:sp>
      <p:sp>
        <p:nvSpPr>
          <p:cNvPr id="1120" name="Google Shape;1120;p45"/>
          <p:cNvSpPr txBox="1"/>
          <p:nvPr/>
        </p:nvSpPr>
        <p:spPr>
          <a:xfrm>
            <a:off x="4191000" y="5638800"/>
            <a:ext cx="19510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Book Antiqua"/>
              <a:buNone/>
            </a:pPr>
            <a:r>
              <a:rPr b="0" i="0" lang="en-US" sz="2400" u="none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Better design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No:L6-6</a:t>
            </a:r>
            <a:endParaRPr/>
          </a:p>
        </p:txBody>
      </p:sp>
      <p:sp>
        <p:nvSpPr>
          <p:cNvPr id="1131" name="Google Shape;1131;p4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2" name="Google Shape;1132;p4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3" name="Google Shape;1133;p46"/>
          <p:cNvSpPr txBox="1"/>
          <p:nvPr>
            <p:ph type="title"/>
          </p:nvPr>
        </p:nvSpPr>
        <p:spPr>
          <a:xfrm>
            <a:off x="609600" y="228600"/>
            <a:ext cx="8077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Binary vs. Ternary Relationships (Contd.)</a:t>
            </a:r>
            <a:endParaRPr/>
          </a:p>
        </p:txBody>
      </p:sp>
      <p:sp>
        <p:nvSpPr>
          <p:cNvPr id="1134" name="Google Shape;1134;p46"/>
          <p:cNvSpPr txBox="1"/>
          <p:nvPr>
            <p:ph idx="1" type="body"/>
          </p:nvPr>
        </p:nvSpPr>
        <p:spPr>
          <a:xfrm>
            <a:off x="381000" y="16764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Previous example illustrated a case when two binary relationships were better than one ternary relationship.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example in the other direction:  a ternary relation 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Contracts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relates entity sets 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Parts,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Departments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and</a:t>
            </a:r>
            <a:r>
              <a:rPr b="0" i="0" lang="en-US" sz="2200" u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200" u="none">
                <a:solidFill>
                  <a:srgbClr val="FF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Suppliers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and has descriptive attribute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qty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 No combination of binary relationships is an adequate substitute: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 “can-supply” P,  D “needs” P,  and D  “deals-with” S does not imply that D has agreed to buy P from 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How do we record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qty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No:L7-1</a:t>
            </a:r>
            <a:endParaRPr/>
          </a:p>
        </p:txBody>
      </p:sp>
      <p:sp>
        <p:nvSpPr>
          <p:cNvPr id="1145" name="Google Shape;1145;p4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6" name="Google Shape;1146;p4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7" name="Google Shape;1147;p47"/>
          <p:cNvSpPr txBox="1"/>
          <p:nvPr>
            <p:ph type="title"/>
          </p:nvPr>
        </p:nvSpPr>
        <p:spPr>
          <a:xfrm>
            <a:off x="442912" y="103187"/>
            <a:ext cx="8243887" cy="506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Summary of Conceptual Design</a:t>
            </a:r>
            <a:endParaRPr/>
          </a:p>
        </p:txBody>
      </p:sp>
      <p:sp>
        <p:nvSpPr>
          <p:cNvPr id="1148" name="Google Shape;1148;p47"/>
          <p:cNvSpPr txBox="1"/>
          <p:nvPr>
            <p:ph idx="1" type="body"/>
          </p:nvPr>
        </p:nvSpPr>
        <p:spPr>
          <a:xfrm>
            <a:off x="76200" y="1524000"/>
            <a:ext cx="8991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Conceptual design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follows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requirements analysis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Yields a high-level description of data to be stored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model popular for conceptual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Constructs are expressive, close to the way people think about their applications.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Basic constructs: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entities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relationships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attributes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(of entities and relationships).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Some additional constructs: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weak entities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ISA hierarchies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aggregation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Note: There are many variations on ER model.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No:L7-2</a:t>
            </a:r>
            <a:endParaRPr/>
          </a:p>
        </p:txBody>
      </p:sp>
      <p:sp>
        <p:nvSpPr>
          <p:cNvPr id="1159" name="Google Shape;1159;p4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1" name="Google Shape;1161;p48"/>
          <p:cNvSpPr txBox="1"/>
          <p:nvPr>
            <p:ph type="title"/>
          </p:nvPr>
        </p:nvSpPr>
        <p:spPr>
          <a:xfrm>
            <a:off x="381000" y="0"/>
            <a:ext cx="82438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Summary of ER (Contd.)</a:t>
            </a:r>
            <a:endParaRPr/>
          </a:p>
        </p:txBody>
      </p:sp>
      <p:sp>
        <p:nvSpPr>
          <p:cNvPr id="1162" name="Google Shape;1162;p48"/>
          <p:cNvSpPr txBox="1"/>
          <p:nvPr>
            <p:ph idx="1" type="body"/>
          </p:nvPr>
        </p:nvSpPr>
        <p:spPr>
          <a:xfrm>
            <a:off x="0" y="1295400"/>
            <a:ext cx="9067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Several kinds of integrity constraints can be expressed in the ER model: 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key constraints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participation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constraints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and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overlap/covering constraints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for ISA hierarchies.  Some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foreign key constraints 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are also implicit in the definition of a relationship 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Some constraints (notably,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functional dependencies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 cannot be expressed in the ER model.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Constraints play an important role in determining the best database design for an enterprise.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No:L7-3</a:t>
            </a:r>
            <a:endParaRPr/>
          </a:p>
        </p:txBody>
      </p:sp>
      <p:sp>
        <p:nvSpPr>
          <p:cNvPr id="1173" name="Google Shape;1173;p4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4" name="Google Shape;1174;p4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5" name="Google Shape;1175;p49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Summary of ER (Contd.)</a:t>
            </a:r>
            <a:endParaRPr/>
          </a:p>
        </p:txBody>
      </p:sp>
      <p:sp>
        <p:nvSpPr>
          <p:cNvPr id="1176" name="Google Shape;1176;p49"/>
          <p:cNvSpPr txBox="1"/>
          <p:nvPr>
            <p:ph idx="1" type="body"/>
          </p:nvPr>
        </p:nvSpPr>
        <p:spPr>
          <a:xfrm>
            <a:off x="304800" y="1600200"/>
            <a:ext cx="8534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ER design is </a:t>
            </a:r>
            <a:r>
              <a:rPr b="0" i="1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subjective</a:t>
            </a: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 There are often many ways to model a given scenario! Analyzing alternatives can be tricky, especially for a large enterprise.  Common choices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Bookman Old Style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Entity vs. attribute, entity vs. relationship, binary or n-ary relationship, whether or not to use ISA hierarchies, and whether or not to use aggregation.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ookman Old Style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Ensuring good database design: resulting relational schema should be analyzed and refined further. FD information and normalization techniques are especially useful.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No:L1-3</a:t>
            </a:r>
            <a:endParaRPr/>
          </a:p>
        </p:txBody>
      </p:sp>
      <p:sp>
        <p:nvSpPr>
          <p:cNvPr id="217" name="Google Shape;217;p5"/>
          <p:cNvSpPr txBox="1"/>
          <p:nvPr>
            <p:ph type="title"/>
          </p:nvPr>
        </p:nvSpPr>
        <p:spPr>
          <a:xfrm>
            <a:off x="442912" y="103187"/>
            <a:ext cx="8243887" cy="658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man Old Style"/>
              <a:buNone/>
            </a:pPr>
            <a:r>
              <a:rPr b="1" i="0" lang="en-US" sz="2800" u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History (cont.)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533400" y="762000"/>
            <a:ext cx="8229600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1980s: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Research relational prototypes evolve into commercial systems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SQL becomes industry standard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Parallel and distributed database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Object-oriented database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1990s: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Large decision support and data-mining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Large multi-terabyte data warehouses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Emergence of Web commerce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2000s: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XML and XQuery standards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Automated database administration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Increasing use of highly parallel database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–"/>
            </a:pPr>
            <a:r>
              <a:rPr b="0" i="0" lang="en-US" sz="21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Web-scale distributed data storage systems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No:L1-4</a:t>
            </a:r>
            <a:endParaRPr/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71600"/>
            <a:ext cx="8153400" cy="480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No:L1-5</a:t>
            </a:r>
            <a:endParaRPr/>
          </a:p>
        </p:txBody>
      </p:sp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924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No:L1-6</a:t>
            </a:r>
            <a:endParaRPr/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81000"/>
            <a:ext cx="8153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Slide No:L1-7</a:t>
            </a:r>
            <a:endParaRPr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0772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