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0058400" cy="7772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70" y="-84"/>
      </p:cViewPr>
      <p:guideLst>
        <p:guide orient="horz" pos="2225"/>
        <p:guide pos="27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3253" y="1101571"/>
            <a:ext cx="541189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57333" y="1449529"/>
            <a:ext cx="494373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99103" y="7409396"/>
            <a:ext cx="279400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jpe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jpe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jpeg"/><Relationship Id="rId5" Type="http://schemas.openxmlformats.org/officeDocument/2006/relationships/image" Target="../media/image61.png"/><Relationship Id="rId4" Type="http://schemas.openxmlformats.org/officeDocument/2006/relationships/image" Target="../media/image6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0848" y="2682087"/>
            <a:ext cx="3716430" cy="914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70847" y="947463"/>
            <a:ext cx="2899339" cy="166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0885" y="3478311"/>
            <a:ext cx="107576" cy="99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61568" y="3484287"/>
            <a:ext cx="78889" cy="89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4155" y="1635398"/>
            <a:ext cx="2121796" cy="69506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259715">
              <a:lnSpc>
                <a:spcPts val="2600"/>
              </a:lnSpc>
              <a:spcBef>
                <a:spcPts val="220"/>
              </a:spcBef>
            </a:pPr>
            <a:r>
              <a:rPr sz="2200" spc="-5" dirty="0">
                <a:solidFill>
                  <a:srgbClr val="000066"/>
                </a:solidFill>
                <a:latin typeface="Times New Roman"/>
                <a:cs typeface="Times New Roman"/>
              </a:rPr>
              <a:t>Chapter </a:t>
            </a:r>
            <a:r>
              <a:rPr sz="2200" dirty="0">
                <a:solidFill>
                  <a:srgbClr val="000066"/>
                </a:solidFill>
                <a:latin typeface="Times New Roman"/>
                <a:cs typeface="Times New Roman"/>
              </a:rPr>
              <a:t>4  Nor</a:t>
            </a:r>
            <a:r>
              <a:rPr sz="2200" spc="-5" dirty="0">
                <a:solidFill>
                  <a:srgbClr val="000066"/>
                </a:solidFill>
                <a:latin typeface="Times New Roman"/>
                <a:cs typeface="Times New Roman"/>
              </a:rPr>
              <a:t>malizati</a:t>
            </a:r>
            <a:r>
              <a:rPr sz="2200" dirty="0">
                <a:solidFill>
                  <a:srgbClr val="000066"/>
                </a:solidFill>
                <a:latin typeface="Times New Roman"/>
                <a:cs typeface="Times New Roman"/>
              </a:rPr>
              <a:t>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6946" y="6686834"/>
            <a:ext cx="134470" cy="138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50605" y="6695679"/>
            <a:ext cx="98612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7332" y="4374473"/>
            <a:ext cx="3871334" cy="23364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7715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000066"/>
                </a:solidFill>
                <a:latin typeface="Times New Roman"/>
                <a:cs typeface="Times New Roman"/>
              </a:rPr>
              <a:t>Data</a:t>
            </a:r>
            <a:r>
              <a:rPr sz="2200" spc="-6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66"/>
                </a:solidFill>
                <a:latin typeface="Times New Roman"/>
                <a:cs typeface="Times New Roman"/>
              </a:rPr>
              <a:t>Normalization</a:t>
            </a:r>
            <a:endParaRPr sz="2200">
              <a:latin typeface="Times New Roman"/>
              <a:cs typeface="Times New Roman"/>
            </a:endParaRPr>
          </a:p>
          <a:p>
            <a:pPr marL="184150" marR="197485" indent="-171450">
              <a:lnSpc>
                <a:spcPct val="89200"/>
              </a:lnSpc>
              <a:spcBef>
                <a:spcPts val="2055"/>
              </a:spcBef>
              <a:buChar char="•"/>
              <a:tabLst>
                <a:tab pos="184150" algn="l"/>
              </a:tabLst>
            </a:pPr>
            <a:r>
              <a:rPr sz="1600" spc="-5" dirty="0">
                <a:latin typeface="Times New Roman"/>
                <a:cs typeface="Times New Roman"/>
              </a:rPr>
              <a:t>Formal process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decomposing  relations with anomalies to  produce smaller, </a:t>
            </a:r>
            <a:r>
              <a:rPr sz="18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well-  </a:t>
            </a:r>
            <a:r>
              <a:rPr sz="1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structured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stable</a:t>
            </a:r>
            <a:r>
              <a:rPr sz="1600" b="1" i="1" spc="-1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relations</a:t>
            </a:r>
            <a:endParaRPr sz="1600">
              <a:latin typeface="Times New Roman"/>
              <a:cs typeface="Times New Roman"/>
            </a:endParaRPr>
          </a:p>
          <a:p>
            <a:pPr marL="184150" marR="209550" indent="-171450">
              <a:lnSpc>
                <a:spcPct val="90500"/>
              </a:lnSpc>
              <a:spcBef>
                <a:spcPts val="425"/>
              </a:spcBef>
              <a:buChar char="•"/>
              <a:tabLst>
                <a:tab pos="184150" algn="l"/>
              </a:tabLst>
            </a:pPr>
            <a:r>
              <a:rPr sz="1600" spc="-5" dirty="0">
                <a:latin typeface="Times New Roman"/>
                <a:cs typeface="Times New Roman"/>
              </a:rPr>
              <a:t>Primarily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tool to validate and  improve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logical design </a:t>
            </a:r>
            <a:r>
              <a:rPr sz="1600" dirty="0">
                <a:latin typeface="Times New Roman"/>
                <a:cs typeface="Times New Roman"/>
              </a:rPr>
              <a:t>so </a:t>
            </a:r>
            <a:r>
              <a:rPr sz="1600" spc="-5" dirty="0">
                <a:latin typeface="Times New Roman"/>
                <a:cs typeface="Times New Roman"/>
              </a:rPr>
              <a:t>that  it satisfies certain constraints  that </a:t>
            </a:r>
            <a:r>
              <a:rPr sz="18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avoid unnecessary  duplication </a:t>
            </a:r>
            <a:r>
              <a:rPr sz="1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18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 data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86194" y="5086932"/>
            <a:ext cx="1355324" cy="8790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7021" y="3459040"/>
            <a:ext cx="204394" cy="13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84864" y="3467885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23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78342" y="1087798"/>
            <a:ext cx="2904938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Third Normal</a:t>
            </a:r>
            <a:r>
              <a:rPr spc="-60" dirty="0"/>
              <a:t> </a:t>
            </a:r>
            <a:r>
              <a:rPr dirty="0"/>
              <a:t>Form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57332" y="1449529"/>
            <a:ext cx="4797461" cy="16374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59"/>
              </a:spcBef>
              <a:buChar char="•"/>
              <a:tabLst>
                <a:tab pos="184150" algn="l"/>
              </a:tabLst>
            </a:pPr>
            <a:r>
              <a:rPr sz="1600" dirty="0">
                <a:latin typeface="Times New Roman"/>
                <a:cs typeface="Times New Roman"/>
              </a:rPr>
              <a:t>2NF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no 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transitive</a:t>
            </a:r>
            <a:r>
              <a:rPr sz="16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dependencies</a:t>
            </a:r>
            <a:endParaRPr sz="1600">
              <a:latin typeface="Times New Roman"/>
              <a:cs typeface="Times New Roman"/>
            </a:endParaRPr>
          </a:p>
          <a:p>
            <a:pPr marL="184150" marR="5080" indent="-171450">
              <a:lnSpc>
                <a:spcPct val="99400"/>
              </a:lnSpc>
              <a:spcBef>
                <a:spcPts val="380"/>
              </a:spcBef>
              <a:buChar char="•"/>
              <a:tabLst>
                <a:tab pos="184150" algn="l"/>
              </a:tabLst>
            </a:pP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i="1" spc="-5" dirty="0">
                <a:latin typeface="Times New Roman"/>
                <a:cs typeface="Times New Roman"/>
              </a:rPr>
              <a:t>transitive dependency </a:t>
            </a:r>
            <a:r>
              <a:rPr sz="1600" spc="-5" dirty="0">
                <a:latin typeface="Times New Roman"/>
                <a:cs typeface="Times New Roman"/>
              </a:rPr>
              <a:t>is when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non-key  attribute depends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5" dirty="0">
                <a:latin typeface="Times New Roman"/>
                <a:cs typeface="Times New Roman"/>
              </a:rPr>
              <a:t>another non-key  attribute</a:t>
            </a:r>
            <a:endParaRPr sz="1600">
              <a:latin typeface="Times New Roman"/>
              <a:cs typeface="Times New Roman"/>
            </a:endParaRPr>
          </a:p>
          <a:p>
            <a:pPr marL="184150" marR="16510" indent="-171450">
              <a:lnSpc>
                <a:spcPct val="100099"/>
              </a:lnSpc>
              <a:spcBef>
                <a:spcPts val="409"/>
              </a:spcBef>
              <a:buChar char="•"/>
              <a:tabLst>
                <a:tab pos="184150" algn="l"/>
              </a:tabLst>
            </a:pPr>
            <a:r>
              <a:rPr sz="1600" spc="-5" dirty="0">
                <a:latin typeface="Times New Roman"/>
                <a:cs typeface="Times New Roman"/>
              </a:rPr>
              <a:t>Note: This is called transitive, because the  primary key is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determinant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another  attribute, which in turn is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determinant </a:t>
            </a:r>
            <a:r>
              <a:rPr sz="1600" dirty="0">
                <a:latin typeface="Times New Roman"/>
                <a:cs typeface="Times New Roman"/>
              </a:rPr>
              <a:t>for  a </a:t>
            </a:r>
            <a:r>
              <a:rPr sz="1600" spc="-5" dirty="0">
                <a:latin typeface="Times New Roman"/>
                <a:cs typeface="Times New Roman"/>
              </a:rPr>
              <a:t>third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attribute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67021" y="6686834"/>
            <a:ext cx="204394" cy="138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84864" y="6695679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25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7598" y="4327368"/>
            <a:ext cx="186787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3NF</a:t>
            </a:r>
            <a:r>
              <a:rPr sz="2000" spc="-7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Times New Roman"/>
                <a:cs typeface="Times New Roman"/>
              </a:rPr>
              <a:t>Example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411880" y="4699673"/>
          <a:ext cx="4092389" cy="314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986118"/>
                <a:gridCol w="591671"/>
                <a:gridCol w="443753"/>
                <a:gridCol w="493059"/>
                <a:gridCol w="739588"/>
              </a:tblGrid>
              <a:tr h="13739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6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Course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SectNum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Classroom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Capacity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725963" y="4775716"/>
            <a:ext cx="85647" cy="71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69156" y="5242392"/>
            <a:ext cx="1387961" cy="77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RANSI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IVE  </a:t>
            </a:r>
            <a:r>
              <a:rPr sz="1400" spc="-5" dirty="0">
                <a:latin typeface="Times New Roman"/>
                <a:cs typeface="Times New Roman"/>
              </a:rPr>
              <a:t>NO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Times New Roman"/>
                <a:cs typeface="Times New Roman"/>
              </a:rPr>
              <a:t>YES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!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10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310803" y="5242391"/>
            <a:ext cx="2812901" cy="1041952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-5" dirty="0">
                <a:latin typeface="Times New Roman"/>
                <a:cs typeface="Times New Roman"/>
              </a:rPr>
              <a:t>Classroom </a:t>
            </a:r>
            <a:r>
              <a:rPr sz="1400" spc="-690" dirty="0">
                <a:latin typeface="Wingdings"/>
                <a:cs typeface="Wingdings"/>
              </a:rPr>
              <a:t></a:t>
            </a:r>
            <a:r>
              <a:rPr sz="1400" spc="-5" dirty="0">
                <a:latin typeface="Times New Roman"/>
                <a:cs typeface="Times New Roman"/>
              </a:rPr>
              <a:t> Capacity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Any </a:t>
            </a:r>
            <a:r>
              <a:rPr sz="1400" spc="-5" dirty="0">
                <a:latin typeface="Times New Roman"/>
                <a:cs typeface="Times New Roman"/>
              </a:rPr>
              <a:t>partial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FDs?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Any </a:t>
            </a:r>
            <a:r>
              <a:rPr sz="1400" spc="-5" dirty="0">
                <a:latin typeface="Times New Roman"/>
                <a:cs typeface="Times New Roman"/>
              </a:rPr>
              <a:t>transitive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FDs?</a:t>
            </a:r>
            <a:endParaRPr sz="1400">
              <a:latin typeface="Times New Roman"/>
              <a:cs typeface="Times New Roman"/>
            </a:endParaRPr>
          </a:p>
          <a:p>
            <a:pPr marL="412750" lvl="1" indent="-17145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412750" algn="l"/>
              </a:tabLst>
            </a:pPr>
            <a:r>
              <a:rPr sz="1400" dirty="0">
                <a:latin typeface="Times New Roman"/>
                <a:cs typeface="Times New Roman"/>
              </a:rPr>
              <a:t>How do we </a:t>
            </a:r>
            <a:r>
              <a:rPr sz="1400" spc="-5" dirty="0">
                <a:latin typeface="Times New Roman"/>
                <a:cs typeface="Times New Roman"/>
              </a:rPr>
              <a:t>eliminate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it?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6638" y="6061045"/>
            <a:ext cx="303477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breaking into </a:t>
            </a:r>
            <a:r>
              <a:rPr sz="1400" dirty="0">
                <a:latin typeface="Times New Roman"/>
                <a:cs typeface="Times New Roman"/>
              </a:rPr>
              <a:t>its own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table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7021" y="3459040"/>
            <a:ext cx="204394" cy="13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84864" y="3467885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27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2458" y="1099573"/>
            <a:ext cx="25984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3NF</a:t>
            </a:r>
            <a:r>
              <a:rPr sz="2000" spc="-6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Times New Roman"/>
                <a:cs typeface="Times New Roman"/>
              </a:rPr>
              <a:t>Normalization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11880" y="1612337"/>
          <a:ext cx="2859742" cy="17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986118"/>
                <a:gridCol w="1035424"/>
              </a:tblGrid>
              <a:tr h="1766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Course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SectNum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Classroom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240306" y="2007335"/>
            <a:ext cx="1035424" cy="20774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8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Classroom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5729" y="2007335"/>
            <a:ext cx="1232647" cy="20774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80"/>
              </a:spcBef>
            </a:pPr>
            <a:r>
              <a:rPr sz="1200" b="1" spc="-5" dirty="0">
                <a:latin typeface="Times New Roman"/>
                <a:cs typeface="Times New Roman"/>
              </a:rPr>
              <a:t>Capacity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95236" y="1811062"/>
            <a:ext cx="85647" cy="190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67021" y="6686834"/>
            <a:ext cx="204394" cy="138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84864" y="6695679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28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11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198230" y="4327368"/>
            <a:ext cx="15671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You </a:t>
            </a:r>
            <a:r>
              <a:rPr sz="2000" spc="-5" dirty="0">
                <a:solidFill>
                  <a:srgbClr val="000066"/>
                </a:solidFill>
                <a:latin typeface="Times New Roman"/>
                <a:cs typeface="Times New Roman"/>
              </a:rPr>
              <a:t>Try</a:t>
            </a:r>
            <a:r>
              <a:rPr sz="2000" spc="-8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411880" y="4840130"/>
          <a:ext cx="5077683" cy="17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0354"/>
                <a:gridCol w="1223608"/>
                <a:gridCol w="1284418"/>
                <a:gridCol w="1529303"/>
              </a:tblGrid>
              <a:tr h="176645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StudentId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ProgramId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StudentName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ProgramName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310802" y="5242392"/>
            <a:ext cx="3385671" cy="521297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-5" dirty="0">
                <a:latin typeface="Times New Roman"/>
                <a:cs typeface="Times New Roman"/>
              </a:rPr>
              <a:t>Partial </a:t>
            </a:r>
            <a:r>
              <a:rPr sz="1400" dirty="0">
                <a:latin typeface="Times New Roman"/>
                <a:cs typeface="Times New Roman"/>
              </a:rPr>
              <a:t>FDs? </a:t>
            </a:r>
            <a:r>
              <a:rPr sz="1400" spc="-5" dirty="0">
                <a:latin typeface="Times New Roman"/>
                <a:cs typeface="Times New Roman"/>
              </a:rPr>
              <a:t>Eliminate,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any.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-5" dirty="0">
                <a:latin typeface="Times New Roman"/>
                <a:cs typeface="Times New Roman"/>
              </a:rPr>
              <a:t>Transitive </a:t>
            </a:r>
            <a:r>
              <a:rPr sz="1400" dirty="0">
                <a:latin typeface="Times New Roman"/>
                <a:cs typeface="Times New Roman"/>
              </a:rPr>
              <a:t>FDs? </a:t>
            </a:r>
            <a:r>
              <a:rPr sz="1400" spc="-5" dirty="0">
                <a:latin typeface="Times New Roman"/>
                <a:cs typeface="Times New Roman"/>
              </a:rPr>
              <a:t>Eliminate,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7021" y="3459040"/>
            <a:ext cx="204394" cy="13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84864" y="3467885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33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8548" y="1028351"/>
            <a:ext cx="5423647" cy="2484322"/>
          </a:xfrm>
          <a:custGeom>
            <a:avLst/>
            <a:gdLst/>
            <a:ahLst/>
            <a:cxnLst/>
            <a:rect l="l" t="t" r="r" b="b"/>
            <a:pathLst>
              <a:path w="4191000" h="3215004">
                <a:moveTo>
                  <a:pt x="0" y="0"/>
                </a:moveTo>
                <a:lnTo>
                  <a:pt x="4191000" y="0"/>
                </a:lnTo>
                <a:lnTo>
                  <a:pt x="4191000" y="3214872"/>
                </a:lnTo>
                <a:lnTo>
                  <a:pt x="0" y="3214872"/>
                </a:lnTo>
                <a:lnTo>
                  <a:pt x="0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8548" y="1028351"/>
            <a:ext cx="5423647" cy="2484322"/>
          </a:xfrm>
          <a:custGeom>
            <a:avLst/>
            <a:gdLst/>
            <a:ahLst/>
            <a:cxnLst/>
            <a:rect l="l" t="t" r="r" b="b"/>
            <a:pathLst>
              <a:path w="4191000" h="3215004">
                <a:moveTo>
                  <a:pt x="0" y="0"/>
                </a:moveTo>
                <a:lnTo>
                  <a:pt x="4190998" y="0"/>
                </a:lnTo>
                <a:lnTo>
                  <a:pt x="4190998" y="3214872"/>
                </a:lnTo>
                <a:lnTo>
                  <a:pt x="0" y="3214872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355" y="1293617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D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355" y="1293617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59339" y="1394698"/>
            <a:ext cx="506207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Times New Roman"/>
                <a:cs typeface="Times New Roman"/>
              </a:rPr>
              <a:t>attributes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10355" y="1610721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D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355" y="1610721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97003" y="1928438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D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97003" y="1928438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2" y="0"/>
                </a:lnTo>
                <a:lnTo>
                  <a:pt x="1223962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94442" y="1618573"/>
            <a:ext cx="809438" cy="70788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6675" marR="50800" algn="ctr">
              <a:lnSpc>
                <a:spcPts val="950"/>
              </a:lnSpc>
              <a:spcBef>
                <a:spcPts val="140"/>
              </a:spcBef>
            </a:pPr>
            <a:r>
              <a:rPr sz="800" dirty="0">
                <a:latin typeface="Times New Roman"/>
                <a:cs typeface="Times New Roman"/>
              </a:rPr>
              <a:t>First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normal </a:t>
            </a:r>
            <a:r>
              <a:rPr sz="800" dirty="0">
                <a:latin typeface="Times New Roman"/>
                <a:cs typeface="Times New Roman"/>
              </a:rPr>
              <a:t> form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(1NF)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R="5080" algn="ctr">
              <a:lnSpc>
                <a:spcPts val="950"/>
              </a:lnSpc>
            </a:pPr>
            <a:r>
              <a:rPr sz="800" dirty="0">
                <a:latin typeface="Times New Roman"/>
                <a:cs typeface="Times New Roman"/>
              </a:rPr>
              <a:t>Second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normal 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form(2NF)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97003" y="2562643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D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97003" y="2562643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2" y="0"/>
                </a:lnTo>
                <a:lnTo>
                  <a:pt x="1223962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55672" y="2570496"/>
            <a:ext cx="1086372" cy="27443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18110" marR="5080" indent="-118745">
              <a:lnSpc>
                <a:spcPts val="950"/>
              </a:lnSpc>
              <a:spcBef>
                <a:spcPts val="140"/>
              </a:spcBef>
            </a:pPr>
            <a:r>
              <a:rPr sz="800" spc="-5" dirty="0">
                <a:latin typeface="Times New Roman"/>
                <a:cs typeface="Times New Roman"/>
              </a:rPr>
              <a:t>Boyce-Codd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normal  </a:t>
            </a:r>
            <a:r>
              <a:rPr sz="800" dirty="0">
                <a:latin typeface="Times New Roman"/>
                <a:cs typeface="Times New Roman"/>
              </a:rPr>
              <a:t>form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(BC-NF)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97003" y="2895231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D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7003" y="2895230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2" y="0"/>
                </a:lnTo>
                <a:lnTo>
                  <a:pt x="1223962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7003" y="3256345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D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97003" y="3256345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2" y="0"/>
                </a:lnTo>
                <a:lnTo>
                  <a:pt x="1223962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12642" y="2903081"/>
            <a:ext cx="772459" cy="75918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5085" marR="5080" indent="-45720">
              <a:lnSpc>
                <a:spcPts val="950"/>
              </a:lnSpc>
              <a:spcBef>
                <a:spcPts val="140"/>
              </a:spcBef>
            </a:pPr>
            <a:r>
              <a:rPr sz="800" spc="-5" dirty="0">
                <a:latin typeface="Times New Roman"/>
                <a:cs typeface="Times New Roman"/>
              </a:rPr>
              <a:t>Fourth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normal  </a:t>
            </a:r>
            <a:r>
              <a:rPr sz="800" dirty="0">
                <a:latin typeface="Times New Roman"/>
                <a:cs typeface="Times New Roman"/>
              </a:rPr>
              <a:t>Form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(4NF)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55880" marR="41275" indent="-20320">
              <a:lnSpc>
                <a:spcPts val="950"/>
              </a:lnSpc>
              <a:spcBef>
                <a:spcPts val="745"/>
              </a:spcBef>
            </a:pPr>
            <a:r>
              <a:rPr sz="800" spc="-5" dirty="0">
                <a:latin typeface="Times New Roman"/>
                <a:cs typeface="Times New Roman"/>
              </a:rPr>
              <a:t>Fifth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normal  </a:t>
            </a:r>
            <a:r>
              <a:rPr sz="800" dirty="0">
                <a:latin typeface="Times New Roman"/>
                <a:cs typeface="Times New Roman"/>
              </a:rPr>
              <a:t>form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(5NF)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62355" y="1398502"/>
            <a:ext cx="1895811" cy="252210"/>
          </a:xfrm>
          <a:custGeom>
            <a:avLst/>
            <a:gdLst/>
            <a:ahLst/>
            <a:cxnLst/>
            <a:rect l="l" t="t" r="r" b="b"/>
            <a:pathLst>
              <a:path w="1464945" h="326389">
                <a:moveTo>
                  <a:pt x="732233" y="0"/>
                </a:moveTo>
                <a:lnTo>
                  <a:pt x="657367" y="842"/>
                </a:lnTo>
                <a:lnTo>
                  <a:pt x="584663" y="3313"/>
                </a:lnTo>
                <a:lnTo>
                  <a:pt x="514490" y="7333"/>
                </a:lnTo>
                <a:lnTo>
                  <a:pt x="447215" y="12818"/>
                </a:lnTo>
                <a:lnTo>
                  <a:pt x="383207" y="19687"/>
                </a:lnTo>
                <a:lnTo>
                  <a:pt x="322835" y="27857"/>
                </a:lnTo>
                <a:lnTo>
                  <a:pt x="266465" y="37247"/>
                </a:lnTo>
                <a:lnTo>
                  <a:pt x="214466" y="47775"/>
                </a:lnTo>
                <a:lnTo>
                  <a:pt x="167206" y="59358"/>
                </a:lnTo>
                <a:lnTo>
                  <a:pt x="125054" y="71915"/>
                </a:lnTo>
                <a:lnTo>
                  <a:pt x="88376" y="85364"/>
                </a:lnTo>
                <a:lnTo>
                  <a:pt x="32919" y="114609"/>
                </a:lnTo>
                <a:lnTo>
                  <a:pt x="3780" y="146437"/>
                </a:lnTo>
                <a:lnTo>
                  <a:pt x="0" y="163114"/>
                </a:lnTo>
                <a:lnTo>
                  <a:pt x="3780" y="179792"/>
                </a:lnTo>
                <a:lnTo>
                  <a:pt x="32919" y="211620"/>
                </a:lnTo>
                <a:lnTo>
                  <a:pt x="88376" y="240865"/>
                </a:lnTo>
                <a:lnTo>
                  <a:pt x="125054" y="254314"/>
                </a:lnTo>
                <a:lnTo>
                  <a:pt x="167206" y="266871"/>
                </a:lnTo>
                <a:lnTo>
                  <a:pt x="214466" y="278455"/>
                </a:lnTo>
                <a:lnTo>
                  <a:pt x="266465" y="288983"/>
                </a:lnTo>
                <a:lnTo>
                  <a:pt x="322835" y="298373"/>
                </a:lnTo>
                <a:lnTo>
                  <a:pt x="383207" y="306543"/>
                </a:lnTo>
                <a:lnTo>
                  <a:pt x="447215" y="313412"/>
                </a:lnTo>
                <a:lnTo>
                  <a:pt x="514490" y="318897"/>
                </a:lnTo>
                <a:lnTo>
                  <a:pt x="584663" y="322917"/>
                </a:lnTo>
                <a:lnTo>
                  <a:pt x="657367" y="325389"/>
                </a:lnTo>
                <a:lnTo>
                  <a:pt x="732233" y="326231"/>
                </a:lnTo>
                <a:lnTo>
                  <a:pt x="807100" y="325389"/>
                </a:lnTo>
                <a:lnTo>
                  <a:pt x="879804" y="322917"/>
                </a:lnTo>
                <a:lnTo>
                  <a:pt x="949978" y="318897"/>
                </a:lnTo>
                <a:lnTo>
                  <a:pt x="1017252" y="313412"/>
                </a:lnTo>
                <a:lnTo>
                  <a:pt x="1081260" y="306543"/>
                </a:lnTo>
                <a:lnTo>
                  <a:pt x="1141633" y="298373"/>
                </a:lnTo>
                <a:lnTo>
                  <a:pt x="1198003" y="288983"/>
                </a:lnTo>
                <a:lnTo>
                  <a:pt x="1250002" y="278455"/>
                </a:lnTo>
                <a:lnTo>
                  <a:pt x="1297261" y="266871"/>
                </a:lnTo>
                <a:lnTo>
                  <a:pt x="1339414" y="254314"/>
                </a:lnTo>
                <a:lnTo>
                  <a:pt x="1376091" y="240865"/>
                </a:lnTo>
                <a:lnTo>
                  <a:pt x="1431548" y="211620"/>
                </a:lnTo>
                <a:lnTo>
                  <a:pt x="1460688" y="179792"/>
                </a:lnTo>
                <a:lnTo>
                  <a:pt x="1464468" y="163114"/>
                </a:lnTo>
                <a:lnTo>
                  <a:pt x="1460688" y="146437"/>
                </a:lnTo>
                <a:lnTo>
                  <a:pt x="1431548" y="114609"/>
                </a:lnTo>
                <a:lnTo>
                  <a:pt x="1376091" y="85364"/>
                </a:lnTo>
                <a:lnTo>
                  <a:pt x="1339414" y="71915"/>
                </a:lnTo>
                <a:lnTo>
                  <a:pt x="1297261" y="59358"/>
                </a:lnTo>
                <a:lnTo>
                  <a:pt x="1250002" y="47775"/>
                </a:lnTo>
                <a:lnTo>
                  <a:pt x="1198003" y="37247"/>
                </a:lnTo>
                <a:lnTo>
                  <a:pt x="1141633" y="27857"/>
                </a:lnTo>
                <a:lnTo>
                  <a:pt x="1081260" y="19687"/>
                </a:lnTo>
                <a:lnTo>
                  <a:pt x="1017252" y="12818"/>
                </a:lnTo>
                <a:lnTo>
                  <a:pt x="949978" y="7333"/>
                </a:lnTo>
                <a:lnTo>
                  <a:pt x="879804" y="3313"/>
                </a:lnTo>
                <a:lnTo>
                  <a:pt x="807100" y="842"/>
                </a:lnTo>
                <a:lnTo>
                  <a:pt x="732233" y="0"/>
                </a:lnTo>
                <a:close/>
              </a:path>
            </a:pathLst>
          </a:custGeom>
          <a:solidFill>
            <a:srgbClr val="DAD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62355" y="1398502"/>
            <a:ext cx="1895811" cy="252210"/>
          </a:xfrm>
          <a:custGeom>
            <a:avLst/>
            <a:gdLst/>
            <a:ahLst/>
            <a:cxnLst/>
            <a:rect l="l" t="t" r="r" b="b"/>
            <a:pathLst>
              <a:path w="1464945" h="326389">
                <a:moveTo>
                  <a:pt x="0" y="163115"/>
                </a:moveTo>
                <a:lnTo>
                  <a:pt x="32919" y="114610"/>
                </a:lnTo>
                <a:lnTo>
                  <a:pt x="88376" y="85365"/>
                </a:lnTo>
                <a:lnTo>
                  <a:pt x="125054" y="71916"/>
                </a:lnTo>
                <a:lnTo>
                  <a:pt x="167206" y="59359"/>
                </a:lnTo>
                <a:lnTo>
                  <a:pt x="214466" y="47775"/>
                </a:lnTo>
                <a:lnTo>
                  <a:pt x="266465" y="37247"/>
                </a:lnTo>
                <a:lnTo>
                  <a:pt x="322835" y="27857"/>
                </a:lnTo>
                <a:lnTo>
                  <a:pt x="383207" y="19687"/>
                </a:lnTo>
                <a:lnTo>
                  <a:pt x="447215" y="12818"/>
                </a:lnTo>
                <a:lnTo>
                  <a:pt x="514490" y="7333"/>
                </a:lnTo>
                <a:lnTo>
                  <a:pt x="584663" y="3313"/>
                </a:lnTo>
                <a:lnTo>
                  <a:pt x="657367" y="842"/>
                </a:lnTo>
                <a:lnTo>
                  <a:pt x="732234" y="0"/>
                </a:lnTo>
                <a:lnTo>
                  <a:pt x="807100" y="842"/>
                </a:lnTo>
                <a:lnTo>
                  <a:pt x="879805" y="3313"/>
                </a:lnTo>
                <a:lnTo>
                  <a:pt x="949978" y="7333"/>
                </a:lnTo>
                <a:lnTo>
                  <a:pt x="1017253" y="12818"/>
                </a:lnTo>
                <a:lnTo>
                  <a:pt x="1081260" y="19687"/>
                </a:lnTo>
                <a:lnTo>
                  <a:pt x="1141633" y="27857"/>
                </a:lnTo>
                <a:lnTo>
                  <a:pt x="1198003" y="37247"/>
                </a:lnTo>
                <a:lnTo>
                  <a:pt x="1250002" y="47775"/>
                </a:lnTo>
                <a:lnTo>
                  <a:pt x="1297261" y="59359"/>
                </a:lnTo>
                <a:lnTo>
                  <a:pt x="1339414" y="71916"/>
                </a:lnTo>
                <a:lnTo>
                  <a:pt x="1376091" y="85365"/>
                </a:lnTo>
                <a:lnTo>
                  <a:pt x="1431548" y="114610"/>
                </a:lnTo>
                <a:lnTo>
                  <a:pt x="1460688" y="146438"/>
                </a:lnTo>
                <a:lnTo>
                  <a:pt x="1464468" y="163115"/>
                </a:lnTo>
                <a:lnTo>
                  <a:pt x="1460688" y="179793"/>
                </a:lnTo>
                <a:lnTo>
                  <a:pt x="1431548" y="211621"/>
                </a:lnTo>
                <a:lnTo>
                  <a:pt x="1376091" y="240866"/>
                </a:lnTo>
                <a:lnTo>
                  <a:pt x="1339414" y="254314"/>
                </a:lnTo>
                <a:lnTo>
                  <a:pt x="1297261" y="266872"/>
                </a:lnTo>
                <a:lnTo>
                  <a:pt x="1250002" y="278455"/>
                </a:lnTo>
                <a:lnTo>
                  <a:pt x="1198003" y="288983"/>
                </a:lnTo>
                <a:lnTo>
                  <a:pt x="1141633" y="298373"/>
                </a:lnTo>
                <a:lnTo>
                  <a:pt x="1081260" y="306543"/>
                </a:lnTo>
                <a:lnTo>
                  <a:pt x="1017253" y="313412"/>
                </a:lnTo>
                <a:lnTo>
                  <a:pt x="949978" y="318897"/>
                </a:lnTo>
                <a:lnTo>
                  <a:pt x="879805" y="322917"/>
                </a:lnTo>
                <a:lnTo>
                  <a:pt x="807100" y="325389"/>
                </a:lnTo>
                <a:lnTo>
                  <a:pt x="732234" y="326231"/>
                </a:lnTo>
                <a:lnTo>
                  <a:pt x="657367" y="325389"/>
                </a:lnTo>
                <a:lnTo>
                  <a:pt x="584663" y="322917"/>
                </a:lnTo>
                <a:lnTo>
                  <a:pt x="514490" y="318897"/>
                </a:lnTo>
                <a:lnTo>
                  <a:pt x="447215" y="313412"/>
                </a:lnTo>
                <a:lnTo>
                  <a:pt x="383207" y="306543"/>
                </a:lnTo>
                <a:lnTo>
                  <a:pt x="322835" y="298373"/>
                </a:lnTo>
                <a:lnTo>
                  <a:pt x="266465" y="288983"/>
                </a:lnTo>
                <a:lnTo>
                  <a:pt x="214466" y="278455"/>
                </a:lnTo>
                <a:lnTo>
                  <a:pt x="167206" y="266872"/>
                </a:lnTo>
                <a:lnTo>
                  <a:pt x="125054" y="254314"/>
                </a:lnTo>
                <a:lnTo>
                  <a:pt x="88376" y="240866"/>
                </a:lnTo>
                <a:lnTo>
                  <a:pt x="32919" y="211621"/>
                </a:lnTo>
                <a:lnTo>
                  <a:pt x="3780" y="179793"/>
                </a:lnTo>
                <a:lnTo>
                  <a:pt x="0" y="163115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09242" y="1443270"/>
            <a:ext cx="1189092" cy="27443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2570" marR="5080" indent="-243204">
              <a:lnSpc>
                <a:spcPts val="950"/>
              </a:lnSpc>
              <a:spcBef>
                <a:spcPts val="140"/>
              </a:spcBef>
            </a:pPr>
            <a:r>
              <a:rPr sz="800" b="1" dirty="0">
                <a:latin typeface="Times New Roman"/>
                <a:cs typeface="Times New Roman"/>
              </a:rPr>
              <a:t>Remove</a:t>
            </a:r>
            <a:r>
              <a:rPr sz="800" b="1" spc="-55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Times New Roman"/>
                <a:cs typeface="Times New Roman"/>
              </a:rPr>
              <a:t>Multivalued  Attributes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59518" y="2353490"/>
            <a:ext cx="1864584" cy="353291"/>
          </a:xfrm>
          <a:custGeom>
            <a:avLst/>
            <a:gdLst/>
            <a:ahLst/>
            <a:cxnLst/>
            <a:rect l="l" t="t" r="r" b="b"/>
            <a:pathLst>
              <a:path w="1440814" h="457200">
                <a:moveTo>
                  <a:pt x="720328" y="0"/>
                </a:moveTo>
                <a:lnTo>
                  <a:pt x="650956" y="1046"/>
                </a:lnTo>
                <a:lnTo>
                  <a:pt x="583449" y="4122"/>
                </a:lnTo>
                <a:lnTo>
                  <a:pt x="518110" y="9130"/>
                </a:lnTo>
                <a:lnTo>
                  <a:pt x="455240" y="15977"/>
                </a:lnTo>
                <a:lnTo>
                  <a:pt x="395142" y="24565"/>
                </a:lnTo>
                <a:lnTo>
                  <a:pt x="338116" y="34798"/>
                </a:lnTo>
                <a:lnTo>
                  <a:pt x="284466" y="46582"/>
                </a:lnTo>
                <a:lnTo>
                  <a:pt x="234493" y="59821"/>
                </a:lnTo>
                <a:lnTo>
                  <a:pt x="188498" y="74417"/>
                </a:lnTo>
                <a:lnTo>
                  <a:pt x="146784" y="90276"/>
                </a:lnTo>
                <a:lnTo>
                  <a:pt x="109652" y="107303"/>
                </a:lnTo>
                <a:lnTo>
                  <a:pt x="50344" y="144473"/>
                </a:lnTo>
                <a:lnTo>
                  <a:pt x="12988" y="185160"/>
                </a:lnTo>
                <a:lnTo>
                  <a:pt x="0" y="228600"/>
                </a:lnTo>
                <a:lnTo>
                  <a:pt x="3297" y="250615"/>
                </a:lnTo>
                <a:lnTo>
                  <a:pt x="28771" y="292774"/>
                </a:lnTo>
                <a:lnTo>
                  <a:pt x="77405" y="331799"/>
                </a:lnTo>
                <a:lnTo>
                  <a:pt x="146784" y="366923"/>
                </a:lnTo>
                <a:lnTo>
                  <a:pt x="188498" y="382782"/>
                </a:lnTo>
                <a:lnTo>
                  <a:pt x="234493" y="397378"/>
                </a:lnTo>
                <a:lnTo>
                  <a:pt x="284466" y="410617"/>
                </a:lnTo>
                <a:lnTo>
                  <a:pt x="338116" y="422401"/>
                </a:lnTo>
                <a:lnTo>
                  <a:pt x="395142" y="432634"/>
                </a:lnTo>
                <a:lnTo>
                  <a:pt x="455240" y="441222"/>
                </a:lnTo>
                <a:lnTo>
                  <a:pt x="518110" y="448069"/>
                </a:lnTo>
                <a:lnTo>
                  <a:pt x="583449" y="453077"/>
                </a:lnTo>
                <a:lnTo>
                  <a:pt x="650956" y="456153"/>
                </a:lnTo>
                <a:lnTo>
                  <a:pt x="720328" y="457200"/>
                </a:lnTo>
                <a:lnTo>
                  <a:pt x="789701" y="456153"/>
                </a:lnTo>
                <a:lnTo>
                  <a:pt x="857207" y="453077"/>
                </a:lnTo>
                <a:lnTo>
                  <a:pt x="922547" y="448069"/>
                </a:lnTo>
                <a:lnTo>
                  <a:pt x="985416" y="441222"/>
                </a:lnTo>
                <a:lnTo>
                  <a:pt x="1045515" y="432634"/>
                </a:lnTo>
                <a:lnTo>
                  <a:pt x="1102540" y="422401"/>
                </a:lnTo>
                <a:lnTo>
                  <a:pt x="1156190" y="410617"/>
                </a:lnTo>
                <a:lnTo>
                  <a:pt x="1206164" y="397378"/>
                </a:lnTo>
                <a:lnTo>
                  <a:pt x="1252159" y="382782"/>
                </a:lnTo>
                <a:lnTo>
                  <a:pt x="1293873" y="366923"/>
                </a:lnTo>
                <a:lnTo>
                  <a:pt x="1331004" y="349896"/>
                </a:lnTo>
                <a:lnTo>
                  <a:pt x="1390313" y="312726"/>
                </a:lnTo>
                <a:lnTo>
                  <a:pt x="1427668" y="272039"/>
                </a:lnTo>
                <a:lnTo>
                  <a:pt x="1440657" y="228600"/>
                </a:lnTo>
                <a:lnTo>
                  <a:pt x="1437360" y="206584"/>
                </a:lnTo>
                <a:lnTo>
                  <a:pt x="1411885" y="164425"/>
                </a:lnTo>
                <a:lnTo>
                  <a:pt x="1363251" y="125400"/>
                </a:lnTo>
                <a:lnTo>
                  <a:pt x="1293873" y="90276"/>
                </a:lnTo>
                <a:lnTo>
                  <a:pt x="1252159" y="74417"/>
                </a:lnTo>
                <a:lnTo>
                  <a:pt x="1206164" y="59821"/>
                </a:lnTo>
                <a:lnTo>
                  <a:pt x="1156190" y="46582"/>
                </a:lnTo>
                <a:lnTo>
                  <a:pt x="1102540" y="34798"/>
                </a:lnTo>
                <a:lnTo>
                  <a:pt x="1045515" y="24565"/>
                </a:lnTo>
                <a:lnTo>
                  <a:pt x="985416" y="15977"/>
                </a:lnTo>
                <a:lnTo>
                  <a:pt x="922547" y="9130"/>
                </a:lnTo>
                <a:lnTo>
                  <a:pt x="857207" y="4122"/>
                </a:lnTo>
                <a:lnTo>
                  <a:pt x="789701" y="1046"/>
                </a:lnTo>
                <a:lnTo>
                  <a:pt x="720328" y="0"/>
                </a:lnTo>
                <a:close/>
              </a:path>
            </a:pathLst>
          </a:custGeom>
          <a:solidFill>
            <a:srgbClr val="FFFA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59518" y="2353491"/>
            <a:ext cx="1864584" cy="353291"/>
          </a:xfrm>
          <a:custGeom>
            <a:avLst/>
            <a:gdLst/>
            <a:ahLst/>
            <a:cxnLst/>
            <a:rect l="l" t="t" r="r" b="b"/>
            <a:pathLst>
              <a:path w="1440814" h="457200">
                <a:moveTo>
                  <a:pt x="0" y="228599"/>
                </a:moveTo>
                <a:lnTo>
                  <a:pt x="12988" y="185160"/>
                </a:lnTo>
                <a:lnTo>
                  <a:pt x="50344" y="144473"/>
                </a:lnTo>
                <a:lnTo>
                  <a:pt x="109652" y="107303"/>
                </a:lnTo>
                <a:lnTo>
                  <a:pt x="146784" y="90276"/>
                </a:lnTo>
                <a:lnTo>
                  <a:pt x="188498" y="74417"/>
                </a:lnTo>
                <a:lnTo>
                  <a:pt x="234492" y="59820"/>
                </a:lnTo>
                <a:lnTo>
                  <a:pt x="284466" y="46582"/>
                </a:lnTo>
                <a:lnTo>
                  <a:pt x="338116" y="34798"/>
                </a:lnTo>
                <a:lnTo>
                  <a:pt x="395141" y="24565"/>
                </a:lnTo>
                <a:lnTo>
                  <a:pt x="455240" y="15977"/>
                </a:lnTo>
                <a:lnTo>
                  <a:pt x="518110" y="9130"/>
                </a:lnTo>
                <a:lnTo>
                  <a:pt x="583449" y="4122"/>
                </a:lnTo>
                <a:lnTo>
                  <a:pt x="650956" y="1046"/>
                </a:lnTo>
                <a:lnTo>
                  <a:pt x="720328" y="0"/>
                </a:lnTo>
                <a:lnTo>
                  <a:pt x="789700" y="1046"/>
                </a:lnTo>
                <a:lnTo>
                  <a:pt x="857207" y="4122"/>
                </a:lnTo>
                <a:lnTo>
                  <a:pt x="922546" y="9130"/>
                </a:lnTo>
                <a:lnTo>
                  <a:pt x="985416" y="15977"/>
                </a:lnTo>
                <a:lnTo>
                  <a:pt x="1045514" y="24565"/>
                </a:lnTo>
                <a:lnTo>
                  <a:pt x="1102540" y="34798"/>
                </a:lnTo>
                <a:lnTo>
                  <a:pt x="1156190" y="46582"/>
                </a:lnTo>
                <a:lnTo>
                  <a:pt x="1206163" y="59820"/>
                </a:lnTo>
                <a:lnTo>
                  <a:pt x="1252158" y="74417"/>
                </a:lnTo>
                <a:lnTo>
                  <a:pt x="1293872" y="90276"/>
                </a:lnTo>
                <a:lnTo>
                  <a:pt x="1331003" y="107303"/>
                </a:lnTo>
                <a:lnTo>
                  <a:pt x="1390311" y="144473"/>
                </a:lnTo>
                <a:lnTo>
                  <a:pt x="1427667" y="185160"/>
                </a:lnTo>
                <a:lnTo>
                  <a:pt x="1440656" y="228599"/>
                </a:lnTo>
                <a:lnTo>
                  <a:pt x="1437358" y="250615"/>
                </a:lnTo>
                <a:lnTo>
                  <a:pt x="1411884" y="292774"/>
                </a:lnTo>
                <a:lnTo>
                  <a:pt x="1363250" y="331799"/>
                </a:lnTo>
                <a:lnTo>
                  <a:pt x="1293872" y="366922"/>
                </a:lnTo>
                <a:lnTo>
                  <a:pt x="1252158" y="382782"/>
                </a:lnTo>
                <a:lnTo>
                  <a:pt x="1206163" y="397378"/>
                </a:lnTo>
                <a:lnTo>
                  <a:pt x="1156190" y="410617"/>
                </a:lnTo>
                <a:lnTo>
                  <a:pt x="1102540" y="422401"/>
                </a:lnTo>
                <a:lnTo>
                  <a:pt x="1045514" y="432634"/>
                </a:lnTo>
                <a:lnTo>
                  <a:pt x="985416" y="441222"/>
                </a:lnTo>
                <a:lnTo>
                  <a:pt x="922546" y="448069"/>
                </a:lnTo>
                <a:lnTo>
                  <a:pt x="857207" y="453077"/>
                </a:lnTo>
                <a:lnTo>
                  <a:pt x="789700" y="456153"/>
                </a:lnTo>
                <a:lnTo>
                  <a:pt x="720328" y="457199"/>
                </a:lnTo>
                <a:lnTo>
                  <a:pt x="650956" y="456153"/>
                </a:lnTo>
                <a:lnTo>
                  <a:pt x="583449" y="453077"/>
                </a:lnTo>
                <a:lnTo>
                  <a:pt x="518110" y="448069"/>
                </a:lnTo>
                <a:lnTo>
                  <a:pt x="455240" y="441222"/>
                </a:lnTo>
                <a:lnTo>
                  <a:pt x="395141" y="432634"/>
                </a:lnTo>
                <a:lnTo>
                  <a:pt x="338116" y="422401"/>
                </a:lnTo>
                <a:lnTo>
                  <a:pt x="284466" y="410617"/>
                </a:lnTo>
                <a:lnTo>
                  <a:pt x="234492" y="397378"/>
                </a:lnTo>
                <a:lnTo>
                  <a:pt x="188498" y="382782"/>
                </a:lnTo>
                <a:lnTo>
                  <a:pt x="146784" y="366922"/>
                </a:lnTo>
                <a:lnTo>
                  <a:pt x="109652" y="349896"/>
                </a:lnTo>
                <a:lnTo>
                  <a:pt x="50344" y="312726"/>
                </a:lnTo>
                <a:lnTo>
                  <a:pt x="12988" y="272039"/>
                </a:lnTo>
                <a:lnTo>
                  <a:pt x="0" y="228599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04185" y="2413080"/>
            <a:ext cx="1166906" cy="33137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indent="-635" algn="ctr">
              <a:lnSpc>
                <a:spcPct val="98200"/>
              </a:lnSpc>
              <a:spcBef>
                <a:spcPts val="114"/>
              </a:spcBef>
            </a:pPr>
            <a:r>
              <a:rPr sz="700" spc="-5" dirty="0">
                <a:latin typeface="Times New Roman"/>
                <a:cs typeface="Times New Roman"/>
              </a:rPr>
              <a:t>Remove remaining  anomalies resulting</a:t>
            </a:r>
            <a:r>
              <a:rPr sz="700" spc="-2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from  </a:t>
            </a:r>
            <a:r>
              <a:rPr sz="700" spc="-5" dirty="0">
                <a:latin typeface="Times New Roman"/>
                <a:cs typeface="Times New Roman"/>
              </a:rPr>
              <a:t>multiple candidate</a:t>
            </a:r>
            <a:r>
              <a:rPr sz="700" spc="-1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keys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86562" y="1492195"/>
            <a:ext cx="2465" cy="104515"/>
          </a:xfrm>
          <a:custGeom>
            <a:avLst/>
            <a:gdLst/>
            <a:ahLst/>
            <a:cxnLst/>
            <a:rect l="l" t="t" r="r" b="b"/>
            <a:pathLst>
              <a:path w="1905" h="135255">
                <a:moveTo>
                  <a:pt x="0" y="0"/>
                </a:moveTo>
                <a:lnTo>
                  <a:pt x="1502" y="135255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46983" y="1572887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5">
                <a:moveTo>
                  <a:pt x="63496" y="0"/>
                </a:moveTo>
                <a:lnTo>
                  <a:pt x="0" y="704"/>
                </a:lnTo>
                <a:lnTo>
                  <a:pt x="32170" y="38450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86562" y="1817346"/>
            <a:ext cx="2465" cy="102062"/>
          </a:xfrm>
          <a:custGeom>
            <a:avLst/>
            <a:gdLst/>
            <a:ahLst/>
            <a:cxnLst/>
            <a:rect l="l" t="t" r="r" b="b"/>
            <a:pathLst>
              <a:path w="1905" h="132080">
                <a:moveTo>
                  <a:pt x="0" y="0"/>
                </a:moveTo>
                <a:lnTo>
                  <a:pt x="1500" y="13208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46970" y="1895578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5">
                <a:moveTo>
                  <a:pt x="63496" y="0"/>
                </a:moveTo>
                <a:lnTo>
                  <a:pt x="0" y="721"/>
                </a:lnTo>
                <a:lnTo>
                  <a:pt x="32180" y="38458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86562" y="2141883"/>
            <a:ext cx="2465" cy="102062"/>
          </a:xfrm>
          <a:custGeom>
            <a:avLst/>
            <a:gdLst/>
            <a:ahLst/>
            <a:cxnLst/>
            <a:rect l="l" t="t" r="r" b="b"/>
            <a:pathLst>
              <a:path w="1905" h="132080">
                <a:moveTo>
                  <a:pt x="0" y="0"/>
                </a:moveTo>
                <a:lnTo>
                  <a:pt x="1500" y="13208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46970" y="2220116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5">
                <a:moveTo>
                  <a:pt x="63496" y="0"/>
                </a:moveTo>
                <a:lnTo>
                  <a:pt x="0" y="721"/>
                </a:lnTo>
                <a:lnTo>
                  <a:pt x="32180" y="38458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87533" y="2464119"/>
            <a:ext cx="0" cy="85378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352"/>
                </a:lnTo>
              </a:path>
            </a:pathLst>
          </a:custGeom>
          <a:ln w="9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46970" y="2522350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5">
                <a:moveTo>
                  <a:pt x="63496" y="0"/>
                </a:moveTo>
                <a:lnTo>
                  <a:pt x="0" y="720"/>
                </a:lnTo>
                <a:lnTo>
                  <a:pt x="32180" y="38458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86562" y="2784138"/>
            <a:ext cx="2465" cy="102062"/>
          </a:xfrm>
          <a:custGeom>
            <a:avLst/>
            <a:gdLst/>
            <a:ahLst/>
            <a:cxnLst/>
            <a:rect l="l" t="t" r="r" b="b"/>
            <a:pathLst>
              <a:path w="1905" h="132079">
                <a:moveTo>
                  <a:pt x="0" y="0"/>
                </a:moveTo>
                <a:lnTo>
                  <a:pt x="1500" y="13208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46970" y="2862371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5">
                <a:moveTo>
                  <a:pt x="63496" y="0"/>
                </a:moveTo>
                <a:lnTo>
                  <a:pt x="0" y="721"/>
                </a:lnTo>
                <a:lnTo>
                  <a:pt x="32180" y="38458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84578" y="3078936"/>
            <a:ext cx="2465" cy="166832"/>
          </a:xfrm>
          <a:custGeom>
            <a:avLst/>
            <a:gdLst/>
            <a:ahLst/>
            <a:cxnLst/>
            <a:rect l="l" t="t" r="r" b="b"/>
            <a:pathLst>
              <a:path w="1905" h="215900">
                <a:moveTo>
                  <a:pt x="1533" y="0"/>
                </a:moveTo>
                <a:lnTo>
                  <a:pt x="0" y="215423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43772" y="3221673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5">
                <a:moveTo>
                  <a:pt x="0" y="0"/>
                </a:moveTo>
                <a:lnTo>
                  <a:pt x="31476" y="38324"/>
                </a:lnTo>
                <a:lnTo>
                  <a:pt x="63497" y="4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83119" y="1558586"/>
            <a:ext cx="1725706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99" y="0"/>
                </a:lnTo>
              </a:path>
            </a:pathLst>
          </a:custGeom>
          <a:ln w="14287">
            <a:solidFill>
              <a:srgbClr val="FFD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971378" y="1047378"/>
            <a:ext cx="3831889" cy="46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Figure: </a:t>
            </a:r>
            <a:r>
              <a:rPr sz="1400" dirty="0">
                <a:latin typeface="Times New Roman"/>
                <a:cs typeface="Times New Roman"/>
              </a:rPr>
              <a:t>4-22 </a:t>
            </a:r>
            <a:r>
              <a:rPr sz="1400" spc="-5" dirty="0">
                <a:latin typeface="Times New Roman"/>
                <a:cs typeface="Times New Roman"/>
              </a:rPr>
              <a:t>Steps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Normalization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r>
              <a:rPr sz="800" spc="-15" dirty="0">
                <a:latin typeface="Times New Roman"/>
                <a:cs typeface="Times New Roman"/>
              </a:rPr>
              <a:t>Table </a:t>
            </a:r>
            <a:r>
              <a:rPr sz="800" dirty="0">
                <a:latin typeface="Times New Roman"/>
                <a:cs typeface="Times New Roman"/>
              </a:rPr>
              <a:t>with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Multivalued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462355" y="1751179"/>
            <a:ext cx="1895811" cy="252210"/>
          </a:xfrm>
          <a:custGeom>
            <a:avLst/>
            <a:gdLst/>
            <a:ahLst/>
            <a:cxnLst/>
            <a:rect l="l" t="t" r="r" b="b"/>
            <a:pathLst>
              <a:path w="1464945" h="326389">
                <a:moveTo>
                  <a:pt x="732233" y="0"/>
                </a:moveTo>
                <a:lnTo>
                  <a:pt x="657367" y="842"/>
                </a:lnTo>
                <a:lnTo>
                  <a:pt x="584663" y="3313"/>
                </a:lnTo>
                <a:lnTo>
                  <a:pt x="514490" y="7333"/>
                </a:lnTo>
                <a:lnTo>
                  <a:pt x="447215" y="12818"/>
                </a:lnTo>
                <a:lnTo>
                  <a:pt x="383207" y="19687"/>
                </a:lnTo>
                <a:lnTo>
                  <a:pt x="322835" y="27857"/>
                </a:lnTo>
                <a:lnTo>
                  <a:pt x="266465" y="37247"/>
                </a:lnTo>
                <a:lnTo>
                  <a:pt x="214466" y="47775"/>
                </a:lnTo>
                <a:lnTo>
                  <a:pt x="167206" y="59359"/>
                </a:lnTo>
                <a:lnTo>
                  <a:pt x="125054" y="71916"/>
                </a:lnTo>
                <a:lnTo>
                  <a:pt x="88376" y="85365"/>
                </a:lnTo>
                <a:lnTo>
                  <a:pt x="32919" y="114610"/>
                </a:lnTo>
                <a:lnTo>
                  <a:pt x="3780" y="146438"/>
                </a:lnTo>
                <a:lnTo>
                  <a:pt x="0" y="163116"/>
                </a:lnTo>
                <a:lnTo>
                  <a:pt x="3780" y="179793"/>
                </a:lnTo>
                <a:lnTo>
                  <a:pt x="32919" y="211621"/>
                </a:lnTo>
                <a:lnTo>
                  <a:pt x="88376" y="240866"/>
                </a:lnTo>
                <a:lnTo>
                  <a:pt x="125054" y="254315"/>
                </a:lnTo>
                <a:lnTo>
                  <a:pt x="167206" y="266873"/>
                </a:lnTo>
                <a:lnTo>
                  <a:pt x="214466" y="278456"/>
                </a:lnTo>
                <a:lnTo>
                  <a:pt x="266465" y="288984"/>
                </a:lnTo>
                <a:lnTo>
                  <a:pt x="322835" y="298374"/>
                </a:lnTo>
                <a:lnTo>
                  <a:pt x="383207" y="306545"/>
                </a:lnTo>
                <a:lnTo>
                  <a:pt x="447215" y="313413"/>
                </a:lnTo>
                <a:lnTo>
                  <a:pt x="514490" y="318899"/>
                </a:lnTo>
                <a:lnTo>
                  <a:pt x="584663" y="322918"/>
                </a:lnTo>
                <a:lnTo>
                  <a:pt x="657367" y="325390"/>
                </a:lnTo>
                <a:lnTo>
                  <a:pt x="732233" y="326232"/>
                </a:lnTo>
                <a:lnTo>
                  <a:pt x="807100" y="325390"/>
                </a:lnTo>
                <a:lnTo>
                  <a:pt x="879804" y="322918"/>
                </a:lnTo>
                <a:lnTo>
                  <a:pt x="949978" y="318899"/>
                </a:lnTo>
                <a:lnTo>
                  <a:pt x="1017252" y="313413"/>
                </a:lnTo>
                <a:lnTo>
                  <a:pt x="1081260" y="306545"/>
                </a:lnTo>
                <a:lnTo>
                  <a:pt x="1141633" y="298374"/>
                </a:lnTo>
                <a:lnTo>
                  <a:pt x="1198003" y="288984"/>
                </a:lnTo>
                <a:lnTo>
                  <a:pt x="1250002" y="278456"/>
                </a:lnTo>
                <a:lnTo>
                  <a:pt x="1297261" y="266873"/>
                </a:lnTo>
                <a:lnTo>
                  <a:pt x="1339414" y="254315"/>
                </a:lnTo>
                <a:lnTo>
                  <a:pt x="1376091" y="240866"/>
                </a:lnTo>
                <a:lnTo>
                  <a:pt x="1431548" y="211621"/>
                </a:lnTo>
                <a:lnTo>
                  <a:pt x="1460688" y="179793"/>
                </a:lnTo>
                <a:lnTo>
                  <a:pt x="1464468" y="163116"/>
                </a:lnTo>
                <a:lnTo>
                  <a:pt x="1460688" y="146438"/>
                </a:lnTo>
                <a:lnTo>
                  <a:pt x="1431548" y="114610"/>
                </a:lnTo>
                <a:lnTo>
                  <a:pt x="1376091" y="85365"/>
                </a:lnTo>
                <a:lnTo>
                  <a:pt x="1339414" y="71916"/>
                </a:lnTo>
                <a:lnTo>
                  <a:pt x="1297261" y="59359"/>
                </a:lnTo>
                <a:lnTo>
                  <a:pt x="1250002" y="47775"/>
                </a:lnTo>
                <a:lnTo>
                  <a:pt x="1198003" y="37247"/>
                </a:lnTo>
                <a:lnTo>
                  <a:pt x="1141633" y="27857"/>
                </a:lnTo>
                <a:lnTo>
                  <a:pt x="1081260" y="19687"/>
                </a:lnTo>
                <a:lnTo>
                  <a:pt x="1017252" y="12818"/>
                </a:lnTo>
                <a:lnTo>
                  <a:pt x="949978" y="7333"/>
                </a:lnTo>
                <a:lnTo>
                  <a:pt x="879804" y="3313"/>
                </a:lnTo>
                <a:lnTo>
                  <a:pt x="807100" y="842"/>
                </a:lnTo>
                <a:lnTo>
                  <a:pt x="732233" y="0"/>
                </a:lnTo>
                <a:close/>
              </a:path>
            </a:pathLst>
          </a:custGeom>
          <a:solidFill>
            <a:srgbClr val="DAD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62355" y="1751179"/>
            <a:ext cx="1895811" cy="252210"/>
          </a:xfrm>
          <a:custGeom>
            <a:avLst/>
            <a:gdLst/>
            <a:ahLst/>
            <a:cxnLst/>
            <a:rect l="l" t="t" r="r" b="b"/>
            <a:pathLst>
              <a:path w="1464945" h="326389">
                <a:moveTo>
                  <a:pt x="0" y="163115"/>
                </a:moveTo>
                <a:lnTo>
                  <a:pt x="32919" y="114610"/>
                </a:lnTo>
                <a:lnTo>
                  <a:pt x="88376" y="85365"/>
                </a:lnTo>
                <a:lnTo>
                  <a:pt x="125054" y="71916"/>
                </a:lnTo>
                <a:lnTo>
                  <a:pt x="167206" y="59359"/>
                </a:lnTo>
                <a:lnTo>
                  <a:pt x="214466" y="47775"/>
                </a:lnTo>
                <a:lnTo>
                  <a:pt x="266465" y="37247"/>
                </a:lnTo>
                <a:lnTo>
                  <a:pt x="322835" y="27857"/>
                </a:lnTo>
                <a:lnTo>
                  <a:pt x="383207" y="19687"/>
                </a:lnTo>
                <a:lnTo>
                  <a:pt x="447215" y="12818"/>
                </a:lnTo>
                <a:lnTo>
                  <a:pt x="514490" y="7333"/>
                </a:lnTo>
                <a:lnTo>
                  <a:pt x="584663" y="3313"/>
                </a:lnTo>
                <a:lnTo>
                  <a:pt x="657367" y="842"/>
                </a:lnTo>
                <a:lnTo>
                  <a:pt x="732234" y="0"/>
                </a:lnTo>
                <a:lnTo>
                  <a:pt x="807100" y="842"/>
                </a:lnTo>
                <a:lnTo>
                  <a:pt x="879805" y="3313"/>
                </a:lnTo>
                <a:lnTo>
                  <a:pt x="949978" y="7333"/>
                </a:lnTo>
                <a:lnTo>
                  <a:pt x="1017253" y="12818"/>
                </a:lnTo>
                <a:lnTo>
                  <a:pt x="1081260" y="19687"/>
                </a:lnTo>
                <a:lnTo>
                  <a:pt x="1141633" y="27857"/>
                </a:lnTo>
                <a:lnTo>
                  <a:pt x="1198003" y="37247"/>
                </a:lnTo>
                <a:lnTo>
                  <a:pt x="1250002" y="47775"/>
                </a:lnTo>
                <a:lnTo>
                  <a:pt x="1297261" y="59359"/>
                </a:lnTo>
                <a:lnTo>
                  <a:pt x="1339414" y="71916"/>
                </a:lnTo>
                <a:lnTo>
                  <a:pt x="1376091" y="85365"/>
                </a:lnTo>
                <a:lnTo>
                  <a:pt x="1431548" y="114610"/>
                </a:lnTo>
                <a:lnTo>
                  <a:pt x="1460688" y="146438"/>
                </a:lnTo>
                <a:lnTo>
                  <a:pt x="1464468" y="163115"/>
                </a:lnTo>
                <a:lnTo>
                  <a:pt x="1460688" y="179793"/>
                </a:lnTo>
                <a:lnTo>
                  <a:pt x="1431548" y="211621"/>
                </a:lnTo>
                <a:lnTo>
                  <a:pt x="1376091" y="240866"/>
                </a:lnTo>
                <a:lnTo>
                  <a:pt x="1339414" y="254315"/>
                </a:lnTo>
                <a:lnTo>
                  <a:pt x="1297261" y="266872"/>
                </a:lnTo>
                <a:lnTo>
                  <a:pt x="1250002" y="278456"/>
                </a:lnTo>
                <a:lnTo>
                  <a:pt x="1198003" y="288984"/>
                </a:lnTo>
                <a:lnTo>
                  <a:pt x="1141633" y="298374"/>
                </a:lnTo>
                <a:lnTo>
                  <a:pt x="1081260" y="306544"/>
                </a:lnTo>
                <a:lnTo>
                  <a:pt x="1017253" y="313413"/>
                </a:lnTo>
                <a:lnTo>
                  <a:pt x="949978" y="318898"/>
                </a:lnTo>
                <a:lnTo>
                  <a:pt x="879805" y="322918"/>
                </a:lnTo>
                <a:lnTo>
                  <a:pt x="807100" y="325389"/>
                </a:lnTo>
                <a:lnTo>
                  <a:pt x="732234" y="326231"/>
                </a:lnTo>
                <a:lnTo>
                  <a:pt x="657367" y="325389"/>
                </a:lnTo>
                <a:lnTo>
                  <a:pt x="584663" y="322918"/>
                </a:lnTo>
                <a:lnTo>
                  <a:pt x="514490" y="318898"/>
                </a:lnTo>
                <a:lnTo>
                  <a:pt x="447215" y="313413"/>
                </a:lnTo>
                <a:lnTo>
                  <a:pt x="383207" y="306544"/>
                </a:lnTo>
                <a:lnTo>
                  <a:pt x="322835" y="298374"/>
                </a:lnTo>
                <a:lnTo>
                  <a:pt x="266465" y="288984"/>
                </a:lnTo>
                <a:lnTo>
                  <a:pt x="214466" y="278456"/>
                </a:lnTo>
                <a:lnTo>
                  <a:pt x="167206" y="266872"/>
                </a:lnTo>
                <a:lnTo>
                  <a:pt x="125054" y="254315"/>
                </a:lnTo>
                <a:lnTo>
                  <a:pt x="88376" y="240866"/>
                </a:lnTo>
                <a:lnTo>
                  <a:pt x="32919" y="211621"/>
                </a:lnTo>
                <a:lnTo>
                  <a:pt x="3780" y="179793"/>
                </a:lnTo>
                <a:lnTo>
                  <a:pt x="0" y="163115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959086" y="1795947"/>
            <a:ext cx="889149" cy="27443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3340" marR="5080" indent="-53975">
              <a:lnSpc>
                <a:spcPts val="950"/>
              </a:lnSpc>
              <a:spcBef>
                <a:spcPts val="140"/>
              </a:spcBef>
            </a:pPr>
            <a:r>
              <a:rPr sz="800" b="1" dirty="0">
                <a:latin typeface="Times New Roman"/>
                <a:cs typeface="Times New Roman"/>
              </a:rPr>
              <a:t>Remove</a:t>
            </a:r>
            <a:r>
              <a:rPr sz="800" b="1" spc="-70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Times New Roman"/>
                <a:cs typeface="Times New Roman"/>
              </a:rPr>
              <a:t>Partial  </a:t>
            </a:r>
            <a:r>
              <a:rPr sz="800" b="1" dirty="0">
                <a:latin typeface="Times New Roman"/>
                <a:cs typeface="Times New Roman"/>
              </a:rPr>
              <a:t>Dependencies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783119" y="1882436"/>
            <a:ext cx="1725706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99" y="0"/>
                </a:lnTo>
              </a:path>
            </a:pathLst>
          </a:custGeom>
          <a:ln w="14287">
            <a:solidFill>
              <a:srgbClr val="FFD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62355" y="2068281"/>
            <a:ext cx="1846505" cy="252210"/>
          </a:xfrm>
          <a:custGeom>
            <a:avLst/>
            <a:gdLst/>
            <a:ahLst/>
            <a:cxnLst/>
            <a:rect l="l" t="t" r="r" b="b"/>
            <a:pathLst>
              <a:path w="1426845" h="326389">
                <a:moveTo>
                  <a:pt x="713183" y="0"/>
                </a:moveTo>
                <a:lnTo>
                  <a:pt x="640264" y="842"/>
                </a:lnTo>
                <a:lnTo>
                  <a:pt x="569452" y="3313"/>
                </a:lnTo>
                <a:lnTo>
                  <a:pt x="501104" y="7333"/>
                </a:lnTo>
                <a:lnTo>
                  <a:pt x="435580" y="12818"/>
                </a:lnTo>
                <a:lnTo>
                  <a:pt x="373238" y="19687"/>
                </a:lnTo>
                <a:lnTo>
                  <a:pt x="314436" y="27857"/>
                </a:lnTo>
                <a:lnTo>
                  <a:pt x="259532" y="37247"/>
                </a:lnTo>
                <a:lnTo>
                  <a:pt x="208886" y="47775"/>
                </a:lnTo>
                <a:lnTo>
                  <a:pt x="162856" y="59359"/>
                </a:lnTo>
                <a:lnTo>
                  <a:pt x="121800" y="71916"/>
                </a:lnTo>
                <a:lnTo>
                  <a:pt x="86077" y="85365"/>
                </a:lnTo>
                <a:lnTo>
                  <a:pt x="32063" y="114610"/>
                </a:lnTo>
                <a:lnTo>
                  <a:pt x="3682" y="146438"/>
                </a:lnTo>
                <a:lnTo>
                  <a:pt x="0" y="163116"/>
                </a:lnTo>
                <a:lnTo>
                  <a:pt x="3682" y="179793"/>
                </a:lnTo>
                <a:lnTo>
                  <a:pt x="32063" y="211621"/>
                </a:lnTo>
                <a:lnTo>
                  <a:pt x="86077" y="240866"/>
                </a:lnTo>
                <a:lnTo>
                  <a:pt x="121800" y="254315"/>
                </a:lnTo>
                <a:lnTo>
                  <a:pt x="162856" y="266872"/>
                </a:lnTo>
                <a:lnTo>
                  <a:pt x="208886" y="278456"/>
                </a:lnTo>
                <a:lnTo>
                  <a:pt x="259532" y="288983"/>
                </a:lnTo>
                <a:lnTo>
                  <a:pt x="314436" y="298373"/>
                </a:lnTo>
                <a:lnTo>
                  <a:pt x="373238" y="306544"/>
                </a:lnTo>
                <a:lnTo>
                  <a:pt x="435580" y="313412"/>
                </a:lnTo>
                <a:lnTo>
                  <a:pt x="501104" y="318897"/>
                </a:lnTo>
                <a:lnTo>
                  <a:pt x="569452" y="322917"/>
                </a:lnTo>
                <a:lnTo>
                  <a:pt x="640264" y="325389"/>
                </a:lnTo>
                <a:lnTo>
                  <a:pt x="713183" y="326231"/>
                </a:lnTo>
                <a:lnTo>
                  <a:pt x="786102" y="325389"/>
                </a:lnTo>
                <a:lnTo>
                  <a:pt x="856915" y="322917"/>
                </a:lnTo>
                <a:lnTo>
                  <a:pt x="925263" y="318897"/>
                </a:lnTo>
                <a:lnTo>
                  <a:pt x="990787" y="313412"/>
                </a:lnTo>
                <a:lnTo>
                  <a:pt x="1053130" y="306544"/>
                </a:lnTo>
                <a:lnTo>
                  <a:pt x="1111932" y="298373"/>
                </a:lnTo>
                <a:lnTo>
                  <a:pt x="1166835" y="288983"/>
                </a:lnTo>
                <a:lnTo>
                  <a:pt x="1217481" y="278456"/>
                </a:lnTo>
                <a:lnTo>
                  <a:pt x="1263512" y="266872"/>
                </a:lnTo>
                <a:lnTo>
                  <a:pt x="1304568" y="254315"/>
                </a:lnTo>
                <a:lnTo>
                  <a:pt x="1340291" y="240866"/>
                </a:lnTo>
                <a:lnTo>
                  <a:pt x="1394305" y="211621"/>
                </a:lnTo>
                <a:lnTo>
                  <a:pt x="1422686" y="179793"/>
                </a:lnTo>
                <a:lnTo>
                  <a:pt x="1426368" y="163116"/>
                </a:lnTo>
                <a:lnTo>
                  <a:pt x="1422686" y="146438"/>
                </a:lnTo>
                <a:lnTo>
                  <a:pt x="1394305" y="114610"/>
                </a:lnTo>
                <a:lnTo>
                  <a:pt x="1340291" y="85365"/>
                </a:lnTo>
                <a:lnTo>
                  <a:pt x="1304568" y="71916"/>
                </a:lnTo>
                <a:lnTo>
                  <a:pt x="1263512" y="59359"/>
                </a:lnTo>
                <a:lnTo>
                  <a:pt x="1217481" y="47775"/>
                </a:lnTo>
                <a:lnTo>
                  <a:pt x="1166835" y="37247"/>
                </a:lnTo>
                <a:lnTo>
                  <a:pt x="1111932" y="27857"/>
                </a:lnTo>
                <a:lnTo>
                  <a:pt x="1053130" y="19687"/>
                </a:lnTo>
                <a:lnTo>
                  <a:pt x="990787" y="12818"/>
                </a:lnTo>
                <a:lnTo>
                  <a:pt x="925263" y="7333"/>
                </a:lnTo>
                <a:lnTo>
                  <a:pt x="856915" y="3313"/>
                </a:lnTo>
                <a:lnTo>
                  <a:pt x="786102" y="842"/>
                </a:lnTo>
                <a:lnTo>
                  <a:pt x="713183" y="0"/>
                </a:lnTo>
                <a:close/>
              </a:path>
            </a:pathLst>
          </a:custGeom>
          <a:solidFill>
            <a:srgbClr val="DAD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62355" y="2068281"/>
            <a:ext cx="1846505" cy="252210"/>
          </a:xfrm>
          <a:custGeom>
            <a:avLst/>
            <a:gdLst/>
            <a:ahLst/>
            <a:cxnLst/>
            <a:rect l="l" t="t" r="r" b="b"/>
            <a:pathLst>
              <a:path w="1426845" h="326389">
                <a:moveTo>
                  <a:pt x="0" y="163115"/>
                </a:moveTo>
                <a:lnTo>
                  <a:pt x="32063" y="114610"/>
                </a:lnTo>
                <a:lnTo>
                  <a:pt x="86077" y="85365"/>
                </a:lnTo>
                <a:lnTo>
                  <a:pt x="121800" y="71916"/>
                </a:lnTo>
                <a:lnTo>
                  <a:pt x="162856" y="59359"/>
                </a:lnTo>
                <a:lnTo>
                  <a:pt x="208886" y="47775"/>
                </a:lnTo>
                <a:lnTo>
                  <a:pt x="259532" y="37247"/>
                </a:lnTo>
                <a:lnTo>
                  <a:pt x="314436" y="27857"/>
                </a:lnTo>
                <a:lnTo>
                  <a:pt x="373238" y="19687"/>
                </a:lnTo>
                <a:lnTo>
                  <a:pt x="435580" y="12818"/>
                </a:lnTo>
                <a:lnTo>
                  <a:pt x="501105" y="7333"/>
                </a:lnTo>
                <a:lnTo>
                  <a:pt x="569452" y="3313"/>
                </a:lnTo>
                <a:lnTo>
                  <a:pt x="640265" y="842"/>
                </a:lnTo>
                <a:lnTo>
                  <a:pt x="713184" y="0"/>
                </a:lnTo>
                <a:lnTo>
                  <a:pt x="786103" y="842"/>
                </a:lnTo>
                <a:lnTo>
                  <a:pt x="856915" y="3313"/>
                </a:lnTo>
                <a:lnTo>
                  <a:pt x="925263" y="7333"/>
                </a:lnTo>
                <a:lnTo>
                  <a:pt x="990787" y="12818"/>
                </a:lnTo>
                <a:lnTo>
                  <a:pt x="1053130" y="19687"/>
                </a:lnTo>
                <a:lnTo>
                  <a:pt x="1111932" y="27857"/>
                </a:lnTo>
                <a:lnTo>
                  <a:pt x="1166835" y="37247"/>
                </a:lnTo>
                <a:lnTo>
                  <a:pt x="1217481" y="47775"/>
                </a:lnTo>
                <a:lnTo>
                  <a:pt x="1263511" y="59359"/>
                </a:lnTo>
                <a:lnTo>
                  <a:pt x="1304567" y="71916"/>
                </a:lnTo>
                <a:lnTo>
                  <a:pt x="1340291" y="85365"/>
                </a:lnTo>
                <a:lnTo>
                  <a:pt x="1394305" y="114610"/>
                </a:lnTo>
                <a:lnTo>
                  <a:pt x="1422686" y="146438"/>
                </a:lnTo>
                <a:lnTo>
                  <a:pt x="1426368" y="163115"/>
                </a:lnTo>
                <a:lnTo>
                  <a:pt x="1422686" y="179793"/>
                </a:lnTo>
                <a:lnTo>
                  <a:pt x="1394305" y="211621"/>
                </a:lnTo>
                <a:lnTo>
                  <a:pt x="1340291" y="240866"/>
                </a:lnTo>
                <a:lnTo>
                  <a:pt x="1304567" y="254314"/>
                </a:lnTo>
                <a:lnTo>
                  <a:pt x="1263511" y="266872"/>
                </a:lnTo>
                <a:lnTo>
                  <a:pt x="1217481" y="278455"/>
                </a:lnTo>
                <a:lnTo>
                  <a:pt x="1166835" y="288983"/>
                </a:lnTo>
                <a:lnTo>
                  <a:pt x="1111932" y="298373"/>
                </a:lnTo>
                <a:lnTo>
                  <a:pt x="1053130" y="306543"/>
                </a:lnTo>
                <a:lnTo>
                  <a:pt x="990787" y="313412"/>
                </a:lnTo>
                <a:lnTo>
                  <a:pt x="925263" y="318897"/>
                </a:lnTo>
                <a:lnTo>
                  <a:pt x="856915" y="322917"/>
                </a:lnTo>
                <a:lnTo>
                  <a:pt x="786103" y="325389"/>
                </a:lnTo>
                <a:lnTo>
                  <a:pt x="713184" y="326231"/>
                </a:lnTo>
                <a:lnTo>
                  <a:pt x="640265" y="325389"/>
                </a:lnTo>
                <a:lnTo>
                  <a:pt x="569452" y="322917"/>
                </a:lnTo>
                <a:lnTo>
                  <a:pt x="501105" y="318897"/>
                </a:lnTo>
                <a:lnTo>
                  <a:pt x="435580" y="313412"/>
                </a:lnTo>
                <a:lnTo>
                  <a:pt x="373238" y="306543"/>
                </a:lnTo>
                <a:lnTo>
                  <a:pt x="314436" y="298373"/>
                </a:lnTo>
                <a:lnTo>
                  <a:pt x="259532" y="288983"/>
                </a:lnTo>
                <a:lnTo>
                  <a:pt x="208886" y="278455"/>
                </a:lnTo>
                <a:lnTo>
                  <a:pt x="162856" y="266872"/>
                </a:lnTo>
                <a:lnTo>
                  <a:pt x="121800" y="254314"/>
                </a:lnTo>
                <a:lnTo>
                  <a:pt x="86077" y="240866"/>
                </a:lnTo>
                <a:lnTo>
                  <a:pt x="32063" y="211621"/>
                </a:lnTo>
                <a:lnTo>
                  <a:pt x="3682" y="179793"/>
                </a:lnTo>
                <a:lnTo>
                  <a:pt x="0" y="163115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845454" y="2113050"/>
            <a:ext cx="1067472" cy="27443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1920" marR="5080" indent="-122555">
              <a:lnSpc>
                <a:spcPts val="950"/>
              </a:lnSpc>
              <a:spcBef>
                <a:spcPts val="140"/>
              </a:spcBef>
            </a:pPr>
            <a:r>
              <a:rPr sz="800" b="1" dirty="0">
                <a:latin typeface="Times New Roman"/>
                <a:cs typeface="Times New Roman"/>
              </a:rPr>
              <a:t>Remove</a:t>
            </a:r>
            <a:r>
              <a:rPr sz="800" b="1" spc="-75" dirty="0">
                <a:latin typeface="Times New Roman"/>
                <a:cs typeface="Times New Roman"/>
              </a:rPr>
              <a:t> </a:t>
            </a:r>
            <a:r>
              <a:rPr sz="800" b="1" spc="-10" dirty="0">
                <a:latin typeface="Times New Roman"/>
                <a:cs typeface="Times New Roman"/>
              </a:rPr>
              <a:t>Transitive  </a:t>
            </a:r>
            <a:r>
              <a:rPr sz="800" b="1" dirty="0">
                <a:latin typeface="Times New Roman"/>
                <a:cs typeface="Times New Roman"/>
              </a:rPr>
              <a:t>Dependencies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33813" y="2206286"/>
            <a:ext cx="1725706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99" y="0"/>
                </a:lnTo>
              </a:path>
            </a:pathLst>
          </a:custGeom>
          <a:ln w="14287">
            <a:solidFill>
              <a:srgbClr val="FFD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83119" y="2530136"/>
            <a:ext cx="1725706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99" y="0"/>
                </a:lnTo>
              </a:path>
            </a:pathLst>
          </a:custGeom>
          <a:ln w="14287">
            <a:solidFill>
              <a:srgbClr val="FFD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92930" y="2248218"/>
            <a:ext cx="1631203" cy="215900"/>
          </a:xfrm>
          <a:custGeom>
            <a:avLst/>
            <a:gdLst/>
            <a:ahLst/>
            <a:cxnLst/>
            <a:rect l="l" t="t" r="r" b="b"/>
            <a:pathLst>
              <a:path w="1260475" h="279400">
                <a:moveTo>
                  <a:pt x="0" y="0"/>
                </a:moveTo>
                <a:lnTo>
                  <a:pt x="1260445" y="0"/>
                </a:lnTo>
                <a:lnTo>
                  <a:pt x="1260445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D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92930" y="2248218"/>
            <a:ext cx="1631203" cy="215900"/>
          </a:xfrm>
          <a:custGeom>
            <a:avLst/>
            <a:gdLst/>
            <a:ahLst/>
            <a:cxnLst/>
            <a:rect l="l" t="t" r="r" b="b"/>
            <a:pathLst>
              <a:path w="1260475" h="279400">
                <a:moveTo>
                  <a:pt x="0" y="0"/>
                </a:moveTo>
                <a:lnTo>
                  <a:pt x="1260446" y="0"/>
                </a:lnTo>
                <a:lnTo>
                  <a:pt x="1260446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261471" y="2256071"/>
            <a:ext cx="714114" cy="27443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3655" marR="5080" indent="-34290">
              <a:lnSpc>
                <a:spcPts val="950"/>
              </a:lnSpc>
              <a:spcBef>
                <a:spcPts val="140"/>
              </a:spcBef>
            </a:pPr>
            <a:r>
              <a:rPr sz="800" spc="-5" dirty="0">
                <a:latin typeface="Times New Roman"/>
                <a:cs typeface="Times New Roman"/>
              </a:rPr>
              <a:t>Third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normal  </a:t>
            </a:r>
            <a:r>
              <a:rPr sz="800" dirty="0">
                <a:latin typeface="Times New Roman"/>
                <a:cs typeface="Times New Roman"/>
              </a:rPr>
              <a:t>form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(3NF)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767021" y="6686834"/>
            <a:ext cx="204394" cy="138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784864" y="6695679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34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12</a:t>
            </a:fld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2557330" y="4315591"/>
            <a:ext cx="5158217" cy="28494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786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000066"/>
                </a:solidFill>
                <a:latin typeface="Times New Roman"/>
                <a:cs typeface="Times New Roman"/>
              </a:rPr>
              <a:t>Further Normalization</a:t>
            </a:r>
            <a:endParaRPr sz="2200">
              <a:latin typeface="Times New Roman"/>
              <a:cs typeface="Times New Roman"/>
            </a:endParaRPr>
          </a:p>
          <a:p>
            <a:pPr marL="184150" indent="-171450">
              <a:lnSpc>
                <a:spcPts val="1664"/>
              </a:lnSpc>
              <a:spcBef>
                <a:spcPts val="1365"/>
              </a:spcBef>
              <a:buChar char="•"/>
              <a:tabLst>
                <a:tab pos="184150" algn="l"/>
              </a:tabLst>
            </a:pPr>
            <a:r>
              <a:rPr sz="1400" spc="-5" dirty="0">
                <a:latin typeface="Times New Roman"/>
                <a:cs typeface="Times New Roman"/>
              </a:rPr>
              <a:t>Boyce-Codd Normal </a:t>
            </a:r>
            <a:r>
              <a:rPr sz="1400" dirty="0">
                <a:latin typeface="Times New Roman"/>
                <a:cs typeface="Times New Roman"/>
              </a:rPr>
              <a:t>form (BCNF)</a:t>
            </a:r>
            <a:endParaRPr sz="1400">
              <a:latin typeface="Times New Roman"/>
              <a:cs typeface="Times New Roman"/>
            </a:endParaRPr>
          </a:p>
          <a:p>
            <a:pPr marL="384175" lvl="1" indent="-142875">
              <a:lnSpc>
                <a:spcPts val="1425"/>
              </a:lnSpc>
              <a:buChar char="–"/>
              <a:tabLst>
                <a:tab pos="384175" algn="l"/>
              </a:tabLst>
            </a:pPr>
            <a:r>
              <a:rPr sz="1200" dirty="0">
                <a:latin typeface="Times New Roman"/>
                <a:cs typeface="Times New Roman"/>
              </a:rPr>
              <a:t>Slight </a:t>
            </a:r>
            <a:r>
              <a:rPr sz="1200" spc="-5" dirty="0">
                <a:latin typeface="Times New Roman"/>
                <a:cs typeface="Times New Roman"/>
              </a:rPr>
              <a:t>difference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3NF</a:t>
            </a:r>
            <a:endParaRPr sz="1200">
              <a:latin typeface="Times New Roman"/>
              <a:cs typeface="Times New Roman"/>
            </a:endParaRPr>
          </a:p>
          <a:p>
            <a:pPr marL="381000" marR="189865" lvl="1" indent="-139700">
              <a:lnSpc>
                <a:spcPct val="100000"/>
              </a:lnSpc>
              <a:spcBef>
                <a:spcPts val="10"/>
              </a:spcBef>
              <a:buChar char="–"/>
              <a:tabLst>
                <a:tab pos="384175" algn="l"/>
              </a:tabLst>
            </a:pPr>
            <a:r>
              <a:rPr sz="1200" dirty="0">
                <a:latin typeface="Times New Roman"/>
                <a:cs typeface="Times New Roman"/>
              </a:rPr>
              <a:t>To be in 3NF but not in BNF, </a:t>
            </a:r>
            <a:r>
              <a:rPr sz="1200" spc="-5" dirty="0">
                <a:latin typeface="Times New Roman"/>
                <a:cs typeface="Times New Roman"/>
              </a:rPr>
              <a:t>needs </a:t>
            </a: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composite  candidate keys, </a:t>
            </a:r>
            <a:r>
              <a:rPr sz="1200" dirty="0">
                <a:latin typeface="Times New Roman"/>
                <a:cs typeface="Times New Roman"/>
              </a:rPr>
              <a:t>with one </a:t>
            </a:r>
            <a:r>
              <a:rPr sz="1200" spc="-5" dirty="0">
                <a:latin typeface="Times New Roman"/>
                <a:cs typeface="Times New Roman"/>
              </a:rPr>
              <a:t>attribute </a:t>
            </a:r>
            <a:r>
              <a:rPr sz="1200" dirty="0">
                <a:latin typeface="Times New Roman"/>
                <a:cs typeface="Times New Roman"/>
              </a:rPr>
              <a:t>of one </a:t>
            </a:r>
            <a:r>
              <a:rPr sz="1200" spc="-5" dirty="0">
                <a:latin typeface="Times New Roman"/>
                <a:cs typeface="Times New Roman"/>
              </a:rPr>
              <a:t>key depending  </a:t>
            </a:r>
            <a:r>
              <a:rPr sz="1200" dirty="0">
                <a:latin typeface="Times New Roman"/>
                <a:cs typeface="Times New Roman"/>
              </a:rPr>
              <a:t>on one </a:t>
            </a:r>
            <a:r>
              <a:rPr sz="1200" spc="-5" dirty="0">
                <a:latin typeface="Times New Roman"/>
                <a:cs typeface="Times New Roman"/>
              </a:rPr>
              <a:t>attribute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endParaRPr sz="1200">
              <a:latin typeface="Times New Roman"/>
              <a:cs typeface="Times New Roman"/>
            </a:endParaRPr>
          </a:p>
          <a:p>
            <a:pPr marL="384175" lvl="1" indent="-142875">
              <a:lnSpc>
                <a:spcPts val="1420"/>
              </a:lnSpc>
              <a:buChar char="–"/>
              <a:tabLst>
                <a:tab pos="384175" algn="l"/>
              </a:tabLst>
            </a:pP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very common </a:t>
            </a:r>
            <a:r>
              <a:rPr sz="1200" spc="-509" dirty="0">
                <a:latin typeface="Wingdings"/>
                <a:cs typeface="Wingdings"/>
              </a:rPr>
              <a:t></a:t>
            </a:r>
            <a:endParaRPr sz="1200">
              <a:latin typeface="Wingdings"/>
              <a:cs typeface="Wingdings"/>
            </a:endParaRPr>
          </a:p>
          <a:p>
            <a:pPr marL="381000" marR="5080" lvl="1" indent="-139700">
              <a:lnSpc>
                <a:spcPct val="100000"/>
              </a:lnSpc>
              <a:spcBef>
                <a:spcPts val="10"/>
              </a:spcBef>
              <a:buChar char="–"/>
              <a:tabLst>
                <a:tab pos="384175" algn="l"/>
              </a:tabLst>
            </a:pPr>
            <a:r>
              <a:rPr sz="1200" dirty="0">
                <a:latin typeface="Times New Roman"/>
                <a:cs typeface="Times New Roman"/>
              </a:rPr>
              <a:t>If a </a:t>
            </a:r>
            <a:r>
              <a:rPr sz="1200" spc="-5" dirty="0">
                <a:latin typeface="Times New Roman"/>
                <a:cs typeface="Times New Roman"/>
              </a:rPr>
              <a:t>table contains only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candidate key, </a:t>
            </a:r>
            <a:r>
              <a:rPr sz="1200" dirty="0">
                <a:latin typeface="Times New Roman"/>
                <a:cs typeface="Times New Roman"/>
              </a:rPr>
              <a:t>the 3NF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 BCNF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equivalent.</a:t>
            </a:r>
            <a:endParaRPr sz="1200">
              <a:latin typeface="Times New Roman"/>
              <a:cs typeface="Times New Roman"/>
            </a:endParaRPr>
          </a:p>
          <a:p>
            <a:pPr marL="184150" indent="-171450">
              <a:lnSpc>
                <a:spcPts val="1664"/>
              </a:lnSpc>
              <a:spcBef>
                <a:spcPts val="20"/>
              </a:spcBef>
              <a:buChar char="•"/>
              <a:tabLst>
                <a:tab pos="184150" algn="l"/>
              </a:tabLst>
            </a:pPr>
            <a:r>
              <a:rPr sz="1400" spc="-5" dirty="0">
                <a:latin typeface="Times New Roman"/>
                <a:cs typeface="Times New Roman"/>
              </a:rPr>
              <a:t>Fourth Normal </a:t>
            </a:r>
            <a:r>
              <a:rPr sz="1400" dirty="0">
                <a:latin typeface="Times New Roman"/>
                <a:cs typeface="Times New Roman"/>
              </a:rPr>
              <a:t>Form (4NF)</a:t>
            </a:r>
            <a:endParaRPr sz="1400">
              <a:latin typeface="Times New Roman"/>
              <a:cs typeface="Times New Roman"/>
            </a:endParaRPr>
          </a:p>
          <a:p>
            <a:pPr marL="381000" marR="309245" lvl="1" indent="-139700">
              <a:lnSpc>
                <a:spcPts val="1450"/>
              </a:lnSpc>
              <a:spcBef>
                <a:spcPts val="25"/>
              </a:spcBef>
              <a:buChar char="–"/>
              <a:tabLst>
                <a:tab pos="384175" algn="l"/>
              </a:tabLst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break </a:t>
            </a:r>
            <a:r>
              <a:rPr sz="1200" dirty="0">
                <a:latin typeface="Times New Roman"/>
                <a:cs typeface="Times New Roman"/>
              </a:rPr>
              <a:t>it, </a:t>
            </a:r>
            <a:r>
              <a:rPr sz="1200" spc="-5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have multivalued dependencies,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generalization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functional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dependencies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Char char="–"/>
            </a:pPr>
            <a:endParaRPr sz="12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har char="•"/>
              <a:tabLst>
                <a:tab pos="184150" algn="l"/>
              </a:tabLst>
            </a:pPr>
            <a:r>
              <a:rPr sz="1400" spc="-5" dirty="0">
                <a:latin typeface="Times New Roman"/>
                <a:cs typeface="Times New Roman"/>
              </a:rPr>
              <a:t>Usually, </a:t>
            </a:r>
            <a:r>
              <a:rPr sz="1400" dirty="0">
                <a:latin typeface="Times New Roman"/>
                <a:cs typeface="Times New Roman"/>
              </a:rPr>
              <a:t>if you’re in 3NF you’re in BCNF, 4NF,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…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7021" y="3459040"/>
            <a:ext cx="204394" cy="13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84864" y="3467885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35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54380" y="1087798"/>
            <a:ext cx="235353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BCNF</a:t>
            </a:r>
            <a:r>
              <a:rPr spc="-70" dirty="0"/>
              <a:t> </a:t>
            </a:r>
            <a:r>
              <a:rPr spc="-5" dirty="0"/>
              <a:t>Example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02557" y="2300650"/>
          <a:ext cx="2148092" cy="50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185"/>
                <a:gridCol w="732192"/>
                <a:gridCol w="789715"/>
              </a:tblGrid>
              <a:tr h="91101">
                <a:tc gridSpan="3"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  <a:tabLst>
                          <a:tab pos="499745" algn="l"/>
                          <a:tab pos="1066165" algn="l"/>
                        </a:tabLst>
                      </a:pPr>
                      <a:r>
                        <a:rPr sz="500" b="1" dirty="0">
                          <a:latin typeface="Times New Roman"/>
                          <a:cs typeface="Times New Roman"/>
                        </a:rPr>
                        <a:t>Course	Instructor	Student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6961">
                <a:tc>
                  <a:txBody>
                    <a:bodyPr/>
                    <a:lstStyle/>
                    <a:p>
                      <a:pPr marR="8890" algn="r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CS</a:t>
                      </a:r>
                      <a:r>
                        <a:rPr sz="5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121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Dr. A.</a:t>
                      </a:r>
                      <a:r>
                        <a:rPr sz="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James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Bill</a:t>
                      </a:r>
                      <a:r>
                        <a:rPr sz="5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Payne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961">
                <a:tc>
                  <a:txBody>
                    <a:bodyPr/>
                    <a:lstStyle/>
                    <a:p>
                      <a:pPr marR="8890" algn="r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CS</a:t>
                      </a:r>
                      <a:r>
                        <a:rPr sz="5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121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Dr. A.</a:t>
                      </a:r>
                      <a:r>
                        <a:rPr sz="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James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Tony</a:t>
                      </a:r>
                      <a:r>
                        <a:rPr sz="5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Perez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961">
                <a:tc>
                  <a:txBody>
                    <a:bodyPr/>
                    <a:lstStyle/>
                    <a:p>
                      <a:pPr marR="8890" algn="r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CS</a:t>
                      </a:r>
                      <a:r>
                        <a:rPr sz="5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121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Dr. A.</a:t>
                      </a:r>
                      <a:r>
                        <a:rPr sz="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James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James</a:t>
                      </a:r>
                      <a:r>
                        <a:rPr sz="5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Atkinson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960">
                <a:tc>
                  <a:txBody>
                    <a:bodyPr/>
                    <a:lstStyle/>
                    <a:p>
                      <a:pPr marR="8890" algn="r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CS</a:t>
                      </a:r>
                      <a:r>
                        <a:rPr sz="5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121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Dr. A.</a:t>
                      </a:r>
                      <a:r>
                        <a:rPr sz="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James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Linda</a:t>
                      </a:r>
                      <a:r>
                        <a:rPr sz="5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Lee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62087" y="2830699"/>
          <a:ext cx="2150557" cy="40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538"/>
                <a:gridCol w="733014"/>
                <a:gridCol w="627005"/>
              </a:tblGrid>
              <a:tr h="92482">
                <a:tc gridSpan="3">
                  <a:txBody>
                    <a:bodyPr/>
                    <a:lstStyle/>
                    <a:p>
                      <a:pPr marL="15875">
                        <a:lnSpc>
                          <a:spcPts val="800"/>
                        </a:lnSpc>
                        <a:tabLst>
                          <a:tab pos="626745" algn="l"/>
                          <a:tab pos="1193165" algn="l"/>
                        </a:tabLst>
                      </a:pPr>
                      <a:r>
                        <a:rPr sz="500" b="1" dirty="0">
                          <a:latin typeface="Times New Roman"/>
                          <a:cs typeface="Times New Roman"/>
                        </a:rPr>
                        <a:t>Course	Instructor	Student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6961">
                <a:tc>
                  <a:txBody>
                    <a:bodyPr/>
                    <a:lstStyle/>
                    <a:p>
                      <a:pPr marR="8890" algn="r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CS</a:t>
                      </a:r>
                      <a:r>
                        <a:rPr sz="5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101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Dr. M.</a:t>
                      </a:r>
                      <a:r>
                        <a:rPr sz="5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Jones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Linda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Lee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961">
                <a:tc>
                  <a:txBody>
                    <a:bodyPr/>
                    <a:lstStyle/>
                    <a:p>
                      <a:pPr marR="8890" algn="r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CS</a:t>
                      </a:r>
                      <a:r>
                        <a:rPr sz="5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101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Dr. M.</a:t>
                      </a:r>
                      <a:r>
                        <a:rPr sz="5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Jones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Tony</a:t>
                      </a:r>
                      <a:r>
                        <a:rPr sz="5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Perez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961">
                <a:tc>
                  <a:txBody>
                    <a:bodyPr/>
                    <a:lstStyle/>
                    <a:p>
                      <a:pPr marR="8890" algn="r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CS</a:t>
                      </a:r>
                      <a:r>
                        <a:rPr sz="5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101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Dr. M.</a:t>
                      </a:r>
                      <a:r>
                        <a:rPr sz="5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Jones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Bill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Payne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08345" y="2830699"/>
          <a:ext cx="2022363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085"/>
                <a:gridCol w="751093"/>
                <a:gridCol w="626185"/>
              </a:tblGrid>
              <a:tr h="92482">
                <a:tc gridSpan="3">
                  <a:txBody>
                    <a:bodyPr/>
                    <a:lstStyle/>
                    <a:p>
                      <a:pPr marL="15875">
                        <a:lnSpc>
                          <a:spcPts val="800"/>
                        </a:lnSpc>
                        <a:tabLst>
                          <a:tab pos="514350" algn="l"/>
                          <a:tab pos="1094740" algn="l"/>
                        </a:tabLst>
                      </a:pPr>
                      <a:r>
                        <a:rPr sz="500" b="1" dirty="0">
                          <a:latin typeface="Times New Roman"/>
                          <a:cs typeface="Times New Roman"/>
                        </a:rPr>
                        <a:t>Course	Instructor	Student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CF30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6961">
                <a:tc>
                  <a:txBody>
                    <a:bodyPr/>
                    <a:lstStyle/>
                    <a:p>
                      <a:pPr marR="8890" algn="r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CS</a:t>
                      </a:r>
                      <a:r>
                        <a:rPr sz="5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141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Dr. T.</a:t>
                      </a:r>
                      <a:r>
                        <a:rPr sz="5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Watson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Linda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Lee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961">
                <a:tc>
                  <a:txBody>
                    <a:bodyPr/>
                    <a:lstStyle/>
                    <a:p>
                      <a:pPr marR="8890" algn="r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CS</a:t>
                      </a:r>
                      <a:r>
                        <a:rPr sz="5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141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Dr. T.</a:t>
                      </a:r>
                      <a:r>
                        <a:rPr sz="5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Watson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Judith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San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961">
                <a:tc>
                  <a:txBody>
                    <a:bodyPr/>
                    <a:lstStyle/>
                    <a:p>
                      <a:pPr marR="8890" algn="r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CS</a:t>
                      </a:r>
                      <a:r>
                        <a:rPr sz="5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141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Dr. T.</a:t>
                      </a:r>
                      <a:r>
                        <a:rPr sz="5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Watson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Bill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Jones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961">
                <a:tc>
                  <a:txBody>
                    <a:bodyPr/>
                    <a:lstStyle/>
                    <a:p>
                      <a:pPr marR="8890" algn="r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CS</a:t>
                      </a:r>
                      <a:r>
                        <a:rPr sz="5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141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Dr. P.</a:t>
                      </a:r>
                      <a:r>
                        <a:rPr sz="5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Hold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Bill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Payne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961">
                <a:tc>
                  <a:txBody>
                    <a:bodyPr/>
                    <a:lstStyle/>
                    <a:p>
                      <a:pPr marR="8890" algn="r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CS</a:t>
                      </a:r>
                      <a:r>
                        <a:rPr sz="5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141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Dr. P.</a:t>
                      </a:r>
                      <a:r>
                        <a:rPr sz="5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Hold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85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White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57330" y="1417861"/>
            <a:ext cx="5301204" cy="1346522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00"/>
              </a:spcBef>
              <a:buFont typeface="Times New Roman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00006A"/>
                </a:solidFill>
                <a:latin typeface="Times New Roman"/>
                <a:cs typeface="Times New Roman"/>
              </a:rPr>
              <a:t>Assume</a:t>
            </a:r>
            <a:r>
              <a:rPr sz="1400" b="1" spc="-10" dirty="0">
                <a:solidFill>
                  <a:srgbClr val="00006A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6A"/>
                </a:solidFill>
                <a:latin typeface="Times New Roman"/>
                <a:cs typeface="Times New Roman"/>
              </a:rPr>
              <a:t>that</a:t>
            </a:r>
            <a:endParaRPr sz="140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spcBef>
                <a:spcPts val="254"/>
              </a:spcBef>
              <a:buChar char="–"/>
              <a:tabLst>
                <a:tab pos="384175" algn="l"/>
              </a:tabLst>
            </a:pP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each subject, each student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taught </a:t>
            </a:r>
            <a:r>
              <a:rPr sz="1200" dirty="0">
                <a:latin typeface="Times New Roman"/>
                <a:cs typeface="Times New Roman"/>
              </a:rPr>
              <a:t>by one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Instructor</a:t>
            </a:r>
            <a:endParaRPr sz="120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spcBef>
                <a:spcPts val="310"/>
              </a:spcBef>
              <a:buChar char="–"/>
              <a:tabLst>
                <a:tab pos="384175" algn="l"/>
              </a:tabLst>
            </a:pPr>
            <a:r>
              <a:rPr sz="1200" spc="-5" dirty="0">
                <a:latin typeface="Times New Roman"/>
                <a:cs typeface="Times New Roman"/>
              </a:rPr>
              <a:t>Each Instructor teaches only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subject</a:t>
            </a:r>
            <a:endParaRPr sz="120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spcBef>
                <a:spcPts val="260"/>
              </a:spcBef>
              <a:buChar char="–"/>
              <a:tabLst>
                <a:tab pos="384175" algn="l"/>
              </a:tabLst>
            </a:pPr>
            <a:r>
              <a:rPr sz="1200" spc="-5" dirty="0">
                <a:latin typeface="Times New Roman"/>
                <a:cs typeface="Times New Roman"/>
              </a:rPr>
              <a:t>Each subject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taught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several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Instructors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84"/>
              </a:spcBef>
            </a:pPr>
            <a:r>
              <a:rPr sz="1000" dirty="0">
                <a:solidFill>
                  <a:srgbClr val="800000"/>
                </a:solidFill>
                <a:latin typeface="Times New Roman"/>
                <a:cs typeface="Times New Roman"/>
              </a:rPr>
              <a:t>Course, </a:t>
            </a:r>
            <a:r>
              <a:rPr sz="1000" spc="-5" dirty="0">
                <a:solidFill>
                  <a:srgbClr val="800000"/>
                </a:solidFill>
                <a:latin typeface="Times New Roman"/>
                <a:cs typeface="Times New Roman"/>
              </a:rPr>
              <a:t>Student</a:t>
            </a:r>
            <a:r>
              <a:rPr sz="1000" spc="-2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000" spc="-490" dirty="0">
                <a:solidFill>
                  <a:srgbClr val="800000"/>
                </a:solidFill>
                <a:latin typeface="Wingdings"/>
                <a:cs typeface="Wingdings"/>
              </a:rPr>
              <a:t></a:t>
            </a:r>
            <a:r>
              <a:rPr sz="1000" spc="-5" dirty="0">
                <a:solidFill>
                  <a:srgbClr val="800000"/>
                </a:solidFill>
                <a:latin typeface="Times New Roman"/>
                <a:cs typeface="Times New Roman"/>
              </a:rPr>
              <a:t> Instructor</a:t>
            </a:r>
            <a:endParaRPr sz="10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340"/>
              </a:spcBef>
            </a:pPr>
            <a:r>
              <a:rPr sz="1000" spc="-5" dirty="0">
                <a:solidFill>
                  <a:srgbClr val="800000"/>
                </a:solidFill>
                <a:latin typeface="Times New Roman"/>
                <a:cs typeface="Times New Roman"/>
              </a:rPr>
              <a:t>Instructor</a:t>
            </a:r>
            <a:r>
              <a:rPr sz="1000" spc="-3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000" spc="-490" dirty="0">
                <a:solidFill>
                  <a:srgbClr val="800000"/>
                </a:solidFill>
                <a:latin typeface="Wingdings"/>
                <a:cs typeface="Wingdings"/>
              </a:rPr>
              <a:t></a:t>
            </a:r>
            <a:r>
              <a:rPr sz="1000" spc="-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800000"/>
                </a:solidFill>
                <a:latin typeface="Times New Roman"/>
                <a:cs typeface="Times New Roman"/>
              </a:rPr>
              <a:t>Course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3720" y="3428006"/>
            <a:ext cx="460516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800000"/>
                </a:solidFill>
                <a:latin typeface="Times New Roman"/>
                <a:cs typeface="Times New Roman"/>
              </a:rPr>
              <a:t>BCNF: </a:t>
            </a:r>
            <a:r>
              <a:rPr sz="1000" spc="-5" dirty="0">
                <a:solidFill>
                  <a:srgbClr val="800000"/>
                </a:solidFill>
                <a:latin typeface="Times New Roman"/>
                <a:cs typeface="Times New Roman"/>
              </a:rPr>
              <a:t>Decompose into (Instructor, </a:t>
            </a:r>
            <a:r>
              <a:rPr sz="1000" dirty="0">
                <a:solidFill>
                  <a:srgbClr val="800000"/>
                </a:solidFill>
                <a:latin typeface="Times New Roman"/>
                <a:cs typeface="Times New Roman"/>
              </a:rPr>
              <a:t>Course) and </a:t>
            </a:r>
            <a:r>
              <a:rPr sz="1000" spc="-5" dirty="0">
                <a:solidFill>
                  <a:srgbClr val="800000"/>
                </a:solidFill>
                <a:latin typeface="Times New Roman"/>
                <a:cs typeface="Times New Roman"/>
              </a:rPr>
              <a:t>(Student,</a:t>
            </a:r>
            <a:r>
              <a:rPr sz="1000" spc="6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Times New Roman"/>
                <a:cs typeface="Times New Roman"/>
              </a:rPr>
              <a:t>Instructor)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67021" y="6686834"/>
            <a:ext cx="204394" cy="138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84864" y="6695679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36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13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557329" y="4315592"/>
            <a:ext cx="5073575" cy="2526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9535" algn="ctr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66"/>
                </a:solidFill>
                <a:latin typeface="Times New Roman"/>
                <a:cs typeface="Times New Roman"/>
              </a:rPr>
              <a:t>BCNF</a:t>
            </a:r>
            <a:endParaRPr sz="22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1025"/>
              </a:spcBef>
              <a:buFont typeface="Times New Roman"/>
              <a:buChar char="•"/>
              <a:tabLst>
                <a:tab pos="184150" algn="l"/>
              </a:tabLst>
            </a:pPr>
            <a:r>
              <a:rPr sz="1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Boyce-Codd normal form</a:t>
            </a:r>
            <a:r>
              <a:rPr sz="14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(BCNF)</a:t>
            </a:r>
            <a:endParaRPr sz="1400">
              <a:latin typeface="Times New Roman"/>
              <a:cs typeface="Times New Roman"/>
            </a:endParaRPr>
          </a:p>
          <a:p>
            <a:pPr marL="184150" marR="661670">
              <a:lnSpc>
                <a:spcPts val="1660"/>
              </a:lnSpc>
              <a:spcBef>
                <a:spcPts val="375"/>
              </a:spcBef>
            </a:pP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relation </a:t>
            </a:r>
            <a:r>
              <a:rPr sz="1400" dirty="0">
                <a:latin typeface="Times New Roman"/>
                <a:cs typeface="Times New Roman"/>
              </a:rPr>
              <a:t>is in BCNF, if </a:t>
            </a:r>
            <a:r>
              <a:rPr sz="1400" spc="-5" dirty="0">
                <a:latin typeface="Times New Roman"/>
                <a:cs typeface="Times New Roman"/>
              </a:rPr>
              <a:t>and only </a:t>
            </a:r>
            <a:r>
              <a:rPr sz="1400" dirty="0">
                <a:latin typeface="Times New Roman"/>
                <a:cs typeface="Times New Roman"/>
              </a:rPr>
              <a:t>if, </a:t>
            </a:r>
            <a:r>
              <a:rPr sz="1400" spc="-5" dirty="0">
                <a:latin typeface="Times New Roman"/>
                <a:cs typeface="Times New Roman"/>
              </a:rPr>
              <a:t>every  determinant </a:t>
            </a:r>
            <a:r>
              <a:rPr sz="1400" dirty="0">
                <a:latin typeface="Times New Roman"/>
                <a:cs typeface="Times New Roman"/>
              </a:rPr>
              <a:t>is a </a:t>
            </a:r>
            <a:r>
              <a:rPr sz="1400" spc="-5" dirty="0">
                <a:latin typeface="Times New Roman"/>
                <a:cs typeface="Times New Roman"/>
              </a:rPr>
              <a:t>candidate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key.</a:t>
            </a:r>
            <a:endParaRPr sz="1400">
              <a:latin typeface="Times New Roman"/>
              <a:cs typeface="Times New Roman"/>
            </a:endParaRPr>
          </a:p>
          <a:p>
            <a:pPr marL="184150" marR="5080" indent="-171450">
              <a:lnSpc>
                <a:spcPct val="100200"/>
              </a:lnSpc>
              <a:spcBef>
                <a:spcPts val="570"/>
              </a:spcBef>
              <a:buFont typeface="Times New Roman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1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difference between </a:t>
            </a:r>
            <a:r>
              <a:rPr sz="1400" b="1" dirty="0">
                <a:solidFill>
                  <a:srgbClr val="C00000"/>
                </a:solidFill>
                <a:latin typeface="Times New Roman"/>
                <a:cs typeface="Times New Roman"/>
              </a:rPr>
              <a:t>3NF and BCNF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that </a:t>
            </a:r>
            <a:r>
              <a:rPr sz="1400" dirty="0">
                <a:latin typeface="Times New Roman"/>
                <a:cs typeface="Times New Roman"/>
              </a:rPr>
              <a:t>for  a </a:t>
            </a:r>
            <a:r>
              <a:rPr sz="1400" spc="-5" dirty="0">
                <a:latin typeface="Times New Roman"/>
                <a:cs typeface="Times New Roman"/>
              </a:rPr>
              <a:t>functional dependency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690" dirty="0">
                <a:latin typeface="Wingdings"/>
                <a:cs typeface="Wingdings"/>
              </a:rPr>
              <a:t></a:t>
            </a:r>
            <a:r>
              <a:rPr sz="1400" dirty="0">
                <a:latin typeface="Times New Roman"/>
                <a:cs typeface="Times New Roman"/>
              </a:rPr>
              <a:t> B, 3NF </a:t>
            </a:r>
            <a:r>
              <a:rPr sz="1400" spc="-5" dirty="0">
                <a:latin typeface="Times New Roman"/>
                <a:cs typeface="Times New Roman"/>
              </a:rPr>
              <a:t>allows this  dependency </a:t>
            </a:r>
            <a:r>
              <a:rPr sz="1400" dirty="0">
                <a:latin typeface="Times New Roman"/>
                <a:cs typeface="Times New Roman"/>
              </a:rPr>
              <a:t>in a </a:t>
            </a:r>
            <a:r>
              <a:rPr sz="1400" spc="-5" dirty="0">
                <a:latin typeface="Times New Roman"/>
                <a:cs typeface="Times New Roman"/>
              </a:rPr>
              <a:t>relation </a:t>
            </a:r>
            <a:r>
              <a:rPr sz="1400" dirty="0">
                <a:latin typeface="Times New Roman"/>
                <a:cs typeface="Times New Roman"/>
              </a:rPr>
              <a:t>if B is a </a:t>
            </a:r>
            <a:r>
              <a:rPr sz="1400" spc="-5" dirty="0">
                <a:latin typeface="Times New Roman"/>
                <a:cs typeface="Times New Roman"/>
              </a:rPr>
              <a:t>primary-key  attribute and </a:t>
            </a:r>
            <a:r>
              <a:rPr sz="1400" dirty="0">
                <a:latin typeface="Times New Roman"/>
                <a:cs typeface="Times New Roman"/>
              </a:rPr>
              <a:t>A is not a </a:t>
            </a:r>
            <a:r>
              <a:rPr sz="1400" spc="-5" dirty="0">
                <a:latin typeface="Times New Roman"/>
                <a:cs typeface="Times New Roman"/>
              </a:rPr>
              <a:t>candidate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key,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84150" marR="207645">
              <a:lnSpc>
                <a:spcPts val="166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whereas </a:t>
            </a:r>
            <a:r>
              <a:rPr sz="1400" dirty="0">
                <a:latin typeface="Times New Roman"/>
                <a:cs typeface="Times New Roman"/>
              </a:rPr>
              <a:t>BCNF insists </a:t>
            </a:r>
            <a:r>
              <a:rPr sz="1400" spc="-5" dirty="0">
                <a:latin typeface="Times New Roman"/>
                <a:cs typeface="Times New Roman"/>
              </a:rPr>
              <a:t>that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this dependency </a:t>
            </a:r>
            <a:r>
              <a:rPr sz="1400" dirty="0">
                <a:latin typeface="Times New Roman"/>
                <a:cs typeface="Times New Roman"/>
              </a:rPr>
              <a:t>to  </a:t>
            </a:r>
            <a:r>
              <a:rPr sz="1400" spc="-5" dirty="0">
                <a:latin typeface="Times New Roman"/>
                <a:cs typeface="Times New Roman"/>
              </a:rPr>
              <a:t>remain </a:t>
            </a:r>
            <a:r>
              <a:rPr sz="1400" dirty="0">
                <a:latin typeface="Times New Roman"/>
                <a:cs typeface="Times New Roman"/>
              </a:rPr>
              <a:t>in a </a:t>
            </a:r>
            <a:r>
              <a:rPr sz="1400" spc="-5" dirty="0">
                <a:latin typeface="Times New Roman"/>
                <a:cs typeface="Times New Roman"/>
              </a:rPr>
              <a:t>relation, </a:t>
            </a:r>
            <a:r>
              <a:rPr sz="1400" dirty="0">
                <a:latin typeface="Times New Roman"/>
                <a:cs typeface="Times New Roman"/>
              </a:rPr>
              <a:t>A must be a </a:t>
            </a:r>
            <a:r>
              <a:rPr sz="1400" spc="-5" dirty="0">
                <a:latin typeface="Times New Roman"/>
                <a:cs typeface="Times New Roman"/>
              </a:rPr>
              <a:t>candidate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key.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7021" y="3459040"/>
            <a:ext cx="204394" cy="13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84864" y="3467885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37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8548" y="1028351"/>
            <a:ext cx="5423647" cy="2484322"/>
          </a:xfrm>
          <a:custGeom>
            <a:avLst/>
            <a:gdLst/>
            <a:ahLst/>
            <a:cxnLst/>
            <a:rect l="l" t="t" r="r" b="b"/>
            <a:pathLst>
              <a:path w="4191000" h="3215004">
                <a:moveTo>
                  <a:pt x="0" y="0"/>
                </a:moveTo>
                <a:lnTo>
                  <a:pt x="4191000" y="0"/>
                </a:lnTo>
                <a:lnTo>
                  <a:pt x="4191000" y="3214872"/>
                </a:lnTo>
                <a:lnTo>
                  <a:pt x="0" y="3214872"/>
                </a:lnTo>
                <a:lnTo>
                  <a:pt x="0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8548" y="1028351"/>
            <a:ext cx="5423647" cy="2484322"/>
          </a:xfrm>
          <a:custGeom>
            <a:avLst/>
            <a:gdLst/>
            <a:ahLst/>
            <a:cxnLst/>
            <a:rect l="l" t="t" r="r" b="b"/>
            <a:pathLst>
              <a:path w="4191000" h="3215004">
                <a:moveTo>
                  <a:pt x="0" y="0"/>
                </a:moveTo>
                <a:lnTo>
                  <a:pt x="4190998" y="0"/>
                </a:lnTo>
                <a:lnTo>
                  <a:pt x="4190998" y="3214872"/>
                </a:lnTo>
                <a:lnTo>
                  <a:pt x="0" y="3214872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355" y="1293617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D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355" y="1293617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59339" y="1394698"/>
            <a:ext cx="506207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Times New Roman"/>
                <a:cs typeface="Times New Roman"/>
              </a:rPr>
              <a:t>attributes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10355" y="1610721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D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355" y="1610721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97003" y="1928438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D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97003" y="1928438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2" y="0"/>
                </a:lnTo>
                <a:lnTo>
                  <a:pt x="1223962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94442" y="1618573"/>
            <a:ext cx="809438" cy="70788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6675" marR="50800" algn="ctr">
              <a:lnSpc>
                <a:spcPts val="950"/>
              </a:lnSpc>
              <a:spcBef>
                <a:spcPts val="140"/>
              </a:spcBef>
            </a:pPr>
            <a:r>
              <a:rPr sz="800" dirty="0">
                <a:latin typeface="Times New Roman"/>
                <a:cs typeface="Times New Roman"/>
              </a:rPr>
              <a:t>First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normal </a:t>
            </a:r>
            <a:r>
              <a:rPr sz="800" dirty="0">
                <a:latin typeface="Times New Roman"/>
                <a:cs typeface="Times New Roman"/>
              </a:rPr>
              <a:t> form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(1NF)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R="5080" algn="ctr">
              <a:lnSpc>
                <a:spcPts val="950"/>
              </a:lnSpc>
            </a:pPr>
            <a:r>
              <a:rPr sz="800" dirty="0">
                <a:latin typeface="Times New Roman"/>
                <a:cs typeface="Times New Roman"/>
              </a:rPr>
              <a:t>Second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normal 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form(2NF)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97003" y="2562643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D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97003" y="2562643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2" y="0"/>
                </a:lnTo>
                <a:lnTo>
                  <a:pt x="1223962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97003" y="2895231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D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7003" y="2895230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2" y="0"/>
                </a:lnTo>
                <a:lnTo>
                  <a:pt x="1223962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12642" y="2903081"/>
            <a:ext cx="772459" cy="27443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5085" marR="5080" indent="-45720">
              <a:lnSpc>
                <a:spcPts val="950"/>
              </a:lnSpc>
              <a:spcBef>
                <a:spcPts val="140"/>
              </a:spcBef>
            </a:pPr>
            <a:r>
              <a:rPr sz="800" spc="-5" dirty="0">
                <a:latin typeface="Times New Roman"/>
                <a:cs typeface="Times New Roman"/>
              </a:rPr>
              <a:t>Fourth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normal  </a:t>
            </a:r>
            <a:r>
              <a:rPr sz="800" dirty="0">
                <a:latin typeface="Times New Roman"/>
                <a:cs typeface="Times New Roman"/>
              </a:rPr>
              <a:t>Form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(4NF)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97003" y="3256345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D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97003" y="3256345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2" y="0"/>
                </a:lnTo>
                <a:lnTo>
                  <a:pt x="1223962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60118" y="3264195"/>
            <a:ext cx="677956" cy="27443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9685" marR="5080" indent="-20320">
              <a:lnSpc>
                <a:spcPts val="950"/>
              </a:lnSpc>
              <a:spcBef>
                <a:spcPts val="140"/>
              </a:spcBef>
            </a:pPr>
            <a:r>
              <a:rPr sz="800" spc="-5" dirty="0">
                <a:latin typeface="Times New Roman"/>
                <a:cs typeface="Times New Roman"/>
              </a:rPr>
              <a:t>Fifth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normal  </a:t>
            </a:r>
            <a:r>
              <a:rPr sz="800" dirty="0">
                <a:latin typeface="Times New Roman"/>
                <a:cs typeface="Times New Roman"/>
              </a:rPr>
              <a:t>form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(5NF)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62355" y="1398502"/>
            <a:ext cx="1895811" cy="252210"/>
          </a:xfrm>
          <a:custGeom>
            <a:avLst/>
            <a:gdLst/>
            <a:ahLst/>
            <a:cxnLst/>
            <a:rect l="l" t="t" r="r" b="b"/>
            <a:pathLst>
              <a:path w="1464945" h="326389">
                <a:moveTo>
                  <a:pt x="732233" y="0"/>
                </a:moveTo>
                <a:lnTo>
                  <a:pt x="657367" y="842"/>
                </a:lnTo>
                <a:lnTo>
                  <a:pt x="584663" y="3313"/>
                </a:lnTo>
                <a:lnTo>
                  <a:pt x="514490" y="7333"/>
                </a:lnTo>
                <a:lnTo>
                  <a:pt x="447215" y="12818"/>
                </a:lnTo>
                <a:lnTo>
                  <a:pt x="383207" y="19687"/>
                </a:lnTo>
                <a:lnTo>
                  <a:pt x="322835" y="27857"/>
                </a:lnTo>
                <a:lnTo>
                  <a:pt x="266465" y="37247"/>
                </a:lnTo>
                <a:lnTo>
                  <a:pt x="214466" y="47775"/>
                </a:lnTo>
                <a:lnTo>
                  <a:pt x="167206" y="59358"/>
                </a:lnTo>
                <a:lnTo>
                  <a:pt x="125054" y="71915"/>
                </a:lnTo>
                <a:lnTo>
                  <a:pt x="88376" y="85364"/>
                </a:lnTo>
                <a:lnTo>
                  <a:pt x="32919" y="114609"/>
                </a:lnTo>
                <a:lnTo>
                  <a:pt x="3780" y="146437"/>
                </a:lnTo>
                <a:lnTo>
                  <a:pt x="0" y="163114"/>
                </a:lnTo>
                <a:lnTo>
                  <a:pt x="3780" y="179792"/>
                </a:lnTo>
                <a:lnTo>
                  <a:pt x="32919" y="211620"/>
                </a:lnTo>
                <a:lnTo>
                  <a:pt x="88376" y="240865"/>
                </a:lnTo>
                <a:lnTo>
                  <a:pt x="125054" y="254314"/>
                </a:lnTo>
                <a:lnTo>
                  <a:pt x="167206" y="266871"/>
                </a:lnTo>
                <a:lnTo>
                  <a:pt x="214466" y="278455"/>
                </a:lnTo>
                <a:lnTo>
                  <a:pt x="266465" y="288983"/>
                </a:lnTo>
                <a:lnTo>
                  <a:pt x="322835" y="298373"/>
                </a:lnTo>
                <a:lnTo>
                  <a:pt x="383207" y="306543"/>
                </a:lnTo>
                <a:lnTo>
                  <a:pt x="447215" y="313412"/>
                </a:lnTo>
                <a:lnTo>
                  <a:pt x="514490" y="318897"/>
                </a:lnTo>
                <a:lnTo>
                  <a:pt x="584663" y="322917"/>
                </a:lnTo>
                <a:lnTo>
                  <a:pt x="657367" y="325389"/>
                </a:lnTo>
                <a:lnTo>
                  <a:pt x="732233" y="326231"/>
                </a:lnTo>
                <a:lnTo>
                  <a:pt x="807100" y="325389"/>
                </a:lnTo>
                <a:lnTo>
                  <a:pt x="879804" y="322917"/>
                </a:lnTo>
                <a:lnTo>
                  <a:pt x="949978" y="318897"/>
                </a:lnTo>
                <a:lnTo>
                  <a:pt x="1017252" y="313412"/>
                </a:lnTo>
                <a:lnTo>
                  <a:pt x="1081260" y="306543"/>
                </a:lnTo>
                <a:lnTo>
                  <a:pt x="1141633" y="298373"/>
                </a:lnTo>
                <a:lnTo>
                  <a:pt x="1198003" y="288983"/>
                </a:lnTo>
                <a:lnTo>
                  <a:pt x="1250002" y="278455"/>
                </a:lnTo>
                <a:lnTo>
                  <a:pt x="1297261" y="266871"/>
                </a:lnTo>
                <a:lnTo>
                  <a:pt x="1339414" y="254314"/>
                </a:lnTo>
                <a:lnTo>
                  <a:pt x="1376091" y="240865"/>
                </a:lnTo>
                <a:lnTo>
                  <a:pt x="1431548" y="211620"/>
                </a:lnTo>
                <a:lnTo>
                  <a:pt x="1460688" y="179792"/>
                </a:lnTo>
                <a:lnTo>
                  <a:pt x="1464468" y="163114"/>
                </a:lnTo>
                <a:lnTo>
                  <a:pt x="1460688" y="146437"/>
                </a:lnTo>
                <a:lnTo>
                  <a:pt x="1431548" y="114609"/>
                </a:lnTo>
                <a:lnTo>
                  <a:pt x="1376091" y="85364"/>
                </a:lnTo>
                <a:lnTo>
                  <a:pt x="1339414" y="71915"/>
                </a:lnTo>
                <a:lnTo>
                  <a:pt x="1297261" y="59358"/>
                </a:lnTo>
                <a:lnTo>
                  <a:pt x="1250002" y="47775"/>
                </a:lnTo>
                <a:lnTo>
                  <a:pt x="1198003" y="37247"/>
                </a:lnTo>
                <a:lnTo>
                  <a:pt x="1141633" y="27857"/>
                </a:lnTo>
                <a:lnTo>
                  <a:pt x="1081260" y="19687"/>
                </a:lnTo>
                <a:lnTo>
                  <a:pt x="1017252" y="12818"/>
                </a:lnTo>
                <a:lnTo>
                  <a:pt x="949978" y="7333"/>
                </a:lnTo>
                <a:lnTo>
                  <a:pt x="879804" y="3313"/>
                </a:lnTo>
                <a:lnTo>
                  <a:pt x="807100" y="842"/>
                </a:lnTo>
                <a:lnTo>
                  <a:pt x="732233" y="0"/>
                </a:lnTo>
                <a:close/>
              </a:path>
            </a:pathLst>
          </a:custGeom>
          <a:solidFill>
            <a:srgbClr val="DAD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62355" y="1398502"/>
            <a:ext cx="1895811" cy="252210"/>
          </a:xfrm>
          <a:custGeom>
            <a:avLst/>
            <a:gdLst/>
            <a:ahLst/>
            <a:cxnLst/>
            <a:rect l="l" t="t" r="r" b="b"/>
            <a:pathLst>
              <a:path w="1464945" h="326389">
                <a:moveTo>
                  <a:pt x="0" y="163115"/>
                </a:moveTo>
                <a:lnTo>
                  <a:pt x="32919" y="114610"/>
                </a:lnTo>
                <a:lnTo>
                  <a:pt x="88376" y="85365"/>
                </a:lnTo>
                <a:lnTo>
                  <a:pt x="125054" y="71916"/>
                </a:lnTo>
                <a:lnTo>
                  <a:pt x="167206" y="59359"/>
                </a:lnTo>
                <a:lnTo>
                  <a:pt x="214466" y="47775"/>
                </a:lnTo>
                <a:lnTo>
                  <a:pt x="266465" y="37247"/>
                </a:lnTo>
                <a:lnTo>
                  <a:pt x="322835" y="27857"/>
                </a:lnTo>
                <a:lnTo>
                  <a:pt x="383207" y="19687"/>
                </a:lnTo>
                <a:lnTo>
                  <a:pt x="447215" y="12818"/>
                </a:lnTo>
                <a:lnTo>
                  <a:pt x="514490" y="7333"/>
                </a:lnTo>
                <a:lnTo>
                  <a:pt x="584663" y="3313"/>
                </a:lnTo>
                <a:lnTo>
                  <a:pt x="657367" y="842"/>
                </a:lnTo>
                <a:lnTo>
                  <a:pt x="732234" y="0"/>
                </a:lnTo>
                <a:lnTo>
                  <a:pt x="807100" y="842"/>
                </a:lnTo>
                <a:lnTo>
                  <a:pt x="879805" y="3313"/>
                </a:lnTo>
                <a:lnTo>
                  <a:pt x="949978" y="7333"/>
                </a:lnTo>
                <a:lnTo>
                  <a:pt x="1017253" y="12818"/>
                </a:lnTo>
                <a:lnTo>
                  <a:pt x="1081260" y="19687"/>
                </a:lnTo>
                <a:lnTo>
                  <a:pt x="1141633" y="27857"/>
                </a:lnTo>
                <a:lnTo>
                  <a:pt x="1198003" y="37247"/>
                </a:lnTo>
                <a:lnTo>
                  <a:pt x="1250002" y="47775"/>
                </a:lnTo>
                <a:lnTo>
                  <a:pt x="1297261" y="59359"/>
                </a:lnTo>
                <a:lnTo>
                  <a:pt x="1339414" y="71916"/>
                </a:lnTo>
                <a:lnTo>
                  <a:pt x="1376091" y="85365"/>
                </a:lnTo>
                <a:lnTo>
                  <a:pt x="1431548" y="114610"/>
                </a:lnTo>
                <a:lnTo>
                  <a:pt x="1460688" y="146438"/>
                </a:lnTo>
                <a:lnTo>
                  <a:pt x="1464468" y="163115"/>
                </a:lnTo>
                <a:lnTo>
                  <a:pt x="1460688" y="179793"/>
                </a:lnTo>
                <a:lnTo>
                  <a:pt x="1431548" y="211621"/>
                </a:lnTo>
                <a:lnTo>
                  <a:pt x="1376091" y="240866"/>
                </a:lnTo>
                <a:lnTo>
                  <a:pt x="1339414" y="254314"/>
                </a:lnTo>
                <a:lnTo>
                  <a:pt x="1297261" y="266872"/>
                </a:lnTo>
                <a:lnTo>
                  <a:pt x="1250002" y="278455"/>
                </a:lnTo>
                <a:lnTo>
                  <a:pt x="1198003" y="288983"/>
                </a:lnTo>
                <a:lnTo>
                  <a:pt x="1141633" y="298373"/>
                </a:lnTo>
                <a:lnTo>
                  <a:pt x="1081260" y="306543"/>
                </a:lnTo>
                <a:lnTo>
                  <a:pt x="1017253" y="313412"/>
                </a:lnTo>
                <a:lnTo>
                  <a:pt x="949978" y="318897"/>
                </a:lnTo>
                <a:lnTo>
                  <a:pt x="879805" y="322917"/>
                </a:lnTo>
                <a:lnTo>
                  <a:pt x="807100" y="325389"/>
                </a:lnTo>
                <a:lnTo>
                  <a:pt x="732234" y="326231"/>
                </a:lnTo>
                <a:lnTo>
                  <a:pt x="657367" y="325389"/>
                </a:lnTo>
                <a:lnTo>
                  <a:pt x="584663" y="322917"/>
                </a:lnTo>
                <a:lnTo>
                  <a:pt x="514490" y="318897"/>
                </a:lnTo>
                <a:lnTo>
                  <a:pt x="447215" y="313412"/>
                </a:lnTo>
                <a:lnTo>
                  <a:pt x="383207" y="306543"/>
                </a:lnTo>
                <a:lnTo>
                  <a:pt x="322835" y="298373"/>
                </a:lnTo>
                <a:lnTo>
                  <a:pt x="266465" y="288983"/>
                </a:lnTo>
                <a:lnTo>
                  <a:pt x="214466" y="278455"/>
                </a:lnTo>
                <a:lnTo>
                  <a:pt x="167206" y="266872"/>
                </a:lnTo>
                <a:lnTo>
                  <a:pt x="125054" y="254314"/>
                </a:lnTo>
                <a:lnTo>
                  <a:pt x="88376" y="240866"/>
                </a:lnTo>
                <a:lnTo>
                  <a:pt x="32919" y="211621"/>
                </a:lnTo>
                <a:lnTo>
                  <a:pt x="3780" y="179793"/>
                </a:lnTo>
                <a:lnTo>
                  <a:pt x="0" y="163115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09242" y="1443270"/>
            <a:ext cx="1189092" cy="27443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2570" marR="5080" indent="-243204">
              <a:lnSpc>
                <a:spcPts val="950"/>
              </a:lnSpc>
              <a:spcBef>
                <a:spcPts val="140"/>
              </a:spcBef>
            </a:pPr>
            <a:r>
              <a:rPr sz="800" b="1" dirty="0">
                <a:latin typeface="Times New Roman"/>
                <a:cs typeface="Times New Roman"/>
              </a:rPr>
              <a:t>Remove</a:t>
            </a:r>
            <a:r>
              <a:rPr sz="800" b="1" spc="-55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Times New Roman"/>
                <a:cs typeface="Times New Roman"/>
              </a:rPr>
              <a:t>Multivalued  Attributes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59518" y="2353490"/>
            <a:ext cx="1864584" cy="353291"/>
          </a:xfrm>
          <a:custGeom>
            <a:avLst/>
            <a:gdLst/>
            <a:ahLst/>
            <a:cxnLst/>
            <a:rect l="l" t="t" r="r" b="b"/>
            <a:pathLst>
              <a:path w="1440814" h="457200">
                <a:moveTo>
                  <a:pt x="720328" y="0"/>
                </a:moveTo>
                <a:lnTo>
                  <a:pt x="650956" y="1046"/>
                </a:lnTo>
                <a:lnTo>
                  <a:pt x="583449" y="4122"/>
                </a:lnTo>
                <a:lnTo>
                  <a:pt x="518110" y="9130"/>
                </a:lnTo>
                <a:lnTo>
                  <a:pt x="455240" y="15977"/>
                </a:lnTo>
                <a:lnTo>
                  <a:pt x="395142" y="24565"/>
                </a:lnTo>
                <a:lnTo>
                  <a:pt x="338116" y="34798"/>
                </a:lnTo>
                <a:lnTo>
                  <a:pt x="284466" y="46582"/>
                </a:lnTo>
                <a:lnTo>
                  <a:pt x="234493" y="59821"/>
                </a:lnTo>
                <a:lnTo>
                  <a:pt x="188498" y="74417"/>
                </a:lnTo>
                <a:lnTo>
                  <a:pt x="146784" y="90276"/>
                </a:lnTo>
                <a:lnTo>
                  <a:pt x="109652" y="107303"/>
                </a:lnTo>
                <a:lnTo>
                  <a:pt x="50344" y="144473"/>
                </a:lnTo>
                <a:lnTo>
                  <a:pt x="12988" y="185160"/>
                </a:lnTo>
                <a:lnTo>
                  <a:pt x="0" y="228600"/>
                </a:lnTo>
                <a:lnTo>
                  <a:pt x="3297" y="250615"/>
                </a:lnTo>
                <a:lnTo>
                  <a:pt x="28771" y="292774"/>
                </a:lnTo>
                <a:lnTo>
                  <a:pt x="77405" y="331799"/>
                </a:lnTo>
                <a:lnTo>
                  <a:pt x="146784" y="366923"/>
                </a:lnTo>
                <a:lnTo>
                  <a:pt x="188498" y="382782"/>
                </a:lnTo>
                <a:lnTo>
                  <a:pt x="234493" y="397378"/>
                </a:lnTo>
                <a:lnTo>
                  <a:pt x="284466" y="410617"/>
                </a:lnTo>
                <a:lnTo>
                  <a:pt x="338116" y="422401"/>
                </a:lnTo>
                <a:lnTo>
                  <a:pt x="395142" y="432634"/>
                </a:lnTo>
                <a:lnTo>
                  <a:pt x="455240" y="441222"/>
                </a:lnTo>
                <a:lnTo>
                  <a:pt x="518110" y="448069"/>
                </a:lnTo>
                <a:lnTo>
                  <a:pt x="583449" y="453077"/>
                </a:lnTo>
                <a:lnTo>
                  <a:pt x="650956" y="456153"/>
                </a:lnTo>
                <a:lnTo>
                  <a:pt x="720328" y="457200"/>
                </a:lnTo>
                <a:lnTo>
                  <a:pt x="789701" y="456153"/>
                </a:lnTo>
                <a:lnTo>
                  <a:pt x="857207" y="453077"/>
                </a:lnTo>
                <a:lnTo>
                  <a:pt x="922547" y="448069"/>
                </a:lnTo>
                <a:lnTo>
                  <a:pt x="985416" y="441222"/>
                </a:lnTo>
                <a:lnTo>
                  <a:pt x="1045515" y="432634"/>
                </a:lnTo>
                <a:lnTo>
                  <a:pt x="1102540" y="422401"/>
                </a:lnTo>
                <a:lnTo>
                  <a:pt x="1156190" y="410617"/>
                </a:lnTo>
                <a:lnTo>
                  <a:pt x="1206164" y="397378"/>
                </a:lnTo>
                <a:lnTo>
                  <a:pt x="1252159" y="382782"/>
                </a:lnTo>
                <a:lnTo>
                  <a:pt x="1293873" y="366923"/>
                </a:lnTo>
                <a:lnTo>
                  <a:pt x="1331004" y="349896"/>
                </a:lnTo>
                <a:lnTo>
                  <a:pt x="1390313" y="312726"/>
                </a:lnTo>
                <a:lnTo>
                  <a:pt x="1427668" y="272039"/>
                </a:lnTo>
                <a:lnTo>
                  <a:pt x="1440657" y="228600"/>
                </a:lnTo>
                <a:lnTo>
                  <a:pt x="1437360" y="206584"/>
                </a:lnTo>
                <a:lnTo>
                  <a:pt x="1411885" y="164425"/>
                </a:lnTo>
                <a:lnTo>
                  <a:pt x="1363251" y="125400"/>
                </a:lnTo>
                <a:lnTo>
                  <a:pt x="1293873" y="90276"/>
                </a:lnTo>
                <a:lnTo>
                  <a:pt x="1252159" y="74417"/>
                </a:lnTo>
                <a:lnTo>
                  <a:pt x="1206164" y="59821"/>
                </a:lnTo>
                <a:lnTo>
                  <a:pt x="1156190" y="46582"/>
                </a:lnTo>
                <a:lnTo>
                  <a:pt x="1102540" y="34798"/>
                </a:lnTo>
                <a:lnTo>
                  <a:pt x="1045515" y="24565"/>
                </a:lnTo>
                <a:lnTo>
                  <a:pt x="985416" y="15977"/>
                </a:lnTo>
                <a:lnTo>
                  <a:pt x="922547" y="9130"/>
                </a:lnTo>
                <a:lnTo>
                  <a:pt x="857207" y="4122"/>
                </a:lnTo>
                <a:lnTo>
                  <a:pt x="789701" y="1046"/>
                </a:lnTo>
                <a:lnTo>
                  <a:pt x="720328" y="0"/>
                </a:lnTo>
                <a:close/>
              </a:path>
            </a:pathLst>
          </a:custGeom>
          <a:solidFill>
            <a:srgbClr val="DAD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59518" y="2353491"/>
            <a:ext cx="1864584" cy="353291"/>
          </a:xfrm>
          <a:custGeom>
            <a:avLst/>
            <a:gdLst/>
            <a:ahLst/>
            <a:cxnLst/>
            <a:rect l="l" t="t" r="r" b="b"/>
            <a:pathLst>
              <a:path w="1440814" h="457200">
                <a:moveTo>
                  <a:pt x="0" y="228599"/>
                </a:moveTo>
                <a:lnTo>
                  <a:pt x="12988" y="185160"/>
                </a:lnTo>
                <a:lnTo>
                  <a:pt x="50344" y="144473"/>
                </a:lnTo>
                <a:lnTo>
                  <a:pt x="109652" y="107303"/>
                </a:lnTo>
                <a:lnTo>
                  <a:pt x="146784" y="90276"/>
                </a:lnTo>
                <a:lnTo>
                  <a:pt x="188498" y="74417"/>
                </a:lnTo>
                <a:lnTo>
                  <a:pt x="234492" y="59820"/>
                </a:lnTo>
                <a:lnTo>
                  <a:pt x="284466" y="46582"/>
                </a:lnTo>
                <a:lnTo>
                  <a:pt x="338116" y="34798"/>
                </a:lnTo>
                <a:lnTo>
                  <a:pt x="395141" y="24565"/>
                </a:lnTo>
                <a:lnTo>
                  <a:pt x="455240" y="15977"/>
                </a:lnTo>
                <a:lnTo>
                  <a:pt x="518110" y="9130"/>
                </a:lnTo>
                <a:lnTo>
                  <a:pt x="583449" y="4122"/>
                </a:lnTo>
                <a:lnTo>
                  <a:pt x="650956" y="1046"/>
                </a:lnTo>
                <a:lnTo>
                  <a:pt x="720328" y="0"/>
                </a:lnTo>
                <a:lnTo>
                  <a:pt x="789700" y="1046"/>
                </a:lnTo>
                <a:lnTo>
                  <a:pt x="857207" y="4122"/>
                </a:lnTo>
                <a:lnTo>
                  <a:pt x="922546" y="9130"/>
                </a:lnTo>
                <a:lnTo>
                  <a:pt x="985416" y="15977"/>
                </a:lnTo>
                <a:lnTo>
                  <a:pt x="1045514" y="24565"/>
                </a:lnTo>
                <a:lnTo>
                  <a:pt x="1102540" y="34798"/>
                </a:lnTo>
                <a:lnTo>
                  <a:pt x="1156190" y="46582"/>
                </a:lnTo>
                <a:lnTo>
                  <a:pt x="1206163" y="59820"/>
                </a:lnTo>
                <a:lnTo>
                  <a:pt x="1252158" y="74417"/>
                </a:lnTo>
                <a:lnTo>
                  <a:pt x="1293872" y="90276"/>
                </a:lnTo>
                <a:lnTo>
                  <a:pt x="1331003" y="107303"/>
                </a:lnTo>
                <a:lnTo>
                  <a:pt x="1390311" y="144473"/>
                </a:lnTo>
                <a:lnTo>
                  <a:pt x="1427667" y="185160"/>
                </a:lnTo>
                <a:lnTo>
                  <a:pt x="1440656" y="228599"/>
                </a:lnTo>
                <a:lnTo>
                  <a:pt x="1437358" y="250615"/>
                </a:lnTo>
                <a:lnTo>
                  <a:pt x="1411884" y="292774"/>
                </a:lnTo>
                <a:lnTo>
                  <a:pt x="1363250" y="331799"/>
                </a:lnTo>
                <a:lnTo>
                  <a:pt x="1293872" y="366922"/>
                </a:lnTo>
                <a:lnTo>
                  <a:pt x="1252158" y="382782"/>
                </a:lnTo>
                <a:lnTo>
                  <a:pt x="1206163" y="397378"/>
                </a:lnTo>
                <a:lnTo>
                  <a:pt x="1156190" y="410617"/>
                </a:lnTo>
                <a:lnTo>
                  <a:pt x="1102540" y="422401"/>
                </a:lnTo>
                <a:lnTo>
                  <a:pt x="1045514" y="432634"/>
                </a:lnTo>
                <a:lnTo>
                  <a:pt x="985416" y="441222"/>
                </a:lnTo>
                <a:lnTo>
                  <a:pt x="922546" y="448069"/>
                </a:lnTo>
                <a:lnTo>
                  <a:pt x="857207" y="453077"/>
                </a:lnTo>
                <a:lnTo>
                  <a:pt x="789700" y="456153"/>
                </a:lnTo>
                <a:lnTo>
                  <a:pt x="720328" y="457199"/>
                </a:lnTo>
                <a:lnTo>
                  <a:pt x="650956" y="456153"/>
                </a:lnTo>
                <a:lnTo>
                  <a:pt x="583449" y="453077"/>
                </a:lnTo>
                <a:lnTo>
                  <a:pt x="518110" y="448069"/>
                </a:lnTo>
                <a:lnTo>
                  <a:pt x="455240" y="441222"/>
                </a:lnTo>
                <a:lnTo>
                  <a:pt x="395141" y="432634"/>
                </a:lnTo>
                <a:lnTo>
                  <a:pt x="338116" y="422401"/>
                </a:lnTo>
                <a:lnTo>
                  <a:pt x="284466" y="410617"/>
                </a:lnTo>
                <a:lnTo>
                  <a:pt x="234492" y="397378"/>
                </a:lnTo>
                <a:lnTo>
                  <a:pt x="188498" y="382782"/>
                </a:lnTo>
                <a:lnTo>
                  <a:pt x="146784" y="366922"/>
                </a:lnTo>
                <a:lnTo>
                  <a:pt x="109652" y="349896"/>
                </a:lnTo>
                <a:lnTo>
                  <a:pt x="50344" y="312726"/>
                </a:lnTo>
                <a:lnTo>
                  <a:pt x="12988" y="272039"/>
                </a:lnTo>
                <a:lnTo>
                  <a:pt x="0" y="228599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04185" y="2413080"/>
            <a:ext cx="1166906" cy="33137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indent="-635" algn="ctr">
              <a:lnSpc>
                <a:spcPct val="98200"/>
              </a:lnSpc>
              <a:spcBef>
                <a:spcPts val="114"/>
              </a:spcBef>
            </a:pPr>
            <a:r>
              <a:rPr sz="700" spc="-5" dirty="0">
                <a:latin typeface="Times New Roman"/>
                <a:cs typeface="Times New Roman"/>
              </a:rPr>
              <a:t>Remove remaining  anomalies resulting</a:t>
            </a:r>
            <a:r>
              <a:rPr sz="700" spc="-2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from  </a:t>
            </a:r>
            <a:r>
              <a:rPr sz="700" spc="-5" dirty="0">
                <a:latin typeface="Times New Roman"/>
                <a:cs typeface="Times New Roman"/>
              </a:rPr>
              <a:t>multiple candidate</a:t>
            </a:r>
            <a:r>
              <a:rPr sz="700" spc="-1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keys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68763" y="2737449"/>
            <a:ext cx="1815278" cy="288521"/>
          </a:xfrm>
          <a:custGeom>
            <a:avLst/>
            <a:gdLst/>
            <a:ahLst/>
            <a:cxnLst/>
            <a:rect l="l" t="t" r="r" b="b"/>
            <a:pathLst>
              <a:path w="1402714" h="373379">
                <a:moveTo>
                  <a:pt x="701278" y="0"/>
                </a:moveTo>
                <a:lnTo>
                  <a:pt x="629577" y="963"/>
                </a:lnTo>
                <a:lnTo>
                  <a:pt x="559946" y="3789"/>
                </a:lnTo>
                <a:lnTo>
                  <a:pt x="492739" y="8386"/>
                </a:lnTo>
                <a:lnTo>
                  <a:pt x="428309" y="14658"/>
                </a:lnTo>
                <a:lnTo>
                  <a:pt x="367007" y="22513"/>
                </a:lnTo>
                <a:lnTo>
                  <a:pt x="309187" y="31856"/>
                </a:lnTo>
                <a:lnTo>
                  <a:pt x="255200" y="42595"/>
                </a:lnTo>
                <a:lnTo>
                  <a:pt x="205399" y="54634"/>
                </a:lnTo>
                <a:lnTo>
                  <a:pt x="160137" y="67880"/>
                </a:lnTo>
                <a:lnTo>
                  <a:pt x="119767" y="82240"/>
                </a:lnTo>
                <a:lnTo>
                  <a:pt x="84640" y="97620"/>
                </a:lnTo>
                <a:lnTo>
                  <a:pt x="31528" y="131063"/>
                </a:lnTo>
                <a:lnTo>
                  <a:pt x="3620" y="167460"/>
                </a:lnTo>
                <a:lnTo>
                  <a:pt x="0" y="186532"/>
                </a:lnTo>
                <a:lnTo>
                  <a:pt x="3620" y="205604"/>
                </a:lnTo>
                <a:lnTo>
                  <a:pt x="31528" y="242000"/>
                </a:lnTo>
                <a:lnTo>
                  <a:pt x="84640" y="275443"/>
                </a:lnTo>
                <a:lnTo>
                  <a:pt x="119767" y="290823"/>
                </a:lnTo>
                <a:lnTo>
                  <a:pt x="160137" y="305183"/>
                </a:lnTo>
                <a:lnTo>
                  <a:pt x="205399" y="318429"/>
                </a:lnTo>
                <a:lnTo>
                  <a:pt x="255200" y="330468"/>
                </a:lnTo>
                <a:lnTo>
                  <a:pt x="309187" y="341206"/>
                </a:lnTo>
                <a:lnTo>
                  <a:pt x="367007" y="350550"/>
                </a:lnTo>
                <a:lnTo>
                  <a:pt x="428309" y="358405"/>
                </a:lnTo>
                <a:lnTo>
                  <a:pt x="492739" y="364677"/>
                </a:lnTo>
                <a:lnTo>
                  <a:pt x="559946" y="369274"/>
                </a:lnTo>
                <a:lnTo>
                  <a:pt x="629577" y="372100"/>
                </a:lnTo>
                <a:lnTo>
                  <a:pt x="701278" y="373063"/>
                </a:lnTo>
                <a:lnTo>
                  <a:pt x="772980" y="372100"/>
                </a:lnTo>
                <a:lnTo>
                  <a:pt x="842610" y="369274"/>
                </a:lnTo>
                <a:lnTo>
                  <a:pt x="909817" y="364677"/>
                </a:lnTo>
                <a:lnTo>
                  <a:pt x="974247" y="358405"/>
                </a:lnTo>
                <a:lnTo>
                  <a:pt x="1035548" y="350550"/>
                </a:lnTo>
                <a:lnTo>
                  <a:pt x="1093369" y="341206"/>
                </a:lnTo>
                <a:lnTo>
                  <a:pt x="1147356" y="330468"/>
                </a:lnTo>
                <a:lnTo>
                  <a:pt x="1197156" y="318429"/>
                </a:lnTo>
                <a:lnTo>
                  <a:pt x="1242418" y="305183"/>
                </a:lnTo>
                <a:lnTo>
                  <a:pt x="1282788" y="290823"/>
                </a:lnTo>
                <a:lnTo>
                  <a:pt x="1317915" y="275443"/>
                </a:lnTo>
                <a:lnTo>
                  <a:pt x="1371028" y="242000"/>
                </a:lnTo>
                <a:lnTo>
                  <a:pt x="1398935" y="205604"/>
                </a:lnTo>
                <a:lnTo>
                  <a:pt x="1402556" y="186532"/>
                </a:lnTo>
                <a:lnTo>
                  <a:pt x="1398935" y="167460"/>
                </a:lnTo>
                <a:lnTo>
                  <a:pt x="1371028" y="131063"/>
                </a:lnTo>
                <a:lnTo>
                  <a:pt x="1317915" y="97620"/>
                </a:lnTo>
                <a:lnTo>
                  <a:pt x="1282788" y="82240"/>
                </a:lnTo>
                <a:lnTo>
                  <a:pt x="1242418" y="67880"/>
                </a:lnTo>
                <a:lnTo>
                  <a:pt x="1197156" y="54634"/>
                </a:lnTo>
                <a:lnTo>
                  <a:pt x="1147356" y="42595"/>
                </a:lnTo>
                <a:lnTo>
                  <a:pt x="1093369" y="31856"/>
                </a:lnTo>
                <a:lnTo>
                  <a:pt x="1035548" y="22513"/>
                </a:lnTo>
                <a:lnTo>
                  <a:pt x="974247" y="14658"/>
                </a:lnTo>
                <a:lnTo>
                  <a:pt x="909817" y="8386"/>
                </a:lnTo>
                <a:lnTo>
                  <a:pt x="842610" y="3789"/>
                </a:lnTo>
                <a:lnTo>
                  <a:pt x="772980" y="963"/>
                </a:lnTo>
                <a:lnTo>
                  <a:pt x="701278" y="0"/>
                </a:lnTo>
                <a:close/>
              </a:path>
            </a:pathLst>
          </a:custGeom>
          <a:solidFill>
            <a:srgbClr val="FFFA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68763" y="2737449"/>
            <a:ext cx="1815278" cy="288521"/>
          </a:xfrm>
          <a:custGeom>
            <a:avLst/>
            <a:gdLst/>
            <a:ahLst/>
            <a:cxnLst/>
            <a:rect l="l" t="t" r="r" b="b"/>
            <a:pathLst>
              <a:path w="1402714" h="373379">
                <a:moveTo>
                  <a:pt x="0" y="186531"/>
                </a:moveTo>
                <a:lnTo>
                  <a:pt x="14247" y="148938"/>
                </a:lnTo>
                <a:lnTo>
                  <a:pt x="55109" y="113925"/>
                </a:lnTo>
                <a:lnTo>
                  <a:pt x="119767" y="82240"/>
                </a:lnTo>
                <a:lnTo>
                  <a:pt x="160137" y="67880"/>
                </a:lnTo>
                <a:lnTo>
                  <a:pt x="205399" y="54633"/>
                </a:lnTo>
                <a:lnTo>
                  <a:pt x="255199" y="42594"/>
                </a:lnTo>
                <a:lnTo>
                  <a:pt x="309186" y="31856"/>
                </a:lnTo>
                <a:lnTo>
                  <a:pt x="367007" y="22513"/>
                </a:lnTo>
                <a:lnTo>
                  <a:pt x="428308" y="14658"/>
                </a:lnTo>
                <a:lnTo>
                  <a:pt x="492739" y="8386"/>
                </a:lnTo>
                <a:lnTo>
                  <a:pt x="559945" y="3789"/>
                </a:lnTo>
                <a:lnTo>
                  <a:pt x="629576" y="963"/>
                </a:lnTo>
                <a:lnTo>
                  <a:pt x="701277" y="0"/>
                </a:lnTo>
                <a:lnTo>
                  <a:pt x="772979" y="963"/>
                </a:lnTo>
                <a:lnTo>
                  <a:pt x="842609" y="3789"/>
                </a:lnTo>
                <a:lnTo>
                  <a:pt x="909816" y="8386"/>
                </a:lnTo>
                <a:lnTo>
                  <a:pt x="974246" y="14658"/>
                </a:lnTo>
                <a:lnTo>
                  <a:pt x="1035548" y="22513"/>
                </a:lnTo>
                <a:lnTo>
                  <a:pt x="1093368" y="31856"/>
                </a:lnTo>
                <a:lnTo>
                  <a:pt x="1147355" y="42594"/>
                </a:lnTo>
                <a:lnTo>
                  <a:pt x="1197156" y="54633"/>
                </a:lnTo>
                <a:lnTo>
                  <a:pt x="1242417" y="67880"/>
                </a:lnTo>
                <a:lnTo>
                  <a:pt x="1282788" y="82240"/>
                </a:lnTo>
                <a:lnTo>
                  <a:pt x="1317915" y="97619"/>
                </a:lnTo>
                <a:lnTo>
                  <a:pt x="1371027" y="131062"/>
                </a:lnTo>
                <a:lnTo>
                  <a:pt x="1398934" y="167459"/>
                </a:lnTo>
                <a:lnTo>
                  <a:pt x="1402555" y="186531"/>
                </a:lnTo>
                <a:lnTo>
                  <a:pt x="1398934" y="205603"/>
                </a:lnTo>
                <a:lnTo>
                  <a:pt x="1371027" y="242000"/>
                </a:lnTo>
                <a:lnTo>
                  <a:pt x="1317915" y="275443"/>
                </a:lnTo>
                <a:lnTo>
                  <a:pt x="1282788" y="290822"/>
                </a:lnTo>
                <a:lnTo>
                  <a:pt x="1242417" y="305182"/>
                </a:lnTo>
                <a:lnTo>
                  <a:pt x="1197156" y="318429"/>
                </a:lnTo>
                <a:lnTo>
                  <a:pt x="1147355" y="330468"/>
                </a:lnTo>
                <a:lnTo>
                  <a:pt x="1093368" y="341206"/>
                </a:lnTo>
                <a:lnTo>
                  <a:pt x="1035548" y="350549"/>
                </a:lnTo>
                <a:lnTo>
                  <a:pt x="974246" y="358404"/>
                </a:lnTo>
                <a:lnTo>
                  <a:pt x="909816" y="364676"/>
                </a:lnTo>
                <a:lnTo>
                  <a:pt x="842609" y="369273"/>
                </a:lnTo>
                <a:lnTo>
                  <a:pt x="772979" y="372099"/>
                </a:lnTo>
                <a:lnTo>
                  <a:pt x="701277" y="373062"/>
                </a:lnTo>
                <a:lnTo>
                  <a:pt x="629576" y="372099"/>
                </a:lnTo>
                <a:lnTo>
                  <a:pt x="559945" y="369273"/>
                </a:lnTo>
                <a:lnTo>
                  <a:pt x="492739" y="364676"/>
                </a:lnTo>
                <a:lnTo>
                  <a:pt x="428308" y="358404"/>
                </a:lnTo>
                <a:lnTo>
                  <a:pt x="367007" y="350549"/>
                </a:lnTo>
                <a:lnTo>
                  <a:pt x="309186" y="341206"/>
                </a:lnTo>
                <a:lnTo>
                  <a:pt x="255199" y="330468"/>
                </a:lnTo>
                <a:lnTo>
                  <a:pt x="205399" y="318429"/>
                </a:lnTo>
                <a:lnTo>
                  <a:pt x="160137" y="305182"/>
                </a:lnTo>
                <a:lnTo>
                  <a:pt x="119767" y="290822"/>
                </a:lnTo>
                <a:lnTo>
                  <a:pt x="84640" y="275443"/>
                </a:lnTo>
                <a:lnTo>
                  <a:pt x="31528" y="242000"/>
                </a:lnTo>
                <a:lnTo>
                  <a:pt x="3620" y="205603"/>
                </a:lnTo>
                <a:lnTo>
                  <a:pt x="0" y="186531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04912" y="2787517"/>
            <a:ext cx="1130748" cy="27443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57480" marR="5080" indent="-158115">
              <a:lnSpc>
                <a:spcPts val="950"/>
              </a:lnSpc>
              <a:spcBef>
                <a:spcPts val="140"/>
              </a:spcBef>
            </a:pPr>
            <a:r>
              <a:rPr sz="800" spc="-5" dirty="0">
                <a:latin typeface="Times New Roman"/>
                <a:cs typeface="Times New Roman"/>
              </a:rPr>
              <a:t>Remove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Multivalued  Dependencies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86562" y="1492195"/>
            <a:ext cx="2465" cy="104515"/>
          </a:xfrm>
          <a:custGeom>
            <a:avLst/>
            <a:gdLst/>
            <a:ahLst/>
            <a:cxnLst/>
            <a:rect l="l" t="t" r="r" b="b"/>
            <a:pathLst>
              <a:path w="1905" h="135255">
                <a:moveTo>
                  <a:pt x="0" y="0"/>
                </a:moveTo>
                <a:lnTo>
                  <a:pt x="1502" y="135255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46983" y="1572887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5">
                <a:moveTo>
                  <a:pt x="63496" y="0"/>
                </a:moveTo>
                <a:lnTo>
                  <a:pt x="0" y="704"/>
                </a:lnTo>
                <a:lnTo>
                  <a:pt x="32170" y="38450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86562" y="1817346"/>
            <a:ext cx="2465" cy="102062"/>
          </a:xfrm>
          <a:custGeom>
            <a:avLst/>
            <a:gdLst/>
            <a:ahLst/>
            <a:cxnLst/>
            <a:rect l="l" t="t" r="r" b="b"/>
            <a:pathLst>
              <a:path w="1905" h="132080">
                <a:moveTo>
                  <a:pt x="0" y="0"/>
                </a:moveTo>
                <a:lnTo>
                  <a:pt x="1500" y="13208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46970" y="1895578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5">
                <a:moveTo>
                  <a:pt x="63496" y="0"/>
                </a:moveTo>
                <a:lnTo>
                  <a:pt x="0" y="721"/>
                </a:lnTo>
                <a:lnTo>
                  <a:pt x="32180" y="38458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86562" y="2141883"/>
            <a:ext cx="2465" cy="102062"/>
          </a:xfrm>
          <a:custGeom>
            <a:avLst/>
            <a:gdLst/>
            <a:ahLst/>
            <a:cxnLst/>
            <a:rect l="l" t="t" r="r" b="b"/>
            <a:pathLst>
              <a:path w="1905" h="132080">
                <a:moveTo>
                  <a:pt x="0" y="0"/>
                </a:moveTo>
                <a:lnTo>
                  <a:pt x="1500" y="13208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46970" y="2220116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5">
                <a:moveTo>
                  <a:pt x="63496" y="0"/>
                </a:moveTo>
                <a:lnTo>
                  <a:pt x="0" y="721"/>
                </a:lnTo>
                <a:lnTo>
                  <a:pt x="32180" y="38458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87533" y="2464119"/>
            <a:ext cx="0" cy="85378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352"/>
                </a:lnTo>
              </a:path>
            </a:pathLst>
          </a:custGeom>
          <a:ln w="9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46970" y="2522350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5">
                <a:moveTo>
                  <a:pt x="63496" y="0"/>
                </a:moveTo>
                <a:lnTo>
                  <a:pt x="0" y="720"/>
                </a:lnTo>
                <a:lnTo>
                  <a:pt x="32180" y="38458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86562" y="2784138"/>
            <a:ext cx="2465" cy="102062"/>
          </a:xfrm>
          <a:custGeom>
            <a:avLst/>
            <a:gdLst/>
            <a:ahLst/>
            <a:cxnLst/>
            <a:rect l="l" t="t" r="r" b="b"/>
            <a:pathLst>
              <a:path w="1905" h="132079">
                <a:moveTo>
                  <a:pt x="0" y="0"/>
                </a:moveTo>
                <a:lnTo>
                  <a:pt x="1500" y="13208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46970" y="2862371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5">
                <a:moveTo>
                  <a:pt x="63496" y="0"/>
                </a:moveTo>
                <a:lnTo>
                  <a:pt x="0" y="721"/>
                </a:lnTo>
                <a:lnTo>
                  <a:pt x="32180" y="38458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4578" y="3078936"/>
            <a:ext cx="2465" cy="166832"/>
          </a:xfrm>
          <a:custGeom>
            <a:avLst/>
            <a:gdLst/>
            <a:ahLst/>
            <a:cxnLst/>
            <a:rect l="l" t="t" r="r" b="b"/>
            <a:pathLst>
              <a:path w="1905" h="215900">
                <a:moveTo>
                  <a:pt x="1533" y="0"/>
                </a:moveTo>
                <a:lnTo>
                  <a:pt x="0" y="215423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43772" y="3221673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5">
                <a:moveTo>
                  <a:pt x="0" y="0"/>
                </a:moveTo>
                <a:lnTo>
                  <a:pt x="31476" y="38324"/>
                </a:lnTo>
                <a:lnTo>
                  <a:pt x="63497" y="4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83119" y="1558586"/>
            <a:ext cx="1725706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99" y="0"/>
                </a:lnTo>
              </a:path>
            </a:pathLst>
          </a:custGeom>
          <a:ln w="14287">
            <a:solidFill>
              <a:srgbClr val="FFD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971378" y="1047378"/>
            <a:ext cx="3831889" cy="46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Figure: </a:t>
            </a:r>
            <a:r>
              <a:rPr sz="1400" dirty="0">
                <a:latin typeface="Times New Roman"/>
                <a:cs typeface="Times New Roman"/>
              </a:rPr>
              <a:t>4-22 </a:t>
            </a:r>
            <a:r>
              <a:rPr sz="1400" spc="-5" dirty="0">
                <a:latin typeface="Times New Roman"/>
                <a:cs typeface="Times New Roman"/>
              </a:rPr>
              <a:t>Steps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Normalization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r>
              <a:rPr sz="800" spc="-15" dirty="0">
                <a:latin typeface="Times New Roman"/>
                <a:cs typeface="Times New Roman"/>
              </a:rPr>
              <a:t>Table </a:t>
            </a:r>
            <a:r>
              <a:rPr sz="800" dirty="0">
                <a:latin typeface="Times New Roman"/>
                <a:cs typeface="Times New Roman"/>
              </a:rPr>
              <a:t>with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Multivalued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62355" y="1751179"/>
            <a:ext cx="1895811" cy="252210"/>
          </a:xfrm>
          <a:custGeom>
            <a:avLst/>
            <a:gdLst/>
            <a:ahLst/>
            <a:cxnLst/>
            <a:rect l="l" t="t" r="r" b="b"/>
            <a:pathLst>
              <a:path w="1464945" h="326389">
                <a:moveTo>
                  <a:pt x="732233" y="0"/>
                </a:moveTo>
                <a:lnTo>
                  <a:pt x="657367" y="842"/>
                </a:lnTo>
                <a:lnTo>
                  <a:pt x="584663" y="3313"/>
                </a:lnTo>
                <a:lnTo>
                  <a:pt x="514490" y="7333"/>
                </a:lnTo>
                <a:lnTo>
                  <a:pt x="447215" y="12818"/>
                </a:lnTo>
                <a:lnTo>
                  <a:pt x="383207" y="19687"/>
                </a:lnTo>
                <a:lnTo>
                  <a:pt x="322835" y="27857"/>
                </a:lnTo>
                <a:lnTo>
                  <a:pt x="266465" y="37247"/>
                </a:lnTo>
                <a:lnTo>
                  <a:pt x="214466" y="47775"/>
                </a:lnTo>
                <a:lnTo>
                  <a:pt x="167206" y="59359"/>
                </a:lnTo>
                <a:lnTo>
                  <a:pt x="125054" y="71916"/>
                </a:lnTo>
                <a:lnTo>
                  <a:pt x="88376" y="85365"/>
                </a:lnTo>
                <a:lnTo>
                  <a:pt x="32919" y="114610"/>
                </a:lnTo>
                <a:lnTo>
                  <a:pt x="3780" y="146438"/>
                </a:lnTo>
                <a:lnTo>
                  <a:pt x="0" y="163116"/>
                </a:lnTo>
                <a:lnTo>
                  <a:pt x="3780" y="179793"/>
                </a:lnTo>
                <a:lnTo>
                  <a:pt x="32919" y="211621"/>
                </a:lnTo>
                <a:lnTo>
                  <a:pt x="88376" y="240866"/>
                </a:lnTo>
                <a:lnTo>
                  <a:pt x="125054" y="254315"/>
                </a:lnTo>
                <a:lnTo>
                  <a:pt x="167206" y="266873"/>
                </a:lnTo>
                <a:lnTo>
                  <a:pt x="214466" y="278456"/>
                </a:lnTo>
                <a:lnTo>
                  <a:pt x="266465" y="288984"/>
                </a:lnTo>
                <a:lnTo>
                  <a:pt x="322835" y="298374"/>
                </a:lnTo>
                <a:lnTo>
                  <a:pt x="383207" y="306545"/>
                </a:lnTo>
                <a:lnTo>
                  <a:pt x="447215" y="313413"/>
                </a:lnTo>
                <a:lnTo>
                  <a:pt x="514490" y="318899"/>
                </a:lnTo>
                <a:lnTo>
                  <a:pt x="584663" y="322918"/>
                </a:lnTo>
                <a:lnTo>
                  <a:pt x="657367" y="325390"/>
                </a:lnTo>
                <a:lnTo>
                  <a:pt x="732233" y="326232"/>
                </a:lnTo>
                <a:lnTo>
                  <a:pt x="807100" y="325390"/>
                </a:lnTo>
                <a:lnTo>
                  <a:pt x="879804" y="322918"/>
                </a:lnTo>
                <a:lnTo>
                  <a:pt x="949978" y="318899"/>
                </a:lnTo>
                <a:lnTo>
                  <a:pt x="1017252" y="313413"/>
                </a:lnTo>
                <a:lnTo>
                  <a:pt x="1081260" y="306545"/>
                </a:lnTo>
                <a:lnTo>
                  <a:pt x="1141633" y="298374"/>
                </a:lnTo>
                <a:lnTo>
                  <a:pt x="1198003" y="288984"/>
                </a:lnTo>
                <a:lnTo>
                  <a:pt x="1250002" y="278456"/>
                </a:lnTo>
                <a:lnTo>
                  <a:pt x="1297261" y="266873"/>
                </a:lnTo>
                <a:lnTo>
                  <a:pt x="1339414" y="254315"/>
                </a:lnTo>
                <a:lnTo>
                  <a:pt x="1376091" y="240866"/>
                </a:lnTo>
                <a:lnTo>
                  <a:pt x="1431548" y="211621"/>
                </a:lnTo>
                <a:lnTo>
                  <a:pt x="1460688" y="179793"/>
                </a:lnTo>
                <a:lnTo>
                  <a:pt x="1464468" y="163116"/>
                </a:lnTo>
                <a:lnTo>
                  <a:pt x="1460688" y="146438"/>
                </a:lnTo>
                <a:lnTo>
                  <a:pt x="1431548" y="114610"/>
                </a:lnTo>
                <a:lnTo>
                  <a:pt x="1376091" y="85365"/>
                </a:lnTo>
                <a:lnTo>
                  <a:pt x="1339414" y="71916"/>
                </a:lnTo>
                <a:lnTo>
                  <a:pt x="1297261" y="59359"/>
                </a:lnTo>
                <a:lnTo>
                  <a:pt x="1250002" y="47775"/>
                </a:lnTo>
                <a:lnTo>
                  <a:pt x="1198003" y="37247"/>
                </a:lnTo>
                <a:lnTo>
                  <a:pt x="1141633" y="27857"/>
                </a:lnTo>
                <a:lnTo>
                  <a:pt x="1081260" y="19687"/>
                </a:lnTo>
                <a:lnTo>
                  <a:pt x="1017252" y="12818"/>
                </a:lnTo>
                <a:lnTo>
                  <a:pt x="949978" y="7333"/>
                </a:lnTo>
                <a:lnTo>
                  <a:pt x="879804" y="3313"/>
                </a:lnTo>
                <a:lnTo>
                  <a:pt x="807100" y="842"/>
                </a:lnTo>
                <a:lnTo>
                  <a:pt x="732233" y="0"/>
                </a:lnTo>
                <a:close/>
              </a:path>
            </a:pathLst>
          </a:custGeom>
          <a:solidFill>
            <a:srgbClr val="DAD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62355" y="1751179"/>
            <a:ext cx="1895811" cy="252210"/>
          </a:xfrm>
          <a:custGeom>
            <a:avLst/>
            <a:gdLst/>
            <a:ahLst/>
            <a:cxnLst/>
            <a:rect l="l" t="t" r="r" b="b"/>
            <a:pathLst>
              <a:path w="1464945" h="326389">
                <a:moveTo>
                  <a:pt x="0" y="163115"/>
                </a:moveTo>
                <a:lnTo>
                  <a:pt x="32919" y="114610"/>
                </a:lnTo>
                <a:lnTo>
                  <a:pt x="88376" y="85365"/>
                </a:lnTo>
                <a:lnTo>
                  <a:pt x="125054" y="71916"/>
                </a:lnTo>
                <a:lnTo>
                  <a:pt x="167206" y="59359"/>
                </a:lnTo>
                <a:lnTo>
                  <a:pt x="214466" y="47775"/>
                </a:lnTo>
                <a:lnTo>
                  <a:pt x="266465" y="37247"/>
                </a:lnTo>
                <a:lnTo>
                  <a:pt x="322835" y="27857"/>
                </a:lnTo>
                <a:lnTo>
                  <a:pt x="383207" y="19687"/>
                </a:lnTo>
                <a:lnTo>
                  <a:pt x="447215" y="12818"/>
                </a:lnTo>
                <a:lnTo>
                  <a:pt x="514490" y="7333"/>
                </a:lnTo>
                <a:lnTo>
                  <a:pt x="584663" y="3313"/>
                </a:lnTo>
                <a:lnTo>
                  <a:pt x="657367" y="842"/>
                </a:lnTo>
                <a:lnTo>
                  <a:pt x="732234" y="0"/>
                </a:lnTo>
                <a:lnTo>
                  <a:pt x="807100" y="842"/>
                </a:lnTo>
                <a:lnTo>
                  <a:pt x="879805" y="3313"/>
                </a:lnTo>
                <a:lnTo>
                  <a:pt x="949978" y="7333"/>
                </a:lnTo>
                <a:lnTo>
                  <a:pt x="1017253" y="12818"/>
                </a:lnTo>
                <a:lnTo>
                  <a:pt x="1081260" y="19687"/>
                </a:lnTo>
                <a:lnTo>
                  <a:pt x="1141633" y="27857"/>
                </a:lnTo>
                <a:lnTo>
                  <a:pt x="1198003" y="37247"/>
                </a:lnTo>
                <a:lnTo>
                  <a:pt x="1250002" y="47775"/>
                </a:lnTo>
                <a:lnTo>
                  <a:pt x="1297261" y="59359"/>
                </a:lnTo>
                <a:lnTo>
                  <a:pt x="1339414" y="71916"/>
                </a:lnTo>
                <a:lnTo>
                  <a:pt x="1376091" y="85365"/>
                </a:lnTo>
                <a:lnTo>
                  <a:pt x="1431548" y="114610"/>
                </a:lnTo>
                <a:lnTo>
                  <a:pt x="1460688" y="146438"/>
                </a:lnTo>
                <a:lnTo>
                  <a:pt x="1464468" y="163115"/>
                </a:lnTo>
                <a:lnTo>
                  <a:pt x="1460688" y="179793"/>
                </a:lnTo>
                <a:lnTo>
                  <a:pt x="1431548" y="211621"/>
                </a:lnTo>
                <a:lnTo>
                  <a:pt x="1376091" y="240866"/>
                </a:lnTo>
                <a:lnTo>
                  <a:pt x="1339414" y="254315"/>
                </a:lnTo>
                <a:lnTo>
                  <a:pt x="1297261" y="266872"/>
                </a:lnTo>
                <a:lnTo>
                  <a:pt x="1250002" y="278456"/>
                </a:lnTo>
                <a:lnTo>
                  <a:pt x="1198003" y="288984"/>
                </a:lnTo>
                <a:lnTo>
                  <a:pt x="1141633" y="298374"/>
                </a:lnTo>
                <a:lnTo>
                  <a:pt x="1081260" y="306544"/>
                </a:lnTo>
                <a:lnTo>
                  <a:pt x="1017253" y="313413"/>
                </a:lnTo>
                <a:lnTo>
                  <a:pt x="949978" y="318898"/>
                </a:lnTo>
                <a:lnTo>
                  <a:pt x="879805" y="322918"/>
                </a:lnTo>
                <a:lnTo>
                  <a:pt x="807100" y="325389"/>
                </a:lnTo>
                <a:lnTo>
                  <a:pt x="732234" y="326231"/>
                </a:lnTo>
                <a:lnTo>
                  <a:pt x="657367" y="325389"/>
                </a:lnTo>
                <a:lnTo>
                  <a:pt x="584663" y="322918"/>
                </a:lnTo>
                <a:lnTo>
                  <a:pt x="514490" y="318898"/>
                </a:lnTo>
                <a:lnTo>
                  <a:pt x="447215" y="313413"/>
                </a:lnTo>
                <a:lnTo>
                  <a:pt x="383207" y="306544"/>
                </a:lnTo>
                <a:lnTo>
                  <a:pt x="322835" y="298374"/>
                </a:lnTo>
                <a:lnTo>
                  <a:pt x="266465" y="288984"/>
                </a:lnTo>
                <a:lnTo>
                  <a:pt x="214466" y="278456"/>
                </a:lnTo>
                <a:lnTo>
                  <a:pt x="167206" y="266872"/>
                </a:lnTo>
                <a:lnTo>
                  <a:pt x="125054" y="254315"/>
                </a:lnTo>
                <a:lnTo>
                  <a:pt x="88376" y="240866"/>
                </a:lnTo>
                <a:lnTo>
                  <a:pt x="32919" y="211621"/>
                </a:lnTo>
                <a:lnTo>
                  <a:pt x="3780" y="179793"/>
                </a:lnTo>
                <a:lnTo>
                  <a:pt x="0" y="163115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959086" y="1795947"/>
            <a:ext cx="889149" cy="27443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3340" marR="5080" indent="-53975">
              <a:lnSpc>
                <a:spcPts val="950"/>
              </a:lnSpc>
              <a:spcBef>
                <a:spcPts val="140"/>
              </a:spcBef>
            </a:pPr>
            <a:r>
              <a:rPr sz="800" b="1" dirty="0">
                <a:latin typeface="Times New Roman"/>
                <a:cs typeface="Times New Roman"/>
              </a:rPr>
              <a:t>Remove</a:t>
            </a:r>
            <a:r>
              <a:rPr sz="800" b="1" spc="-70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Times New Roman"/>
                <a:cs typeface="Times New Roman"/>
              </a:rPr>
              <a:t>Partial  </a:t>
            </a:r>
            <a:r>
              <a:rPr sz="800" b="1" dirty="0">
                <a:latin typeface="Times New Roman"/>
                <a:cs typeface="Times New Roman"/>
              </a:rPr>
              <a:t>Dependencies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83119" y="1882436"/>
            <a:ext cx="1725706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99" y="0"/>
                </a:lnTo>
              </a:path>
            </a:pathLst>
          </a:custGeom>
          <a:ln w="14287">
            <a:solidFill>
              <a:srgbClr val="FFD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62355" y="2068281"/>
            <a:ext cx="1846505" cy="252210"/>
          </a:xfrm>
          <a:custGeom>
            <a:avLst/>
            <a:gdLst/>
            <a:ahLst/>
            <a:cxnLst/>
            <a:rect l="l" t="t" r="r" b="b"/>
            <a:pathLst>
              <a:path w="1426845" h="326389">
                <a:moveTo>
                  <a:pt x="713183" y="0"/>
                </a:moveTo>
                <a:lnTo>
                  <a:pt x="640264" y="842"/>
                </a:lnTo>
                <a:lnTo>
                  <a:pt x="569452" y="3313"/>
                </a:lnTo>
                <a:lnTo>
                  <a:pt x="501104" y="7333"/>
                </a:lnTo>
                <a:lnTo>
                  <a:pt x="435580" y="12818"/>
                </a:lnTo>
                <a:lnTo>
                  <a:pt x="373238" y="19687"/>
                </a:lnTo>
                <a:lnTo>
                  <a:pt x="314436" y="27857"/>
                </a:lnTo>
                <a:lnTo>
                  <a:pt x="259532" y="37247"/>
                </a:lnTo>
                <a:lnTo>
                  <a:pt x="208886" y="47775"/>
                </a:lnTo>
                <a:lnTo>
                  <a:pt x="162856" y="59359"/>
                </a:lnTo>
                <a:lnTo>
                  <a:pt x="121800" y="71916"/>
                </a:lnTo>
                <a:lnTo>
                  <a:pt x="86077" y="85365"/>
                </a:lnTo>
                <a:lnTo>
                  <a:pt x="32063" y="114610"/>
                </a:lnTo>
                <a:lnTo>
                  <a:pt x="3682" y="146438"/>
                </a:lnTo>
                <a:lnTo>
                  <a:pt x="0" y="163116"/>
                </a:lnTo>
                <a:lnTo>
                  <a:pt x="3682" y="179793"/>
                </a:lnTo>
                <a:lnTo>
                  <a:pt x="32063" y="211621"/>
                </a:lnTo>
                <a:lnTo>
                  <a:pt x="86077" y="240866"/>
                </a:lnTo>
                <a:lnTo>
                  <a:pt x="121800" y="254315"/>
                </a:lnTo>
                <a:lnTo>
                  <a:pt x="162856" y="266872"/>
                </a:lnTo>
                <a:lnTo>
                  <a:pt x="208886" y="278456"/>
                </a:lnTo>
                <a:lnTo>
                  <a:pt x="259532" y="288983"/>
                </a:lnTo>
                <a:lnTo>
                  <a:pt x="314436" y="298373"/>
                </a:lnTo>
                <a:lnTo>
                  <a:pt x="373238" y="306544"/>
                </a:lnTo>
                <a:lnTo>
                  <a:pt x="435580" y="313412"/>
                </a:lnTo>
                <a:lnTo>
                  <a:pt x="501104" y="318897"/>
                </a:lnTo>
                <a:lnTo>
                  <a:pt x="569452" y="322917"/>
                </a:lnTo>
                <a:lnTo>
                  <a:pt x="640264" y="325389"/>
                </a:lnTo>
                <a:lnTo>
                  <a:pt x="713183" y="326231"/>
                </a:lnTo>
                <a:lnTo>
                  <a:pt x="786102" y="325389"/>
                </a:lnTo>
                <a:lnTo>
                  <a:pt x="856915" y="322917"/>
                </a:lnTo>
                <a:lnTo>
                  <a:pt x="925263" y="318897"/>
                </a:lnTo>
                <a:lnTo>
                  <a:pt x="990787" y="313412"/>
                </a:lnTo>
                <a:lnTo>
                  <a:pt x="1053130" y="306544"/>
                </a:lnTo>
                <a:lnTo>
                  <a:pt x="1111932" y="298373"/>
                </a:lnTo>
                <a:lnTo>
                  <a:pt x="1166835" y="288983"/>
                </a:lnTo>
                <a:lnTo>
                  <a:pt x="1217481" y="278456"/>
                </a:lnTo>
                <a:lnTo>
                  <a:pt x="1263512" y="266872"/>
                </a:lnTo>
                <a:lnTo>
                  <a:pt x="1304568" y="254315"/>
                </a:lnTo>
                <a:lnTo>
                  <a:pt x="1340291" y="240866"/>
                </a:lnTo>
                <a:lnTo>
                  <a:pt x="1394305" y="211621"/>
                </a:lnTo>
                <a:lnTo>
                  <a:pt x="1422686" y="179793"/>
                </a:lnTo>
                <a:lnTo>
                  <a:pt x="1426368" y="163116"/>
                </a:lnTo>
                <a:lnTo>
                  <a:pt x="1422686" y="146438"/>
                </a:lnTo>
                <a:lnTo>
                  <a:pt x="1394305" y="114610"/>
                </a:lnTo>
                <a:lnTo>
                  <a:pt x="1340291" y="85365"/>
                </a:lnTo>
                <a:lnTo>
                  <a:pt x="1304568" y="71916"/>
                </a:lnTo>
                <a:lnTo>
                  <a:pt x="1263512" y="59359"/>
                </a:lnTo>
                <a:lnTo>
                  <a:pt x="1217481" y="47775"/>
                </a:lnTo>
                <a:lnTo>
                  <a:pt x="1166835" y="37247"/>
                </a:lnTo>
                <a:lnTo>
                  <a:pt x="1111932" y="27857"/>
                </a:lnTo>
                <a:lnTo>
                  <a:pt x="1053130" y="19687"/>
                </a:lnTo>
                <a:lnTo>
                  <a:pt x="990787" y="12818"/>
                </a:lnTo>
                <a:lnTo>
                  <a:pt x="925263" y="7333"/>
                </a:lnTo>
                <a:lnTo>
                  <a:pt x="856915" y="3313"/>
                </a:lnTo>
                <a:lnTo>
                  <a:pt x="786102" y="842"/>
                </a:lnTo>
                <a:lnTo>
                  <a:pt x="713183" y="0"/>
                </a:lnTo>
                <a:close/>
              </a:path>
            </a:pathLst>
          </a:custGeom>
          <a:solidFill>
            <a:srgbClr val="DAD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62355" y="2068281"/>
            <a:ext cx="1846505" cy="252210"/>
          </a:xfrm>
          <a:custGeom>
            <a:avLst/>
            <a:gdLst/>
            <a:ahLst/>
            <a:cxnLst/>
            <a:rect l="l" t="t" r="r" b="b"/>
            <a:pathLst>
              <a:path w="1426845" h="326389">
                <a:moveTo>
                  <a:pt x="0" y="163115"/>
                </a:moveTo>
                <a:lnTo>
                  <a:pt x="32063" y="114610"/>
                </a:lnTo>
                <a:lnTo>
                  <a:pt x="86077" y="85365"/>
                </a:lnTo>
                <a:lnTo>
                  <a:pt x="121800" y="71916"/>
                </a:lnTo>
                <a:lnTo>
                  <a:pt x="162856" y="59359"/>
                </a:lnTo>
                <a:lnTo>
                  <a:pt x="208886" y="47775"/>
                </a:lnTo>
                <a:lnTo>
                  <a:pt x="259532" y="37247"/>
                </a:lnTo>
                <a:lnTo>
                  <a:pt x="314436" y="27857"/>
                </a:lnTo>
                <a:lnTo>
                  <a:pt x="373238" y="19687"/>
                </a:lnTo>
                <a:lnTo>
                  <a:pt x="435580" y="12818"/>
                </a:lnTo>
                <a:lnTo>
                  <a:pt x="501105" y="7333"/>
                </a:lnTo>
                <a:lnTo>
                  <a:pt x="569452" y="3313"/>
                </a:lnTo>
                <a:lnTo>
                  <a:pt x="640265" y="842"/>
                </a:lnTo>
                <a:lnTo>
                  <a:pt x="713184" y="0"/>
                </a:lnTo>
                <a:lnTo>
                  <a:pt x="786103" y="842"/>
                </a:lnTo>
                <a:lnTo>
                  <a:pt x="856915" y="3313"/>
                </a:lnTo>
                <a:lnTo>
                  <a:pt x="925263" y="7333"/>
                </a:lnTo>
                <a:lnTo>
                  <a:pt x="990787" y="12818"/>
                </a:lnTo>
                <a:lnTo>
                  <a:pt x="1053130" y="19687"/>
                </a:lnTo>
                <a:lnTo>
                  <a:pt x="1111932" y="27857"/>
                </a:lnTo>
                <a:lnTo>
                  <a:pt x="1166835" y="37247"/>
                </a:lnTo>
                <a:lnTo>
                  <a:pt x="1217481" y="47775"/>
                </a:lnTo>
                <a:lnTo>
                  <a:pt x="1263511" y="59359"/>
                </a:lnTo>
                <a:lnTo>
                  <a:pt x="1304567" y="71916"/>
                </a:lnTo>
                <a:lnTo>
                  <a:pt x="1340291" y="85365"/>
                </a:lnTo>
                <a:lnTo>
                  <a:pt x="1394305" y="114610"/>
                </a:lnTo>
                <a:lnTo>
                  <a:pt x="1422686" y="146438"/>
                </a:lnTo>
                <a:lnTo>
                  <a:pt x="1426368" y="163115"/>
                </a:lnTo>
                <a:lnTo>
                  <a:pt x="1422686" y="179793"/>
                </a:lnTo>
                <a:lnTo>
                  <a:pt x="1394305" y="211621"/>
                </a:lnTo>
                <a:lnTo>
                  <a:pt x="1340291" y="240866"/>
                </a:lnTo>
                <a:lnTo>
                  <a:pt x="1304567" y="254314"/>
                </a:lnTo>
                <a:lnTo>
                  <a:pt x="1263511" y="266872"/>
                </a:lnTo>
                <a:lnTo>
                  <a:pt x="1217481" y="278455"/>
                </a:lnTo>
                <a:lnTo>
                  <a:pt x="1166835" y="288983"/>
                </a:lnTo>
                <a:lnTo>
                  <a:pt x="1111932" y="298373"/>
                </a:lnTo>
                <a:lnTo>
                  <a:pt x="1053130" y="306543"/>
                </a:lnTo>
                <a:lnTo>
                  <a:pt x="990787" y="313412"/>
                </a:lnTo>
                <a:lnTo>
                  <a:pt x="925263" y="318897"/>
                </a:lnTo>
                <a:lnTo>
                  <a:pt x="856915" y="322917"/>
                </a:lnTo>
                <a:lnTo>
                  <a:pt x="786103" y="325389"/>
                </a:lnTo>
                <a:lnTo>
                  <a:pt x="713184" y="326231"/>
                </a:lnTo>
                <a:lnTo>
                  <a:pt x="640265" y="325389"/>
                </a:lnTo>
                <a:lnTo>
                  <a:pt x="569452" y="322917"/>
                </a:lnTo>
                <a:lnTo>
                  <a:pt x="501105" y="318897"/>
                </a:lnTo>
                <a:lnTo>
                  <a:pt x="435580" y="313412"/>
                </a:lnTo>
                <a:lnTo>
                  <a:pt x="373238" y="306543"/>
                </a:lnTo>
                <a:lnTo>
                  <a:pt x="314436" y="298373"/>
                </a:lnTo>
                <a:lnTo>
                  <a:pt x="259532" y="288983"/>
                </a:lnTo>
                <a:lnTo>
                  <a:pt x="208886" y="278455"/>
                </a:lnTo>
                <a:lnTo>
                  <a:pt x="162856" y="266872"/>
                </a:lnTo>
                <a:lnTo>
                  <a:pt x="121800" y="254314"/>
                </a:lnTo>
                <a:lnTo>
                  <a:pt x="86077" y="240866"/>
                </a:lnTo>
                <a:lnTo>
                  <a:pt x="32063" y="211621"/>
                </a:lnTo>
                <a:lnTo>
                  <a:pt x="3682" y="179793"/>
                </a:lnTo>
                <a:lnTo>
                  <a:pt x="0" y="163115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33813" y="2206286"/>
            <a:ext cx="1725706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99" y="0"/>
                </a:lnTo>
              </a:path>
            </a:pathLst>
          </a:custGeom>
          <a:ln w="14287">
            <a:solidFill>
              <a:srgbClr val="FFD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83119" y="2530136"/>
            <a:ext cx="1725706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99" y="0"/>
                </a:lnTo>
              </a:path>
            </a:pathLst>
          </a:custGeom>
          <a:ln w="14287">
            <a:solidFill>
              <a:srgbClr val="FFD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83119" y="2853986"/>
            <a:ext cx="1725706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99" y="0"/>
                </a:lnTo>
              </a:path>
            </a:pathLst>
          </a:custGeom>
          <a:ln w="14287">
            <a:solidFill>
              <a:srgbClr val="FFD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92930" y="2248218"/>
            <a:ext cx="1631203" cy="215900"/>
          </a:xfrm>
          <a:custGeom>
            <a:avLst/>
            <a:gdLst/>
            <a:ahLst/>
            <a:cxnLst/>
            <a:rect l="l" t="t" r="r" b="b"/>
            <a:pathLst>
              <a:path w="1260475" h="279400">
                <a:moveTo>
                  <a:pt x="0" y="0"/>
                </a:moveTo>
                <a:lnTo>
                  <a:pt x="1260445" y="0"/>
                </a:lnTo>
                <a:lnTo>
                  <a:pt x="1260445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D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92930" y="2248218"/>
            <a:ext cx="1631203" cy="215900"/>
          </a:xfrm>
          <a:custGeom>
            <a:avLst/>
            <a:gdLst/>
            <a:ahLst/>
            <a:cxnLst/>
            <a:rect l="l" t="t" r="r" b="b"/>
            <a:pathLst>
              <a:path w="1260475" h="279400">
                <a:moveTo>
                  <a:pt x="0" y="0"/>
                </a:moveTo>
                <a:lnTo>
                  <a:pt x="1260446" y="0"/>
                </a:lnTo>
                <a:lnTo>
                  <a:pt x="1260446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055672" y="2064241"/>
            <a:ext cx="3656853" cy="713451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95"/>
              </a:spcBef>
            </a:pPr>
            <a:r>
              <a:rPr sz="800" b="1" dirty="0">
                <a:latin typeface="Times New Roman"/>
                <a:cs typeface="Times New Roman"/>
              </a:rPr>
              <a:t>Remove</a:t>
            </a:r>
            <a:r>
              <a:rPr sz="800" b="1" spc="-105" dirty="0">
                <a:latin typeface="Times New Roman"/>
                <a:cs typeface="Times New Roman"/>
              </a:rPr>
              <a:t> </a:t>
            </a:r>
            <a:r>
              <a:rPr sz="800" b="1" dirty="0">
                <a:latin typeface="Times New Roman"/>
                <a:cs typeface="Times New Roman"/>
              </a:rPr>
              <a:t>…</a:t>
            </a:r>
            <a:endParaRPr sz="800">
              <a:latin typeface="Times New Roman"/>
              <a:cs typeface="Times New Roman"/>
            </a:endParaRPr>
          </a:p>
          <a:p>
            <a:pPr marL="158750" marR="2119630" algn="ctr">
              <a:lnSpc>
                <a:spcPts val="950"/>
              </a:lnSpc>
              <a:spcBef>
                <a:spcPts val="540"/>
              </a:spcBef>
            </a:pPr>
            <a:r>
              <a:rPr sz="800" spc="-5" dirty="0">
                <a:latin typeface="Times New Roman"/>
                <a:cs typeface="Times New Roman"/>
              </a:rPr>
              <a:t>Third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normal </a:t>
            </a:r>
            <a:r>
              <a:rPr sz="800" dirty="0">
                <a:latin typeface="Times New Roman"/>
                <a:cs typeface="Times New Roman"/>
              </a:rPr>
              <a:t> form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(3NF)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R="1990725" algn="ctr">
              <a:lnSpc>
                <a:spcPts val="950"/>
              </a:lnSpc>
            </a:pPr>
            <a:r>
              <a:rPr sz="800" spc="-5" dirty="0">
                <a:latin typeface="Times New Roman"/>
                <a:cs typeface="Times New Roman"/>
              </a:rPr>
              <a:t>Boyce-Codd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normal  </a:t>
            </a:r>
            <a:r>
              <a:rPr sz="800" dirty="0">
                <a:latin typeface="Times New Roman"/>
                <a:cs typeface="Times New Roman"/>
              </a:rPr>
              <a:t>form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(BC-NF)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767021" y="6686834"/>
            <a:ext cx="204394" cy="138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784864" y="6695679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38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14</a:t>
            </a:fld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2557329" y="4315592"/>
            <a:ext cx="4905935" cy="2025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 algn="ctr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66"/>
                </a:solidFill>
                <a:latin typeface="Times New Roman"/>
                <a:cs typeface="Times New Roman"/>
              </a:rPr>
              <a:t>4NF</a:t>
            </a:r>
            <a:endParaRPr sz="22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1025"/>
              </a:spcBef>
              <a:buFont typeface="Times New Roman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C00000"/>
                </a:solidFill>
                <a:latin typeface="Times New Roman"/>
                <a:cs typeface="Times New Roman"/>
              </a:rPr>
              <a:t>A </a:t>
            </a:r>
            <a:r>
              <a:rPr sz="1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multi-valued </a:t>
            </a:r>
            <a:r>
              <a:rPr sz="1400" b="1" dirty="0">
                <a:solidFill>
                  <a:srgbClr val="C00000"/>
                </a:solidFill>
                <a:latin typeface="Times New Roman"/>
                <a:cs typeface="Times New Roman"/>
              </a:rPr>
              <a:t>dependency </a:t>
            </a:r>
            <a:r>
              <a:rPr sz="1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exists</a:t>
            </a:r>
            <a:r>
              <a:rPr sz="1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C00000"/>
                </a:solidFill>
                <a:latin typeface="Times New Roman"/>
                <a:cs typeface="Times New Roman"/>
              </a:rPr>
              <a:t>when</a:t>
            </a:r>
            <a:endParaRPr sz="140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spcBef>
                <a:spcPts val="254"/>
              </a:spcBef>
              <a:buChar char="–"/>
              <a:tabLst>
                <a:tab pos="384175" algn="l"/>
              </a:tabLst>
            </a:pPr>
            <a:r>
              <a:rPr sz="1200" spc="-5" dirty="0">
                <a:latin typeface="Times New Roman"/>
                <a:cs typeface="Times New Roman"/>
              </a:rPr>
              <a:t>There are at least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attributes </a:t>
            </a:r>
            <a:r>
              <a:rPr sz="1200" dirty="0">
                <a:latin typeface="Times New Roman"/>
                <a:cs typeface="Times New Roman"/>
              </a:rPr>
              <a:t>A, B, C in a </a:t>
            </a:r>
            <a:r>
              <a:rPr sz="1200" spc="-5" dirty="0">
                <a:latin typeface="Times New Roman"/>
                <a:cs typeface="Times New Roman"/>
              </a:rPr>
              <a:t>relation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381000" marR="5080" lvl="1" indent="-139700">
              <a:lnSpc>
                <a:spcPts val="1410"/>
              </a:lnSpc>
              <a:spcBef>
                <a:spcPts val="384"/>
              </a:spcBef>
              <a:buChar char="–"/>
              <a:tabLst>
                <a:tab pos="384175" algn="l"/>
              </a:tabLst>
            </a:pP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each value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well defined set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values  </a:t>
            </a:r>
            <a:r>
              <a:rPr sz="1200" dirty="0">
                <a:latin typeface="Times New Roman"/>
                <a:cs typeface="Times New Roman"/>
              </a:rPr>
              <a:t>for B,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well defined set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values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C,</a:t>
            </a:r>
            <a:endParaRPr sz="1200">
              <a:latin typeface="Times New Roman"/>
              <a:cs typeface="Times New Roman"/>
            </a:endParaRPr>
          </a:p>
          <a:p>
            <a:pPr marL="381000" marR="88900" lvl="1" indent="-139700">
              <a:lnSpc>
                <a:spcPct val="101499"/>
              </a:lnSpc>
              <a:spcBef>
                <a:spcPts val="235"/>
              </a:spcBef>
              <a:buChar char="–"/>
              <a:tabLst>
                <a:tab pos="384175" algn="l"/>
              </a:tabLst>
            </a:pPr>
            <a:r>
              <a:rPr sz="1200" dirty="0">
                <a:latin typeface="Times New Roman"/>
                <a:cs typeface="Times New Roman"/>
              </a:rPr>
              <a:t>But the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values </a:t>
            </a:r>
            <a:r>
              <a:rPr sz="1200" dirty="0">
                <a:latin typeface="Times New Roman"/>
                <a:cs typeface="Times New Roman"/>
              </a:rPr>
              <a:t>for B is </a:t>
            </a:r>
            <a:r>
              <a:rPr sz="1200" spc="-5" dirty="0">
                <a:latin typeface="Times New Roman"/>
                <a:cs typeface="Times New Roman"/>
              </a:rPr>
              <a:t>independent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values </a:t>
            </a:r>
            <a:r>
              <a:rPr sz="1200" dirty="0">
                <a:latin typeface="Times New Roman"/>
                <a:cs typeface="Times New Roman"/>
              </a:rPr>
              <a:t>for C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Char char="–"/>
            </a:pPr>
            <a:endParaRPr sz="175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C00000"/>
                </a:solidFill>
                <a:latin typeface="Times New Roman"/>
                <a:cs typeface="Times New Roman"/>
              </a:rPr>
              <a:t>4NF = 3NF with no </a:t>
            </a:r>
            <a:r>
              <a:rPr sz="1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multi-valued</a:t>
            </a:r>
            <a:r>
              <a:rPr sz="14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C00000"/>
                </a:solidFill>
                <a:latin typeface="Times New Roman"/>
                <a:cs typeface="Times New Roman"/>
              </a:rPr>
              <a:t>dependency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7020" y="3459040"/>
            <a:ext cx="209774" cy="13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84864" y="3467885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39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5155" y="1087798"/>
            <a:ext cx="2051946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66"/>
                </a:solidFill>
                <a:latin typeface="Times New Roman"/>
                <a:cs typeface="Times New Roman"/>
              </a:rPr>
              <a:t>4NF</a:t>
            </a:r>
            <a:r>
              <a:rPr sz="2200" spc="-7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66"/>
                </a:solidFill>
                <a:latin typeface="Times New Roman"/>
                <a:cs typeface="Times New Roman"/>
              </a:rPr>
              <a:t>Example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7329" y="1417860"/>
            <a:ext cx="5302026" cy="129522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00"/>
              </a:spcBef>
              <a:buFont typeface="Times New Roman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00006A"/>
                </a:solidFill>
                <a:latin typeface="Times New Roman"/>
                <a:cs typeface="Times New Roman"/>
              </a:rPr>
              <a:t>Assume</a:t>
            </a:r>
            <a:r>
              <a:rPr sz="1400" b="1" spc="-10" dirty="0">
                <a:solidFill>
                  <a:srgbClr val="00006A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6A"/>
                </a:solidFill>
                <a:latin typeface="Times New Roman"/>
                <a:cs typeface="Times New Roman"/>
              </a:rPr>
              <a:t>that</a:t>
            </a:r>
            <a:endParaRPr sz="140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spcBef>
                <a:spcPts val="254"/>
              </a:spcBef>
              <a:buChar char="–"/>
              <a:tabLst>
                <a:tab pos="384175" algn="l"/>
              </a:tabLst>
            </a:pP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subject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taught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many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Instructors</a:t>
            </a:r>
            <a:endParaRPr sz="120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spcBef>
                <a:spcPts val="310"/>
              </a:spcBef>
              <a:buChar char="–"/>
              <a:tabLst>
                <a:tab pos="384175" algn="l"/>
              </a:tabLst>
            </a:pPr>
            <a:r>
              <a:rPr sz="1200" dirty="0">
                <a:latin typeface="Times New Roman"/>
                <a:cs typeface="Times New Roman"/>
              </a:rPr>
              <a:t>The same books </a:t>
            </a:r>
            <a:r>
              <a:rPr sz="1200" spc="-5" dirty="0">
                <a:latin typeface="Times New Roman"/>
                <a:cs typeface="Times New Roman"/>
              </a:rPr>
              <a:t>are used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many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subjects</a:t>
            </a:r>
            <a:endParaRPr sz="120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spcBef>
                <a:spcPts val="260"/>
              </a:spcBef>
              <a:buChar char="–"/>
              <a:tabLst>
                <a:tab pos="384175" algn="l"/>
              </a:tabLst>
            </a:pP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Instructor uses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book</a:t>
            </a:r>
            <a:endParaRPr sz="1200">
              <a:latin typeface="Times New Roman"/>
              <a:cs typeface="Times New Roman"/>
            </a:endParaRPr>
          </a:p>
          <a:p>
            <a:pPr marL="2757805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800000"/>
                </a:solidFill>
                <a:latin typeface="Times New Roman"/>
                <a:cs typeface="Times New Roman"/>
              </a:rPr>
              <a:t>Course, </a:t>
            </a:r>
            <a:r>
              <a:rPr sz="1000" spc="-5" dirty="0">
                <a:solidFill>
                  <a:srgbClr val="800000"/>
                </a:solidFill>
                <a:latin typeface="Times New Roman"/>
                <a:cs typeface="Times New Roman"/>
              </a:rPr>
              <a:t>Instructor</a:t>
            </a:r>
            <a:r>
              <a:rPr sz="1000" spc="-4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000" spc="-490" dirty="0">
                <a:solidFill>
                  <a:srgbClr val="800000"/>
                </a:solidFill>
                <a:latin typeface="Wingdings"/>
                <a:cs typeface="Wingdings"/>
              </a:rPr>
              <a:t></a:t>
            </a:r>
            <a:r>
              <a:rPr sz="1000" spc="-3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000" spc="-20" dirty="0">
                <a:solidFill>
                  <a:srgbClr val="800000"/>
                </a:solidFill>
                <a:latin typeface="Times New Roman"/>
                <a:cs typeface="Times New Roman"/>
              </a:rPr>
              <a:t>Text</a:t>
            </a:r>
            <a:endParaRPr sz="1000">
              <a:latin typeface="Times New Roman"/>
              <a:cs typeface="Times New Roman"/>
            </a:endParaRPr>
          </a:p>
          <a:p>
            <a:pPr marL="2757805">
              <a:lnSpc>
                <a:spcPct val="100000"/>
              </a:lnSpc>
              <a:spcBef>
                <a:spcPts val="340"/>
              </a:spcBef>
            </a:pPr>
            <a:r>
              <a:rPr sz="1000" dirty="0">
                <a:solidFill>
                  <a:srgbClr val="800000"/>
                </a:solidFill>
                <a:latin typeface="Times New Roman"/>
                <a:cs typeface="Times New Roman"/>
              </a:rPr>
              <a:t>Course, </a:t>
            </a:r>
            <a:r>
              <a:rPr sz="1000" spc="-20" dirty="0">
                <a:solidFill>
                  <a:srgbClr val="800000"/>
                </a:solidFill>
                <a:latin typeface="Times New Roman"/>
                <a:cs typeface="Times New Roman"/>
              </a:rPr>
              <a:t>Text</a:t>
            </a:r>
            <a:r>
              <a:rPr sz="1000" spc="-5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000" spc="-490" dirty="0">
                <a:solidFill>
                  <a:srgbClr val="800000"/>
                </a:solidFill>
                <a:latin typeface="Wingdings"/>
                <a:cs typeface="Wingdings"/>
              </a:rPr>
              <a:t></a:t>
            </a:r>
            <a:r>
              <a:rPr sz="1000" spc="-1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Times New Roman"/>
                <a:cs typeface="Times New Roman"/>
              </a:rPr>
              <a:t>Instructor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4338" y="3331349"/>
            <a:ext cx="408581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800000"/>
                </a:solidFill>
                <a:latin typeface="Times New Roman"/>
                <a:cs typeface="Times New Roman"/>
              </a:rPr>
              <a:t>4NF: </a:t>
            </a:r>
            <a:r>
              <a:rPr sz="1000" spc="-5" dirty="0">
                <a:solidFill>
                  <a:srgbClr val="800000"/>
                </a:solidFill>
                <a:latin typeface="Times New Roman"/>
                <a:cs typeface="Times New Roman"/>
              </a:rPr>
              <a:t>Decompose into </a:t>
            </a:r>
            <a:r>
              <a:rPr sz="1000" dirty="0">
                <a:solidFill>
                  <a:srgbClr val="800000"/>
                </a:solidFill>
                <a:latin typeface="Times New Roman"/>
                <a:cs typeface="Times New Roman"/>
              </a:rPr>
              <a:t>(Course, </a:t>
            </a:r>
            <a:r>
              <a:rPr sz="1000" spc="-5" dirty="0">
                <a:solidFill>
                  <a:srgbClr val="800000"/>
                </a:solidFill>
                <a:latin typeface="Times New Roman"/>
                <a:cs typeface="Times New Roman"/>
              </a:rPr>
              <a:t>Instructor) </a:t>
            </a:r>
            <a:r>
              <a:rPr sz="1000" dirty="0">
                <a:solidFill>
                  <a:srgbClr val="800000"/>
                </a:solidFill>
                <a:latin typeface="Times New Roman"/>
                <a:cs typeface="Times New Roman"/>
              </a:rPr>
              <a:t>and (Course,</a:t>
            </a:r>
            <a:r>
              <a:rPr sz="1000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800000"/>
                </a:solidFill>
                <a:latin typeface="Times New Roman"/>
                <a:cs typeface="Times New Roman"/>
              </a:rPr>
              <a:t>Text)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417364" y="2427670"/>
          <a:ext cx="2692923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029"/>
                <a:gridCol w="733836"/>
                <a:gridCol w="1014058"/>
              </a:tblGrid>
              <a:tr h="92679">
                <a:tc>
                  <a:txBody>
                    <a:bodyPr/>
                    <a:lstStyle/>
                    <a:p>
                      <a:pPr marL="15875">
                        <a:lnSpc>
                          <a:spcPts val="800"/>
                        </a:lnSpc>
                      </a:pPr>
                      <a:r>
                        <a:rPr sz="500" b="1" dirty="0">
                          <a:latin typeface="Times New Roman"/>
                          <a:cs typeface="Times New Roman"/>
                        </a:rPr>
                        <a:t>Course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800"/>
                        </a:lnSpc>
                      </a:pPr>
                      <a:r>
                        <a:rPr sz="500" b="1" dirty="0">
                          <a:latin typeface="Times New Roman"/>
                          <a:cs typeface="Times New Roman"/>
                        </a:rPr>
                        <a:t>Instructor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800"/>
                        </a:lnSpc>
                      </a:pPr>
                      <a:r>
                        <a:rPr sz="500" b="1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87146">
                <a:tc>
                  <a:txBody>
                    <a:bodyPr/>
                    <a:lstStyle/>
                    <a:p>
                      <a:pPr marR="8890" algn="r">
                        <a:lnSpc>
                          <a:spcPts val="79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CS</a:t>
                      </a:r>
                      <a:r>
                        <a:rPr sz="5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121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9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Dr. A.</a:t>
                      </a:r>
                      <a:r>
                        <a:rPr sz="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James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9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Int to Com</a:t>
                      </a:r>
                      <a:r>
                        <a:rPr sz="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Science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145">
                <a:tc>
                  <a:txBody>
                    <a:bodyPr/>
                    <a:lstStyle/>
                    <a:p>
                      <a:pPr marR="8890" algn="r">
                        <a:lnSpc>
                          <a:spcPts val="79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CS</a:t>
                      </a:r>
                      <a:r>
                        <a:rPr sz="5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121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9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Dr. P.</a:t>
                      </a:r>
                      <a:r>
                        <a:rPr sz="5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Hold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9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Comp Scien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17364" y="2787320"/>
          <a:ext cx="2692923" cy="40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029"/>
                <a:gridCol w="733836"/>
                <a:gridCol w="1014058"/>
              </a:tblGrid>
              <a:tr h="92679">
                <a:tc gridSpan="3">
                  <a:txBody>
                    <a:bodyPr/>
                    <a:lstStyle/>
                    <a:p>
                      <a:pPr marL="15875">
                        <a:lnSpc>
                          <a:spcPts val="800"/>
                        </a:lnSpc>
                        <a:tabLst>
                          <a:tab pos="746125" algn="l"/>
                          <a:tab pos="1313815" algn="l"/>
                        </a:tabLst>
                      </a:pPr>
                      <a:r>
                        <a:rPr sz="500" b="1" dirty="0">
                          <a:latin typeface="Times New Roman"/>
                          <a:cs typeface="Times New Roman"/>
                        </a:rPr>
                        <a:t>Course	Instructor	Text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CF30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7146">
                <a:tc>
                  <a:txBody>
                    <a:bodyPr/>
                    <a:lstStyle/>
                    <a:p>
                      <a:pPr marR="8890" algn="r">
                        <a:lnSpc>
                          <a:spcPts val="79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CS</a:t>
                      </a:r>
                      <a:r>
                        <a:rPr sz="5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141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9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Dr. T.</a:t>
                      </a:r>
                      <a:r>
                        <a:rPr sz="5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Watson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9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Int to Com</a:t>
                      </a:r>
                      <a:r>
                        <a:rPr sz="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Science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145">
                <a:tc>
                  <a:txBody>
                    <a:bodyPr/>
                    <a:lstStyle/>
                    <a:p>
                      <a:pPr marR="8890" algn="r">
                        <a:lnSpc>
                          <a:spcPts val="79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CS</a:t>
                      </a:r>
                      <a:r>
                        <a:rPr sz="5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141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9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Dr. P.</a:t>
                      </a:r>
                      <a:r>
                        <a:rPr sz="5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Hold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9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Comp Scien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146">
                <a:tc>
                  <a:txBody>
                    <a:bodyPr/>
                    <a:lstStyle/>
                    <a:p>
                      <a:pPr marR="8890" algn="r">
                        <a:lnSpc>
                          <a:spcPts val="79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CS</a:t>
                      </a:r>
                      <a:r>
                        <a:rPr sz="5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101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9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Dr. M.</a:t>
                      </a:r>
                      <a:r>
                        <a:rPr sz="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Jones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9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COMP</a:t>
                      </a:r>
                      <a:r>
                        <a:rPr sz="5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SCIEN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7767021" y="6686834"/>
            <a:ext cx="204394" cy="138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84864" y="6695679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40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7020" y="3459040"/>
            <a:ext cx="193638" cy="13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84864" y="3467885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41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5393" y="1094544"/>
            <a:ext cx="4827046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Normalization </a:t>
            </a:r>
            <a:r>
              <a:rPr sz="1200" b="1" dirty="0">
                <a:latin typeface="Times New Roman"/>
                <a:cs typeface="Times New Roman"/>
              </a:rPr>
              <a:t>Example in the </a:t>
            </a:r>
            <a:r>
              <a:rPr sz="1200" b="1" spc="-30" dirty="0">
                <a:latin typeface="Times New Roman"/>
                <a:cs typeface="Times New Roman"/>
              </a:rPr>
              <a:t>Text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Book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sz="1200" b="1" spc="-5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4-24 </a:t>
            </a:r>
            <a:r>
              <a:rPr sz="1200" b="1" spc="-5" dirty="0">
                <a:latin typeface="Times New Roman"/>
                <a:cs typeface="Times New Roman"/>
              </a:rPr>
              <a:t>INVOICE (Pine </a:t>
            </a:r>
            <a:r>
              <a:rPr sz="1200" b="1" spc="-25" dirty="0">
                <a:latin typeface="Times New Roman"/>
                <a:cs typeface="Times New Roman"/>
              </a:rPr>
              <a:t>Valley </a:t>
            </a:r>
            <a:r>
              <a:rPr sz="1200" b="1" spc="-5" dirty="0">
                <a:latin typeface="Times New Roman"/>
                <a:cs typeface="Times New Roman"/>
              </a:rPr>
              <a:t>Furniture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Company)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5988" y="1477398"/>
            <a:ext cx="5423644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67021" y="6686834"/>
            <a:ext cx="204394" cy="138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84864" y="6695679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42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7238" y="4271430"/>
            <a:ext cx="4859916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42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Figure 4-25 </a:t>
            </a:r>
            <a:r>
              <a:rPr sz="1200" spc="-5" dirty="0">
                <a:latin typeface="Arial"/>
                <a:cs typeface="Arial"/>
              </a:rPr>
              <a:t>INVOICE </a:t>
            </a:r>
            <a:r>
              <a:rPr sz="1200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ts val="1420"/>
              </a:lnSpc>
            </a:pPr>
            <a:r>
              <a:rPr sz="1200" spc="-30" dirty="0">
                <a:latin typeface="Arial"/>
                <a:cs typeface="Arial"/>
              </a:rPr>
              <a:t>Table </a:t>
            </a:r>
            <a:r>
              <a:rPr sz="1200" dirty="0">
                <a:latin typeface="Arial"/>
                <a:cs typeface="Arial"/>
              </a:rPr>
              <a:t>with multivalued attributes, not in </a:t>
            </a:r>
            <a:r>
              <a:rPr sz="1200" spc="-5" dirty="0">
                <a:latin typeface="Arial"/>
                <a:cs typeface="Arial"/>
              </a:rPr>
              <a:t>1</a:t>
            </a:r>
            <a:r>
              <a:rPr sz="1200" spc="-7" baseline="24305" dirty="0">
                <a:latin typeface="Arial"/>
                <a:cs typeface="Arial"/>
              </a:rPr>
              <a:t>st </a:t>
            </a:r>
            <a:r>
              <a:rPr sz="1200" dirty="0">
                <a:latin typeface="Arial"/>
                <a:cs typeface="Arial"/>
              </a:rPr>
              <a:t>normal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0214" y="6519995"/>
            <a:ext cx="3411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B91D24"/>
                </a:solidFill>
                <a:latin typeface="Times New Roman"/>
                <a:cs typeface="Times New Roman"/>
              </a:rPr>
              <a:t>Note: this </a:t>
            </a:r>
            <a:r>
              <a:rPr sz="1400" dirty="0">
                <a:solidFill>
                  <a:srgbClr val="B91D24"/>
                </a:solidFill>
                <a:latin typeface="Times New Roman"/>
                <a:cs typeface="Times New Roman"/>
              </a:rPr>
              <a:t>is NOT a </a:t>
            </a:r>
            <a:r>
              <a:rPr sz="1400" spc="-5" dirty="0">
                <a:solidFill>
                  <a:srgbClr val="B91D24"/>
                </a:solidFill>
                <a:latin typeface="Times New Roman"/>
                <a:cs typeface="Times New Roman"/>
              </a:rPr>
              <a:t>relation.</a:t>
            </a:r>
            <a:r>
              <a:rPr sz="1400" spc="275" dirty="0">
                <a:solidFill>
                  <a:srgbClr val="B91D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91D24"/>
                </a:solidFill>
                <a:latin typeface="Times New Roman"/>
                <a:cs typeface="Times New Roman"/>
              </a:rPr>
              <a:t>WHY?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5631" y="4700819"/>
            <a:ext cx="5518882" cy="1731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7021" y="3459040"/>
            <a:ext cx="204394" cy="13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84864" y="3467885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43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0803" y="1014195"/>
            <a:ext cx="4605169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Figure 4-26 </a:t>
            </a:r>
            <a:r>
              <a:rPr sz="1200" spc="-5" dirty="0">
                <a:latin typeface="Arial"/>
                <a:cs typeface="Arial"/>
              </a:rPr>
              <a:t>INVOICE </a:t>
            </a:r>
            <a:r>
              <a:rPr sz="1200" dirty="0">
                <a:latin typeface="Arial"/>
                <a:cs typeface="Arial"/>
              </a:rPr>
              <a:t>relation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(1NF)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sz="1200" spc="-30" dirty="0">
                <a:latin typeface="Arial"/>
                <a:cs typeface="Arial"/>
              </a:rPr>
              <a:t>Table </a:t>
            </a:r>
            <a:r>
              <a:rPr sz="1200" dirty="0">
                <a:latin typeface="Arial"/>
                <a:cs typeface="Arial"/>
              </a:rPr>
              <a:t>with no multivalued attributes and unique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rows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1932" y="3315404"/>
            <a:ext cx="542775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B91D24"/>
                </a:solidFill>
                <a:latin typeface="Times New Roman"/>
                <a:cs typeface="Times New Roman"/>
              </a:rPr>
              <a:t>Note: this </a:t>
            </a:r>
            <a:r>
              <a:rPr sz="1400" dirty="0">
                <a:solidFill>
                  <a:srgbClr val="B91D24"/>
                </a:solidFill>
                <a:latin typeface="Times New Roman"/>
                <a:cs typeface="Times New Roman"/>
              </a:rPr>
              <a:t>is </a:t>
            </a:r>
            <a:r>
              <a:rPr sz="1400" spc="-5" dirty="0">
                <a:solidFill>
                  <a:srgbClr val="B91D24"/>
                </a:solidFill>
                <a:latin typeface="Times New Roman"/>
                <a:cs typeface="Times New Roman"/>
              </a:rPr>
              <a:t>relation, </a:t>
            </a:r>
            <a:r>
              <a:rPr sz="1400" dirty="0">
                <a:solidFill>
                  <a:srgbClr val="B91D24"/>
                </a:solidFill>
                <a:latin typeface="Times New Roman"/>
                <a:cs typeface="Times New Roman"/>
              </a:rPr>
              <a:t>but not a </a:t>
            </a:r>
            <a:r>
              <a:rPr sz="1400" spc="-5" dirty="0">
                <a:solidFill>
                  <a:srgbClr val="B91D24"/>
                </a:solidFill>
                <a:latin typeface="Times New Roman"/>
                <a:cs typeface="Times New Roman"/>
              </a:rPr>
              <a:t>well-structured one.</a:t>
            </a:r>
            <a:r>
              <a:rPr sz="1400" spc="25" dirty="0">
                <a:solidFill>
                  <a:srgbClr val="B91D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91D24"/>
                </a:solidFill>
                <a:latin typeface="Times New Roman"/>
                <a:cs typeface="Times New Roman"/>
              </a:rPr>
              <a:t>WHY?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6683" y="1389076"/>
            <a:ext cx="5472950" cy="18547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7021" y="6686834"/>
            <a:ext cx="204394" cy="138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84864" y="6695679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44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17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287873" y="4374473"/>
            <a:ext cx="5319282" cy="2255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05" algn="ctr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000066"/>
                </a:solidFill>
                <a:latin typeface="Times New Roman"/>
                <a:cs typeface="Times New Roman"/>
              </a:rPr>
              <a:t>Anomalies in this Table</a:t>
            </a:r>
            <a:endParaRPr sz="2200">
              <a:latin typeface="Times New Roman"/>
              <a:cs typeface="Times New Roman"/>
            </a:endParaRPr>
          </a:p>
          <a:p>
            <a:pPr marL="184150" marR="86360" indent="-171450">
              <a:lnSpc>
                <a:spcPct val="99700"/>
              </a:lnSpc>
              <a:spcBef>
                <a:spcPts val="1170"/>
              </a:spcBef>
              <a:buFont typeface="Times New Roman"/>
              <a:buChar char="•"/>
              <a:tabLst>
                <a:tab pos="18415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Insertion</a:t>
            </a:r>
            <a:r>
              <a:rPr sz="1400" spc="-5" dirty="0">
                <a:latin typeface="Times New Roman"/>
                <a:cs typeface="Times New Roman"/>
              </a:rPr>
              <a:t>–if new product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ordered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order </a:t>
            </a:r>
            <a:r>
              <a:rPr sz="1400" dirty="0">
                <a:latin typeface="Times New Roman"/>
                <a:cs typeface="Times New Roman"/>
              </a:rPr>
              <a:t>1007 of  </a:t>
            </a:r>
            <a:r>
              <a:rPr sz="1400" spc="-5" dirty="0">
                <a:latin typeface="Times New Roman"/>
                <a:cs typeface="Times New Roman"/>
              </a:rPr>
              <a:t>existing customer, customer data </a:t>
            </a:r>
            <a:r>
              <a:rPr sz="1400" dirty="0">
                <a:latin typeface="Times New Roman"/>
                <a:cs typeface="Times New Roman"/>
              </a:rPr>
              <a:t>must be </a:t>
            </a:r>
            <a:r>
              <a:rPr sz="1400" spc="-5" dirty="0">
                <a:latin typeface="Times New Roman"/>
                <a:cs typeface="Times New Roman"/>
              </a:rPr>
              <a:t>re-entered,  causing duplication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350">
              <a:latin typeface="Times New Roman"/>
              <a:cs typeface="Times New Roman"/>
            </a:endParaRPr>
          </a:p>
          <a:p>
            <a:pPr marL="184150" marR="5080" indent="-171450">
              <a:lnSpc>
                <a:spcPct val="106100"/>
              </a:lnSpc>
              <a:buFont typeface="Times New Roman"/>
              <a:buChar char="•"/>
              <a:tabLst>
                <a:tab pos="18415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Deletion</a:t>
            </a:r>
            <a:r>
              <a:rPr sz="1400" spc="-5" dirty="0">
                <a:latin typeface="Times New Roman"/>
                <a:cs typeface="Times New Roman"/>
              </a:rPr>
              <a:t>–if </a:t>
            </a:r>
            <a:r>
              <a:rPr sz="1400" dirty="0">
                <a:latin typeface="Times New Roman"/>
                <a:cs typeface="Times New Roman"/>
              </a:rPr>
              <a:t>we </a:t>
            </a:r>
            <a:r>
              <a:rPr sz="1400" spc="-5" dirty="0">
                <a:latin typeface="Times New Roman"/>
                <a:cs typeface="Times New Roman"/>
              </a:rPr>
              <a:t>delete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Dining Table </a:t>
            </a:r>
            <a:r>
              <a:rPr sz="1400" dirty="0">
                <a:latin typeface="Times New Roman"/>
                <a:cs typeface="Times New Roman"/>
              </a:rPr>
              <a:t>from </a:t>
            </a:r>
            <a:r>
              <a:rPr sz="1400" spc="-5" dirty="0">
                <a:latin typeface="Times New Roman"/>
                <a:cs typeface="Times New Roman"/>
              </a:rPr>
              <a:t>Order  </a:t>
            </a:r>
            <a:r>
              <a:rPr sz="1400" dirty="0">
                <a:latin typeface="Times New Roman"/>
                <a:cs typeface="Times New Roman"/>
              </a:rPr>
              <a:t>1006, we lose </a:t>
            </a:r>
            <a:r>
              <a:rPr sz="1400" spc="-5" dirty="0">
                <a:latin typeface="Times New Roman"/>
                <a:cs typeface="Times New Roman"/>
              </a:rPr>
              <a:t>information concerning this item's finish  and price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184150" marR="200025" indent="-171450">
              <a:lnSpc>
                <a:spcPct val="102000"/>
              </a:lnSpc>
              <a:spcBef>
                <a:spcPts val="5"/>
              </a:spcBef>
              <a:buFont typeface="Times New Roman"/>
              <a:buChar char="•"/>
              <a:tabLst>
                <a:tab pos="18415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Update</a:t>
            </a:r>
            <a:r>
              <a:rPr sz="1400" spc="-5" dirty="0">
                <a:latin typeface="Times New Roman"/>
                <a:cs typeface="Times New Roman"/>
              </a:rPr>
              <a:t>–changing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price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product </a:t>
            </a:r>
            <a:r>
              <a:rPr sz="1400" dirty="0">
                <a:latin typeface="Times New Roman"/>
                <a:cs typeface="Times New Roman"/>
              </a:rPr>
              <a:t>ID 4 </a:t>
            </a:r>
            <a:r>
              <a:rPr sz="1400" spc="-5" dirty="0">
                <a:latin typeface="Times New Roman"/>
                <a:cs typeface="Times New Roman"/>
              </a:rPr>
              <a:t>requires  update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several records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7021" y="3459040"/>
            <a:ext cx="204394" cy="13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79320" y="2613143"/>
            <a:ext cx="5786867" cy="1254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37160">
              <a:lnSpc>
                <a:spcPct val="125000"/>
              </a:lnSpc>
              <a:spcBef>
                <a:spcPts val="100"/>
              </a:spcBef>
            </a:pPr>
            <a:r>
              <a:rPr sz="1000" b="1" dirty="0">
                <a:solidFill>
                  <a:srgbClr val="0000AD"/>
                </a:solidFill>
                <a:latin typeface="Times New Roman"/>
                <a:cs typeface="Times New Roman"/>
              </a:rPr>
              <a:t>Order_ID </a:t>
            </a:r>
            <a:r>
              <a:rPr sz="1000" spc="-535" dirty="0">
                <a:solidFill>
                  <a:srgbClr val="0222BB"/>
                </a:solidFill>
                <a:latin typeface="Wingdings"/>
                <a:cs typeface="Wingdings"/>
              </a:rPr>
              <a:t></a:t>
            </a:r>
            <a:r>
              <a:rPr sz="1000" spc="20" dirty="0">
                <a:solidFill>
                  <a:srgbClr val="0222BB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0000AD"/>
                </a:solidFill>
                <a:latin typeface="Times New Roman"/>
                <a:cs typeface="Times New Roman"/>
              </a:rPr>
              <a:t>Order_Date, Customer_ID, Customer_Name, Customer_Address  Customer_ID </a:t>
            </a:r>
            <a:r>
              <a:rPr sz="1000" spc="-535" dirty="0">
                <a:solidFill>
                  <a:srgbClr val="0222BB"/>
                </a:solidFill>
                <a:latin typeface="Wingdings"/>
                <a:cs typeface="Wingdings"/>
              </a:rPr>
              <a:t></a:t>
            </a:r>
            <a:r>
              <a:rPr sz="1000" dirty="0">
                <a:solidFill>
                  <a:srgbClr val="0222BB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0000AD"/>
                </a:solidFill>
                <a:latin typeface="Times New Roman"/>
                <a:cs typeface="Times New Roman"/>
              </a:rPr>
              <a:t>Customer_Name,</a:t>
            </a:r>
            <a:r>
              <a:rPr sz="1000" b="1" spc="5" dirty="0">
                <a:solidFill>
                  <a:srgbClr val="0000AD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0000AD"/>
                </a:solidFill>
                <a:latin typeface="Times New Roman"/>
                <a:cs typeface="Times New Roman"/>
              </a:rPr>
              <a:t>Customer_Address</a:t>
            </a:r>
            <a:endParaRPr sz="1000">
              <a:latin typeface="Times New Roman"/>
              <a:cs typeface="Times New Roman"/>
            </a:endParaRPr>
          </a:p>
          <a:p>
            <a:pPr marL="38100" marR="909955">
              <a:lnSpc>
                <a:spcPct val="125000"/>
              </a:lnSpc>
            </a:pPr>
            <a:r>
              <a:rPr sz="1000" b="1" spc="-5" dirty="0">
                <a:solidFill>
                  <a:srgbClr val="0000AD"/>
                </a:solidFill>
                <a:latin typeface="Times New Roman"/>
                <a:cs typeface="Times New Roman"/>
              </a:rPr>
              <a:t>Product_ID </a:t>
            </a:r>
            <a:r>
              <a:rPr sz="1000" spc="-535" dirty="0">
                <a:solidFill>
                  <a:srgbClr val="0222BB"/>
                </a:solidFill>
                <a:latin typeface="Wingdings"/>
                <a:cs typeface="Wingdings"/>
              </a:rPr>
              <a:t></a:t>
            </a:r>
            <a:r>
              <a:rPr sz="1000" spc="20" dirty="0">
                <a:solidFill>
                  <a:srgbClr val="0222BB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0000AD"/>
                </a:solidFill>
                <a:latin typeface="Times New Roman"/>
                <a:cs typeface="Times New Roman"/>
              </a:rPr>
              <a:t>Product_Description, Product_Finish, Unit_Price  </a:t>
            </a:r>
            <a:r>
              <a:rPr sz="1000" b="1" dirty="0">
                <a:solidFill>
                  <a:srgbClr val="0000AD"/>
                </a:solidFill>
                <a:latin typeface="Times New Roman"/>
                <a:cs typeface="Times New Roman"/>
              </a:rPr>
              <a:t>Order_ID, </a:t>
            </a:r>
            <a:r>
              <a:rPr sz="1000" b="1" spc="-5" dirty="0">
                <a:solidFill>
                  <a:srgbClr val="0000AD"/>
                </a:solidFill>
                <a:latin typeface="Times New Roman"/>
                <a:cs typeface="Times New Roman"/>
              </a:rPr>
              <a:t>Product_ID</a:t>
            </a:r>
            <a:r>
              <a:rPr sz="1000" b="1" spc="-10" dirty="0">
                <a:solidFill>
                  <a:srgbClr val="0000AD"/>
                </a:solidFill>
                <a:latin typeface="Times New Roman"/>
                <a:cs typeface="Times New Roman"/>
              </a:rPr>
              <a:t> </a:t>
            </a:r>
            <a:r>
              <a:rPr sz="1000" spc="-535" dirty="0">
                <a:solidFill>
                  <a:srgbClr val="0222BB"/>
                </a:solidFill>
                <a:latin typeface="Wingdings"/>
                <a:cs typeface="Wingdings"/>
              </a:rPr>
              <a:t></a:t>
            </a:r>
            <a:r>
              <a:rPr sz="1000" dirty="0">
                <a:solidFill>
                  <a:srgbClr val="0222BB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0000AD"/>
                </a:solidFill>
                <a:latin typeface="Times New Roman"/>
                <a:cs typeface="Times New Roman"/>
              </a:rPr>
              <a:t>Order_Quantity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R="114935" algn="ctr">
              <a:lnSpc>
                <a:spcPts val="1735"/>
              </a:lnSpc>
              <a:spcBef>
                <a:spcPts val="5"/>
              </a:spcBef>
            </a:pPr>
            <a:r>
              <a:rPr sz="1500" b="1" spc="-10" dirty="0">
                <a:solidFill>
                  <a:srgbClr val="B91D24"/>
                </a:solidFill>
                <a:latin typeface="Times New Roman"/>
                <a:cs typeface="Times New Roman"/>
              </a:rPr>
              <a:t>Therefore, </a:t>
            </a:r>
            <a:r>
              <a:rPr sz="1500" b="1" dirty="0">
                <a:solidFill>
                  <a:srgbClr val="B91D24"/>
                </a:solidFill>
                <a:latin typeface="Times New Roman"/>
                <a:cs typeface="Times New Roman"/>
              </a:rPr>
              <a:t>NOT in 2</a:t>
            </a:r>
            <a:r>
              <a:rPr sz="1500" b="1" baseline="25000" dirty="0">
                <a:solidFill>
                  <a:srgbClr val="C8312F"/>
                </a:solidFill>
                <a:latin typeface="Times New Roman"/>
                <a:cs typeface="Times New Roman"/>
              </a:rPr>
              <a:t>nd </a:t>
            </a:r>
            <a:r>
              <a:rPr sz="1500" b="1" spc="-5" dirty="0">
                <a:solidFill>
                  <a:srgbClr val="B91D24"/>
                </a:solidFill>
                <a:latin typeface="Times New Roman"/>
                <a:cs typeface="Times New Roman"/>
              </a:rPr>
              <a:t>Normal</a:t>
            </a:r>
            <a:r>
              <a:rPr sz="1500" b="1" spc="-165" dirty="0">
                <a:solidFill>
                  <a:srgbClr val="B91D24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B91D24"/>
                </a:solidFill>
                <a:latin typeface="Times New Roman"/>
                <a:cs typeface="Times New Roman"/>
              </a:rPr>
              <a:t>Form</a:t>
            </a:r>
            <a:endParaRPr sz="1500">
              <a:latin typeface="Times New Roman"/>
              <a:cs typeface="Times New Roman"/>
            </a:endParaRPr>
          </a:p>
          <a:p>
            <a:pPr marR="17780" algn="r">
              <a:lnSpc>
                <a:spcPts val="894"/>
              </a:lnSpc>
            </a:pPr>
            <a:r>
              <a:rPr sz="800" dirty="0">
                <a:latin typeface="Times New Roman"/>
                <a:cs typeface="Times New Roman"/>
              </a:rPr>
              <a:t>45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7332" y="1073077"/>
            <a:ext cx="50546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Figure 4-27 </a:t>
            </a:r>
            <a:r>
              <a:rPr sz="1200" spc="-5" dirty="0">
                <a:latin typeface="Arial"/>
                <a:cs typeface="Arial"/>
              </a:rPr>
              <a:t>Functional </a:t>
            </a:r>
            <a:r>
              <a:rPr sz="1200" dirty="0">
                <a:latin typeface="Arial"/>
                <a:cs typeface="Arial"/>
              </a:rPr>
              <a:t>dependency diagram for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INVOICE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3297" y="1363829"/>
            <a:ext cx="5891006" cy="1174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67021" y="6686834"/>
            <a:ext cx="204394" cy="138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84864" y="6695679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46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2473" y="6302853"/>
            <a:ext cx="3540162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B91D24"/>
                </a:solidFill>
                <a:latin typeface="Times New Roman"/>
                <a:cs typeface="Times New Roman"/>
              </a:rPr>
              <a:t>Partial dependencies are removed, </a:t>
            </a:r>
            <a:r>
              <a:rPr sz="1400" dirty="0">
                <a:solidFill>
                  <a:srgbClr val="B91D24"/>
                </a:solidFill>
                <a:latin typeface="Times New Roman"/>
                <a:cs typeface="Times New Roman"/>
              </a:rPr>
              <a:t>but  </a:t>
            </a:r>
            <a:r>
              <a:rPr sz="1400" spc="-5" dirty="0">
                <a:solidFill>
                  <a:srgbClr val="B91D24"/>
                </a:solidFill>
                <a:latin typeface="Times New Roman"/>
                <a:cs typeface="Times New Roman"/>
              </a:rPr>
              <a:t>there are </a:t>
            </a:r>
            <a:r>
              <a:rPr sz="1400" dirty="0">
                <a:solidFill>
                  <a:srgbClr val="B91D24"/>
                </a:solidFill>
                <a:latin typeface="Times New Roman"/>
                <a:cs typeface="Times New Roman"/>
              </a:rPr>
              <a:t>still </a:t>
            </a:r>
            <a:r>
              <a:rPr sz="1400" spc="-5" dirty="0">
                <a:solidFill>
                  <a:srgbClr val="B91D24"/>
                </a:solidFill>
                <a:latin typeface="Times New Roman"/>
                <a:cs typeface="Times New Roman"/>
              </a:rPr>
              <a:t>transitive</a:t>
            </a:r>
            <a:r>
              <a:rPr sz="1400" dirty="0">
                <a:solidFill>
                  <a:srgbClr val="B91D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91D24"/>
                </a:solidFill>
                <a:latin typeface="Times New Roman"/>
                <a:cs typeface="Times New Roman"/>
              </a:rPr>
              <a:t>dependencies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17377" y="4528548"/>
            <a:ext cx="5472950" cy="1707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58720" y="4300871"/>
            <a:ext cx="491168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Figure 4-28 </a:t>
            </a:r>
            <a:r>
              <a:rPr sz="1200" spc="-5" dirty="0">
                <a:latin typeface="Arial"/>
                <a:cs typeface="Arial"/>
              </a:rPr>
              <a:t>Partial </a:t>
            </a:r>
            <a:r>
              <a:rPr sz="1200" dirty="0">
                <a:latin typeface="Arial"/>
                <a:cs typeface="Arial"/>
              </a:rPr>
              <a:t>Dependencies were Removed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(2NF)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R="215900" algn="r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B91D24"/>
                </a:solidFill>
                <a:latin typeface="Tahoma"/>
                <a:cs typeface="Tahoma"/>
              </a:rPr>
              <a:t>2NF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7021" y="3459040"/>
            <a:ext cx="204394" cy="13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84864" y="3467885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47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9414" y="1014196"/>
            <a:ext cx="51968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Figure 4-29 </a:t>
            </a:r>
            <a:r>
              <a:rPr sz="1200" spc="-5" dirty="0">
                <a:latin typeface="Arial"/>
                <a:cs typeface="Arial"/>
              </a:rPr>
              <a:t>Transitive </a:t>
            </a:r>
            <a:r>
              <a:rPr sz="1200" dirty="0">
                <a:latin typeface="Arial"/>
                <a:cs typeface="Arial"/>
              </a:rPr>
              <a:t>Dependencies were Removed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(3NF)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8929" y="1907193"/>
            <a:ext cx="1038711" cy="416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99500"/>
              </a:lnSpc>
              <a:spcBef>
                <a:spcPts val="5"/>
              </a:spcBef>
            </a:pPr>
            <a:r>
              <a:rPr sz="900" b="1" dirty="0">
                <a:solidFill>
                  <a:srgbClr val="FF3300"/>
                </a:solidFill>
                <a:latin typeface="Tahoma"/>
                <a:cs typeface="Tahoma"/>
              </a:rPr>
              <a:t>Getting it</a:t>
            </a:r>
            <a:r>
              <a:rPr sz="900" b="1" spc="-85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900" b="1" spc="-15" dirty="0">
                <a:solidFill>
                  <a:srgbClr val="FF3300"/>
                </a:solidFill>
                <a:latin typeface="Tahoma"/>
                <a:cs typeface="Tahoma"/>
              </a:rPr>
              <a:t>into  </a:t>
            </a:r>
            <a:r>
              <a:rPr sz="900" b="1" dirty="0">
                <a:solidFill>
                  <a:srgbClr val="FF3300"/>
                </a:solidFill>
                <a:latin typeface="Tahoma"/>
                <a:cs typeface="Tahoma"/>
              </a:rPr>
              <a:t>Third Normal  </a:t>
            </a:r>
            <a:r>
              <a:rPr sz="900" b="1" spc="-5" dirty="0">
                <a:solidFill>
                  <a:srgbClr val="FF3300"/>
                </a:solidFill>
                <a:latin typeface="Tahoma"/>
                <a:cs typeface="Tahoma"/>
              </a:rPr>
              <a:t>Form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8071" y="1271312"/>
            <a:ext cx="5571562" cy="1000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7682" y="1330194"/>
            <a:ext cx="197224" cy="353291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0"/>
                </a:moveTo>
                <a:lnTo>
                  <a:pt x="29660" y="2994"/>
                </a:lnTo>
                <a:lnTo>
                  <a:pt x="53881" y="11159"/>
                </a:lnTo>
                <a:lnTo>
                  <a:pt x="70211" y="23269"/>
                </a:lnTo>
                <a:lnTo>
                  <a:pt x="76199" y="38099"/>
                </a:lnTo>
                <a:lnTo>
                  <a:pt x="76199" y="190499"/>
                </a:lnTo>
                <a:lnTo>
                  <a:pt x="82188" y="205330"/>
                </a:lnTo>
                <a:lnTo>
                  <a:pt x="98518" y="217440"/>
                </a:lnTo>
                <a:lnTo>
                  <a:pt x="122739" y="225605"/>
                </a:lnTo>
                <a:lnTo>
                  <a:pt x="152399" y="228599"/>
                </a:lnTo>
                <a:lnTo>
                  <a:pt x="122739" y="231594"/>
                </a:lnTo>
                <a:lnTo>
                  <a:pt x="98518" y="239759"/>
                </a:lnTo>
                <a:lnTo>
                  <a:pt x="82188" y="251869"/>
                </a:lnTo>
                <a:lnTo>
                  <a:pt x="76199" y="266700"/>
                </a:lnTo>
                <a:lnTo>
                  <a:pt x="76199" y="419099"/>
                </a:lnTo>
                <a:lnTo>
                  <a:pt x="70211" y="433930"/>
                </a:lnTo>
                <a:lnTo>
                  <a:pt x="53881" y="446040"/>
                </a:lnTo>
                <a:lnTo>
                  <a:pt x="29660" y="454205"/>
                </a:lnTo>
                <a:lnTo>
                  <a:pt x="0" y="457199"/>
                </a:lnTo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28292" y="1426368"/>
            <a:ext cx="830804" cy="27443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3830" marR="5080" indent="-151765">
              <a:lnSpc>
                <a:spcPts val="950"/>
              </a:lnSpc>
              <a:spcBef>
                <a:spcPts val="140"/>
              </a:spcBef>
            </a:pPr>
            <a:r>
              <a:rPr sz="800" b="1" spc="-20" dirty="0">
                <a:solidFill>
                  <a:srgbClr val="B91D24"/>
                </a:solidFill>
                <a:latin typeface="Times New Roman"/>
                <a:cs typeface="Times New Roman"/>
              </a:rPr>
              <a:t>Two</a:t>
            </a:r>
            <a:r>
              <a:rPr sz="800" b="1" spc="-55" dirty="0">
                <a:solidFill>
                  <a:srgbClr val="B91D24"/>
                </a:solidFill>
                <a:latin typeface="Times New Roman"/>
                <a:cs typeface="Times New Roman"/>
              </a:rPr>
              <a:t> </a:t>
            </a:r>
            <a:r>
              <a:rPr sz="800" b="1" spc="-5" dirty="0">
                <a:solidFill>
                  <a:srgbClr val="B91D24"/>
                </a:solidFill>
                <a:latin typeface="Times New Roman"/>
                <a:cs typeface="Times New Roman"/>
              </a:rPr>
              <a:t>Relations  Remain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17376" y="2390066"/>
            <a:ext cx="5374339" cy="1030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68485" y="2618275"/>
            <a:ext cx="49059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B91D24"/>
                </a:solidFill>
                <a:latin typeface="Tahoma"/>
                <a:cs typeface="Tahoma"/>
              </a:rPr>
              <a:t>3NF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67021" y="6686834"/>
            <a:ext cx="204394" cy="138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84864" y="6695679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48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70847" y="4315592"/>
            <a:ext cx="172077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66"/>
                </a:solidFill>
                <a:latin typeface="Times New Roman"/>
                <a:cs typeface="Times New Roman"/>
              </a:rPr>
              <a:t>You </a:t>
            </a:r>
            <a:r>
              <a:rPr sz="2200" spc="-5" dirty="0">
                <a:solidFill>
                  <a:srgbClr val="000066"/>
                </a:solidFill>
                <a:latin typeface="Times New Roman"/>
                <a:cs typeface="Times New Roman"/>
              </a:rPr>
              <a:t>Try</a:t>
            </a:r>
            <a:r>
              <a:rPr sz="2200" spc="-8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6"/>
                </a:solidFill>
                <a:latin typeface="Times New Roman"/>
                <a:cs typeface="Times New Roman"/>
              </a:rPr>
              <a:t>…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13579" y="5712704"/>
            <a:ext cx="5377628" cy="1121461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Convert </a:t>
            </a:r>
            <a:r>
              <a:rPr sz="1200" dirty="0">
                <a:latin typeface="Times New Roman"/>
                <a:cs typeface="Times New Roman"/>
              </a:rPr>
              <a:t>to 1NF</a:t>
            </a:r>
            <a:r>
              <a:rPr sz="1200" spc="-5" dirty="0">
                <a:latin typeface="Times New Roman"/>
                <a:cs typeface="Times New Roman"/>
              </a:rPr>
              <a:t> Relation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Draw dependency diagram </a:t>
            </a:r>
            <a:r>
              <a:rPr sz="1200" dirty="0">
                <a:latin typeface="Times New Roman"/>
                <a:cs typeface="Times New Roman"/>
              </a:rPr>
              <a:t>showing </a:t>
            </a:r>
            <a:r>
              <a:rPr sz="1200" spc="-5" dirty="0">
                <a:latin typeface="Times New Roman"/>
                <a:cs typeface="Times New Roman"/>
              </a:rPr>
              <a:t>all functional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dependencies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Identify anomalies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AutoNum type="arabicPeriod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Convert </a:t>
            </a:r>
            <a:r>
              <a:rPr sz="1200" dirty="0">
                <a:latin typeface="Times New Roman"/>
                <a:cs typeface="Times New Roman"/>
              </a:rPr>
              <a:t>to 3NF</a:t>
            </a:r>
            <a:r>
              <a:rPr sz="1200" spc="-5" dirty="0">
                <a:latin typeface="Times New Roman"/>
                <a:cs typeface="Times New Roman"/>
              </a:rPr>
              <a:t> Relations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Develop </a:t>
            </a:r>
            <a:r>
              <a:rPr sz="1200" dirty="0">
                <a:latin typeface="Times New Roman"/>
                <a:cs typeface="Times New Roman"/>
              </a:rPr>
              <a:t>EER </a:t>
            </a:r>
            <a:r>
              <a:rPr sz="1200" spc="-5" dirty="0">
                <a:latin typeface="Times New Roman"/>
                <a:cs typeface="Times New Roman"/>
              </a:rPr>
              <a:t>Diagram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appropriate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cardinalities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70847" y="4596178"/>
            <a:ext cx="5916703" cy="1106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36946" y="3459040"/>
            <a:ext cx="134470" cy="13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50605" y="3467885"/>
            <a:ext cx="98612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2387" y="1146680"/>
            <a:ext cx="3818741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Well-Structured</a:t>
            </a:r>
            <a:r>
              <a:rPr spc="-35" dirty="0"/>
              <a:t> </a:t>
            </a:r>
            <a:r>
              <a:rPr spc="-5" dirty="0"/>
              <a:t>Relations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87471" y="1471510"/>
            <a:ext cx="4955241" cy="248529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84150" marR="71755" indent="-171450" algn="just">
              <a:lnSpc>
                <a:spcPts val="1500"/>
              </a:lnSpc>
              <a:spcBef>
                <a:spcPts val="300"/>
              </a:spcBef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000090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000090"/>
                </a:solidFill>
                <a:latin typeface="Times New Roman"/>
                <a:cs typeface="Times New Roman"/>
              </a:rPr>
              <a:t>relation that contains minimal data redundancy  and allows users </a:t>
            </a:r>
            <a:r>
              <a:rPr sz="1400" dirty="0">
                <a:solidFill>
                  <a:srgbClr val="000090"/>
                </a:solidFill>
                <a:latin typeface="Times New Roman"/>
                <a:cs typeface="Times New Roman"/>
              </a:rPr>
              <a:t>to </a:t>
            </a:r>
            <a:r>
              <a:rPr sz="1400" spc="-5" dirty="0">
                <a:solidFill>
                  <a:srgbClr val="000090"/>
                </a:solidFill>
                <a:latin typeface="Times New Roman"/>
                <a:cs typeface="Times New Roman"/>
              </a:rPr>
              <a:t>insert, delete, and update </a:t>
            </a:r>
            <a:r>
              <a:rPr sz="1400" dirty="0">
                <a:solidFill>
                  <a:srgbClr val="000090"/>
                </a:solidFill>
                <a:latin typeface="Times New Roman"/>
                <a:cs typeface="Times New Roman"/>
              </a:rPr>
              <a:t>rows  without </a:t>
            </a:r>
            <a:r>
              <a:rPr sz="1400" spc="-5" dirty="0">
                <a:solidFill>
                  <a:srgbClr val="000090"/>
                </a:solidFill>
                <a:latin typeface="Times New Roman"/>
                <a:cs typeface="Times New Roman"/>
              </a:rPr>
              <a:t>causing data</a:t>
            </a:r>
            <a:r>
              <a:rPr sz="1400" spc="-10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90"/>
                </a:solidFill>
                <a:latin typeface="Times New Roman"/>
                <a:cs typeface="Times New Roman"/>
              </a:rPr>
              <a:t>inconsistencies</a:t>
            </a:r>
            <a:endParaRPr sz="1400">
              <a:latin typeface="Times New Roman"/>
              <a:cs typeface="Times New Roman"/>
            </a:endParaRPr>
          </a:p>
          <a:p>
            <a:pPr marL="184150" indent="-171450" algn="just">
              <a:lnSpc>
                <a:spcPct val="100000"/>
              </a:lnSpc>
              <a:spcBef>
                <a:spcPts val="135"/>
              </a:spcBef>
              <a:buChar char="•"/>
              <a:tabLst>
                <a:tab pos="184150" algn="l"/>
              </a:tabLst>
            </a:pPr>
            <a:r>
              <a:rPr sz="1400" spc="-5" dirty="0">
                <a:latin typeface="Times New Roman"/>
                <a:cs typeface="Times New Roman"/>
              </a:rPr>
              <a:t>Goal </a:t>
            </a:r>
            <a:r>
              <a:rPr sz="1400" dirty="0">
                <a:latin typeface="Times New Roman"/>
                <a:cs typeface="Times New Roman"/>
              </a:rPr>
              <a:t>is to </a:t>
            </a:r>
            <a:r>
              <a:rPr sz="1400" spc="-5" dirty="0">
                <a:latin typeface="Times New Roman"/>
                <a:cs typeface="Times New Roman"/>
              </a:rPr>
              <a:t>avoid (</a:t>
            </a:r>
            <a:r>
              <a:rPr sz="14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minimize)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anomalies</a:t>
            </a:r>
            <a:endParaRPr sz="1400">
              <a:latin typeface="Times New Roman"/>
              <a:cs typeface="Times New Roman"/>
            </a:endParaRPr>
          </a:p>
          <a:p>
            <a:pPr marL="381000" marR="160655" lvl="1" indent="-139700">
              <a:lnSpc>
                <a:spcPts val="1310"/>
              </a:lnSpc>
              <a:spcBef>
                <a:spcPts val="295"/>
              </a:spcBef>
              <a:buClr>
                <a:srgbClr val="C00000"/>
              </a:buClr>
              <a:buFont typeface="Times New Roman"/>
              <a:buChar char="–"/>
              <a:tabLst>
                <a:tab pos="384175" algn="l"/>
              </a:tabLst>
            </a:pPr>
            <a:r>
              <a:rPr sz="1200" b="1" spc="-5" dirty="0">
                <a:solidFill>
                  <a:srgbClr val="CE1C00"/>
                </a:solidFill>
                <a:latin typeface="Times New Roman"/>
                <a:cs typeface="Times New Roman"/>
              </a:rPr>
              <a:t>Insertion Anomaly 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-5" dirty="0">
                <a:latin typeface="Times New Roman"/>
                <a:cs typeface="Times New Roman"/>
              </a:rPr>
              <a:t>adding new </a:t>
            </a:r>
            <a:r>
              <a:rPr sz="1200" dirty="0">
                <a:latin typeface="Times New Roman"/>
                <a:cs typeface="Times New Roman"/>
              </a:rPr>
              <a:t>rows </a:t>
            </a:r>
            <a:r>
              <a:rPr sz="1200" spc="-5" dirty="0">
                <a:latin typeface="Times New Roman"/>
                <a:cs typeface="Times New Roman"/>
              </a:rPr>
              <a:t>forces user </a:t>
            </a:r>
            <a:r>
              <a:rPr sz="1200" dirty="0">
                <a:latin typeface="Times New Roman"/>
                <a:cs typeface="Times New Roman"/>
              </a:rPr>
              <a:t>to  </a:t>
            </a:r>
            <a:r>
              <a:rPr sz="1200" spc="-5" dirty="0">
                <a:latin typeface="Times New Roman"/>
                <a:cs typeface="Times New Roman"/>
              </a:rPr>
              <a:t>create duplicate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381000" marR="122555" lvl="1" indent="-139700">
              <a:lnSpc>
                <a:spcPts val="1260"/>
              </a:lnSpc>
              <a:spcBef>
                <a:spcPts val="320"/>
              </a:spcBef>
              <a:buClr>
                <a:srgbClr val="C00000"/>
              </a:buClr>
              <a:buFont typeface="Times New Roman"/>
              <a:buChar char="–"/>
              <a:tabLst>
                <a:tab pos="384175" algn="l"/>
              </a:tabLst>
            </a:pPr>
            <a:r>
              <a:rPr sz="1200" b="1" spc="-5" dirty="0">
                <a:solidFill>
                  <a:srgbClr val="CE1C00"/>
                </a:solidFill>
                <a:latin typeface="Times New Roman"/>
                <a:cs typeface="Times New Roman"/>
              </a:rPr>
              <a:t>Deletion Anomaly 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-5" dirty="0">
                <a:latin typeface="Times New Roman"/>
                <a:cs typeface="Times New Roman"/>
              </a:rPr>
              <a:t>deleting </a:t>
            </a:r>
            <a:r>
              <a:rPr sz="1200" dirty="0">
                <a:latin typeface="Times New Roman"/>
                <a:cs typeface="Times New Roman"/>
              </a:rPr>
              <a:t>a row </a:t>
            </a:r>
            <a:r>
              <a:rPr sz="1200" spc="-5" dirty="0">
                <a:latin typeface="Times New Roman"/>
                <a:cs typeface="Times New Roman"/>
              </a:rPr>
              <a:t>may cause </a:t>
            </a:r>
            <a:r>
              <a:rPr sz="1200" dirty="0">
                <a:latin typeface="Times New Roman"/>
                <a:cs typeface="Times New Roman"/>
              </a:rPr>
              <a:t>loss of  </a:t>
            </a:r>
            <a:r>
              <a:rPr sz="1200" spc="-5" dirty="0">
                <a:latin typeface="Times New Roman"/>
                <a:cs typeface="Times New Roman"/>
              </a:rPr>
              <a:t>other data representing completely different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facts</a:t>
            </a:r>
            <a:endParaRPr sz="1200">
              <a:latin typeface="Times New Roman"/>
              <a:cs typeface="Times New Roman"/>
            </a:endParaRPr>
          </a:p>
          <a:p>
            <a:pPr marL="381000" marR="17145" lvl="1" indent="-139700">
              <a:lnSpc>
                <a:spcPts val="1310"/>
              </a:lnSpc>
              <a:spcBef>
                <a:spcPts val="290"/>
              </a:spcBef>
              <a:buClr>
                <a:srgbClr val="C00000"/>
              </a:buClr>
              <a:buFont typeface="Times New Roman"/>
              <a:buChar char="–"/>
              <a:tabLst>
                <a:tab pos="384175" algn="l"/>
              </a:tabLst>
            </a:pPr>
            <a:r>
              <a:rPr sz="1200" b="1" spc="-5" dirty="0">
                <a:solidFill>
                  <a:srgbClr val="CE1C00"/>
                </a:solidFill>
                <a:latin typeface="Times New Roman"/>
                <a:cs typeface="Times New Roman"/>
              </a:rPr>
              <a:t>Modification Anomaly 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-5" dirty="0">
                <a:latin typeface="Times New Roman"/>
                <a:cs typeface="Times New Roman"/>
              </a:rPr>
              <a:t>changing data </a:t>
            </a:r>
            <a:r>
              <a:rPr sz="1200" dirty="0">
                <a:latin typeface="Times New Roman"/>
                <a:cs typeface="Times New Roman"/>
              </a:rPr>
              <a:t>in a row </a:t>
            </a:r>
            <a:r>
              <a:rPr sz="1200" spc="-5" dirty="0">
                <a:latin typeface="Times New Roman"/>
                <a:cs typeface="Times New Roman"/>
              </a:rPr>
              <a:t>forces  changes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rows </a:t>
            </a:r>
            <a:r>
              <a:rPr sz="1200" spc="-5" dirty="0">
                <a:latin typeface="Times New Roman"/>
                <a:cs typeface="Times New Roman"/>
              </a:rPr>
              <a:t>because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duplication</a:t>
            </a:r>
            <a:endParaRPr sz="1200">
              <a:latin typeface="Times New Roman"/>
              <a:cs typeface="Times New Roman"/>
            </a:endParaRPr>
          </a:p>
          <a:p>
            <a:pPr marL="1102360" marR="5080" indent="-951230">
              <a:lnSpc>
                <a:spcPts val="1550"/>
              </a:lnSpc>
              <a:spcBef>
                <a:spcPts val="920"/>
              </a:spcBef>
            </a:pPr>
            <a:r>
              <a:rPr sz="13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General rule </a:t>
            </a:r>
            <a:r>
              <a:rPr sz="1300" b="1" dirty="0">
                <a:solidFill>
                  <a:srgbClr val="000099"/>
                </a:solidFill>
                <a:latin typeface="Times New Roman"/>
                <a:cs typeface="Times New Roman"/>
              </a:rPr>
              <a:t>of thumb: a table should not </a:t>
            </a:r>
            <a:r>
              <a:rPr sz="13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pertain </a:t>
            </a:r>
            <a:r>
              <a:rPr sz="1300" b="1" dirty="0">
                <a:solidFill>
                  <a:srgbClr val="000099"/>
                </a:solidFill>
                <a:latin typeface="Times New Roman"/>
                <a:cs typeface="Times New Roman"/>
              </a:rPr>
              <a:t>to  </a:t>
            </a:r>
            <a:r>
              <a:rPr sz="13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more </a:t>
            </a:r>
            <a:r>
              <a:rPr sz="1300" b="1" dirty="0">
                <a:solidFill>
                  <a:srgbClr val="000099"/>
                </a:solidFill>
                <a:latin typeface="Times New Roman"/>
                <a:cs typeface="Times New Roman"/>
              </a:rPr>
              <a:t>than one </a:t>
            </a:r>
            <a:r>
              <a:rPr sz="13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entity</a:t>
            </a:r>
            <a:r>
              <a:rPr sz="13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000099"/>
                </a:solidFill>
                <a:latin typeface="Times New Roman"/>
                <a:cs typeface="Times New Roman"/>
              </a:rPr>
              <a:t>type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36946" y="6686834"/>
            <a:ext cx="134470" cy="138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50605" y="6695679"/>
            <a:ext cx="98612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8737" y="4206660"/>
            <a:ext cx="274469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66"/>
                </a:solidFill>
                <a:latin typeface="Times New Roman"/>
                <a:cs typeface="Times New Roman"/>
              </a:rPr>
              <a:t>Example </a:t>
            </a:r>
            <a:r>
              <a:rPr sz="1800" dirty="0">
                <a:solidFill>
                  <a:srgbClr val="000066"/>
                </a:solidFill>
                <a:latin typeface="Times New Roman"/>
                <a:cs typeface="Times New Roman"/>
              </a:rPr>
              <a:t>– </a:t>
            </a:r>
            <a:r>
              <a:rPr sz="1800" spc="-5" dirty="0">
                <a:solidFill>
                  <a:srgbClr val="000066"/>
                </a:solidFill>
                <a:latin typeface="Times New Roman"/>
                <a:cs typeface="Times New Roman"/>
              </a:rPr>
              <a:t>Figure</a:t>
            </a:r>
            <a:r>
              <a:rPr sz="1800" spc="-6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66"/>
                </a:solidFill>
                <a:latin typeface="Times New Roman"/>
                <a:cs typeface="Times New Roman"/>
              </a:rPr>
              <a:t>4.2b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0803" y="6074686"/>
            <a:ext cx="2107003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C00000"/>
                </a:solidFill>
                <a:latin typeface="Times New Roman"/>
                <a:cs typeface="Times New Roman"/>
              </a:rPr>
              <a:t>Question </a:t>
            </a:r>
            <a:r>
              <a:rPr sz="1100" dirty="0">
                <a:solidFill>
                  <a:srgbClr val="C00000"/>
                </a:solidFill>
                <a:latin typeface="Times New Roman"/>
                <a:cs typeface="Times New Roman"/>
              </a:rPr>
              <a:t>– Is </a:t>
            </a:r>
            <a:r>
              <a:rPr sz="1100" spc="-5" dirty="0">
                <a:solidFill>
                  <a:srgbClr val="C00000"/>
                </a:solidFill>
                <a:latin typeface="Times New Roman"/>
                <a:cs typeface="Times New Roman"/>
              </a:rPr>
              <a:t>this </a:t>
            </a:r>
            <a:r>
              <a:rPr sz="11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1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C00000"/>
                </a:solidFill>
                <a:latin typeface="Times New Roman"/>
                <a:cs typeface="Times New Roman"/>
              </a:rPr>
              <a:t>relation?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6096" y="6055058"/>
            <a:ext cx="2200686" cy="302647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sz="900" b="1" dirty="0">
                <a:latin typeface="Times New Roman"/>
                <a:cs typeface="Times New Roman"/>
              </a:rPr>
              <a:t>Answer – </a:t>
            </a:r>
            <a:r>
              <a:rPr sz="900" b="1" spc="-25" dirty="0">
                <a:latin typeface="Times New Roman"/>
                <a:cs typeface="Times New Roman"/>
              </a:rPr>
              <a:t>Yes: </a:t>
            </a:r>
            <a:r>
              <a:rPr sz="900" b="1" dirty="0">
                <a:latin typeface="Times New Roman"/>
                <a:cs typeface="Times New Roman"/>
              </a:rPr>
              <a:t>unique </a:t>
            </a:r>
            <a:r>
              <a:rPr sz="900" b="1" spc="-5" dirty="0">
                <a:latin typeface="Times New Roman"/>
                <a:cs typeface="Times New Roman"/>
              </a:rPr>
              <a:t>rows </a:t>
            </a:r>
            <a:r>
              <a:rPr sz="900" b="1" dirty="0">
                <a:latin typeface="Times New Roman"/>
                <a:cs typeface="Times New Roman"/>
              </a:rPr>
              <a:t>and</a:t>
            </a:r>
            <a:r>
              <a:rPr sz="900" b="1" spc="-12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no  </a:t>
            </a:r>
            <a:r>
              <a:rPr sz="900" b="1" spc="-5" dirty="0">
                <a:latin typeface="Times New Roman"/>
                <a:cs typeface="Times New Roman"/>
              </a:rPr>
              <a:t>multivalued attributes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0803" y="6369095"/>
            <a:ext cx="264525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C00000"/>
                </a:solidFill>
                <a:latin typeface="Times New Roman"/>
                <a:cs typeface="Times New Roman"/>
              </a:rPr>
              <a:t>Question </a:t>
            </a:r>
            <a:r>
              <a:rPr sz="1100" dirty="0">
                <a:solidFill>
                  <a:srgbClr val="C00000"/>
                </a:solidFill>
                <a:latin typeface="Times New Roman"/>
                <a:cs typeface="Times New Roman"/>
              </a:rPr>
              <a:t>– </a:t>
            </a:r>
            <a:r>
              <a:rPr sz="1100" spc="-15" dirty="0">
                <a:solidFill>
                  <a:srgbClr val="C00000"/>
                </a:solidFill>
                <a:latin typeface="Times New Roman"/>
                <a:cs typeface="Times New Roman"/>
              </a:rPr>
              <a:t>What’s </a:t>
            </a:r>
            <a:r>
              <a:rPr sz="1100"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1100" spc="-5" dirty="0">
                <a:solidFill>
                  <a:srgbClr val="C00000"/>
                </a:solidFill>
                <a:latin typeface="Times New Roman"/>
                <a:cs typeface="Times New Roman"/>
              </a:rPr>
              <a:t>primary</a:t>
            </a:r>
            <a:r>
              <a:rPr sz="11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C00000"/>
                </a:solidFill>
                <a:latin typeface="Times New Roman"/>
                <a:cs typeface="Times New Roman"/>
              </a:rPr>
              <a:t>key?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9847" y="6349467"/>
            <a:ext cx="1928682" cy="302647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sz="900" b="1" dirty="0">
                <a:latin typeface="Times New Roman"/>
                <a:cs typeface="Times New Roman"/>
              </a:rPr>
              <a:t>Answer – </a:t>
            </a:r>
            <a:r>
              <a:rPr sz="900" b="1" spc="-5" dirty="0">
                <a:latin typeface="Times New Roman"/>
                <a:cs typeface="Times New Roman"/>
              </a:rPr>
              <a:t>Composite:</a:t>
            </a:r>
            <a:r>
              <a:rPr sz="900" b="1" spc="-7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EmpID,  </a:t>
            </a:r>
            <a:r>
              <a:rPr sz="900" b="1" spc="-5" dirty="0">
                <a:latin typeface="Times New Roman"/>
                <a:cs typeface="Times New Roman"/>
              </a:rPr>
              <a:t>CourseTitle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02330" y="4469666"/>
            <a:ext cx="5757487" cy="15775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5315" y="4911279"/>
            <a:ext cx="542365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099" y="0"/>
                </a:lnTo>
              </a:path>
            </a:pathLst>
          </a:custGeom>
          <a:ln w="14287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7020" y="3459040"/>
            <a:ext cx="209774" cy="13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84864" y="3467885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49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7021" y="6686834"/>
            <a:ext cx="204394" cy="138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84864" y="6695679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50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4555" y="4492237"/>
            <a:ext cx="4110467" cy="2085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000066"/>
                </a:solidFill>
                <a:latin typeface="Times New Roman"/>
                <a:cs typeface="Times New Roman"/>
              </a:rPr>
              <a:t>Logical Database</a:t>
            </a:r>
            <a:r>
              <a:rPr sz="2200" spc="-4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66"/>
                </a:solidFill>
                <a:latin typeface="Times New Roman"/>
                <a:cs typeface="Times New Roman"/>
              </a:rPr>
              <a:t>Design</a:t>
            </a:r>
            <a:endParaRPr sz="2200">
              <a:latin typeface="Times New Roman"/>
              <a:cs typeface="Times New Roman"/>
            </a:endParaRPr>
          </a:p>
          <a:p>
            <a:pPr marL="31115" marR="1336040" indent="-19050">
              <a:lnSpc>
                <a:spcPct val="99700"/>
              </a:lnSpc>
              <a:spcBef>
                <a:spcPts val="2014"/>
              </a:spcBef>
            </a:pPr>
            <a:r>
              <a:rPr sz="1600" dirty="0">
                <a:latin typeface="Times New Roman"/>
                <a:cs typeface="Times New Roman"/>
              </a:rPr>
              <a:t>You </a:t>
            </a:r>
            <a:r>
              <a:rPr sz="1600" spc="-5" dirty="0">
                <a:latin typeface="Times New Roman"/>
                <a:cs typeface="Times New Roman"/>
              </a:rPr>
              <a:t>have just learned  and completed </a:t>
            </a:r>
            <a:r>
              <a:rPr sz="1600" dirty="0">
                <a:latin typeface="Times New Roman"/>
                <a:cs typeface="Times New Roman"/>
              </a:rPr>
              <a:t>one of  </a:t>
            </a:r>
            <a:r>
              <a:rPr sz="1600" spc="-5" dirty="0">
                <a:latin typeface="Times New Roman"/>
                <a:cs typeface="Times New Roman"/>
              </a:rPr>
              <a:t>the most important  concepts and theories,  </a:t>
            </a:r>
            <a:r>
              <a:rPr sz="1600" b="1" spc="-5" dirty="0">
                <a:solidFill>
                  <a:srgbClr val="0000AD"/>
                </a:solidFill>
                <a:latin typeface="Times New Roman"/>
                <a:cs typeface="Times New Roman"/>
              </a:rPr>
              <a:t>integrity constraints 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solidFill>
                  <a:srgbClr val="0000AD"/>
                </a:solidFill>
                <a:latin typeface="Times New Roman"/>
                <a:cs typeface="Times New Roman"/>
              </a:rPr>
              <a:t>normalization</a:t>
            </a:r>
            <a:r>
              <a:rPr sz="1600" spc="-5" dirty="0">
                <a:latin typeface="Times New Roman"/>
                <a:cs typeface="Times New Roman"/>
              </a:rPr>
              <a:t>, 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developing </a:t>
            </a:r>
            <a:r>
              <a:rPr sz="1600" dirty="0">
                <a:latin typeface="Times New Roman"/>
                <a:cs typeface="Times New Roman"/>
              </a:rPr>
              <a:t>a  </a:t>
            </a:r>
            <a:r>
              <a:rPr sz="1600" spc="-5" dirty="0">
                <a:latin typeface="Times New Roman"/>
                <a:cs typeface="Times New Roman"/>
              </a:rPr>
              <a:t>quality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database.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23647" y="5037017"/>
            <a:ext cx="2120150" cy="1200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7020" y="3459040"/>
            <a:ext cx="193638" cy="13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84864" y="3467885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51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23253" y="1101571"/>
            <a:ext cx="5411895" cy="102848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R="5080" algn="ctr">
              <a:lnSpc>
                <a:spcPts val="2600"/>
              </a:lnSpc>
              <a:spcBef>
                <a:spcPts val="220"/>
              </a:spcBef>
            </a:pPr>
            <a:r>
              <a:rPr spc="-5" dirty="0"/>
              <a:t>After learning </a:t>
            </a:r>
            <a:r>
              <a:rPr dirty="0"/>
              <a:t>one of </a:t>
            </a:r>
            <a:r>
              <a:rPr spc="-5" dirty="0"/>
              <a:t>most important  database concepts and theories...</a:t>
            </a:r>
          </a:p>
          <a:p>
            <a:pPr marL="21590" algn="ctr">
              <a:lnSpc>
                <a:spcPts val="2570"/>
              </a:lnSpc>
            </a:pPr>
            <a:r>
              <a:rPr spc="-5" dirty="0">
                <a:solidFill>
                  <a:srgbClr val="C00000"/>
                </a:solidFill>
              </a:rPr>
              <a:t>WHAT’S NEXT</a:t>
            </a:r>
            <a:r>
              <a:rPr spc="-10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5" name="object 5"/>
          <p:cNvSpPr/>
          <p:nvPr/>
        </p:nvSpPr>
        <p:spPr>
          <a:xfrm>
            <a:off x="7767021" y="6686834"/>
            <a:ext cx="204394" cy="138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84864" y="6695679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52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2003" y="4286151"/>
            <a:ext cx="25581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Steps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44975" y="4571021"/>
            <a:ext cx="224342" cy="97155"/>
          </a:xfrm>
          <a:custGeom>
            <a:avLst/>
            <a:gdLst/>
            <a:ahLst/>
            <a:cxnLst/>
            <a:rect l="l" t="t" r="r" b="b"/>
            <a:pathLst>
              <a:path w="173354" h="125729">
                <a:moveTo>
                  <a:pt x="55033" y="125598"/>
                </a:moveTo>
                <a:lnTo>
                  <a:pt x="173354" y="81888"/>
                </a:lnTo>
                <a:lnTo>
                  <a:pt x="118321" y="0"/>
                </a:lnTo>
                <a:lnTo>
                  <a:pt x="0" y="45370"/>
                </a:lnTo>
                <a:lnTo>
                  <a:pt x="55033" y="125598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9066" y="4689557"/>
            <a:ext cx="213695" cy="107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29535" y="4587268"/>
            <a:ext cx="355824" cy="224242"/>
          </a:xfrm>
          <a:custGeom>
            <a:avLst/>
            <a:gdLst/>
            <a:ahLst/>
            <a:cxnLst/>
            <a:rect l="l" t="t" r="r" b="b"/>
            <a:pathLst>
              <a:path w="274954" h="290195">
                <a:moveTo>
                  <a:pt x="97684" y="0"/>
                </a:moveTo>
                <a:lnTo>
                  <a:pt x="0" y="128365"/>
                </a:lnTo>
                <a:lnTo>
                  <a:pt x="134143" y="234045"/>
                </a:lnTo>
                <a:lnTo>
                  <a:pt x="136207" y="289928"/>
                </a:lnTo>
                <a:lnTo>
                  <a:pt x="189177" y="289928"/>
                </a:lnTo>
                <a:lnTo>
                  <a:pt x="187114" y="222426"/>
                </a:lnTo>
                <a:lnTo>
                  <a:pt x="103875" y="151049"/>
                </a:lnTo>
                <a:lnTo>
                  <a:pt x="148591" y="92401"/>
                </a:lnTo>
                <a:lnTo>
                  <a:pt x="174731" y="92401"/>
                </a:lnTo>
                <a:lnTo>
                  <a:pt x="274480" y="63629"/>
                </a:lnTo>
                <a:lnTo>
                  <a:pt x="272398" y="60863"/>
                </a:lnTo>
                <a:lnTo>
                  <a:pt x="193305" y="60863"/>
                </a:lnTo>
                <a:lnTo>
                  <a:pt x="148591" y="9406"/>
                </a:lnTo>
                <a:lnTo>
                  <a:pt x="97684" y="0"/>
                </a:lnTo>
                <a:close/>
              </a:path>
              <a:path w="274954" h="290195">
                <a:moveTo>
                  <a:pt x="258657" y="42604"/>
                </a:moveTo>
                <a:lnTo>
                  <a:pt x="193305" y="60863"/>
                </a:lnTo>
                <a:lnTo>
                  <a:pt x="272398" y="60863"/>
                </a:lnTo>
                <a:lnTo>
                  <a:pt x="258657" y="426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29535" y="4587268"/>
            <a:ext cx="355824" cy="224242"/>
          </a:xfrm>
          <a:custGeom>
            <a:avLst/>
            <a:gdLst/>
            <a:ahLst/>
            <a:cxnLst/>
            <a:rect l="l" t="t" r="r" b="b"/>
            <a:pathLst>
              <a:path w="274954" h="290195">
                <a:moveTo>
                  <a:pt x="0" y="128365"/>
                </a:moveTo>
                <a:lnTo>
                  <a:pt x="134143" y="234044"/>
                </a:lnTo>
                <a:lnTo>
                  <a:pt x="136207" y="289928"/>
                </a:lnTo>
                <a:lnTo>
                  <a:pt x="189177" y="289928"/>
                </a:lnTo>
                <a:lnTo>
                  <a:pt x="187113" y="222425"/>
                </a:lnTo>
                <a:lnTo>
                  <a:pt x="103875" y="151050"/>
                </a:lnTo>
                <a:lnTo>
                  <a:pt x="148590" y="92400"/>
                </a:lnTo>
                <a:lnTo>
                  <a:pt x="174730" y="92400"/>
                </a:lnTo>
                <a:lnTo>
                  <a:pt x="274478" y="63629"/>
                </a:lnTo>
                <a:lnTo>
                  <a:pt x="258656" y="42603"/>
                </a:lnTo>
                <a:lnTo>
                  <a:pt x="193304" y="60862"/>
                </a:lnTo>
                <a:lnTo>
                  <a:pt x="148590" y="9406"/>
                </a:lnTo>
                <a:lnTo>
                  <a:pt x="97684" y="0"/>
                </a:lnTo>
                <a:lnTo>
                  <a:pt x="0" y="128365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896" y="4547182"/>
            <a:ext cx="123781" cy="549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60764" y="4548788"/>
            <a:ext cx="635838" cy="264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12002" y="4578111"/>
            <a:ext cx="372259" cy="124633"/>
          </a:xfrm>
          <a:custGeom>
            <a:avLst/>
            <a:gdLst/>
            <a:ahLst/>
            <a:cxnLst/>
            <a:rect l="l" t="t" r="r" b="b"/>
            <a:pathLst>
              <a:path w="287655" h="161289">
                <a:moveTo>
                  <a:pt x="143487" y="0"/>
                </a:moveTo>
                <a:lnTo>
                  <a:pt x="100865" y="3625"/>
                </a:lnTo>
                <a:lnTo>
                  <a:pt x="63319" y="13815"/>
                </a:lnTo>
                <a:lnTo>
                  <a:pt x="24461" y="35600"/>
                </a:lnTo>
                <a:lnTo>
                  <a:pt x="739" y="72393"/>
                </a:lnTo>
                <a:lnTo>
                  <a:pt x="0" y="80685"/>
                </a:lnTo>
                <a:lnTo>
                  <a:pt x="739" y="88977"/>
                </a:lnTo>
                <a:lnTo>
                  <a:pt x="24461" y="125822"/>
                </a:lnTo>
                <a:lnTo>
                  <a:pt x="63319" y="147563"/>
                </a:lnTo>
                <a:lnTo>
                  <a:pt x="100865" y="157573"/>
                </a:lnTo>
                <a:lnTo>
                  <a:pt x="143487" y="161245"/>
                </a:lnTo>
                <a:lnTo>
                  <a:pt x="158292" y="160889"/>
                </a:lnTo>
                <a:lnTo>
                  <a:pt x="199440" y="154848"/>
                </a:lnTo>
                <a:lnTo>
                  <a:pt x="245173" y="137730"/>
                </a:lnTo>
                <a:lnTo>
                  <a:pt x="276082" y="112140"/>
                </a:lnTo>
                <a:lnTo>
                  <a:pt x="287286" y="80685"/>
                </a:lnTo>
                <a:lnTo>
                  <a:pt x="286561" y="72393"/>
                </a:lnTo>
                <a:lnTo>
                  <a:pt x="262769" y="35600"/>
                </a:lnTo>
                <a:lnTo>
                  <a:pt x="223981" y="13815"/>
                </a:lnTo>
                <a:lnTo>
                  <a:pt x="186352" y="3625"/>
                </a:lnTo>
                <a:lnTo>
                  <a:pt x="143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3461" y="4656754"/>
            <a:ext cx="223587" cy="1240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03023" y="4528953"/>
            <a:ext cx="48484" cy="21590"/>
          </a:xfrm>
          <a:custGeom>
            <a:avLst/>
            <a:gdLst/>
            <a:ahLst/>
            <a:cxnLst/>
            <a:rect l="l" t="t" r="r" b="b"/>
            <a:pathLst>
              <a:path w="37464" h="27939">
                <a:moveTo>
                  <a:pt x="36412" y="11429"/>
                </a:moveTo>
                <a:lnTo>
                  <a:pt x="25928" y="11429"/>
                </a:lnTo>
                <a:lnTo>
                  <a:pt x="29519" y="11620"/>
                </a:lnTo>
                <a:lnTo>
                  <a:pt x="31167" y="11907"/>
                </a:lnTo>
                <a:lnTo>
                  <a:pt x="27641" y="12790"/>
                </a:lnTo>
                <a:lnTo>
                  <a:pt x="24049" y="13506"/>
                </a:lnTo>
                <a:lnTo>
                  <a:pt x="20293" y="13864"/>
                </a:lnTo>
                <a:lnTo>
                  <a:pt x="16443" y="14150"/>
                </a:lnTo>
                <a:lnTo>
                  <a:pt x="12433" y="14508"/>
                </a:lnTo>
                <a:lnTo>
                  <a:pt x="0" y="17467"/>
                </a:lnTo>
                <a:lnTo>
                  <a:pt x="243" y="18135"/>
                </a:lnTo>
                <a:lnTo>
                  <a:pt x="735" y="18851"/>
                </a:lnTo>
                <a:lnTo>
                  <a:pt x="3355" y="19544"/>
                </a:lnTo>
                <a:lnTo>
                  <a:pt x="5971" y="20092"/>
                </a:lnTo>
                <a:lnTo>
                  <a:pt x="8835" y="20210"/>
                </a:lnTo>
                <a:lnTo>
                  <a:pt x="11943" y="20210"/>
                </a:lnTo>
                <a:lnTo>
                  <a:pt x="20523" y="20736"/>
                </a:lnTo>
                <a:lnTo>
                  <a:pt x="23159" y="21452"/>
                </a:lnTo>
                <a:lnTo>
                  <a:pt x="20952" y="22287"/>
                </a:lnTo>
                <a:lnTo>
                  <a:pt x="18809" y="23169"/>
                </a:lnTo>
                <a:lnTo>
                  <a:pt x="16443" y="23695"/>
                </a:lnTo>
                <a:lnTo>
                  <a:pt x="14315" y="24220"/>
                </a:lnTo>
                <a:lnTo>
                  <a:pt x="12189" y="24697"/>
                </a:lnTo>
                <a:lnTo>
                  <a:pt x="10060" y="25412"/>
                </a:lnTo>
                <a:lnTo>
                  <a:pt x="8100" y="26296"/>
                </a:lnTo>
                <a:lnTo>
                  <a:pt x="6219" y="27489"/>
                </a:lnTo>
                <a:lnTo>
                  <a:pt x="6219" y="27656"/>
                </a:lnTo>
                <a:lnTo>
                  <a:pt x="6463" y="27656"/>
                </a:lnTo>
                <a:lnTo>
                  <a:pt x="6463" y="27847"/>
                </a:lnTo>
                <a:lnTo>
                  <a:pt x="6709" y="27847"/>
                </a:lnTo>
                <a:lnTo>
                  <a:pt x="7853" y="27322"/>
                </a:lnTo>
                <a:lnTo>
                  <a:pt x="9081" y="26964"/>
                </a:lnTo>
                <a:lnTo>
                  <a:pt x="10472" y="26606"/>
                </a:lnTo>
                <a:lnTo>
                  <a:pt x="11943" y="26415"/>
                </a:lnTo>
                <a:lnTo>
                  <a:pt x="13333" y="26128"/>
                </a:lnTo>
                <a:lnTo>
                  <a:pt x="14561" y="25938"/>
                </a:lnTo>
                <a:lnTo>
                  <a:pt x="17425" y="25246"/>
                </a:lnTo>
                <a:lnTo>
                  <a:pt x="18578" y="25055"/>
                </a:lnTo>
                <a:lnTo>
                  <a:pt x="20029" y="24697"/>
                </a:lnTo>
                <a:lnTo>
                  <a:pt x="21182" y="24530"/>
                </a:lnTo>
                <a:lnTo>
                  <a:pt x="22665" y="24220"/>
                </a:lnTo>
                <a:lnTo>
                  <a:pt x="23818" y="23695"/>
                </a:lnTo>
                <a:lnTo>
                  <a:pt x="25038" y="23169"/>
                </a:lnTo>
                <a:lnTo>
                  <a:pt x="25928" y="22621"/>
                </a:lnTo>
                <a:lnTo>
                  <a:pt x="27147" y="21261"/>
                </a:lnTo>
                <a:lnTo>
                  <a:pt x="26916" y="20736"/>
                </a:lnTo>
                <a:lnTo>
                  <a:pt x="26422" y="20210"/>
                </a:lnTo>
                <a:lnTo>
                  <a:pt x="15462" y="18016"/>
                </a:lnTo>
                <a:lnTo>
                  <a:pt x="7200" y="18016"/>
                </a:lnTo>
                <a:lnTo>
                  <a:pt x="4828" y="17658"/>
                </a:lnTo>
                <a:lnTo>
                  <a:pt x="8835" y="16943"/>
                </a:lnTo>
                <a:lnTo>
                  <a:pt x="17425" y="16226"/>
                </a:lnTo>
                <a:lnTo>
                  <a:pt x="21676" y="16059"/>
                </a:lnTo>
                <a:lnTo>
                  <a:pt x="25763" y="15581"/>
                </a:lnTo>
                <a:lnTo>
                  <a:pt x="29782" y="14866"/>
                </a:lnTo>
                <a:lnTo>
                  <a:pt x="33375" y="13696"/>
                </a:lnTo>
                <a:lnTo>
                  <a:pt x="36901" y="11907"/>
                </a:lnTo>
                <a:lnTo>
                  <a:pt x="36412" y="11429"/>
                </a:lnTo>
                <a:close/>
              </a:path>
              <a:path w="37464" h="27939">
                <a:moveTo>
                  <a:pt x="27410" y="0"/>
                </a:moveTo>
                <a:lnTo>
                  <a:pt x="25038" y="0"/>
                </a:lnTo>
                <a:lnTo>
                  <a:pt x="22895" y="191"/>
                </a:lnTo>
                <a:lnTo>
                  <a:pt x="20688" y="525"/>
                </a:lnTo>
                <a:lnTo>
                  <a:pt x="18578" y="1074"/>
                </a:lnTo>
                <a:lnTo>
                  <a:pt x="16443" y="1551"/>
                </a:lnTo>
                <a:lnTo>
                  <a:pt x="18315" y="2076"/>
                </a:lnTo>
                <a:lnTo>
                  <a:pt x="20523" y="2242"/>
                </a:lnTo>
                <a:lnTo>
                  <a:pt x="22401" y="2600"/>
                </a:lnTo>
                <a:lnTo>
                  <a:pt x="24279" y="2600"/>
                </a:lnTo>
                <a:lnTo>
                  <a:pt x="31892" y="3317"/>
                </a:lnTo>
                <a:lnTo>
                  <a:pt x="28135" y="4509"/>
                </a:lnTo>
                <a:lnTo>
                  <a:pt x="24279" y="5226"/>
                </a:lnTo>
                <a:lnTo>
                  <a:pt x="20293" y="5679"/>
                </a:lnTo>
                <a:lnTo>
                  <a:pt x="16443" y="6037"/>
                </a:lnTo>
                <a:lnTo>
                  <a:pt x="12433" y="6586"/>
                </a:lnTo>
                <a:lnTo>
                  <a:pt x="8591" y="7278"/>
                </a:lnTo>
                <a:lnTo>
                  <a:pt x="4989" y="8470"/>
                </a:lnTo>
                <a:lnTo>
                  <a:pt x="1717" y="10380"/>
                </a:lnTo>
                <a:lnTo>
                  <a:pt x="1717" y="11071"/>
                </a:lnTo>
                <a:lnTo>
                  <a:pt x="1964" y="11263"/>
                </a:lnTo>
                <a:lnTo>
                  <a:pt x="2373" y="11429"/>
                </a:lnTo>
                <a:lnTo>
                  <a:pt x="5727" y="11620"/>
                </a:lnTo>
                <a:lnTo>
                  <a:pt x="12680" y="11620"/>
                </a:lnTo>
                <a:lnTo>
                  <a:pt x="15952" y="11429"/>
                </a:lnTo>
                <a:lnTo>
                  <a:pt x="36412" y="11429"/>
                </a:lnTo>
                <a:lnTo>
                  <a:pt x="36241" y="11263"/>
                </a:lnTo>
                <a:lnTo>
                  <a:pt x="33770" y="10547"/>
                </a:lnTo>
                <a:lnTo>
                  <a:pt x="32880" y="10189"/>
                </a:lnTo>
                <a:lnTo>
                  <a:pt x="27641" y="9832"/>
                </a:lnTo>
                <a:lnTo>
                  <a:pt x="25038" y="9712"/>
                </a:lnTo>
                <a:lnTo>
                  <a:pt x="22401" y="9545"/>
                </a:lnTo>
                <a:lnTo>
                  <a:pt x="12189" y="9545"/>
                </a:lnTo>
                <a:lnTo>
                  <a:pt x="15053" y="8829"/>
                </a:lnTo>
                <a:lnTo>
                  <a:pt x="18078" y="8114"/>
                </a:lnTo>
                <a:lnTo>
                  <a:pt x="21182" y="7636"/>
                </a:lnTo>
                <a:lnTo>
                  <a:pt x="24544" y="6944"/>
                </a:lnTo>
                <a:lnTo>
                  <a:pt x="27410" y="6228"/>
                </a:lnTo>
                <a:lnTo>
                  <a:pt x="30507" y="5393"/>
                </a:lnTo>
                <a:lnTo>
                  <a:pt x="33144" y="4319"/>
                </a:lnTo>
                <a:lnTo>
                  <a:pt x="35516" y="2959"/>
                </a:lnTo>
                <a:lnTo>
                  <a:pt x="35420" y="2242"/>
                </a:lnTo>
                <a:lnTo>
                  <a:pt x="35022" y="1360"/>
                </a:lnTo>
                <a:lnTo>
                  <a:pt x="34264" y="1074"/>
                </a:lnTo>
                <a:lnTo>
                  <a:pt x="31892" y="525"/>
                </a:lnTo>
                <a:lnTo>
                  <a:pt x="29782" y="191"/>
                </a:lnTo>
                <a:lnTo>
                  <a:pt x="27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02331" y="4556386"/>
            <a:ext cx="513603" cy="240434"/>
          </a:xfrm>
          <a:custGeom>
            <a:avLst/>
            <a:gdLst/>
            <a:ahLst/>
            <a:cxnLst/>
            <a:rect l="l" t="t" r="r" b="b"/>
            <a:pathLst>
              <a:path w="396875" h="311150">
                <a:moveTo>
                  <a:pt x="311834" y="308610"/>
                </a:moveTo>
                <a:lnTo>
                  <a:pt x="295638" y="308610"/>
                </a:lnTo>
                <a:lnTo>
                  <a:pt x="310117" y="311150"/>
                </a:lnTo>
                <a:lnTo>
                  <a:pt x="346527" y="311150"/>
                </a:lnTo>
                <a:lnTo>
                  <a:pt x="332785" y="309879"/>
                </a:lnTo>
                <a:lnTo>
                  <a:pt x="318951" y="309879"/>
                </a:lnTo>
                <a:lnTo>
                  <a:pt x="311834" y="308610"/>
                </a:lnTo>
                <a:close/>
              </a:path>
              <a:path w="396875" h="311150">
                <a:moveTo>
                  <a:pt x="248274" y="285750"/>
                </a:moveTo>
                <a:lnTo>
                  <a:pt x="242790" y="285750"/>
                </a:lnTo>
                <a:lnTo>
                  <a:pt x="241075" y="287020"/>
                </a:lnTo>
                <a:lnTo>
                  <a:pt x="238457" y="288289"/>
                </a:lnTo>
                <a:lnTo>
                  <a:pt x="237310" y="288289"/>
                </a:lnTo>
                <a:lnTo>
                  <a:pt x="236329" y="289560"/>
                </a:lnTo>
                <a:lnTo>
                  <a:pt x="235595" y="290829"/>
                </a:lnTo>
                <a:lnTo>
                  <a:pt x="241321" y="294639"/>
                </a:lnTo>
                <a:lnTo>
                  <a:pt x="247536" y="297179"/>
                </a:lnTo>
                <a:lnTo>
                  <a:pt x="267004" y="304800"/>
                </a:lnTo>
                <a:lnTo>
                  <a:pt x="288193" y="308610"/>
                </a:lnTo>
                <a:lnTo>
                  <a:pt x="304881" y="308610"/>
                </a:lnTo>
                <a:lnTo>
                  <a:pt x="270606" y="302260"/>
                </a:lnTo>
                <a:lnTo>
                  <a:pt x="257761" y="299720"/>
                </a:lnTo>
                <a:lnTo>
                  <a:pt x="251299" y="297179"/>
                </a:lnTo>
                <a:lnTo>
                  <a:pt x="245164" y="294639"/>
                </a:lnTo>
                <a:lnTo>
                  <a:pt x="239193" y="292100"/>
                </a:lnTo>
                <a:lnTo>
                  <a:pt x="250849" y="292100"/>
                </a:lnTo>
                <a:lnTo>
                  <a:pt x="240174" y="288289"/>
                </a:lnTo>
                <a:lnTo>
                  <a:pt x="245654" y="287020"/>
                </a:lnTo>
                <a:lnTo>
                  <a:pt x="248274" y="285750"/>
                </a:lnTo>
                <a:close/>
              </a:path>
              <a:path w="396875" h="311150">
                <a:moveTo>
                  <a:pt x="84011" y="113029"/>
                </a:moveTo>
                <a:lnTo>
                  <a:pt x="49980" y="113029"/>
                </a:lnTo>
                <a:lnTo>
                  <a:pt x="38530" y="115570"/>
                </a:lnTo>
                <a:lnTo>
                  <a:pt x="33046" y="118110"/>
                </a:lnTo>
                <a:lnTo>
                  <a:pt x="27812" y="119379"/>
                </a:lnTo>
                <a:lnTo>
                  <a:pt x="22821" y="121920"/>
                </a:lnTo>
                <a:lnTo>
                  <a:pt x="18078" y="123189"/>
                </a:lnTo>
                <a:lnTo>
                  <a:pt x="13823" y="135889"/>
                </a:lnTo>
                <a:lnTo>
                  <a:pt x="2371" y="195579"/>
                </a:lnTo>
                <a:lnTo>
                  <a:pt x="1226" y="208279"/>
                </a:lnTo>
                <a:lnTo>
                  <a:pt x="0" y="219710"/>
                </a:lnTo>
                <a:lnTo>
                  <a:pt x="1635" y="259079"/>
                </a:lnTo>
                <a:lnTo>
                  <a:pt x="11451" y="287020"/>
                </a:lnTo>
                <a:lnTo>
                  <a:pt x="13823" y="289560"/>
                </a:lnTo>
                <a:lnTo>
                  <a:pt x="26422" y="299720"/>
                </a:lnTo>
                <a:lnTo>
                  <a:pt x="24540" y="300989"/>
                </a:lnTo>
                <a:lnTo>
                  <a:pt x="22331" y="300989"/>
                </a:lnTo>
                <a:lnTo>
                  <a:pt x="15951" y="302260"/>
                </a:lnTo>
                <a:lnTo>
                  <a:pt x="12105" y="302260"/>
                </a:lnTo>
                <a:lnTo>
                  <a:pt x="10224" y="303529"/>
                </a:lnTo>
                <a:lnTo>
                  <a:pt x="9979" y="304800"/>
                </a:lnTo>
                <a:lnTo>
                  <a:pt x="11451" y="304800"/>
                </a:lnTo>
                <a:lnTo>
                  <a:pt x="25685" y="303529"/>
                </a:lnTo>
                <a:lnTo>
                  <a:pt x="46873" y="299720"/>
                </a:lnTo>
                <a:lnTo>
                  <a:pt x="53826" y="299720"/>
                </a:lnTo>
                <a:lnTo>
                  <a:pt x="81885" y="294639"/>
                </a:lnTo>
                <a:lnTo>
                  <a:pt x="89000" y="294639"/>
                </a:lnTo>
                <a:lnTo>
                  <a:pt x="124012" y="288289"/>
                </a:lnTo>
                <a:lnTo>
                  <a:pt x="228067" y="288289"/>
                </a:lnTo>
                <a:lnTo>
                  <a:pt x="245410" y="284479"/>
                </a:lnTo>
                <a:lnTo>
                  <a:pt x="253754" y="284479"/>
                </a:lnTo>
                <a:lnTo>
                  <a:pt x="259152" y="283210"/>
                </a:lnTo>
                <a:lnTo>
                  <a:pt x="262016" y="281939"/>
                </a:lnTo>
                <a:lnTo>
                  <a:pt x="267496" y="280670"/>
                </a:lnTo>
                <a:lnTo>
                  <a:pt x="270116" y="280670"/>
                </a:lnTo>
                <a:lnTo>
                  <a:pt x="272980" y="279400"/>
                </a:lnTo>
                <a:lnTo>
                  <a:pt x="275596" y="279400"/>
                </a:lnTo>
                <a:lnTo>
                  <a:pt x="278212" y="278129"/>
                </a:lnTo>
                <a:lnTo>
                  <a:pt x="281076" y="276860"/>
                </a:lnTo>
                <a:lnTo>
                  <a:pt x="324901" y="276860"/>
                </a:lnTo>
                <a:lnTo>
                  <a:pt x="321815" y="275589"/>
                </a:lnTo>
                <a:lnTo>
                  <a:pt x="318707" y="275589"/>
                </a:lnTo>
                <a:lnTo>
                  <a:pt x="312489" y="273050"/>
                </a:lnTo>
                <a:lnTo>
                  <a:pt x="309382" y="273050"/>
                </a:lnTo>
                <a:lnTo>
                  <a:pt x="306519" y="271779"/>
                </a:lnTo>
                <a:lnTo>
                  <a:pt x="281814" y="271779"/>
                </a:lnTo>
                <a:lnTo>
                  <a:pt x="278212" y="270510"/>
                </a:lnTo>
                <a:lnTo>
                  <a:pt x="274449" y="270510"/>
                </a:lnTo>
                <a:lnTo>
                  <a:pt x="270850" y="269239"/>
                </a:lnTo>
                <a:lnTo>
                  <a:pt x="267252" y="269239"/>
                </a:lnTo>
                <a:lnTo>
                  <a:pt x="263979" y="267970"/>
                </a:lnTo>
                <a:lnTo>
                  <a:pt x="260381" y="266700"/>
                </a:lnTo>
                <a:lnTo>
                  <a:pt x="256780" y="266700"/>
                </a:lnTo>
                <a:lnTo>
                  <a:pt x="246801" y="262889"/>
                </a:lnTo>
                <a:lnTo>
                  <a:pt x="243691" y="261620"/>
                </a:lnTo>
                <a:lnTo>
                  <a:pt x="241321" y="231139"/>
                </a:lnTo>
                <a:lnTo>
                  <a:pt x="240174" y="199389"/>
                </a:lnTo>
                <a:lnTo>
                  <a:pt x="240174" y="171450"/>
                </a:lnTo>
                <a:lnTo>
                  <a:pt x="128757" y="171450"/>
                </a:lnTo>
                <a:lnTo>
                  <a:pt x="128023" y="170179"/>
                </a:lnTo>
                <a:lnTo>
                  <a:pt x="126141" y="166370"/>
                </a:lnTo>
                <a:lnTo>
                  <a:pt x="123277" y="160020"/>
                </a:lnTo>
                <a:lnTo>
                  <a:pt x="119514" y="152400"/>
                </a:lnTo>
                <a:lnTo>
                  <a:pt x="115425" y="144779"/>
                </a:lnTo>
                <a:lnTo>
                  <a:pt x="111414" y="135889"/>
                </a:lnTo>
                <a:lnTo>
                  <a:pt x="107326" y="128270"/>
                </a:lnTo>
                <a:lnTo>
                  <a:pt x="103809" y="121920"/>
                </a:lnTo>
                <a:lnTo>
                  <a:pt x="99226" y="119379"/>
                </a:lnTo>
                <a:lnTo>
                  <a:pt x="94484" y="116839"/>
                </a:lnTo>
                <a:lnTo>
                  <a:pt x="89491" y="114300"/>
                </a:lnTo>
                <a:lnTo>
                  <a:pt x="84011" y="113029"/>
                </a:lnTo>
                <a:close/>
              </a:path>
              <a:path w="396875" h="311150">
                <a:moveTo>
                  <a:pt x="360334" y="302260"/>
                </a:moveTo>
                <a:lnTo>
                  <a:pt x="352722" y="303529"/>
                </a:lnTo>
                <a:lnTo>
                  <a:pt x="306519" y="303529"/>
                </a:lnTo>
                <a:lnTo>
                  <a:pt x="314454" y="304800"/>
                </a:lnTo>
                <a:lnTo>
                  <a:pt x="352722" y="304800"/>
                </a:lnTo>
                <a:lnTo>
                  <a:pt x="360334" y="303529"/>
                </a:lnTo>
                <a:lnTo>
                  <a:pt x="360334" y="302260"/>
                </a:lnTo>
                <a:close/>
              </a:path>
              <a:path w="396875" h="311150">
                <a:moveTo>
                  <a:pt x="250849" y="292100"/>
                </a:moveTo>
                <a:lnTo>
                  <a:pt x="239193" y="292100"/>
                </a:lnTo>
                <a:lnTo>
                  <a:pt x="246555" y="293370"/>
                </a:lnTo>
                <a:lnTo>
                  <a:pt x="253754" y="295910"/>
                </a:lnTo>
                <a:lnTo>
                  <a:pt x="298909" y="303529"/>
                </a:lnTo>
                <a:lnTo>
                  <a:pt x="337530" y="303529"/>
                </a:lnTo>
                <a:lnTo>
                  <a:pt x="329919" y="302260"/>
                </a:lnTo>
                <a:lnTo>
                  <a:pt x="314454" y="302260"/>
                </a:lnTo>
                <a:lnTo>
                  <a:pt x="306763" y="300989"/>
                </a:lnTo>
                <a:lnTo>
                  <a:pt x="299153" y="300989"/>
                </a:lnTo>
                <a:lnTo>
                  <a:pt x="254407" y="293370"/>
                </a:lnTo>
                <a:lnTo>
                  <a:pt x="250849" y="292100"/>
                </a:lnTo>
                <a:close/>
              </a:path>
              <a:path w="396875" h="311150">
                <a:moveTo>
                  <a:pt x="228067" y="288289"/>
                </a:moveTo>
                <a:lnTo>
                  <a:pt x="124012" y="288289"/>
                </a:lnTo>
                <a:lnTo>
                  <a:pt x="127367" y="289560"/>
                </a:lnTo>
                <a:lnTo>
                  <a:pt x="130639" y="292100"/>
                </a:lnTo>
                <a:lnTo>
                  <a:pt x="148555" y="298450"/>
                </a:lnTo>
                <a:lnTo>
                  <a:pt x="152319" y="299720"/>
                </a:lnTo>
                <a:lnTo>
                  <a:pt x="158290" y="298450"/>
                </a:lnTo>
                <a:lnTo>
                  <a:pt x="164261" y="298450"/>
                </a:lnTo>
                <a:lnTo>
                  <a:pt x="175877" y="297179"/>
                </a:lnTo>
                <a:lnTo>
                  <a:pt x="187820" y="294639"/>
                </a:lnTo>
                <a:lnTo>
                  <a:pt x="193464" y="294639"/>
                </a:lnTo>
                <a:lnTo>
                  <a:pt x="216617" y="289560"/>
                </a:lnTo>
                <a:lnTo>
                  <a:pt x="222258" y="289560"/>
                </a:lnTo>
                <a:lnTo>
                  <a:pt x="228067" y="288289"/>
                </a:lnTo>
                <a:close/>
              </a:path>
              <a:path w="396875" h="311150">
                <a:moveTo>
                  <a:pt x="253754" y="284479"/>
                </a:moveTo>
                <a:lnTo>
                  <a:pt x="245410" y="284479"/>
                </a:lnTo>
                <a:lnTo>
                  <a:pt x="243937" y="285750"/>
                </a:lnTo>
                <a:lnTo>
                  <a:pt x="250891" y="285750"/>
                </a:lnTo>
                <a:lnTo>
                  <a:pt x="253754" y="284479"/>
                </a:lnTo>
                <a:close/>
              </a:path>
              <a:path w="396875" h="311150">
                <a:moveTo>
                  <a:pt x="324901" y="276860"/>
                </a:moveTo>
                <a:lnTo>
                  <a:pt x="283696" y="276860"/>
                </a:lnTo>
                <a:lnTo>
                  <a:pt x="286802" y="278129"/>
                </a:lnTo>
                <a:lnTo>
                  <a:pt x="290158" y="280670"/>
                </a:lnTo>
                <a:lnTo>
                  <a:pt x="293673" y="281939"/>
                </a:lnTo>
                <a:lnTo>
                  <a:pt x="297519" y="283210"/>
                </a:lnTo>
                <a:lnTo>
                  <a:pt x="301283" y="283210"/>
                </a:lnTo>
                <a:lnTo>
                  <a:pt x="305128" y="284479"/>
                </a:lnTo>
                <a:lnTo>
                  <a:pt x="313225" y="285750"/>
                </a:lnTo>
                <a:lnTo>
                  <a:pt x="352261" y="285750"/>
                </a:lnTo>
                <a:lnTo>
                  <a:pt x="349393" y="284479"/>
                </a:lnTo>
                <a:lnTo>
                  <a:pt x="346262" y="283210"/>
                </a:lnTo>
                <a:lnTo>
                  <a:pt x="340398" y="281939"/>
                </a:lnTo>
                <a:lnTo>
                  <a:pt x="334170" y="279400"/>
                </a:lnTo>
                <a:lnTo>
                  <a:pt x="331072" y="279400"/>
                </a:lnTo>
                <a:lnTo>
                  <a:pt x="324901" y="276860"/>
                </a:lnTo>
                <a:close/>
              </a:path>
              <a:path w="396875" h="311150">
                <a:moveTo>
                  <a:pt x="391507" y="157479"/>
                </a:moveTo>
                <a:lnTo>
                  <a:pt x="307009" y="157479"/>
                </a:lnTo>
                <a:lnTo>
                  <a:pt x="301283" y="158750"/>
                </a:lnTo>
                <a:lnTo>
                  <a:pt x="300292" y="182879"/>
                </a:lnTo>
                <a:lnTo>
                  <a:pt x="300181" y="219710"/>
                </a:lnTo>
                <a:lnTo>
                  <a:pt x="300304" y="251460"/>
                </a:lnTo>
                <a:lnTo>
                  <a:pt x="300136" y="270510"/>
                </a:lnTo>
                <a:lnTo>
                  <a:pt x="296537" y="271779"/>
                </a:lnTo>
                <a:lnTo>
                  <a:pt x="306519" y="271779"/>
                </a:lnTo>
                <a:lnTo>
                  <a:pt x="303490" y="270510"/>
                </a:lnTo>
                <a:lnTo>
                  <a:pt x="304637" y="243839"/>
                </a:lnTo>
                <a:lnTo>
                  <a:pt x="304366" y="214629"/>
                </a:lnTo>
                <a:lnTo>
                  <a:pt x="304016" y="195579"/>
                </a:lnTo>
                <a:lnTo>
                  <a:pt x="304134" y="180339"/>
                </a:lnTo>
                <a:lnTo>
                  <a:pt x="304637" y="161289"/>
                </a:lnTo>
                <a:lnTo>
                  <a:pt x="316089" y="161289"/>
                </a:lnTo>
                <a:lnTo>
                  <a:pt x="313471" y="160020"/>
                </a:lnTo>
                <a:lnTo>
                  <a:pt x="327704" y="160020"/>
                </a:lnTo>
                <a:lnTo>
                  <a:pt x="332521" y="158750"/>
                </a:lnTo>
                <a:lnTo>
                  <a:pt x="390617" y="158750"/>
                </a:lnTo>
                <a:lnTo>
                  <a:pt x="391507" y="157479"/>
                </a:lnTo>
                <a:close/>
              </a:path>
              <a:path w="396875" h="311150">
                <a:moveTo>
                  <a:pt x="316089" y="161289"/>
                </a:moveTo>
                <a:lnTo>
                  <a:pt x="304637" y="161289"/>
                </a:lnTo>
                <a:lnTo>
                  <a:pt x="310361" y="162560"/>
                </a:lnTo>
                <a:lnTo>
                  <a:pt x="316089" y="165100"/>
                </a:lnTo>
                <a:lnTo>
                  <a:pt x="333180" y="168910"/>
                </a:lnTo>
                <a:lnTo>
                  <a:pt x="338914" y="171450"/>
                </a:lnTo>
                <a:lnTo>
                  <a:pt x="356346" y="175260"/>
                </a:lnTo>
                <a:lnTo>
                  <a:pt x="361981" y="177800"/>
                </a:lnTo>
                <a:lnTo>
                  <a:pt x="385114" y="182879"/>
                </a:lnTo>
                <a:lnTo>
                  <a:pt x="396516" y="186689"/>
                </a:lnTo>
                <a:lnTo>
                  <a:pt x="396516" y="185420"/>
                </a:lnTo>
                <a:lnTo>
                  <a:pt x="396087" y="185420"/>
                </a:lnTo>
                <a:lnTo>
                  <a:pt x="390782" y="184150"/>
                </a:lnTo>
                <a:lnTo>
                  <a:pt x="385542" y="181610"/>
                </a:lnTo>
                <a:lnTo>
                  <a:pt x="380304" y="180339"/>
                </a:lnTo>
                <a:lnTo>
                  <a:pt x="375328" y="179070"/>
                </a:lnTo>
                <a:lnTo>
                  <a:pt x="370088" y="176529"/>
                </a:lnTo>
                <a:lnTo>
                  <a:pt x="359609" y="173989"/>
                </a:lnTo>
                <a:lnTo>
                  <a:pt x="354633" y="172720"/>
                </a:lnTo>
                <a:lnTo>
                  <a:pt x="349393" y="170179"/>
                </a:lnTo>
                <a:lnTo>
                  <a:pt x="344154" y="168910"/>
                </a:lnTo>
                <a:lnTo>
                  <a:pt x="339145" y="167639"/>
                </a:lnTo>
                <a:lnTo>
                  <a:pt x="333905" y="166370"/>
                </a:lnTo>
                <a:lnTo>
                  <a:pt x="328930" y="165100"/>
                </a:lnTo>
                <a:lnTo>
                  <a:pt x="323697" y="163829"/>
                </a:lnTo>
                <a:lnTo>
                  <a:pt x="318707" y="162560"/>
                </a:lnTo>
                <a:lnTo>
                  <a:pt x="316089" y="161289"/>
                </a:lnTo>
                <a:close/>
              </a:path>
              <a:path w="396875" h="311150">
                <a:moveTo>
                  <a:pt x="169741" y="106679"/>
                </a:moveTo>
                <a:lnTo>
                  <a:pt x="171132" y="109220"/>
                </a:lnTo>
                <a:lnTo>
                  <a:pt x="172361" y="111760"/>
                </a:lnTo>
                <a:lnTo>
                  <a:pt x="173261" y="114300"/>
                </a:lnTo>
                <a:lnTo>
                  <a:pt x="174486" y="116839"/>
                </a:lnTo>
                <a:lnTo>
                  <a:pt x="174240" y="118110"/>
                </a:lnTo>
                <a:lnTo>
                  <a:pt x="169741" y="118110"/>
                </a:lnTo>
                <a:lnTo>
                  <a:pt x="164914" y="119379"/>
                </a:lnTo>
                <a:lnTo>
                  <a:pt x="139475" y="132079"/>
                </a:lnTo>
                <a:lnTo>
                  <a:pt x="137349" y="133350"/>
                </a:lnTo>
                <a:lnTo>
                  <a:pt x="135467" y="135889"/>
                </a:lnTo>
                <a:lnTo>
                  <a:pt x="133256" y="138429"/>
                </a:lnTo>
                <a:lnTo>
                  <a:pt x="131131" y="140970"/>
                </a:lnTo>
                <a:lnTo>
                  <a:pt x="126385" y="143510"/>
                </a:lnTo>
                <a:lnTo>
                  <a:pt x="123769" y="144779"/>
                </a:lnTo>
                <a:lnTo>
                  <a:pt x="122378" y="144779"/>
                </a:lnTo>
                <a:lnTo>
                  <a:pt x="121886" y="146050"/>
                </a:lnTo>
                <a:lnTo>
                  <a:pt x="121640" y="146050"/>
                </a:lnTo>
                <a:lnTo>
                  <a:pt x="122378" y="147320"/>
                </a:lnTo>
                <a:lnTo>
                  <a:pt x="124750" y="147320"/>
                </a:lnTo>
                <a:lnTo>
                  <a:pt x="125895" y="148589"/>
                </a:lnTo>
                <a:lnTo>
                  <a:pt x="124012" y="153670"/>
                </a:lnTo>
                <a:lnTo>
                  <a:pt x="124504" y="160020"/>
                </a:lnTo>
                <a:lnTo>
                  <a:pt x="126141" y="166370"/>
                </a:lnTo>
                <a:lnTo>
                  <a:pt x="128757" y="171450"/>
                </a:lnTo>
                <a:lnTo>
                  <a:pt x="240174" y="171450"/>
                </a:lnTo>
                <a:lnTo>
                  <a:pt x="240418" y="137160"/>
                </a:lnTo>
                <a:lnTo>
                  <a:pt x="253222" y="137160"/>
                </a:lnTo>
                <a:lnTo>
                  <a:pt x="249174" y="135889"/>
                </a:lnTo>
                <a:lnTo>
                  <a:pt x="264388" y="135889"/>
                </a:lnTo>
                <a:lnTo>
                  <a:pt x="347746" y="133350"/>
                </a:lnTo>
                <a:lnTo>
                  <a:pt x="370319" y="133350"/>
                </a:lnTo>
                <a:lnTo>
                  <a:pt x="370319" y="132079"/>
                </a:lnTo>
                <a:lnTo>
                  <a:pt x="346758" y="132079"/>
                </a:lnTo>
                <a:lnTo>
                  <a:pt x="343660" y="130810"/>
                </a:lnTo>
                <a:lnTo>
                  <a:pt x="343890" y="129539"/>
                </a:lnTo>
                <a:lnTo>
                  <a:pt x="343890" y="127000"/>
                </a:lnTo>
                <a:lnTo>
                  <a:pt x="343660" y="125729"/>
                </a:lnTo>
                <a:lnTo>
                  <a:pt x="348471" y="125729"/>
                </a:lnTo>
                <a:lnTo>
                  <a:pt x="349888" y="124460"/>
                </a:lnTo>
                <a:lnTo>
                  <a:pt x="351767" y="123189"/>
                </a:lnTo>
                <a:lnTo>
                  <a:pt x="353216" y="120650"/>
                </a:lnTo>
                <a:lnTo>
                  <a:pt x="181357" y="120650"/>
                </a:lnTo>
                <a:lnTo>
                  <a:pt x="180623" y="119379"/>
                </a:lnTo>
                <a:lnTo>
                  <a:pt x="179722" y="116839"/>
                </a:lnTo>
                <a:lnTo>
                  <a:pt x="178493" y="115570"/>
                </a:lnTo>
                <a:lnTo>
                  <a:pt x="177102" y="113029"/>
                </a:lnTo>
                <a:lnTo>
                  <a:pt x="175387" y="111760"/>
                </a:lnTo>
                <a:lnTo>
                  <a:pt x="173752" y="109220"/>
                </a:lnTo>
                <a:lnTo>
                  <a:pt x="171870" y="107950"/>
                </a:lnTo>
                <a:lnTo>
                  <a:pt x="169741" y="106679"/>
                </a:lnTo>
                <a:close/>
              </a:path>
              <a:path w="396875" h="311150">
                <a:moveTo>
                  <a:pt x="375064" y="156210"/>
                </a:moveTo>
                <a:lnTo>
                  <a:pt x="369429" y="156210"/>
                </a:lnTo>
                <a:lnTo>
                  <a:pt x="363696" y="157479"/>
                </a:lnTo>
                <a:lnTo>
                  <a:pt x="380533" y="157479"/>
                </a:lnTo>
                <a:lnTo>
                  <a:pt x="375064" y="156210"/>
                </a:lnTo>
                <a:close/>
              </a:path>
              <a:path w="396875" h="311150">
                <a:moveTo>
                  <a:pt x="354633" y="144779"/>
                </a:moveTo>
                <a:lnTo>
                  <a:pt x="295882" y="144779"/>
                </a:lnTo>
                <a:lnTo>
                  <a:pt x="300874" y="146050"/>
                </a:lnTo>
                <a:lnTo>
                  <a:pt x="344648" y="146050"/>
                </a:lnTo>
                <a:lnTo>
                  <a:pt x="354633" y="144779"/>
                </a:lnTo>
                <a:close/>
              </a:path>
              <a:path w="396875" h="311150">
                <a:moveTo>
                  <a:pt x="367715" y="143510"/>
                </a:moveTo>
                <a:lnTo>
                  <a:pt x="280584" y="143510"/>
                </a:lnTo>
                <a:lnTo>
                  <a:pt x="285577" y="144779"/>
                </a:lnTo>
                <a:lnTo>
                  <a:pt x="364585" y="144779"/>
                </a:lnTo>
                <a:lnTo>
                  <a:pt x="367715" y="143510"/>
                </a:lnTo>
                <a:close/>
              </a:path>
              <a:path w="396875" h="311150">
                <a:moveTo>
                  <a:pt x="295146" y="142239"/>
                </a:moveTo>
                <a:lnTo>
                  <a:pt x="270606" y="142239"/>
                </a:lnTo>
                <a:lnTo>
                  <a:pt x="275596" y="143510"/>
                </a:lnTo>
                <a:lnTo>
                  <a:pt x="303738" y="143510"/>
                </a:lnTo>
                <a:lnTo>
                  <a:pt x="295146" y="142239"/>
                </a:lnTo>
                <a:close/>
              </a:path>
              <a:path w="396875" h="311150">
                <a:moveTo>
                  <a:pt x="374175" y="142239"/>
                </a:moveTo>
                <a:lnTo>
                  <a:pt x="360103" y="142239"/>
                </a:lnTo>
                <a:lnTo>
                  <a:pt x="342012" y="143510"/>
                </a:lnTo>
                <a:lnTo>
                  <a:pt x="371077" y="143510"/>
                </a:lnTo>
                <a:lnTo>
                  <a:pt x="374175" y="142239"/>
                </a:lnTo>
                <a:close/>
              </a:path>
              <a:path w="396875" h="311150">
                <a:moveTo>
                  <a:pt x="286556" y="140970"/>
                </a:moveTo>
                <a:lnTo>
                  <a:pt x="260381" y="140970"/>
                </a:lnTo>
                <a:lnTo>
                  <a:pt x="265370" y="142239"/>
                </a:lnTo>
                <a:lnTo>
                  <a:pt x="290810" y="142239"/>
                </a:lnTo>
                <a:lnTo>
                  <a:pt x="286556" y="140970"/>
                </a:lnTo>
                <a:close/>
              </a:path>
              <a:path w="396875" h="311150">
                <a:moveTo>
                  <a:pt x="374900" y="140970"/>
                </a:moveTo>
                <a:lnTo>
                  <a:pt x="371077" y="142239"/>
                </a:lnTo>
                <a:lnTo>
                  <a:pt x="375558" y="142239"/>
                </a:lnTo>
                <a:lnTo>
                  <a:pt x="374900" y="140970"/>
                </a:lnTo>
                <a:close/>
              </a:path>
              <a:path w="396875" h="311150">
                <a:moveTo>
                  <a:pt x="253222" y="137160"/>
                </a:moveTo>
                <a:lnTo>
                  <a:pt x="240418" y="137160"/>
                </a:lnTo>
                <a:lnTo>
                  <a:pt x="255389" y="140970"/>
                </a:lnTo>
                <a:lnTo>
                  <a:pt x="277968" y="140970"/>
                </a:lnTo>
                <a:lnTo>
                  <a:pt x="273961" y="139700"/>
                </a:lnTo>
                <a:lnTo>
                  <a:pt x="269707" y="139700"/>
                </a:lnTo>
                <a:lnTo>
                  <a:pt x="265615" y="138429"/>
                </a:lnTo>
                <a:lnTo>
                  <a:pt x="257271" y="138429"/>
                </a:lnTo>
                <a:lnTo>
                  <a:pt x="253222" y="137160"/>
                </a:lnTo>
                <a:close/>
              </a:path>
              <a:path w="396875" h="311150">
                <a:moveTo>
                  <a:pt x="172361" y="100329"/>
                </a:moveTo>
                <a:lnTo>
                  <a:pt x="171378" y="100329"/>
                </a:lnTo>
                <a:lnTo>
                  <a:pt x="170888" y="104139"/>
                </a:lnTo>
                <a:lnTo>
                  <a:pt x="172114" y="106679"/>
                </a:lnTo>
                <a:lnTo>
                  <a:pt x="174486" y="107950"/>
                </a:lnTo>
                <a:lnTo>
                  <a:pt x="177594" y="110489"/>
                </a:lnTo>
                <a:lnTo>
                  <a:pt x="180214" y="113029"/>
                </a:lnTo>
                <a:lnTo>
                  <a:pt x="182095" y="115570"/>
                </a:lnTo>
                <a:lnTo>
                  <a:pt x="182830" y="118110"/>
                </a:lnTo>
                <a:lnTo>
                  <a:pt x="181357" y="120650"/>
                </a:lnTo>
                <a:lnTo>
                  <a:pt x="184221" y="120650"/>
                </a:lnTo>
                <a:lnTo>
                  <a:pt x="184712" y="118110"/>
                </a:lnTo>
                <a:lnTo>
                  <a:pt x="184468" y="116839"/>
                </a:lnTo>
                <a:lnTo>
                  <a:pt x="183485" y="114300"/>
                </a:lnTo>
                <a:lnTo>
                  <a:pt x="181848" y="111760"/>
                </a:lnTo>
                <a:lnTo>
                  <a:pt x="179966" y="110489"/>
                </a:lnTo>
                <a:lnTo>
                  <a:pt x="177759" y="107950"/>
                </a:lnTo>
                <a:lnTo>
                  <a:pt x="175387" y="106679"/>
                </a:lnTo>
                <a:lnTo>
                  <a:pt x="173261" y="105410"/>
                </a:lnTo>
                <a:lnTo>
                  <a:pt x="172523" y="104139"/>
                </a:lnTo>
                <a:lnTo>
                  <a:pt x="172361" y="102870"/>
                </a:lnTo>
                <a:lnTo>
                  <a:pt x="172361" y="100329"/>
                </a:lnTo>
                <a:close/>
              </a:path>
              <a:path w="396875" h="311150">
                <a:moveTo>
                  <a:pt x="237558" y="29210"/>
                </a:moveTo>
                <a:lnTo>
                  <a:pt x="200908" y="63500"/>
                </a:lnTo>
                <a:lnTo>
                  <a:pt x="189209" y="101600"/>
                </a:lnTo>
                <a:lnTo>
                  <a:pt x="186593" y="120650"/>
                </a:lnTo>
                <a:lnTo>
                  <a:pt x="353216" y="120650"/>
                </a:lnTo>
                <a:lnTo>
                  <a:pt x="354369" y="119379"/>
                </a:lnTo>
                <a:lnTo>
                  <a:pt x="355094" y="116839"/>
                </a:lnTo>
                <a:lnTo>
                  <a:pt x="357466" y="116839"/>
                </a:lnTo>
                <a:lnTo>
                  <a:pt x="358950" y="115570"/>
                </a:lnTo>
                <a:lnTo>
                  <a:pt x="361092" y="115570"/>
                </a:lnTo>
                <a:lnTo>
                  <a:pt x="361816" y="114300"/>
                </a:lnTo>
                <a:lnTo>
                  <a:pt x="362212" y="114300"/>
                </a:lnTo>
                <a:lnTo>
                  <a:pt x="362475" y="113029"/>
                </a:lnTo>
                <a:lnTo>
                  <a:pt x="356083" y="107950"/>
                </a:lnTo>
                <a:lnTo>
                  <a:pt x="357005" y="106679"/>
                </a:lnTo>
                <a:lnTo>
                  <a:pt x="357731" y="105410"/>
                </a:lnTo>
                <a:lnTo>
                  <a:pt x="358225" y="104139"/>
                </a:lnTo>
                <a:lnTo>
                  <a:pt x="358719" y="104139"/>
                </a:lnTo>
                <a:lnTo>
                  <a:pt x="358225" y="102870"/>
                </a:lnTo>
                <a:lnTo>
                  <a:pt x="339904" y="102870"/>
                </a:lnTo>
                <a:lnTo>
                  <a:pt x="338189" y="99060"/>
                </a:lnTo>
                <a:lnTo>
                  <a:pt x="336773" y="96520"/>
                </a:lnTo>
                <a:lnTo>
                  <a:pt x="335817" y="92710"/>
                </a:lnTo>
                <a:lnTo>
                  <a:pt x="334399" y="88900"/>
                </a:lnTo>
                <a:lnTo>
                  <a:pt x="312733" y="72389"/>
                </a:lnTo>
                <a:lnTo>
                  <a:pt x="309135" y="69850"/>
                </a:lnTo>
                <a:lnTo>
                  <a:pt x="311343" y="68579"/>
                </a:lnTo>
                <a:lnTo>
                  <a:pt x="313715" y="66039"/>
                </a:lnTo>
                <a:lnTo>
                  <a:pt x="315845" y="64770"/>
                </a:lnTo>
                <a:lnTo>
                  <a:pt x="318217" y="62229"/>
                </a:lnTo>
                <a:lnTo>
                  <a:pt x="320342" y="60960"/>
                </a:lnTo>
                <a:lnTo>
                  <a:pt x="322306" y="59689"/>
                </a:lnTo>
                <a:lnTo>
                  <a:pt x="324187" y="57150"/>
                </a:lnTo>
                <a:lnTo>
                  <a:pt x="325822" y="55879"/>
                </a:lnTo>
                <a:lnTo>
                  <a:pt x="333444" y="55879"/>
                </a:lnTo>
                <a:lnTo>
                  <a:pt x="336542" y="53339"/>
                </a:lnTo>
                <a:lnTo>
                  <a:pt x="338420" y="52070"/>
                </a:lnTo>
                <a:lnTo>
                  <a:pt x="340398" y="50800"/>
                </a:lnTo>
                <a:lnTo>
                  <a:pt x="344154" y="48260"/>
                </a:lnTo>
                <a:lnTo>
                  <a:pt x="345867" y="46989"/>
                </a:lnTo>
                <a:lnTo>
                  <a:pt x="346955" y="45720"/>
                </a:lnTo>
                <a:lnTo>
                  <a:pt x="274939" y="45720"/>
                </a:lnTo>
                <a:lnTo>
                  <a:pt x="270360" y="44450"/>
                </a:lnTo>
                <a:lnTo>
                  <a:pt x="266353" y="43179"/>
                </a:lnTo>
                <a:lnTo>
                  <a:pt x="258744" y="38100"/>
                </a:lnTo>
                <a:lnTo>
                  <a:pt x="255145" y="35560"/>
                </a:lnTo>
                <a:lnTo>
                  <a:pt x="251299" y="33020"/>
                </a:lnTo>
                <a:lnTo>
                  <a:pt x="247293" y="31750"/>
                </a:lnTo>
                <a:lnTo>
                  <a:pt x="243038" y="30479"/>
                </a:lnTo>
                <a:lnTo>
                  <a:pt x="237558" y="29210"/>
                </a:lnTo>
                <a:close/>
              </a:path>
              <a:path w="396875" h="311150">
                <a:moveTo>
                  <a:pt x="73051" y="111760"/>
                </a:moveTo>
                <a:lnTo>
                  <a:pt x="61434" y="111760"/>
                </a:lnTo>
                <a:lnTo>
                  <a:pt x="55708" y="113029"/>
                </a:lnTo>
                <a:lnTo>
                  <a:pt x="78531" y="113029"/>
                </a:lnTo>
                <a:lnTo>
                  <a:pt x="73051" y="111760"/>
                </a:lnTo>
                <a:close/>
              </a:path>
              <a:path w="396875" h="311150">
                <a:moveTo>
                  <a:pt x="356346" y="100329"/>
                </a:moveTo>
                <a:lnTo>
                  <a:pt x="351108" y="100329"/>
                </a:lnTo>
                <a:lnTo>
                  <a:pt x="349624" y="101600"/>
                </a:lnTo>
                <a:lnTo>
                  <a:pt x="344879" y="101600"/>
                </a:lnTo>
                <a:lnTo>
                  <a:pt x="343231" y="102870"/>
                </a:lnTo>
                <a:lnTo>
                  <a:pt x="358225" y="102870"/>
                </a:lnTo>
                <a:lnTo>
                  <a:pt x="357731" y="101600"/>
                </a:lnTo>
                <a:lnTo>
                  <a:pt x="356346" y="100329"/>
                </a:lnTo>
                <a:close/>
              </a:path>
              <a:path w="396875" h="311150">
                <a:moveTo>
                  <a:pt x="332291" y="2539"/>
                </a:moveTo>
                <a:lnTo>
                  <a:pt x="307501" y="2539"/>
                </a:lnTo>
                <a:lnTo>
                  <a:pt x="307253" y="3810"/>
                </a:lnTo>
                <a:lnTo>
                  <a:pt x="302265" y="5079"/>
                </a:lnTo>
                <a:lnTo>
                  <a:pt x="280584" y="22860"/>
                </a:lnTo>
                <a:lnTo>
                  <a:pt x="281076" y="24129"/>
                </a:lnTo>
                <a:lnTo>
                  <a:pt x="281814" y="25400"/>
                </a:lnTo>
                <a:lnTo>
                  <a:pt x="282957" y="26670"/>
                </a:lnTo>
                <a:lnTo>
                  <a:pt x="284430" y="27939"/>
                </a:lnTo>
                <a:lnTo>
                  <a:pt x="283940" y="30479"/>
                </a:lnTo>
                <a:lnTo>
                  <a:pt x="282957" y="31750"/>
                </a:lnTo>
                <a:lnTo>
                  <a:pt x="282058" y="34289"/>
                </a:lnTo>
                <a:lnTo>
                  <a:pt x="281076" y="36829"/>
                </a:lnTo>
                <a:lnTo>
                  <a:pt x="279685" y="39370"/>
                </a:lnTo>
                <a:lnTo>
                  <a:pt x="278212" y="41910"/>
                </a:lnTo>
                <a:lnTo>
                  <a:pt x="274939" y="45720"/>
                </a:lnTo>
                <a:lnTo>
                  <a:pt x="346955" y="45720"/>
                </a:lnTo>
                <a:lnTo>
                  <a:pt x="349130" y="43179"/>
                </a:lnTo>
                <a:lnTo>
                  <a:pt x="350349" y="38100"/>
                </a:lnTo>
                <a:lnTo>
                  <a:pt x="351108" y="33020"/>
                </a:lnTo>
                <a:lnTo>
                  <a:pt x="350612" y="27939"/>
                </a:lnTo>
                <a:lnTo>
                  <a:pt x="347746" y="22860"/>
                </a:lnTo>
                <a:lnTo>
                  <a:pt x="347021" y="20320"/>
                </a:lnTo>
                <a:lnTo>
                  <a:pt x="346033" y="17779"/>
                </a:lnTo>
                <a:lnTo>
                  <a:pt x="345142" y="15239"/>
                </a:lnTo>
                <a:lnTo>
                  <a:pt x="343890" y="12700"/>
                </a:lnTo>
                <a:lnTo>
                  <a:pt x="342506" y="10160"/>
                </a:lnTo>
                <a:lnTo>
                  <a:pt x="340629" y="7620"/>
                </a:lnTo>
                <a:lnTo>
                  <a:pt x="338189" y="6350"/>
                </a:lnTo>
                <a:lnTo>
                  <a:pt x="335554" y="3810"/>
                </a:lnTo>
                <a:lnTo>
                  <a:pt x="333444" y="3810"/>
                </a:lnTo>
                <a:lnTo>
                  <a:pt x="332291" y="2539"/>
                </a:lnTo>
                <a:close/>
              </a:path>
              <a:path w="396875" h="311150">
                <a:moveTo>
                  <a:pt x="325332" y="1270"/>
                </a:moveTo>
                <a:lnTo>
                  <a:pt x="309135" y="1270"/>
                </a:lnTo>
                <a:lnTo>
                  <a:pt x="308235" y="2539"/>
                </a:lnTo>
                <a:lnTo>
                  <a:pt x="326313" y="2539"/>
                </a:lnTo>
                <a:lnTo>
                  <a:pt x="325332" y="1270"/>
                </a:lnTo>
                <a:close/>
              </a:path>
              <a:path w="396875" h="311150">
                <a:moveTo>
                  <a:pt x="323206" y="0"/>
                </a:moveTo>
                <a:lnTo>
                  <a:pt x="315106" y="0"/>
                </a:lnTo>
                <a:lnTo>
                  <a:pt x="314206" y="1270"/>
                </a:lnTo>
                <a:lnTo>
                  <a:pt x="324187" y="1270"/>
                </a:lnTo>
                <a:lnTo>
                  <a:pt x="323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13445" y="4557792"/>
            <a:ext cx="476820" cy="2387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08961" y="4528548"/>
            <a:ext cx="864907" cy="3207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34981" y="4844914"/>
            <a:ext cx="169447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1385" algn="l"/>
              </a:tabLst>
            </a:pPr>
            <a:r>
              <a:rPr sz="600" dirty="0">
                <a:latin typeface="Times New Roman"/>
                <a:cs typeface="Times New Roman"/>
              </a:rPr>
              <a:t>User</a:t>
            </a:r>
            <a:r>
              <a:rPr sz="600" spc="5" dirty="0">
                <a:latin typeface="Times New Roman"/>
                <a:cs typeface="Times New Roman"/>
              </a:rPr>
              <a:t> </a:t>
            </a:r>
            <a:r>
              <a:rPr sz="600" spc="-5" dirty="0">
                <a:latin typeface="Times New Roman"/>
                <a:cs typeface="Times New Roman"/>
              </a:rPr>
              <a:t>view-1	</a:t>
            </a:r>
            <a:r>
              <a:rPr sz="600" dirty="0">
                <a:latin typeface="Times New Roman"/>
                <a:cs typeface="Times New Roman"/>
              </a:rPr>
              <a:t>User</a:t>
            </a:r>
            <a:r>
              <a:rPr sz="600" spc="-45" dirty="0">
                <a:latin typeface="Times New Roman"/>
                <a:cs typeface="Times New Roman"/>
              </a:rPr>
              <a:t> </a:t>
            </a:r>
            <a:r>
              <a:rPr sz="600" spc="-5" dirty="0">
                <a:latin typeface="Times New Roman"/>
                <a:cs typeface="Times New Roman"/>
              </a:rPr>
              <a:t>view-2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91752" y="4844914"/>
            <a:ext cx="517712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Times New Roman"/>
                <a:cs typeface="Times New Roman"/>
              </a:rPr>
              <a:t>User</a:t>
            </a:r>
            <a:r>
              <a:rPr sz="600" spc="-45" dirty="0">
                <a:latin typeface="Times New Roman"/>
                <a:cs typeface="Times New Roman"/>
              </a:rPr>
              <a:t> </a:t>
            </a:r>
            <a:r>
              <a:rPr sz="600" spc="-5" dirty="0">
                <a:latin typeface="Times New Roman"/>
                <a:cs typeface="Times New Roman"/>
              </a:rPr>
              <a:t>view-3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49053" y="4844914"/>
            <a:ext cx="53989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Times New Roman"/>
                <a:cs typeface="Times New Roman"/>
              </a:rPr>
              <a:t>User</a:t>
            </a:r>
            <a:r>
              <a:rPr sz="600" spc="-45" dirty="0">
                <a:latin typeface="Times New Roman"/>
                <a:cs typeface="Times New Roman"/>
              </a:rPr>
              <a:t> </a:t>
            </a:r>
            <a:r>
              <a:rPr sz="600" spc="-5" dirty="0">
                <a:latin typeface="Times New Roman"/>
                <a:cs typeface="Times New Roman"/>
              </a:rPr>
              <a:t>view-N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13212" y="4959734"/>
            <a:ext cx="5029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198" y="0"/>
                </a:lnTo>
              </a:path>
            </a:pathLst>
          </a:custGeom>
          <a:ln w="14287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62406" y="4979975"/>
            <a:ext cx="919555" cy="143770"/>
          </a:xfrm>
          <a:custGeom>
            <a:avLst/>
            <a:gdLst/>
            <a:ahLst/>
            <a:cxnLst/>
            <a:rect l="l" t="t" r="r" b="b"/>
            <a:pathLst>
              <a:path w="710564" h="186054">
                <a:moveTo>
                  <a:pt x="41063" y="0"/>
                </a:moveTo>
                <a:lnTo>
                  <a:pt x="0" y="43164"/>
                </a:lnTo>
                <a:lnTo>
                  <a:pt x="84181" y="30956"/>
                </a:lnTo>
                <a:lnTo>
                  <a:pt x="624171" y="185737"/>
                </a:lnTo>
                <a:lnTo>
                  <a:pt x="710406" y="173965"/>
                </a:lnTo>
                <a:lnTo>
                  <a:pt x="168362" y="20492"/>
                </a:lnTo>
                <a:lnTo>
                  <a:pt x="260756" y="8283"/>
                </a:lnTo>
                <a:lnTo>
                  <a:pt x="41063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65961" y="4958128"/>
            <a:ext cx="221091" cy="1467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7330" y="5000215"/>
            <a:ext cx="1290171" cy="123652"/>
          </a:xfrm>
          <a:custGeom>
            <a:avLst/>
            <a:gdLst/>
            <a:ahLst/>
            <a:cxnLst/>
            <a:rect l="l" t="t" r="r" b="b"/>
            <a:pathLst>
              <a:path w="996950" h="160020">
                <a:moveTo>
                  <a:pt x="883417" y="0"/>
                </a:moveTo>
                <a:lnTo>
                  <a:pt x="514439" y="12446"/>
                </a:lnTo>
                <a:lnTo>
                  <a:pt x="670545" y="19612"/>
                </a:lnTo>
                <a:lnTo>
                  <a:pt x="0" y="152377"/>
                </a:lnTo>
                <a:lnTo>
                  <a:pt x="166749" y="159543"/>
                </a:lnTo>
                <a:lnTo>
                  <a:pt x="840843" y="27910"/>
                </a:lnTo>
                <a:lnTo>
                  <a:pt x="996949" y="36208"/>
                </a:lnTo>
                <a:lnTo>
                  <a:pt x="883417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31172" y="5181768"/>
            <a:ext cx="2236844" cy="146194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180"/>
              </a:spcBef>
            </a:pPr>
            <a:r>
              <a:rPr sz="800" b="1" dirty="0">
                <a:latin typeface="Times New Roman"/>
                <a:cs typeface="Times New Roman"/>
              </a:rPr>
              <a:t>Conceptual Schema</a:t>
            </a:r>
            <a:r>
              <a:rPr sz="800" b="1" spc="-20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Times New Roman"/>
                <a:cs typeface="Times New Roman"/>
              </a:rPr>
              <a:t>(Model)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59742" y="4637847"/>
            <a:ext cx="241599" cy="41036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b="1" dirty="0">
                <a:solidFill>
                  <a:srgbClr val="C00000"/>
                </a:solidFill>
                <a:latin typeface="Times New Roman"/>
                <a:cs typeface="Times New Roman"/>
              </a:rPr>
              <a:t>…</a:t>
            </a:r>
            <a:endParaRPr sz="1200">
              <a:latin typeface="Times New Roman"/>
              <a:cs typeface="Times New Roman"/>
            </a:endParaRPr>
          </a:p>
          <a:p>
            <a:pPr marL="20955">
              <a:lnSpc>
                <a:spcPct val="100000"/>
              </a:lnSpc>
              <a:spcBef>
                <a:spcPts val="125"/>
              </a:spcBef>
            </a:pPr>
            <a:r>
              <a:rPr sz="1200" b="1" dirty="0">
                <a:solidFill>
                  <a:srgbClr val="C00000"/>
                </a:solidFill>
                <a:latin typeface="Times New Roman"/>
                <a:cs typeface="Times New Roman"/>
              </a:rPr>
              <a:t>…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51693" y="4967585"/>
            <a:ext cx="23009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C00000"/>
                </a:solidFill>
                <a:latin typeface="Times New Roman"/>
                <a:cs typeface="Times New Roman"/>
              </a:rPr>
              <a:t>…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51412" y="5474582"/>
            <a:ext cx="2859741" cy="230832"/>
          </a:xfrm>
          <a:prstGeom prst="rect">
            <a:avLst/>
          </a:prstGeom>
          <a:solidFill>
            <a:srgbClr val="D4FEFF"/>
          </a:solidFill>
        </p:spPr>
        <p:txBody>
          <a:bodyPr vert="horz" wrap="square" lIns="0" tIns="0" rIns="0" bIns="0" rtlCol="0">
            <a:spAutoFit/>
          </a:bodyPr>
          <a:lstStyle/>
          <a:p>
            <a:pPr marL="3810" algn="ctr">
              <a:lnSpc>
                <a:spcPts val="875"/>
              </a:lnSpc>
            </a:pPr>
            <a:r>
              <a:rPr sz="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Logical</a:t>
            </a:r>
            <a:r>
              <a:rPr sz="8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800" b="1" dirty="0">
                <a:solidFill>
                  <a:srgbClr val="C00000"/>
                </a:solidFill>
                <a:latin typeface="Times New Roman"/>
                <a:cs typeface="Times New Roman"/>
              </a:rPr>
              <a:t>Model</a:t>
            </a:r>
            <a:endParaRPr sz="800">
              <a:latin typeface="Times New Roman"/>
              <a:cs typeface="Times New Roman"/>
            </a:endParaRPr>
          </a:p>
          <a:p>
            <a:pPr marL="3175" algn="ctr">
              <a:lnSpc>
                <a:spcPts val="885"/>
              </a:lnSpc>
            </a:pPr>
            <a:r>
              <a:rPr sz="800" b="1" dirty="0">
                <a:solidFill>
                  <a:srgbClr val="C00000"/>
                </a:solidFill>
                <a:latin typeface="Times New Roman"/>
                <a:cs typeface="Times New Roman"/>
              </a:rPr>
              <a:t>(ERD or</a:t>
            </a:r>
            <a:r>
              <a:rPr sz="8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E/ERD)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61303" y="5323452"/>
            <a:ext cx="164983" cy="1511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402106" y="6489312"/>
            <a:ext cx="2859741" cy="215444"/>
          </a:xfrm>
          <a:prstGeom prst="rect">
            <a:avLst/>
          </a:prstGeom>
          <a:solidFill>
            <a:srgbClr val="FFD8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240"/>
              </a:spcBef>
            </a:pPr>
            <a:r>
              <a:rPr sz="1200" b="1" spc="-15" dirty="0">
                <a:latin typeface="Times New Roman"/>
                <a:cs typeface="Times New Roman"/>
              </a:rPr>
              <a:t>IMPLEMENTATION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11997" y="6324443"/>
            <a:ext cx="164983" cy="1648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402106" y="5794507"/>
            <a:ext cx="2958353" cy="207749"/>
          </a:xfrm>
          <a:prstGeom prst="rect">
            <a:avLst/>
          </a:prstGeom>
          <a:solidFill>
            <a:srgbClr val="FFD479"/>
          </a:solidFill>
        </p:spPr>
        <p:txBody>
          <a:bodyPr vert="horz" wrap="square" lIns="0" tIns="2286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80"/>
              </a:spcBef>
            </a:pPr>
            <a:r>
              <a:rPr sz="1200" b="1" dirty="0">
                <a:latin typeface="Times New Roman"/>
                <a:cs typeface="Times New Roman"/>
              </a:rPr>
              <a:t>(Six) </a:t>
            </a:r>
            <a:r>
              <a:rPr sz="1200" b="1" spc="-5" dirty="0">
                <a:latin typeface="Times New Roman"/>
                <a:cs typeface="Times New Roman"/>
              </a:rPr>
              <a:t>Relations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Transformation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34753" y="5647302"/>
            <a:ext cx="147918" cy="1472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02106" y="6118357"/>
            <a:ext cx="2958353" cy="207749"/>
          </a:xfrm>
          <a:prstGeom prst="rect">
            <a:avLst/>
          </a:prstGeom>
          <a:solidFill>
            <a:srgbClr val="FFD479"/>
          </a:solidFill>
        </p:spPr>
        <p:txBody>
          <a:bodyPr vert="horz" wrap="square" lIns="0" tIns="2286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80"/>
              </a:spcBef>
            </a:pPr>
            <a:r>
              <a:rPr sz="1200" b="1" spc="-10" dirty="0">
                <a:latin typeface="Times New Roman"/>
                <a:cs typeface="Times New Roman"/>
              </a:rPr>
              <a:t>NORMALIZATION </a:t>
            </a:r>
            <a:r>
              <a:rPr sz="1200" b="1" dirty="0">
                <a:latin typeface="Times New Roman"/>
                <a:cs typeface="Times New Roman"/>
              </a:rPr>
              <a:t>(up to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3NF)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634753" y="5971152"/>
            <a:ext cx="147918" cy="1472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499426" y="5796837"/>
            <a:ext cx="88668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Times New Roman"/>
                <a:cs typeface="Times New Roman"/>
              </a:rPr>
              <a:t>(more</a:t>
            </a:r>
            <a:r>
              <a:rPr sz="800" b="1" spc="-60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Times New Roman"/>
                <a:cs typeface="Times New Roman"/>
              </a:rPr>
              <a:t>relations  produced)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27857" y="6096766"/>
            <a:ext cx="728084" cy="27443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16839" marR="5080" indent="-104775">
              <a:lnSpc>
                <a:spcPts val="950"/>
              </a:lnSpc>
              <a:spcBef>
                <a:spcPts val="140"/>
              </a:spcBef>
            </a:pPr>
            <a:r>
              <a:rPr sz="800" b="1" spc="-5" dirty="0">
                <a:latin typeface="Times New Roman"/>
                <a:cs typeface="Times New Roman"/>
              </a:rPr>
              <a:t>(more</a:t>
            </a:r>
            <a:r>
              <a:rPr sz="800" b="1" spc="-85" dirty="0">
                <a:latin typeface="Times New Roman"/>
                <a:cs typeface="Times New Roman"/>
              </a:rPr>
              <a:t> </a:t>
            </a:r>
            <a:r>
              <a:rPr sz="800" b="1" dirty="0">
                <a:latin typeface="Times New Roman"/>
                <a:cs typeface="Times New Roman"/>
              </a:rPr>
              <a:t>tables  </a:t>
            </a:r>
            <a:r>
              <a:rPr sz="800" b="1" spc="-5" dirty="0">
                <a:latin typeface="Times New Roman"/>
                <a:cs typeface="Times New Roman"/>
              </a:rPr>
              <a:t>created)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32372" y="5007453"/>
            <a:ext cx="2013324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2415" algn="l"/>
              </a:tabLst>
            </a:pPr>
            <a:r>
              <a:rPr sz="800" b="1" dirty="0">
                <a:latin typeface="Times New Roman"/>
                <a:cs typeface="Times New Roman"/>
              </a:rPr>
              <a:t>User </a:t>
            </a:r>
            <a:r>
              <a:rPr sz="800" b="1" spc="-5" dirty="0">
                <a:latin typeface="Times New Roman"/>
                <a:cs typeface="Times New Roman"/>
              </a:rPr>
              <a:t>interview</a:t>
            </a:r>
            <a:r>
              <a:rPr sz="800" b="1" spc="-80" dirty="0">
                <a:latin typeface="Times New Roman"/>
                <a:cs typeface="Times New Roman"/>
              </a:rPr>
              <a:t> </a:t>
            </a:r>
            <a:r>
              <a:rPr sz="800" b="1" dirty="0">
                <a:latin typeface="Times New Roman"/>
                <a:cs typeface="Times New Roman"/>
              </a:rPr>
              <a:t>&amp;</a:t>
            </a:r>
            <a:r>
              <a:rPr sz="800" b="1" spc="45" dirty="0">
                <a:latin typeface="Times New Roman"/>
                <a:cs typeface="Times New Roman"/>
              </a:rPr>
              <a:t> </a:t>
            </a:r>
            <a:r>
              <a:rPr sz="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24155" y="5100682"/>
            <a:ext cx="1015701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Times New Roman"/>
                <a:cs typeface="Times New Roman"/>
              </a:rPr>
              <a:t>Integrated</a:t>
            </a:r>
            <a:r>
              <a:rPr sz="800" b="1" spc="-45" dirty="0">
                <a:latin typeface="Times New Roman"/>
                <a:cs typeface="Times New Roman"/>
              </a:rPr>
              <a:t> </a:t>
            </a:r>
            <a:r>
              <a:rPr sz="800" b="1" dirty="0">
                <a:latin typeface="Times New Roman"/>
                <a:cs typeface="Times New Roman"/>
              </a:rPr>
              <a:t>Model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289612" y="5093445"/>
            <a:ext cx="49306" cy="49068"/>
          </a:xfrm>
          <a:custGeom>
            <a:avLst/>
            <a:gdLst/>
            <a:ahLst/>
            <a:cxnLst/>
            <a:rect l="l" t="t" r="r" b="b"/>
            <a:pathLst>
              <a:path w="38100" h="63500">
                <a:moveTo>
                  <a:pt x="0" y="0"/>
                </a:moveTo>
                <a:lnTo>
                  <a:pt x="0" y="63500"/>
                </a:lnTo>
                <a:lnTo>
                  <a:pt x="381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36946" y="3459040"/>
            <a:ext cx="134470" cy="13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50605" y="3467885"/>
            <a:ext cx="98612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82177" y="1146680"/>
            <a:ext cx="3497431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Anomalies in this</a:t>
            </a:r>
            <a:r>
              <a:rPr spc="-45" dirty="0"/>
              <a:t> </a:t>
            </a:r>
            <a:r>
              <a:rPr spc="-5" dirty="0"/>
              <a:t>Table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10802" y="1455809"/>
            <a:ext cx="5484458" cy="257461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84150" marR="105410" indent="-171450">
              <a:lnSpc>
                <a:spcPts val="1650"/>
              </a:lnSpc>
              <a:spcBef>
                <a:spcPts val="180"/>
              </a:spcBef>
              <a:buClr>
                <a:srgbClr val="C00000"/>
              </a:buClr>
              <a:buFont typeface="Times New Roman"/>
              <a:buChar char="•"/>
              <a:tabLst>
                <a:tab pos="184150" algn="l"/>
              </a:tabLst>
            </a:pPr>
            <a:r>
              <a:rPr sz="1400" b="1" spc="-5" dirty="0">
                <a:solidFill>
                  <a:srgbClr val="CE1C00"/>
                </a:solidFill>
                <a:latin typeface="Times New Roman"/>
                <a:cs typeface="Times New Roman"/>
              </a:rPr>
              <a:t>Insertion </a:t>
            </a:r>
            <a:r>
              <a:rPr sz="1400" dirty="0">
                <a:latin typeface="Times New Roman"/>
                <a:cs typeface="Times New Roman"/>
              </a:rPr>
              <a:t>– </a:t>
            </a:r>
            <a:r>
              <a:rPr sz="1400" spc="-5" dirty="0">
                <a:latin typeface="Times New Roman"/>
                <a:cs typeface="Times New Roman"/>
              </a:rPr>
              <a:t>can’t enter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new employee </a:t>
            </a:r>
            <a:r>
              <a:rPr sz="1400" dirty="0">
                <a:latin typeface="Times New Roman"/>
                <a:cs typeface="Times New Roman"/>
              </a:rPr>
              <a:t>without </a:t>
            </a:r>
            <a:r>
              <a:rPr sz="1400" spc="-5" dirty="0">
                <a:latin typeface="Times New Roman"/>
                <a:cs typeface="Times New Roman"/>
              </a:rPr>
              <a:t>having 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employee take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class</a:t>
            </a:r>
            <a:endParaRPr sz="1400">
              <a:latin typeface="Times New Roman"/>
              <a:cs typeface="Times New Roman"/>
            </a:endParaRPr>
          </a:p>
          <a:p>
            <a:pPr marL="184150" marR="441959" indent="-171450">
              <a:lnSpc>
                <a:spcPts val="1660"/>
              </a:lnSpc>
              <a:spcBef>
                <a:spcPts val="375"/>
              </a:spcBef>
              <a:buClr>
                <a:srgbClr val="C00000"/>
              </a:buClr>
              <a:buFont typeface="Times New Roman"/>
              <a:buChar char="•"/>
              <a:tabLst>
                <a:tab pos="184150" algn="l"/>
              </a:tabLst>
            </a:pPr>
            <a:r>
              <a:rPr sz="1400" b="1" spc="-5" dirty="0">
                <a:solidFill>
                  <a:srgbClr val="CE1C00"/>
                </a:solidFill>
                <a:latin typeface="Times New Roman"/>
                <a:cs typeface="Times New Roman"/>
              </a:rPr>
              <a:t>Deletion </a:t>
            </a:r>
            <a:r>
              <a:rPr sz="1400" dirty="0">
                <a:latin typeface="Times New Roman"/>
                <a:cs typeface="Times New Roman"/>
              </a:rPr>
              <a:t>– if we </a:t>
            </a:r>
            <a:r>
              <a:rPr sz="1400" spc="-5" dirty="0">
                <a:latin typeface="Times New Roman"/>
                <a:cs typeface="Times New Roman"/>
              </a:rPr>
              <a:t>remove employee </a:t>
            </a:r>
            <a:r>
              <a:rPr sz="1400" dirty="0">
                <a:latin typeface="Times New Roman"/>
                <a:cs typeface="Times New Roman"/>
              </a:rPr>
              <a:t>140, we lose  </a:t>
            </a:r>
            <a:r>
              <a:rPr sz="1400" spc="-5" dirty="0">
                <a:latin typeface="Times New Roman"/>
                <a:cs typeface="Times New Roman"/>
              </a:rPr>
              <a:t>information about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existence </a:t>
            </a:r>
            <a:r>
              <a:rPr sz="1400" dirty="0">
                <a:latin typeface="Times New Roman"/>
                <a:cs typeface="Times New Roman"/>
              </a:rPr>
              <a:t>of a </a:t>
            </a:r>
            <a:r>
              <a:rPr sz="1400" spc="-5" dirty="0">
                <a:latin typeface="Times New Roman"/>
                <a:cs typeface="Times New Roman"/>
              </a:rPr>
              <a:t>Tax Acc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class</a:t>
            </a:r>
            <a:endParaRPr sz="1400">
              <a:latin typeface="Times New Roman"/>
              <a:cs typeface="Times New Roman"/>
            </a:endParaRPr>
          </a:p>
          <a:p>
            <a:pPr marL="184150" marR="298450" indent="-171450">
              <a:lnSpc>
                <a:spcPts val="1660"/>
              </a:lnSpc>
              <a:spcBef>
                <a:spcPts val="380"/>
              </a:spcBef>
              <a:buClr>
                <a:srgbClr val="C00000"/>
              </a:buClr>
              <a:buFont typeface="Times New Roman"/>
              <a:buChar char="•"/>
              <a:tabLst>
                <a:tab pos="184150" algn="l"/>
              </a:tabLst>
            </a:pPr>
            <a:r>
              <a:rPr sz="1400" b="1" spc="-5" dirty="0">
                <a:solidFill>
                  <a:srgbClr val="CE1C00"/>
                </a:solidFill>
                <a:latin typeface="Times New Roman"/>
                <a:cs typeface="Times New Roman"/>
              </a:rPr>
              <a:t>Modification </a:t>
            </a:r>
            <a:r>
              <a:rPr sz="1400" dirty="0">
                <a:latin typeface="Times New Roman"/>
                <a:cs typeface="Times New Roman"/>
              </a:rPr>
              <a:t>– </a:t>
            </a:r>
            <a:r>
              <a:rPr sz="1400" spc="-5" dirty="0">
                <a:latin typeface="Times New Roman"/>
                <a:cs typeface="Times New Roman"/>
              </a:rPr>
              <a:t>giving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salary increase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employee  </a:t>
            </a:r>
            <a:r>
              <a:rPr sz="1400" dirty="0">
                <a:latin typeface="Times New Roman"/>
                <a:cs typeface="Times New Roman"/>
              </a:rPr>
              <a:t>100 </a:t>
            </a:r>
            <a:r>
              <a:rPr sz="1400" spc="-5" dirty="0">
                <a:latin typeface="Times New Roman"/>
                <a:cs typeface="Times New Roman"/>
              </a:rPr>
              <a:t>forces </a:t>
            </a:r>
            <a:r>
              <a:rPr sz="1400" dirty="0">
                <a:latin typeface="Times New Roman"/>
                <a:cs typeface="Times New Roman"/>
              </a:rPr>
              <a:t>us to </a:t>
            </a:r>
            <a:r>
              <a:rPr sz="1400" spc="-5" dirty="0">
                <a:latin typeface="Times New Roman"/>
                <a:cs typeface="Times New Roman"/>
              </a:rPr>
              <a:t>update multiple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records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</a:pPr>
            <a:r>
              <a:rPr sz="1300" b="1" dirty="0">
                <a:solidFill>
                  <a:srgbClr val="C00000"/>
                </a:solidFill>
                <a:latin typeface="Times New Roman"/>
                <a:cs typeface="Times New Roman"/>
              </a:rPr>
              <a:t>Why do </a:t>
            </a:r>
            <a:r>
              <a:rPr sz="13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these anomalies exist?</a:t>
            </a:r>
            <a:endParaRPr sz="1300">
              <a:latin typeface="Times New Roman"/>
              <a:cs typeface="Times New Roman"/>
            </a:endParaRPr>
          </a:p>
          <a:p>
            <a:pPr marL="88900" marR="5080" algn="just">
              <a:lnSpc>
                <a:spcPct val="99000"/>
              </a:lnSpc>
              <a:spcBef>
                <a:spcPts val="1155"/>
              </a:spcBef>
            </a:pPr>
            <a:r>
              <a:rPr sz="1200" spc="-5" dirty="0">
                <a:solidFill>
                  <a:srgbClr val="000099"/>
                </a:solidFill>
                <a:latin typeface="Times New Roman"/>
                <a:cs typeface="Times New Roman"/>
              </a:rPr>
              <a:t>Because there are </a:t>
            </a:r>
            <a:r>
              <a:rPr sz="1200" dirty="0">
                <a:solidFill>
                  <a:srgbClr val="C00000"/>
                </a:solidFill>
                <a:latin typeface="Times New Roman"/>
                <a:cs typeface="Times New Roman"/>
              </a:rPr>
              <a:t>two </a:t>
            </a:r>
            <a:r>
              <a:rPr sz="1200" spc="-5" dirty="0">
                <a:solidFill>
                  <a:srgbClr val="C00000"/>
                </a:solidFill>
                <a:latin typeface="Times New Roman"/>
                <a:cs typeface="Times New Roman"/>
              </a:rPr>
              <a:t>themes </a:t>
            </a:r>
            <a:r>
              <a:rPr sz="1200" spc="-5" dirty="0">
                <a:solidFill>
                  <a:srgbClr val="000099"/>
                </a:solidFill>
                <a:latin typeface="Times New Roman"/>
                <a:cs typeface="Times New Roman"/>
              </a:rPr>
              <a:t>(entity types </a:t>
            </a:r>
            <a:r>
              <a:rPr sz="1200" dirty="0">
                <a:solidFill>
                  <a:srgbClr val="000099"/>
                </a:solidFill>
                <a:latin typeface="Times New Roman"/>
                <a:cs typeface="Times New Roman"/>
              </a:rPr>
              <a:t>– </a:t>
            </a:r>
            <a:r>
              <a:rPr sz="1200" spc="-5" dirty="0">
                <a:solidFill>
                  <a:srgbClr val="C00000"/>
                </a:solidFill>
                <a:latin typeface="Times New Roman"/>
                <a:cs typeface="Times New Roman"/>
              </a:rPr>
              <a:t>what are they?) </a:t>
            </a:r>
            <a:r>
              <a:rPr sz="1200" dirty="0">
                <a:solidFill>
                  <a:srgbClr val="000099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000099"/>
                </a:solidFill>
                <a:latin typeface="Times New Roman"/>
                <a:cs typeface="Times New Roman"/>
              </a:rPr>
              <a:t>this  </a:t>
            </a:r>
            <a:r>
              <a:rPr sz="1200" dirty="0">
                <a:solidFill>
                  <a:srgbClr val="000099"/>
                </a:solidFill>
                <a:latin typeface="Times New Roman"/>
                <a:cs typeface="Times New Roman"/>
              </a:rPr>
              <a:t>one </a:t>
            </a:r>
            <a:r>
              <a:rPr sz="1200" spc="-5" dirty="0">
                <a:solidFill>
                  <a:srgbClr val="000099"/>
                </a:solidFill>
                <a:latin typeface="Times New Roman"/>
                <a:cs typeface="Times New Roman"/>
              </a:rPr>
              <a:t>relation (two themes, entity types, were combined). This results  </a:t>
            </a:r>
            <a:r>
              <a:rPr sz="1200" dirty="0">
                <a:solidFill>
                  <a:srgbClr val="000099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000099"/>
                </a:solidFill>
                <a:latin typeface="Times New Roman"/>
                <a:cs typeface="Times New Roman"/>
              </a:rPr>
              <a:t>duplication, and an unnecessary dependency between </a:t>
            </a:r>
            <a:r>
              <a:rPr sz="1200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r>
              <a:rPr sz="1200" spc="8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Times New Roman"/>
                <a:cs typeface="Times New Roman"/>
              </a:rPr>
              <a:t>entities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36946" y="6686834"/>
            <a:ext cx="134470" cy="138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50605" y="6695679"/>
            <a:ext cx="98612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8548" y="4256144"/>
            <a:ext cx="5423647" cy="2484322"/>
          </a:xfrm>
          <a:custGeom>
            <a:avLst/>
            <a:gdLst/>
            <a:ahLst/>
            <a:cxnLst/>
            <a:rect l="l" t="t" r="r" b="b"/>
            <a:pathLst>
              <a:path w="4191000" h="3215004">
                <a:moveTo>
                  <a:pt x="0" y="0"/>
                </a:moveTo>
                <a:lnTo>
                  <a:pt x="4191000" y="0"/>
                </a:lnTo>
                <a:lnTo>
                  <a:pt x="4191000" y="3214872"/>
                </a:lnTo>
                <a:lnTo>
                  <a:pt x="0" y="3214872"/>
                </a:lnTo>
                <a:lnTo>
                  <a:pt x="0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78548" y="4256145"/>
            <a:ext cx="5423647" cy="2484322"/>
          </a:xfrm>
          <a:custGeom>
            <a:avLst/>
            <a:gdLst/>
            <a:ahLst/>
            <a:cxnLst/>
            <a:rect l="l" t="t" r="r" b="b"/>
            <a:pathLst>
              <a:path w="4191000" h="3215004">
                <a:moveTo>
                  <a:pt x="0" y="0"/>
                </a:moveTo>
                <a:lnTo>
                  <a:pt x="4190998" y="0"/>
                </a:lnTo>
                <a:lnTo>
                  <a:pt x="4190998" y="3214872"/>
                </a:lnTo>
                <a:lnTo>
                  <a:pt x="0" y="3214872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62355" y="4626295"/>
            <a:ext cx="1895811" cy="252210"/>
          </a:xfrm>
          <a:custGeom>
            <a:avLst/>
            <a:gdLst/>
            <a:ahLst/>
            <a:cxnLst/>
            <a:rect l="l" t="t" r="r" b="b"/>
            <a:pathLst>
              <a:path w="1464945" h="326389">
                <a:moveTo>
                  <a:pt x="732233" y="0"/>
                </a:moveTo>
                <a:lnTo>
                  <a:pt x="657367" y="842"/>
                </a:lnTo>
                <a:lnTo>
                  <a:pt x="584663" y="3313"/>
                </a:lnTo>
                <a:lnTo>
                  <a:pt x="514490" y="7333"/>
                </a:lnTo>
                <a:lnTo>
                  <a:pt x="447215" y="12818"/>
                </a:lnTo>
                <a:lnTo>
                  <a:pt x="383207" y="19687"/>
                </a:lnTo>
                <a:lnTo>
                  <a:pt x="322835" y="27857"/>
                </a:lnTo>
                <a:lnTo>
                  <a:pt x="266465" y="37247"/>
                </a:lnTo>
                <a:lnTo>
                  <a:pt x="214466" y="47775"/>
                </a:lnTo>
                <a:lnTo>
                  <a:pt x="167206" y="59358"/>
                </a:lnTo>
                <a:lnTo>
                  <a:pt x="125054" y="71916"/>
                </a:lnTo>
                <a:lnTo>
                  <a:pt x="88376" y="85364"/>
                </a:lnTo>
                <a:lnTo>
                  <a:pt x="32919" y="114610"/>
                </a:lnTo>
                <a:lnTo>
                  <a:pt x="3780" y="146438"/>
                </a:lnTo>
                <a:lnTo>
                  <a:pt x="0" y="163116"/>
                </a:lnTo>
                <a:lnTo>
                  <a:pt x="3780" y="179793"/>
                </a:lnTo>
                <a:lnTo>
                  <a:pt x="32919" y="211621"/>
                </a:lnTo>
                <a:lnTo>
                  <a:pt x="88376" y="240866"/>
                </a:lnTo>
                <a:lnTo>
                  <a:pt x="125054" y="254314"/>
                </a:lnTo>
                <a:lnTo>
                  <a:pt x="167206" y="266872"/>
                </a:lnTo>
                <a:lnTo>
                  <a:pt x="214466" y="278455"/>
                </a:lnTo>
                <a:lnTo>
                  <a:pt x="266465" y="288983"/>
                </a:lnTo>
                <a:lnTo>
                  <a:pt x="322835" y="298373"/>
                </a:lnTo>
                <a:lnTo>
                  <a:pt x="383207" y="306543"/>
                </a:lnTo>
                <a:lnTo>
                  <a:pt x="447215" y="313412"/>
                </a:lnTo>
                <a:lnTo>
                  <a:pt x="514490" y="318897"/>
                </a:lnTo>
                <a:lnTo>
                  <a:pt x="584663" y="322917"/>
                </a:lnTo>
                <a:lnTo>
                  <a:pt x="657367" y="325389"/>
                </a:lnTo>
                <a:lnTo>
                  <a:pt x="732233" y="326231"/>
                </a:lnTo>
                <a:lnTo>
                  <a:pt x="807100" y="325389"/>
                </a:lnTo>
                <a:lnTo>
                  <a:pt x="879804" y="322917"/>
                </a:lnTo>
                <a:lnTo>
                  <a:pt x="949978" y="318897"/>
                </a:lnTo>
                <a:lnTo>
                  <a:pt x="1017252" y="313412"/>
                </a:lnTo>
                <a:lnTo>
                  <a:pt x="1081260" y="306543"/>
                </a:lnTo>
                <a:lnTo>
                  <a:pt x="1141633" y="298373"/>
                </a:lnTo>
                <a:lnTo>
                  <a:pt x="1198003" y="288983"/>
                </a:lnTo>
                <a:lnTo>
                  <a:pt x="1250002" y="278455"/>
                </a:lnTo>
                <a:lnTo>
                  <a:pt x="1297261" y="266872"/>
                </a:lnTo>
                <a:lnTo>
                  <a:pt x="1339414" y="254314"/>
                </a:lnTo>
                <a:lnTo>
                  <a:pt x="1376091" y="240866"/>
                </a:lnTo>
                <a:lnTo>
                  <a:pt x="1431548" y="211621"/>
                </a:lnTo>
                <a:lnTo>
                  <a:pt x="1460688" y="179793"/>
                </a:lnTo>
                <a:lnTo>
                  <a:pt x="1464468" y="163116"/>
                </a:lnTo>
                <a:lnTo>
                  <a:pt x="1460688" y="146438"/>
                </a:lnTo>
                <a:lnTo>
                  <a:pt x="1431548" y="114610"/>
                </a:lnTo>
                <a:lnTo>
                  <a:pt x="1376091" y="85364"/>
                </a:lnTo>
                <a:lnTo>
                  <a:pt x="1339414" y="71916"/>
                </a:lnTo>
                <a:lnTo>
                  <a:pt x="1297261" y="59358"/>
                </a:lnTo>
                <a:lnTo>
                  <a:pt x="1250002" y="47775"/>
                </a:lnTo>
                <a:lnTo>
                  <a:pt x="1198003" y="37247"/>
                </a:lnTo>
                <a:lnTo>
                  <a:pt x="1141633" y="27857"/>
                </a:lnTo>
                <a:lnTo>
                  <a:pt x="1081260" y="19687"/>
                </a:lnTo>
                <a:lnTo>
                  <a:pt x="1017252" y="12818"/>
                </a:lnTo>
                <a:lnTo>
                  <a:pt x="949978" y="7333"/>
                </a:lnTo>
                <a:lnTo>
                  <a:pt x="879804" y="3313"/>
                </a:lnTo>
                <a:lnTo>
                  <a:pt x="807100" y="842"/>
                </a:lnTo>
                <a:lnTo>
                  <a:pt x="732233" y="0"/>
                </a:lnTo>
                <a:close/>
              </a:path>
            </a:pathLst>
          </a:custGeom>
          <a:solidFill>
            <a:srgbClr val="FFFA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2355" y="4626295"/>
            <a:ext cx="1895811" cy="252210"/>
          </a:xfrm>
          <a:custGeom>
            <a:avLst/>
            <a:gdLst/>
            <a:ahLst/>
            <a:cxnLst/>
            <a:rect l="l" t="t" r="r" b="b"/>
            <a:pathLst>
              <a:path w="1464945" h="326389">
                <a:moveTo>
                  <a:pt x="0" y="163115"/>
                </a:moveTo>
                <a:lnTo>
                  <a:pt x="32919" y="114609"/>
                </a:lnTo>
                <a:lnTo>
                  <a:pt x="88376" y="85364"/>
                </a:lnTo>
                <a:lnTo>
                  <a:pt x="125054" y="71916"/>
                </a:lnTo>
                <a:lnTo>
                  <a:pt x="167206" y="59358"/>
                </a:lnTo>
                <a:lnTo>
                  <a:pt x="214466" y="47775"/>
                </a:lnTo>
                <a:lnTo>
                  <a:pt x="266465" y="37247"/>
                </a:lnTo>
                <a:lnTo>
                  <a:pt x="322835" y="27857"/>
                </a:lnTo>
                <a:lnTo>
                  <a:pt x="383207" y="19687"/>
                </a:lnTo>
                <a:lnTo>
                  <a:pt x="447215" y="12818"/>
                </a:lnTo>
                <a:lnTo>
                  <a:pt x="514490" y="7333"/>
                </a:lnTo>
                <a:lnTo>
                  <a:pt x="584663" y="3313"/>
                </a:lnTo>
                <a:lnTo>
                  <a:pt x="657367" y="842"/>
                </a:lnTo>
                <a:lnTo>
                  <a:pt x="732234" y="0"/>
                </a:lnTo>
                <a:lnTo>
                  <a:pt x="807100" y="842"/>
                </a:lnTo>
                <a:lnTo>
                  <a:pt x="879805" y="3313"/>
                </a:lnTo>
                <a:lnTo>
                  <a:pt x="949978" y="7333"/>
                </a:lnTo>
                <a:lnTo>
                  <a:pt x="1017253" y="12818"/>
                </a:lnTo>
                <a:lnTo>
                  <a:pt x="1081260" y="19687"/>
                </a:lnTo>
                <a:lnTo>
                  <a:pt x="1141633" y="27857"/>
                </a:lnTo>
                <a:lnTo>
                  <a:pt x="1198003" y="37247"/>
                </a:lnTo>
                <a:lnTo>
                  <a:pt x="1250002" y="47775"/>
                </a:lnTo>
                <a:lnTo>
                  <a:pt x="1297261" y="59358"/>
                </a:lnTo>
                <a:lnTo>
                  <a:pt x="1339414" y="71916"/>
                </a:lnTo>
                <a:lnTo>
                  <a:pt x="1376091" y="85364"/>
                </a:lnTo>
                <a:lnTo>
                  <a:pt x="1431548" y="114609"/>
                </a:lnTo>
                <a:lnTo>
                  <a:pt x="1460688" y="146437"/>
                </a:lnTo>
                <a:lnTo>
                  <a:pt x="1464468" y="163115"/>
                </a:lnTo>
                <a:lnTo>
                  <a:pt x="1460688" y="179793"/>
                </a:lnTo>
                <a:lnTo>
                  <a:pt x="1431548" y="211621"/>
                </a:lnTo>
                <a:lnTo>
                  <a:pt x="1376091" y="240865"/>
                </a:lnTo>
                <a:lnTo>
                  <a:pt x="1339414" y="254314"/>
                </a:lnTo>
                <a:lnTo>
                  <a:pt x="1297261" y="266871"/>
                </a:lnTo>
                <a:lnTo>
                  <a:pt x="1250002" y="278455"/>
                </a:lnTo>
                <a:lnTo>
                  <a:pt x="1198003" y="288983"/>
                </a:lnTo>
                <a:lnTo>
                  <a:pt x="1141633" y="298373"/>
                </a:lnTo>
                <a:lnTo>
                  <a:pt x="1081260" y="306543"/>
                </a:lnTo>
                <a:lnTo>
                  <a:pt x="1017253" y="313412"/>
                </a:lnTo>
                <a:lnTo>
                  <a:pt x="949978" y="318897"/>
                </a:lnTo>
                <a:lnTo>
                  <a:pt x="879805" y="322916"/>
                </a:lnTo>
                <a:lnTo>
                  <a:pt x="807100" y="325388"/>
                </a:lnTo>
                <a:lnTo>
                  <a:pt x="732234" y="326230"/>
                </a:lnTo>
                <a:lnTo>
                  <a:pt x="657367" y="325388"/>
                </a:lnTo>
                <a:lnTo>
                  <a:pt x="584663" y="322916"/>
                </a:lnTo>
                <a:lnTo>
                  <a:pt x="514490" y="318897"/>
                </a:lnTo>
                <a:lnTo>
                  <a:pt x="447215" y="313412"/>
                </a:lnTo>
                <a:lnTo>
                  <a:pt x="383207" y="306543"/>
                </a:lnTo>
                <a:lnTo>
                  <a:pt x="322835" y="298373"/>
                </a:lnTo>
                <a:lnTo>
                  <a:pt x="266465" y="288983"/>
                </a:lnTo>
                <a:lnTo>
                  <a:pt x="214466" y="278455"/>
                </a:lnTo>
                <a:lnTo>
                  <a:pt x="167206" y="266871"/>
                </a:lnTo>
                <a:lnTo>
                  <a:pt x="125054" y="254314"/>
                </a:lnTo>
                <a:lnTo>
                  <a:pt x="88376" y="240865"/>
                </a:lnTo>
                <a:lnTo>
                  <a:pt x="32919" y="211621"/>
                </a:lnTo>
                <a:lnTo>
                  <a:pt x="3780" y="179793"/>
                </a:lnTo>
                <a:lnTo>
                  <a:pt x="0" y="163115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92807" y="4671064"/>
            <a:ext cx="1205528" cy="27443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5270" marR="5080" indent="-243204">
              <a:lnSpc>
                <a:spcPts val="950"/>
              </a:lnSpc>
              <a:spcBef>
                <a:spcPts val="140"/>
              </a:spcBef>
            </a:pPr>
            <a:r>
              <a:rPr sz="800" b="1" dirty="0">
                <a:latin typeface="Times New Roman"/>
                <a:cs typeface="Times New Roman"/>
              </a:rPr>
              <a:t>Remove</a:t>
            </a:r>
            <a:r>
              <a:rPr sz="800" b="1" spc="-55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Times New Roman"/>
                <a:cs typeface="Times New Roman"/>
              </a:rPr>
              <a:t>Multivalued  Attributes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46983" y="4800680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5">
                <a:moveTo>
                  <a:pt x="63496" y="0"/>
                </a:moveTo>
                <a:lnTo>
                  <a:pt x="0" y="706"/>
                </a:lnTo>
                <a:lnTo>
                  <a:pt x="32170" y="38450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46970" y="5123371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4">
                <a:moveTo>
                  <a:pt x="63496" y="0"/>
                </a:moveTo>
                <a:lnTo>
                  <a:pt x="0" y="721"/>
                </a:lnTo>
                <a:lnTo>
                  <a:pt x="32180" y="38458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6970" y="5447911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4">
                <a:moveTo>
                  <a:pt x="63496" y="0"/>
                </a:moveTo>
                <a:lnTo>
                  <a:pt x="0" y="721"/>
                </a:lnTo>
                <a:lnTo>
                  <a:pt x="32180" y="38458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46970" y="5750144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4">
                <a:moveTo>
                  <a:pt x="63496" y="0"/>
                </a:moveTo>
                <a:lnTo>
                  <a:pt x="0" y="721"/>
                </a:lnTo>
                <a:lnTo>
                  <a:pt x="32180" y="38458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46970" y="6090165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4">
                <a:moveTo>
                  <a:pt x="63496" y="0"/>
                </a:moveTo>
                <a:lnTo>
                  <a:pt x="0" y="721"/>
                </a:lnTo>
                <a:lnTo>
                  <a:pt x="32180" y="38458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43772" y="6449468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4">
                <a:moveTo>
                  <a:pt x="0" y="0"/>
                </a:moveTo>
                <a:lnTo>
                  <a:pt x="31476" y="38324"/>
                </a:lnTo>
                <a:lnTo>
                  <a:pt x="63497" y="4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83119" y="4786380"/>
            <a:ext cx="1725706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99" y="0"/>
                </a:lnTo>
              </a:path>
            </a:pathLst>
          </a:custGeom>
          <a:ln w="14287">
            <a:solidFill>
              <a:srgbClr val="FFD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797154" y="4519573"/>
          <a:ext cx="1590115" cy="2182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684"/>
                <a:gridCol w="703431"/>
              </a:tblGrid>
              <a:tr h="217862">
                <a:tc gridSpan="2">
                  <a:txBody>
                    <a:bodyPr/>
                    <a:lstStyle/>
                    <a:p>
                      <a:pPr marL="431800" marR="137795" indent="-300355">
                        <a:lnSpc>
                          <a:spcPts val="950"/>
                        </a:lnSpc>
                        <a:spcBef>
                          <a:spcPts val="219"/>
                        </a:spcBef>
                      </a:pPr>
                      <a:r>
                        <a:rPr sz="600" spc="-15" dirty="0">
                          <a:latin typeface="Times New Roman"/>
                          <a:cs typeface="Times New Roman"/>
                        </a:rPr>
                        <a:t>Table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Multivalued  attributes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15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012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</a:tr>
              <a:tr h="217862">
                <a:tc gridSpan="2">
                  <a:txBody>
                    <a:bodyPr/>
                    <a:lstStyle/>
                    <a:p>
                      <a:pPr marL="385445" marR="350520" indent="-14604">
                        <a:lnSpc>
                          <a:spcPts val="950"/>
                        </a:lnSpc>
                        <a:spcBef>
                          <a:spcPts val="219"/>
                        </a:spcBef>
                      </a:pPr>
                      <a:r>
                        <a:rPr sz="600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normal 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sz="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(1NF)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15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018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</a:tr>
              <a:tr h="215899">
                <a:tc gridSpan="2">
                  <a:txBody>
                    <a:bodyPr/>
                    <a:lstStyle/>
                    <a:p>
                      <a:pPr marL="387350" marR="304165" indent="-838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00" dirty="0">
                          <a:latin typeface="Times New Roman"/>
                          <a:cs typeface="Times New Roman"/>
                        </a:rPr>
                        <a:t>Second</a:t>
                      </a:r>
                      <a:r>
                        <a:rPr sz="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normal  form(2NF)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03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</a:tr>
              <a:tr h="215899">
                <a:tc gridSpan="2">
                  <a:txBody>
                    <a:bodyPr/>
                    <a:lstStyle/>
                    <a:p>
                      <a:pPr marL="389890" marR="325755" indent="-342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00" spc="-5" dirty="0">
                          <a:latin typeface="Times New Roman"/>
                          <a:cs typeface="Times New Roman"/>
                        </a:rPr>
                        <a:t>Third</a:t>
                      </a:r>
                      <a:r>
                        <a:rPr sz="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normal 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sz="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(3NF)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8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</a:tr>
              <a:tr h="215899">
                <a:tc gridSpan="2">
                  <a:txBody>
                    <a:bodyPr/>
                    <a:lstStyle/>
                    <a:p>
                      <a:pPr marL="315595" marR="197485" indent="-1187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00" spc="-5" dirty="0">
                          <a:latin typeface="Times New Roman"/>
                          <a:cs typeface="Times New Roman"/>
                        </a:rPr>
                        <a:t>Boyce-Codd</a:t>
                      </a:r>
                      <a:r>
                        <a:rPr sz="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normal 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sz="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(BC-NF)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66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</a:tr>
              <a:tr h="215899">
                <a:tc gridSpan="2">
                  <a:txBody>
                    <a:bodyPr/>
                    <a:lstStyle/>
                    <a:p>
                      <a:pPr marL="363220" marR="319405" indent="-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00" spc="-5" dirty="0">
                          <a:latin typeface="Times New Roman"/>
                          <a:cs typeface="Times New Roman"/>
                        </a:rPr>
                        <a:t>Fourth</a:t>
                      </a:r>
                      <a:r>
                        <a:rPr sz="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normal 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sz="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(4NF)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52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</a:tr>
              <a:tr h="215899">
                <a:tc gridSpan="2">
                  <a:txBody>
                    <a:bodyPr/>
                    <a:lstStyle/>
                    <a:p>
                      <a:pPr marL="374650" marR="354965" indent="-203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00" spc="-5" dirty="0">
                          <a:latin typeface="Times New Roman"/>
                          <a:cs typeface="Times New Roman"/>
                        </a:rPr>
                        <a:t>Fifth</a:t>
                      </a:r>
                      <a:r>
                        <a:rPr sz="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normal 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sz="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(5NF)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3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3446740" y="4275171"/>
            <a:ext cx="335608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Figure: </a:t>
            </a:r>
            <a:r>
              <a:rPr sz="1400" dirty="0">
                <a:latin typeface="Times New Roman"/>
                <a:cs typeface="Times New Roman"/>
              </a:rPr>
              <a:t>4-22 </a:t>
            </a:r>
            <a:r>
              <a:rPr sz="1400" spc="-5" dirty="0">
                <a:latin typeface="Times New Roman"/>
                <a:cs typeface="Times New Roman"/>
              </a:rPr>
              <a:t>Steps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Normalization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36946" y="3459040"/>
            <a:ext cx="134470" cy="13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50605" y="3467885"/>
            <a:ext cx="98612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2023" y="1117239"/>
            <a:ext cx="3739029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First Normal </a:t>
            </a:r>
            <a:r>
              <a:rPr dirty="0"/>
              <a:t>Form</a:t>
            </a:r>
            <a:r>
              <a:rPr spc="-65" dirty="0"/>
              <a:t> </a:t>
            </a:r>
            <a:r>
              <a:rPr dirty="0"/>
              <a:t>(1NF)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73138" y="2438214"/>
          <a:ext cx="5226423" cy="88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035"/>
                <a:gridCol w="936812"/>
                <a:gridCol w="1084729"/>
                <a:gridCol w="1281953"/>
                <a:gridCol w="788894"/>
              </a:tblGrid>
              <a:tr h="17664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StudentId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StuName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CourseId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CourseName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Grade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</a:tr>
              <a:tr h="17664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Mike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spc="-15" dirty="0">
                          <a:latin typeface="Times New Roman"/>
                          <a:cs typeface="Times New Roman"/>
                        </a:rPr>
                        <a:t>112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C++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</a:tr>
              <a:tr h="17664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Mike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spc="-30" dirty="0">
                          <a:latin typeface="Times New Roman"/>
                          <a:cs typeface="Times New Roman"/>
                        </a:rPr>
                        <a:t>111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Java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</a:tr>
              <a:tr h="17664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Susan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222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Database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</a:tr>
              <a:tr h="17664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140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Lorenzo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224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Graphics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409414" y="1515083"/>
            <a:ext cx="5272442" cy="1204816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54"/>
              </a:spcBef>
              <a:buChar char="•"/>
              <a:tabLst>
                <a:tab pos="184150" algn="l"/>
              </a:tabLst>
            </a:pPr>
            <a:r>
              <a:rPr sz="1400" spc="-5" dirty="0">
                <a:latin typeface="Times New Roman"/>
                <a:cs typeface="Times New Roman"/>
              </a:rPr>
              <a:t>Only atomic attributes (simple,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single-value)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primary key has been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identified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170"/>
              </a:spcBef>
              <a:buFont typeface="Times New Roman"/>
              <a:buChar char="•"/>
              <a:tabLst>
                <a:tab pos="184150" algn="l"/>
              </a:tabLst>
            </a:pPr>
            <a:r>
              <a:rPr sz="1400" b="1" i="1" spc="-5" dirty="0">
                <a:latin typeface="Times New Roman"/>
                <a:cs typeface="Times New Roman"/>
              </a:rPr>
              <a:t>Every relation </a:t>
            </a:r>
            <a:r>
              <a:rPr sz="1400" b="1" dirty="0">
                <a:latin typeface="Times New Roman"/>
                <a:cs typeface="Times New Roman"/>
              </a:rPr>
              <a:t>is in 1NF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5" dirty="0">
                <a:latin typeface="Times New Roman"/>
                <a:cs typeface="Times New Roman"/>
              </a:rPr>
              <a:t> definition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ts val="1660"/>
              </a:lnSpc>
              <a:spcBef>
                <a:spcPts val="170"/>
              </a:spcBef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1NF</a:t>
            </a:r>
            <a:r>
              <a:rPr sz="1400" spc="-5" dirty="0">
                <a:latin typeface="Times New Roman"/>
                <a:cs typeface="Times New Roman"/>
              </a:rPr>
              <a:t> example:</a:t>
            </a:r>
            <a:endParaRPr sz="1400">
              <a:latin typeface="Times New Roman"/>
              <a:cs typeface="Times New Roman"/>
            </a:endParaRPr>
          </a:p>
          <a:p>
            <a:pPr marL="3489325">
              <a:lnSpc>
                <a:spcPts val="1780"/>
              </a:lnSpc>
            </a:pPr>
            <a:r>
              <a:rPr sz="1500" i="1" spc="-5" dirty="0">
                <a:latin typeface="Times New Roman"/>
                <a:cs typeface="Times New Roman"/>
              </a:rPr>
              <a:t>Student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6946" y="6686834"/>
            <a:ext cx="134470" cy="138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50605" y="6695679"/>
            <a:ext cx="98612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8800" y="3657600"/>
            <a:ext cx="7162800" cy="3006666"/>
          </a:xfrm>
          <a:custGeom>
            <a:avLst/>
            <a:gdLst/>
            <a:ahLst/>
            <a:cxnLst/>
            <a:rect l="l" t="t" r="r" b="b"/>
            <a:pathLst>
              <a:path w="4191000" h="3215004">
                <a:moveTo>
                  <a:pt x="0" y="0"/>
                </a:moveTo>
                <a:lnTo>
                  <a:pt x="4191000" y="0"/>
                </a:lnTo>
                <a:lnTo>
                  <a:pt x="4191000" y="3214872"/>
                </a:lnTo>
                <a:lnTo>
                  <a:pt x="0" y="3214872"/>
                </a:lnTo>
                <a:lnTo>
                  <a:pt x="0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78548" y="4256145"/>
            <a:ext cx="5423647" cy="2484322"/>
          </a:xfrm>
          <a:custGeom>
            <a:avLst/>
            <a:gdLst/>
            <a:ahLst/>
            <a:cxnLst/>
            <a:rect l="l" t="t" r="r" b="b"/>
            <a:pathLst>
              <a:path w="4191000" h="3215004">
                <a:moveTo>
                  <a:pt x="0" y="0"/>
                </a:moveTo>
                <a:lnTo>
                  <a:pt x="4190998" y="0"/>
                </a:lnTo>
                <a:lnTo>
                  <a:pt x="4190998" y="3214872"/>
                </a:lnTo>
                <a:lnTo>
                  <a:pt x="0" y="3214872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2355" y="4626295"/>
            <a:ext cx="1895811" cy="252210"/>
          </a:xfrm>
          <a:custGeom>
            <a:avLst/>
            <a:gdLst/>
            <a:ahLst/>
            <a:cxnLst/>
            <a:rect l="l" t="t" r="r" b="b"/>
            <a:pathLst>
              <a:path w="1464945" h="326389">
                <a:moveTo>
                  <a:pt x="732233" y="0"/>
                </a:moveTo>
                <a:lnTo>
                  <a:pt x="657367" y="842"/>
                </a:lnTo>
                <a:lnTo>
                  <a:pt x="584663" y="3313"/>
                </a:lnTo>
                <a:lnTo>
                  <a:pt x="514490" y="7333"/>
                </a:lnTo>
                <a:lnTo>
                  <a:pt x="447215" y="12818"/>
                </a:lnTo>
                <a:lnTo>
                  <a:pt x="383207" y="19687"/>
                </a:lnTo>
                <a:lnTo>
                  <a:pt x="322835" y="27857"/>
                </a:lnTo>
                <a:lnTo>
                  <a:pt x="266465" y="37247"/>
                </a:lnTo>
                <a:lnTo>
                  <a:pt x="214466" y="47775"/>
                </a:lnTo>
                <a:lnTo>
                  <a:pt x="167206" y="59358"/>
                </a:lnTo>
                <a:lnTo>
                  <a:pt x="125054" y="71916"/>
                </a:lnTo>
                <a:lnTo>
                  <a:pt x="88376" y="85364"/>
                </a:lnTo>
                <a:lnTo>
                  <a:pt x="32919" y="114610"/>
                </a:lnTo>
                <a:lnTo>
                  <a:pt x="3780" y="146438"/>
                </a:lnTo>
                <a:lnTo>
                  <a:pt x="0" y="163116"/>
                </a:lnTo>
                <a:lnTo>
                  <a:pt x="3780" y="179793"/>
                </a:lnTo>
                <a:lnTo>
                  <a:pt x="32919" y="211621"/>
                </a:lnTo>
                <a:lnTo>
                  <a:pt x="88376" y="240866"/>
                </a:lnTo>
                <a:lnTo>
                  <a:pt x="125054" y="254314"/>
                </a:lnTo>
                <a:lnTo>
                  <a:pt x="167206" y="266872"/>
                </a:lnTo>
                <a:lnTo>
                  <a:pt x="214466" y="278455"/>
                </a:lnTo>
                <a:lnTo>
                  <a:pt x="266465" y="288983"/>
                </a:lnTo>
                <a:lnTo>
                  <a:pt x="322835" y="298373"/>
                </a:lnTo>
                <a:lnTo>
                  <a:pt x="383207" y="306543"/>
                </a:lnTo>
                <a:lnTo>
                  <a:pt x="447215" y="313412"/>
                </a:lnTo>
                <a:lnTo>
                  <a:pt x="514490" y="318897"/>
                </a:lnTo>
                <a:lnTo>
                  <a:pt x="584663" y="322917"/>
                </a:lnTo>
                <a:lnTo>
                  <a:pt x="657367" y="325389"/>
                </a:lnTo>
                <a:lnTo>
                  <a:pt x="732233" y="326231"/>
                </a:lnTo>
                <a:lnTo>
                  <a:pt x="807100" y="325389"/>
                </a:lnTo>
                <a:lnTo>
                  <a:pt x="879804" y="322917"/>
                </a:lnTo>
                <a:lnTo>
                  <a:pt x="949978" y="318897"/>
                </a:lnTo>
                <a:lnTo>
                  <a:pt x="1017252" y="313412"/>
                </a:lnTo>
                <a:lnTo>
                  <a:pt x="1081260" y="306543"/>
                </a:lnTo>
                <a:lnTo>
                  <a:pt x="1141633" y="298373"/>
                </a:lnTo>
                <a:lnTo>
                  <a:pt x="1198003" y="288983"/>
                </a:lnTo>
                <a:lnTo>
                  <a:pt x="1250002" y="278455"/>
                </a:lnTo>
                <a:lnTo>
                  <a:pt x="1297261" y="266872"/>
                </a:lnTo>
                <a:lnTo>
                  <a:pt x="1339414" y="254314"/>
                </a:lnTo>
                <a:lnTo>
                  <a:pt x="1376091" y="240866"/>
                </a:lnTo>
                <a:lnTo>
                  <a:pt x="1431548" y="211621"/>
                </a:lnTo>
                <a:lnTo>
                  <a:pt x="1460688" y="179793"/>
                </a:lnTo>
                <a:lnTo>
                  <a:pt x="1464468" y="163116"/>
                </a:lnTo>
                <a:lnTo>
                  <a:pt x="1460688" y="146438"/>
                </a:lnTo>
                <a:lnTo>
                  <a:pt x="1431548" y="114610"/>
                </a:lnTo>
                <a:lnTo>
                  <a:pt x="1376091" y="85364"/>
                </a:lnTo>
                <a:lnTo>
                  <a:pt x="1339414" y="71916"/>
                </a:lnTo>
                <a:lnTo>
                  <a:pt x="1297261" y="59358"/>
                </a:lnTo>
                <a:lnTo>
                  <a:pt x="1250002" y="47775"/>
                </a:lnTo>
                <a:lnTo>
                  <a:pt x="1198003" y="37247"/>
                </a:lnTo>
                <a:lnTo>
                  <a:pt x="1141633" y="27857"/>
                </a:lnTo>
                <a:lnTo>
                  <a:pt x="1081260" y="19687"/>
                </a:lnTo>
                <a:lnTo>
                  <a:pt x="1017252" y="12818"/>
                </a:lnTo>
                <a:lnTo>
                  <a:pt x="949978" y="7333"/>
                </a:lnTo>
                <a:lnTo>
                  <a:pt x="879804" y="3313"/>
                </a:lnTo>
                <a:lnTo>
                  <a:pt x="807100" y="842"/>
                </a:lnTo>
                <a:lnTo>
                  <a:pt x="732233" y="0"/>
                </a:lnTo>
                <a:close/>
              </a:path>
            </a:pathLst>
          </a:custGeom>
          <a:solidFill>
            <a:srgbClr val="DAD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62355" y="4626295"/>
            <a:ext cx="1895811" cy="252210"/>
          </a:xfrm>
          <a:custGeom>
            <a:avLst/>
            <a:gdLst/>
            <a:ahLst/>
            <a:cxnLst/>
            <a:rect l="l" t="t" r="r" b="b"/>
            <a:pathLst>
              <a:path w="1464945" h="326389">
                <a:moveTo>
                  <a:pt x="0" y="163115"/>
                </a:moveTo>
                <a:lnTo>
                  <a:pt x="32919" y="114609"/>
                </a:lnTo>
                <a:lnTo>
                  <a:pt x="88376" y="85364"/>
                </a:lnTo>
                <a:lnTo>
                  <a:pt x="125054" y="71916"/>
                </a:lnTo>
                <a:lnTo>
                  <a:pt x="167206" y="59358"/>
                </a:lnTo>
                <a:lnTo>
                  <a:pt x="214466" y="47775"/>
                </a:lnTo>
                <a:lnTo>
                  <a:pt x="266465" y="37247"/>
                </a:lnTo>
                <a:lnTo>
                  <a:pt x="322835" y="27857"/>
                </a:lnTo>
                <a:lnTo>
                  <a:pt x="383207" y="19687"/>
                </a:lnTo>
                <a:lnTo>
                  <a:pt x="447215" y="12818"/>
                </a:lnTo>
                <a:lnTo>
                  <a:pt x="514490" y="7333"/>
                </a:lnTo>
                <a:lnTo>
                  <a:pt x="584663" y="3313"/>
                </a:lnTo>
                <a:lnTo>
                  <a:pt x="657367" y="842"/>
                </a:lnTo>
                <a:lnTo>
                  <a:pt x="732234" y="0"/>
                </a:lnTo>
                <a:lnTo>
                  <a:pt x="807100" y="842"/>
                </a:lnTo>
                <a:lnTo>
                  <a:pt x="879805" y="3313"/>
                </a:lnTo>
                <a:lnTo>
                  <a:pt x="949978" y="7333"/>
                </a:lnTo>
                <a:lnTo>
                  <a:pt x="1017253" y="12818"/>
                </a:lnTo>
                <a:lnTo>
                  <a:pt x="1081260" y="19687"/>
                </a:lnTo>
                <a:lnTo>
                  <a:pt x="1141633" y="27857"/>
                </a:lnTo>
                <a:lnTo>
                  <a:pt x="1198003" y="37247"/>
                </a:lnTo>
                <a:lnTo>
                  <a:pt x="1250002" y="47775"/>
                </a:lnTo>
                <a:lnTo>
                  <a:pt x="1297261" y="59358"/>
                </a:lnTo>
                <a:lnTo>
                  <a:pt x="1339414" y="71916"/>
                </a:lnTo>
                <a:lnTo>
                  <a:pt x="1376091" y="85364"/>
                </a:lnTo>
                <a:lnTo>
                  <a:pt x="1431548" y="114609"/>
                </a:lnTo>
                <a:lnTo>
                  <a:pt x="1460688" y="146437"/>
                </a:lnTo>
                <a:lnTo>
                  <a:pt x="1464468" y="163115"/>
                </a:lnTo>
                <a:lnTo>
                  <a:pt x="1460688" y="179793"/>
                </a:lnTo>
                <a:lnTo>
                  <a:pt x="1431548" y="211621"/>
                </a:lnTo>
                <a:lnTo>
                  <a:pt x="1376091" y="240865"/>
                </a:lnTo>
                <a:lnTo>
                  <a:pt x="1339414" y="254314"/>
                </a:lnTo>
                <a:lnTo>
                  <a:pt x="1297261" y="266871"/>
                </a:lnTo>
                <a:lnTo>
                  <a:pt x="1250002" y="278455"/>
                </a:lnTo>
                <a:lnTo>
                  <a:pt x="1198003" y="288983"/>
                </a:lnTo>
                <a:lnTo>
                  <a:pt x="1141633" y="298373"/>
                </a:lnTo>
                <a:lnTo>
                  <a:pt x="1081260" y="306543"/>
                </a:lnTo>
                <a:lnTo>
                  <a:pt x="1017253" y="313412"/>
                </a:lnTo>
                <a:lnTo>
                  <a:pt x="949978" y="318897"/>
                </a:lnTo>
                <a:lnTo>
                  <a:pt x="879805" y="322916"/>
                </a:lnTo>
                <a:lnTo>
                  <a:pt x="807100" y="325388"/>
                </a:lnTo>
                <a:lnTo>
                  <a:pt x="732234" y="326230"/>
                </a:lnTo>
                <a:lnTo>
                  <a:pt x="657367" y="325388"/>
                </a:lnTo>
                <a:lnTo>
                  <a:pt x="584663" y="322916"/>
                </a:lnTo>
                <a:lnTo>
                  <a:pt x="514490" y="318897"/>
                </a:lnTo>
                <a:lnTo>
                  <a:pt x="447215" y="313412"/>
                </a:lnTo>
                <a:lnTo>
                  <a:pt x="383207" y="306543"/>
                </a:lnTo>
                <a:lnTo>
                  <a:pt x="322835" y="298373"/>
                </a:lnTo>
                <a:lnTo>
                  <a:pt x="266465" y="288983"/>
                </a:lnTo>
                <a:lnTo>
                  <a:pt x="214466" y="278455"/>
                </a:lnTo>
                <a:lnTo>
                  <a:pt x="167206" y="266871"/>
                </a:lnTo>
                <a:lnTo>
                  <a:pt x="125054" y="254314"/>
                </a:lnTo>
                <a:lnTo>
                  <a:pt x="88376" y="240865"/>
                </a:lnTo>
                <a:lnTo>
                  <a:pt x="32919" y="211621"/>
                </a:lnTo>
                <a:lnTo>
                  <a:pt x="3780" y="179793"/>
                </a:lnTo>
                <a:lnTo>
                  <a:pt x="0" y="163115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6983" y="4800680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5">
                <a:moveTo>
                  <a:pt x="63496" y="0"/>
                </a:moveTo>
                <a:lnTo>
                  <a:pt x="0" y="706"/>
                </a:lnTo>
                <a:lnTo>
                  <a:pt x="32170" y="38450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46970" y="5123371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4">
                <a:moveTo>
                  <a:pt x="63496" y="0"/>
                </a:moveTo>
                <a:lnTo>
                  <a:pt x="0" y="721"/>
                </a:lnTo>
                <a:lnTo>
                  <a:pt x="32180" y="38458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6970" y="5447911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4">
                <a:moveTo>
                  <a:pt x="63496" y="0"/>
                </a:moveTo>
                <a:lnTo>
                  <a:pt x="0" y="721"/>
                </a:lnTo>
                <a:lnTo>
                  <a:pt x="32180" y="38458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46970" y="5750144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4">
                <a:moveTo>
                  <a:pt x="63496" y="0"/>
                </a:moveTo>
                <a:lnTo>
                  <a:pt x="0" y="721"/>
                </a:lnTo>
                <a:lnTo>
                  <a:pt x="32180" y="38458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46970" y="6090165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4">
                <a:moveTo>
                  <a:pt x="63496" y="0"/>
                </a:moveTo>
                <a:lnTo>
                  <a:pt x="0" y="721"/>
                </a:lnTo>
                <a:lnTo>
                  <a:pt x="32180" y="38458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43772" y="6449468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4">
                <a:moveTo>
                  <a:pt x="0" y="0"/>
                </a:moveTo>
                <a:lnTo>
                  <a:pt x="31476" y="38324"/>
                </a:lnTo>
                <a:lnTo>
                  <a:pt x="63497" y="4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83119" y="4786380"/>
            <a:ext cx="1725706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99" y="0"/>
                </a:lnTo>
              </a:path>
            </a:pathLst>
          </a:custGeom>
          <a:ln w="14287">
            <a:solidFill>
              <a:srgbClr val="FFD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46740" y="4275171"/>
            <a:ext cx="335608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Figure: </a:t>
            </a:r>
            <a:r>
              <a:rPr sz="1400" dirty="0">
                <a:latin typeface="Times New Roman"/>
                <a:cs typeface="Times New Roman"/>
              </a:rPr>
              <a:t>4-22 </a:t>
            </a:r>
            <a:r>
              <a:rPr sz="1400" spc="-5" dirty="0">
                <a:latin typeface="Times New Roman"/>
                <a:cs typeface="Times New Roman"/>
              </a:rPr>
              <a:t>Steps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Normalization</a:t>
            </a:r>
            <a:endParaRPr sz="1400" b="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62355" y="4978973"/>
            <a:ext cx="1895811" cy="252210"/>
          </a:xfrm>
          <a:custGeom>
            <a:avLst/>
            <a:gdLst/>
            <a:ahLst/>
            <a:cxnLst/>
            <a:rect l="l" t="t" r="r" b="b"/>
            <a:pathLst>
              <a:path w="1464945" h="326390">
                <a:moveTo>
                  <a:pt x="732233" y="0"/>
                </a:moveTo>
                <a:lnTo>
                  <a:pt x="657367" y="842"/>
                </a:lnTo>
                <a:lnTo>
                  <a:pt x="584663" y="3313"/>
                </a:lnTo>
                <a:lnTo>
                  <a:pt x="514490" y="7333"/>
                </a:lnTo>
                <a:lnTo>
                  <a:pt x="447215" y="12818"/>
                </a:lnTo>
                <a:lnTo>
                  <a:pt x="383207" y="19687"/>
                </a:lnTo>
                <a:lnTo>
                  <a:pt x="322835" y="27857"/>
                </a:lnTo>
                <a:lnTo>
                  <a:pt x="266465" y="37247"/>
                </a:lnTo>
                <a:lnTo>
                  <a:pt x="214466" y="47775"/>
                </a:lnTo>
                <a:lnTo>
                  <a:pt x="167206" y="59358"/>
                </a:lnTo>
                <a:lnTo>
                  <a:pt x="125054" y="71916"/>
                </a:lnTo>
                <a:lnTo>
                  <a:pt x="88376" y="85364"/>
                </a:lnTo>
                <a:lnTo>
                  <a:pt x="32919" y="114610"/>
                </a:lnTo>
                <a:lnTo>
                  <a:pt x="3780" y="146438"/>
                </a:lnTo>
                <a:lnTo>
                  <a:pt x="0" y="163116"/>
                </a:lnTo>
                <a:lnTo>
                  <a:pt x="3780" y="179793"/>
                </a:lnTo>
                <a:lnTo>
                  <a:pt x="32919" y="211621"/>
                </a:lnTo>
                <a:lnTo>
                  <a:pt x="88376" y="240866"/>
                </a:lnTo>
                <a:lnTo>
                  <a:pt x="125054" y="254315"/>
                </a:lnTo>
                <a:lnTo>
                  <a:pt x="167206" y="266872"/>
                </a:lnTo>
                <a:lnTo>
                  <a:pt x="214466" y="278456"/>
                </a:lnTo>
                <a:lnTo>
                  <a:pt x="266465" y="288983"/>
                </a:lnTo>
                <a:lnTo>
                  <a:pt x="322835" y="298373"/>
                </a:lnTo>
                <a:lnTo>
                  <a:pt x="383207" y="306544"/>
                </a:lnTo>
                <a:lnTo>
                  <a:pt x="447215" y="313412"/>
                </a:lnTo>
                <a:lnTo>
                  <a:pt x="514490" y="318897"/>
                </a:lnTo>
                <a:lnTo>
                  <a:pt x="584663" y="322917"/>
                </a:lnTo>
                <a:lnTo>
                  <a:pt x="657367" y="325389"/>
                </a:lnTo>
                <a:lnTo>
                  <a:pt x="732233" y="326231"/>
                </a:lnTo>
                <a:lnTo>
                  <a:pt x="807100" y="325389"/>
                </a:lnTo>
                <a:lnTo>
                  <a:pt x="879804" y="322917"/>
                </a:lnTo>
                <a:lnTo>
                  <a:pt x="949978" y="318897"/>
                </a:lnTo>
                <a:lnTo>
                  <a:pt x="1017252" y="313412"/>
                </a:lnTo>
                <a:lnTo>
                  <a:pt x="1081260" y="306544"/>
                </a:lnTo>
                <a:lnTo>
                  <a:pt x="1141633" y="298373"/>
                </a:lnTo>
                <a:lnTo>
                  <a:pt x="1198003" y="288983"/>
                </a:lnTo>
                <a:lnTo>
                  <a:pt x="1250002" y="278456"/>
                </a:lnTo>
                <a:lnTo>
                  <a:pt x="1297261" y="266872"/>
                </a:lnTo>
                <a:lnTo>
                  <a:pt x="1339414" y="254315"/>
                </a:lnTo>
                <a:lnTo>
                  <a:pt x="1376091" y="240866"/>
                </a:lnTo>
                <a:lnTo>
                  <a:pt x="1431548" y="211621"/>
                </a:lnTo>
                <a:lnTo>
                  <a:pt x="1460688" y="179793"/>
                </a:lnTo>
                <a:lnTo>
                  <a:pt x="1464468" y="163116"/>
                </a:lnTo>
                <a:lnTo>
                  <a:pt x="1460688" y="146438"/>
                </a:lnTo>
                <a:lnTo>
                  <a:pt x="1431548" y="114610"/>
                </a:lnTo>
                <a:lnTo>
                  <a:pt x="1376091" y="85364"/>
                </a:lnTo>
                <a:lnTo>
                  <a:pt x="1339414" y="71916"/>
                </a:lnTo>
                <a:lnTo>
                  <a:pt x="1297261" y="59358"/>
                </a:lnTo>
                <a:lnTo>
                  <a:pt x="1250002" y="47775"/>
                </a:lnTo>
                <a:lnTo>
                  <a:pt x="1198003" y="37247"/>
                </a:lnTo>
                <a:lnTo>
                  <a:pt x="1141633" y="27857"/>
                </a:lnTo>
                <a:lnTo>
                  <a:pt x="1081260" y="19687"/>
                </a:lnTo>
                <a:lnTo>
                  <a:pt x="1017252" y="12818"/>
                </a:lnTo>
                <a:lnTo>
                  <a:pt x="949978" y="7333"/>
                </a:lnTo>
                <a:lnTo>
                  <a:pt x="879804" y="3313"/>
                </a:lnTo>
                <a:lnTo>
                  <a:pt x="807100" y="842"/>
                </a:lnTo>
                <a:lnTo>
                  <a:pt x="732233" y="0"/>
                </a:lnTo>
                <a:close/>
              </a:path>
            </a:pathLst>
          </a:custGeom>
          <a:solidFill>
            <a:srgbClr val="FFFA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62355" y="4978973"/>
            <a:ext cx="1895811" cy="252210"/>
          </a:xfrm>
          <a:custGeom>
            <a:avLst/>
            <a:gdLst/>
            <a:ahLst/>
            <a:cxnLst/>
            <a:rect l="l" t="t" r="r" b="b"/>
            <a:pathLst>
              <a:path w="1464945" h="326390">
                <a:moveTo>
                  <a:pt x="0" y="163115"/>
                </a:moveTo>
                <a:lnTo>
                  <a:pt x="32919" y="114610"/>
                </a:lnTo>
                <a:lnTo>
                  <a:pt x="88376" y="85365"/>
                </a:lnTo>
                <a:lnTo>
                  <a:pt x="125054" y="71916"/>
                </a:lnTo>
                <a:lnTo>
                  <a:pt x="167206" y="59359"/>
                </a:lnTo>
                <a:lnTo>
                  <a:pt x="214466" y="47775"/>
                </a:lnTo>
                <a:lnTo>
                  <a:pt x="266465" y="37247"/>
                </a:lnTo>
                <a:lnTo>
                  <a:pt x="322835" y="27857"/>
                </a:lnTo>
                <a:lnTo>
                  <a:pt x="383207" y="19687"/>
                </a:lnTo>
                <a:lnTo>
                  <a:pt x="447215" y="12818"/>
                </a:lnTo>
                <a:lnTo>
                  <a:pt x="514490" y="7333"/>
                </a:lnTo>
                <a:lnTo>
                  <a:pt x="584663" y="3313"/>
                </a:lnTo>
                <a:lnTo>
                  <a:pt x="657367" y="842"/>
                </a:lnTo>
                <a:lnTo>
                  <a:pt x="732234" y="0"/>
                </a:lnTo>
                <a:lnTo>
                  <a:pt x="807100" y="842"/>
                </a:lnTo>
                <a:lnTo>
                  <a:pt x="879805" y="3313"/>
                </a:lnTo>
                <a:lnTo>
                  <a:pt x="949978" y="7333"/>
                </a:lnTo>
                <a:lnTo>
                  <a:pt x="1017253" y="12818"/>
                </a:lnTo>
                <a:lnTo>
                  <a:pt x="1081260" y="19687"/>
                </a:lnTo>
                <a:lnTo>
                  <a:pt x="1141633" y="27857"/>
                </a:lnTo>
                <a:lnTo>
                  <a:pt x="1198003" y="37247"/>
                </a:lnTo>
                <a:lnTo>
                  <a:pt x="1250002" y="47775"/>
                </a:lnTo>
                <a:lnTo>
                  <a:pt x="1297261" y="59359"/>
                </a:lnTo>
                <a:lnTo>
                  <a:pt x="1339414" y="71916"/>
                </a:lnTo>
                <a:lnTo>
                  <a:pt x="1376091" y="85365"/>
                </a:lnTo>
                <a:lnTo>
                  <a:pt x="1431548" y="114610"/>
                </a:lnTo>
                <a:lnTo>
                  <a:pt x="1460688" y="146438"/>
                </a:lnTo>
                <a:lnTo>
                  <a:pt x="1464468" y="163115"/>
                </a:lnTo>
                <a:lnTo>
                  <a:pt x="1460688" y="179793"/>
                </a:lnTo>
                <a:lnTo>
                  <a:pt x="1431548" y="211621"/>
                </a:lnTo>
                <a:lnTo>
                  <a:pt x="1376091" y="240866"/>
                </a:lnTo>
                <a:lnTo>
                  <a:pt x="1339414" y="254315"/>
                </a:lnTo>
                <a:lnTo>
                  <a:pt x="1297261" y="266872"/>
                </a:lnTo>
                <a:lnTo>
                  <a:pt x="1250002" y="278456"/>
                </a:lnTo>
                <a:lnTo>
                  <a:pt x="1198003" y="288984"/>
                </a:lnTo>
                <a:lnTo>
                  <a:pt x="1141633" y="298374"/>
                </a:lnTo>
                <a:lnTo>
                  <a:pt x="1081260" y="306544"/>
                </a:lnTo>
                <a:lnTo>
                  <a:pt x="1017253" y="313413"/>
                </a:lnTo>
                <a:lnTo>
                  <a:pt x="949978" y="318898"/>
                </a:lnTo>
                <a:lnTo>
                  <a:pt x="879805" y="322918"/>
                </a:lnTo>
                <a:lnTo>
                  <a:pt x="807100" y="325389"/>
                </a:lnTo>
                <a:lnTo>
                  <a:pt x="732234" y="326231"/>
                </a:lnTo>
                <a:lnTo>
                  <a:pt x="657367" y="325389"/>
                </a:lnTo>
                <a:lnTo>
                  <a:pt x="584663" y="322918"/>
                </a:lnTo>
                <a:lnTo>
                  <a:pt x="514490" y="318898"/>
                </a:lnTo>
                <a:lnTo>
                  <a:pt x="447215" y="313413"/>
                </a:lnTo>
                <a:lnTo>
                  <a:pt x="383207" y="306544"/>
                </a:lnTo>
                <a:lnTo>
                  <a:pt x="322835" y="298374"/>
                </a:lnTo>
                <a:lnTo>
                  <a:pt x="266465" y="288984"/>
                </a:lnTo>
                <a:lnTo>
                  <a:pt x="214466" y="278456"/>
                </a:lnTo>
                <a:lnTo>
                  <a:pt x="167206" y="266872"/>
                </a:lnTo>
                <a:lnTo>
                  <a:pt x="125054" y="254315"/>
                </a:lnTo>
                <a:lnTo>
                  <a:pt x="88376" y="240866"/>
                </a:lnTo>
                <a:lnTo>
                  <a:pt x="32919" y="211621"/>
                </a:lnTo>
                <a:lnTo>
                  <a:pt x="3780" y="179793"/>
                </a:lnTo>
                <a:lnTo>
                  <a:pt x="0" y="163115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92807" y="4671064"/>
            <a:ext cx="1205528" cy="75918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ctr">
              <a:lnSpc>
                <a:spcPts val="950"/>
              </a:lnSpc>
              <a:spcBef>
                <a:spcPts val="140"/>
              </a:spcBef>
            </a:pPr>
            <a:r>
              <a:rPr sz="800" b="1" dirty="0">
                <a:latin typeface="Times New Roman"/>
                <a:cs typeface="Times New Roman"/>
              </a:rPr>
              <a:t>Remove</a:t>
            </a:r>
            <a:r>
              <a:rPr sz="800" b="1" spc="-60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Times New Roman"/>
                <a:cs typeface="Times New Roman"/>
              </a:rPr>
              <a:t>Multivalued  Attributes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8270" marR="120650" algn="ctr">
              <a:lnSpc>
                <a:spcPts val="950"/>
              </a:lnSpc>
              <a:spcBef>
                <a:spcPts val="655"/>
              </a:spcBef>
            </a:pPr>
            <a:r>
              <a:rPr sz="800" b="1" dirty="0">
                <a:latin typeface="Times New Roman"/>
                <a:cs typeface="Times New Roman"/>
              </a:rPr>
              <a:t>Remove</a:t>
            </a:r>
            <a:r>
              <a:rPr sz="800" b="1" spc="-75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Times New Roman"/>
                <a:cs typeface="Times New Roman"/>
              </a:rPr>
              <a:t>Partial </a:t>
            </a:r>
            <a:r>
              <a:rPr sz="800" b="1" dirty="0">
                <a:latin typeface="Times New Roman"/>
                <a:cs typeface="Times New Roman"/>
              </a:rPr>
              <a:t> Dependencies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83119" y="5110229"/>
            <a:ext cx="1725706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99" y="0"/>
                </a:lnTo>
              </a:path>
            </a:pathLst>
          </a:custGeom>
          <a:ln w="14287">
            <a:solidFill>
              <a:srgbClr val="FFD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797154" y="4519573"/>
          <a:ext cx="1590115" cy="2182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684"/>
                <a:gridCol w="703431"/>
              </a:tblGrid>
              <a:tr h="217862">
                <a:tc gridSpan="2">
                  <a:txBody>
                    <a:bodyPr/>
                    <a:lstStyle/>
                    <a:p>
                      <a:pPr marL="431800" marR="137795" indent="-300355">
                        <a:lnSpc>
                          <a:spcPts val="950"/>
                        </a:lnSpc>
                        <a:spcBef>
                          <a:spcPts val="219"/>
                        </a:spcBef>
                      </a:pPr>
                      <a:r>
                        <a:rPr sz="600" spc="-15" dirty="0">
                          <a:latin typeface="Times New Roman"/>
                          <a:cs typeface="Times New Roman"/>
                        </a:rPr>
                        <a:t>Table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Multivalued  attributes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15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012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</a:tr>
              <a:tr h="217862">
                <a:tc gridSpan="2">
                  <a:txBody>
                    <a:bodyPr/>
                    <a:lstStyle/>
                    <a:p>
                      <a:pPr marL="385445" marR="350520" indent="-14604">
                        <a:lnSpc>
                          <a:spcPts val="950"/>
                        </a:lnSpc>
                        <a:spcBef>
                          <a:spcPts val="219"/>
                        </a:spcBef>
                      </a:pPr>
                      <a:r>
                        <a:rPr sz="600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normal 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sz="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(1NF)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15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018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</a:tr>
              <a:tr h="215899">
                <a:tc gridSpan="2">
                  <a:txBody>
                    <a:bodyPr/>
                    <a:lstStyle/>
                    <a:p>
                      <a:pPr marL="387350" marR="304165" indent="-838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00" dirty="0">
                          <a:latin typeface="Times New Roman"/>
                          <a:cs typeface="Times New Roman"/>
                        </a:rPr>
                        <a:t>Second</a:t>
                      </a:r>
                      <a:r>
                        <a:rPr sz="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normal  form(2NF)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03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</a:tr>
              <a:tr h="215899">
                <a:tc gridSpan="2">
                  <a:txBody>
                    <a:bodyPr/>
                    <a:lstStyle/>
                    <a:p>
                      <a:pPr marL="389890" marR="325755" indent="-342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00" spc="-5" dirty="0">
                          <a:latin typeface="Times New Roman"/>
                          <a:cs typeface="Times New Roman"/>
                        </a:rPr>
                        <a:t>Third</a:t>
                      </a:r>
                      <a:r>
                        <a:rPr sz="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normal 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sz="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(3NF)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8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</a:tr>
              <a:tr h="215899">
                <a:tc gridSpan="2">
                  <a:txBody>
                    <a:bodyPr/>
                    <a:lstStyle/>
                    <a:p>
                      <a:pPr marL="315595" marR="197485" indent="-1187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00" spc="-5" dirty="0">
                          <a:latin typeface="Times New Roman"/>
                          <a:cs typeface="Times New Roman"/>
                        </a:rPr>
                        <a:t>Boyce-Codd</a:t>
                      </a:r>
                      <a:r>
                        <a:rPr sz="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normal 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sz="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(BC-NF)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66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</a:tr>
              <a:tr h="215899">
                <a:tc gridSpan="2">
                  <a:txBody>
                    <a:bodyPr/>
                    <a:lstStyle/>
                    <a:p>
                      <a:pPr marL="363220" marR="319405" indent="-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00" spc="-5" dirty="0">
                          <a:latin typeface="Times New Roman"/>
                          <a:cs typeface="Times New Roman"/>
                        </a:rPr>
                        <a:t>Fourth</a:t>
                      </a:r>
                      <a:r>
                        <a:rPr sz="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normal 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sz="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(4NF)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52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</a:tr>
              <a:tr h="215899">
                <a:tc gridSpan="2">
                  <a:txBody>
                    <a:bodyPr/>
                    <a:lstStyle/>
                    <a:p>
                      <a:pPr marL="374650" marR="354965" indent="-203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00" spc="-5" dirty="0">
                          <a:latin typeface="Times New Roman"/>
                          <a:cs typeface="Times New Roman"/>
                        </a:rPr>
                        <a:t>Fifth</a:t>
                      </a:r>
                      <a:r>
                        <a:rPr sz="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normal 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sz="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(5NF)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36945" y="3459040"/>
            <a:ext cx="139849" cy="13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50605" y="3467885"/>
            <a:ext cx="98612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0109" y="1099574"/>
            <a:ext cx="5224779" cy="19182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66"/>
                </a:solidFill>
                <a:latin typeface="Times New Roman"/>
                <a:cs typeface="Times New Roman"/>
              </a:rPr>
              <a:t>Functional</a:t>
            </a:r>
            <a:r>
              <a:rPr sz="2000" spc="-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Times New Roman"/>
                <a:cs typeface="Times New Roman"/>
              </a:rPr>
              <a:t>Dependencies</a:t>
            </a:r>
            <a:endParaRPr sz="2000">
              <a:latin typeface="Times New Roman"/>
              <a:cs typeface="Times New Roman"/>
            </a:endParaRPr>
          </a:p>
          <a:p>
            <a:pPr marL="184150" indent="-171450">
              <a:lnSpc>
                <a:spcPts val="1664"/>
              </a:lnSpc>
              <a:spcBef>
                <a:spcPts val="1230"/>
              </a:spcBef>
              <a:buClr>
                <a:srgbClr val="C00000"/>
              </a:buClr>
              <a:buFont typeface="Times New Roman"/>
              <a:buChar char="•"/>
              <a:tabLst>
                <a:tab pos="184150" algn="l"/>
              </a:tabLst>
            </a:pPr>
            <a:r>
              <a:rPr sz="1400" b="1" spc="-5" dirty="0">
                <a:solidFill>
                  <a:srgbClr val="CE1C00"/>
                </a:solidFill>
                <a:latin typeface="Times New Roman"/>
                <a:cs typeface="Times New Roman"/>
              </a:rPr>
              <a:t>Functional Dependency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dirty="0">
                <a:latin typeface="Times New Roman"/>
                <a:cs typeface="Times New Roman"/>
              </a:rPr>
              <a:t>of one </a:t>
            </a:r>
            <a:r>
              <a:rPr sz="1200" spc="-5" dirty="0">
                <a:latin typeface="Times New Roman"/>
                <a:cs typeface="Times New Roman"/>
              </a:rPr>
              <a:t>attribute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(the</a:t>
            </a:r>
            <a:endParaRPr sz="1200">
              <a:latin typeface="Times New Roman"/>
              <a:cs typeface="Times New Roman"/>
            </a:endParaRPr>
          </a:p>
          <a:p>
            <a:pPr marL="184150">
              <a:lnSpc>
                <a:spcPts val="1425"/>
              </a:lnSpc>
            </a:pPr>
            <a:r>
              <a:rPr sz="1200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determinant</a:t>
            </a:r>
            <a:r>
              <a:rPr sz="1200" spc="-5" dirty="0">
                <a:latin typeface="Times New Roman"/>
                <a:cs typeface="Times New Roman"/>
              </a:rPr>
              <a:t>) determines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another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attribute.</a:t>
            </a:r>
            <a:endParaRPr sz="120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spcBef>
                <a:spcPts val="310"/>
              </a:spcBef>
              <a:buChar char="–"/>
              <a:tabLst>
                <a:tab pos="384175" algn="l"/>
              </a:tabLst>
            </a:pPr>
            <a:r>
              <a:rPr sz="1200" spc="-295" dirty="0">
                <a:latin typeface="Times New Roman"/>
                <a:cs typeface="Times New Roman"/>
              </a:rPr>
              <a:t>A</a:t>
            </a:r>
            <a:r>
              <a:rPr sz="1200" spc="-295" dirty="0">
                <a:latin typeface="Wingdings"/>
                <a:cs typeface="Wingdings"/>
              </a:rPr>
              <a:t></a:t>
            </a:r>
            <a:r>
              <a:rPr sz="1200" spc="-295" dirty="0">
                <a:latin typeface="Times New Roman"/>
                <a:cs typeface="Times New Roman"/>
              </a:rPr>
              <a:t>B </a:t>
            </a:r>
            <a:r>
              <a:rPr sz="1200" spc="-5" dirty="0">
                <a:latin typeface="Times New Roman"/>
                <a:cs typeface="Times New Roman"/>
              </a:rPr>
              <a:t>reads “Attribute </a:t>
            </a:r>
            <a:r>
              <a:rPr sz="1200" dirty="0">
                <a:latin typeface="Times New Roman"/>
                <a:cs typeface="Times New Roman"/>
              </a:rPr>
              <a:t>B is </a:t>
            </a:r>
            <a:r>
              <a:rPr sz="1200" spc="-5" dirty="0">
                <a:latin typeface="Times New Roman"/>
                <a:cs typeface="Times New Roman"/>
              </a:rPr>
              <a:t>functionally dependent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A”</a:t>
            </a:r>
            <a:endParaRPr sz="1200">
              <a:latin typeface="Times New Roman"/>
              <a:cs typeface="Times New Roman"/>
            </a:endParaRPr>
          </a:p>
          <a:p>
            <a:pPr marL="381000" marR="465455" lvl="1" indent="-139700">
              <a:lnSpc>
                <a:spcPct val="100699"/>
              </a:lnSpc>
              <a:spcBef>
                <a:spcPts val="300"/>
              </a:spcBef>
              <a:buChar char="–"/>
              <a:tabLst>
                <a:tab pos="384175" algn="l"/>
              </a:tabLst>
            </a:pPr>
            <a:r>
              <a:rPr sz="1200" spc="-295" dirty="0">
                <a:latin typeface="Times New Roman"/>
                <a:cs typeface="Times New Roman"/>
              </a:rPr>
              <a:t>A</a:t>
            </a:r>
            <a:r>
              <a:rPr sz="1200" spc="-295" dirty="0">
                <a:latin typeface="Wingdings"/>
                <a:cs typeface="Wingdings"/>
              </a:rPr>
              <a:t></a:t>
            </a:r>
            <a:r>
              <a:rPr sz="1200" spc="-295" dirty="0">
                <a:latin typeface="Times New Roman"/>
                <a:cs typeface="Times New Roman"/>
              </a:rPr>
              <a:t>B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if two rows </a:t>
            </a:r>
            <a:r>
              <a:rPr sz="1200" spc="-5" dirty="0">
                <a:latin typeface="Times New Roman"/>
                <a:cs typeface="Times New Roman"/>
              </a:rPr>
              <a:t>have same value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they  necessarily have same value </a:t>
            </a:r>
            <a:r>
              <a:rPr sz="1200" dirty="0">
                <a:latin typeface="Times New Roman"/>
                <a:cs typeface="Times New Roman"/>
              </a:rPr>
              <a:t>of B</a:t>
            </a:r>
            <a:endParaRPr sz="1200">
              <a:latin typeface="Times New Roman"/>
              <a:cs typeface="Times New Roman"/>
            </a:endParaRPr>
          </a:p>
          <a:p>
            <a:pPr marL="381000" marR="5080" lvl="1" indent="-139700">
              <a:lnSpc>
                <a:spcPct val="100699"/>
              </a:lnSpc>
              <a:spcBef>
                <a:spcPts val="250"/>
              </a:spcBef>
              <a:buChar char="–"/>
              <a:tabLst>
                <a:tab pos="384175" algn="l"/>
              </a:tabLst>
            </a:pPr>
            <a:r>
              <a:rPr sz="1200" dirty="0">
                <a:latin typeface="Times New Roman"/>
                <a:cs typeface="Times New Roman"/>
              </a:rPr>
              <a:t>FDs </a:t>
            </a:r>
            <a:r>
              <a:rPr sz="1200" spc="-5" dirty="0">
                <a:latin typeface="Times New Roman"/>
                <a:cs typeface="Times New Roman"/>
              </a:rPr>
              <a:t>are determined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b="1" spc="-5" dirty="0">
                <a:latin typeface="Times New Roman"/>
                <a:cs typeface="Times New Roman"/>
              </a:rPr>
              <a:t>semantics: </a:t>
            </a:r>
            <a:r>
              <a:rPr sz="1200" b="1" dirty="0">
                <a:latin typeface="Times New Roman"/>
                <a:cs typeface="Times New Roman"/>
              </a:rPr>
              <a:t>You </a:t>
            </a:r>
            <a:r>
              <a:rPr sz="1200" b="1" spc="-5" dirty="0">
                <a:latin typeface="Times New Roman"/>
                <a:cs typeface="Times New Roman"/>
              </a:rPr>
              <a:t>can’t </a:t>
            </a:r>
            <a:r>
              <a:rPr sz="1200" spc="-5" dirty="0">
                <a:latin typeface="Times New Roman"/>
                <a:cs typeface="Times New Roman"/>
              </a:rPr>
              <a:t>say that </a:t>
            </a:r>
            <a:r>
              <a:rPr sz="1200" dirty="0">
                <a:latin typeface="Times New Roman"/>
                <a:cs typeface="Times New Roman"/>
              </a:rPr>
              <a:t>a FD  </a:t>
            </a:r>
            <a:r>
              <a:rPr sz="1200" spc="-5" dirty="0">
                <a:latin typeface="Times New Roman"/>
                <a:cs typeface="Times New Roman"/>
              </a:rPr>
              <a:t>exists </a:t>
            </a:r>
            <a:r>
              <a:rPr sz="1200" dirty="0">
                <a:latin typeface="Times New Roman"/>
                <a:cs typeface="Times New Roman"/>
              </a:rPr>
              <a:t>just by </a:t>
            </a:r>
            <a:r>
              <a:rPr sz="1200" spc="-5" dirty="0">
                <a:latin typeface="Times New Roman"/>
                <a:cs typeface="Times New Roman"/>
              </a:rPr>
              <a:t>looking at data.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can say whether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does 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exist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looking 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67021" y="6686834"/>
            <a:ext cx="204394" cy="138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84864" y="6695679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1796" y="4239045"/>
            <a:ext cx="175857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66"/>
                </a:solidFill>
                <a:latin typeface="Times New Roman"/>
                <a:cs typeface="Times New Roman"/>
              </a:rPr>
              <a:t>Quick</a:t>
            </a:r>
            <a:r>
              <a:rPr sz="2000" spc="-6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Times New Roman"/>
                <a:cs typeface="Times New Roman"/>
              </a:rPr>
              <a:t>Check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0109" y="5542492"/>
            <a:ext cx="1696944" cy="898323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5"/>
              </a:spcBef>
              <a:buChar char="•"/>
              <a:tabLst>
                <a:tab pos="184150" algn="l"/>
              </a:tabLst>
            </a:pPr>
            <a:r>
              <a:rPr sz="1200" dirty="0">
                <a:latin typeface="Times New Roman"/>
                <a:cs typeface="Times New Roman"/>
              </a:rPr>
              <a:t>Id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90" dirty="0">
                <a:latin typeface="Wingdings"/>
                <a:cs typeface="Wingdings"/>
              </a:rPr>
              <a:t></a:t>
            </a:r>
            <a:r>
              <a:rPr sz="1200" spc="-5" dirty="0">
                <a:latin typeface="Times New Roman"/>
                <a:cs typeface="Times New Roman"/>
              </a:rPr>
              <a:t> Name?</a:t>
            </a:r>
            <a:endParaRPr sz="12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250"/>
              </a:spcBef>
              <a:buChar char="•"/>
              <a:tabLst>
                <a:tab pos="184150" algn="l"/>
              </a:tabLst>
            </a:pP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90" dirty="0">
                <a:latin typeface="Wingdings"/>
                <a:cs typeface="Wingdings"/>
              </a:rPr>
              <a:t>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Gender?</a:t>
            </a:r>
            <a:endParaRPr sz="12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310"/>
              </a:spcBef>
              <a:buChar char="•"/>
              <a:tabLst>
                <a:tab pos="184150" algn="l"/>
              </a:tabLst>
            </a:pPr>
            <a:r>
              <a:rPr sz="1200" spc="-5" dirty="0">
                <a:latin typeface="Times New Roman"/>
                <a:cs typeface="Times New Roman"/>
              </a:rPr>
              <a:t>Name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90" dirty="0">
                <a:latin typeface="Wingdings"/>
                <a:cs typeface="Wingdings"/>
              </a:rPr>
              <a:t>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Id?</a:t>
            </a:r>
            <a:endParaRPr sz="12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260"/>
              </a:spcBef>
              <a:buChar char="•"/>
              <a:tabLst>
                <a:tab pos="184150" algn="l"/>
              </a:tabLst>
            </a:pPr>
            <a:r>
              <a:rPr sz="1200" spc="-5" dirty="0">
                <a:latin typeface="Times New Roman"/>
                <a:cs typeface="Times New Roman"/>
              </a:rPr>
              <a:t>Name,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90" dirty="0">
                <a:latin typeface="Wingdings"/>
                <a:cs typeface="Wingdings"/>
              </a:rPr>
              <a:t>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26413" y="4692893"/>
            <a:ext cx="3724782" cy="745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7021" y="3459040"/>
            <a:ext cx="204394" cy="13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84864" y="3467885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12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0109" y="1011251"/>
            <a:ext cx="5010299" cy="16953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66"/>
                </a:solidFill>
                <a:latin typeface="Times New Roman"/>
                <a:cs typeface="Times New Roman"/>
              </a:rPr>
              <a:t>Functional Dependencies and</a:t>
            </a:r>
            <a:r>
              <a:rPr sz="2000" spc="-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Times New Roman"/>
                <a:cs typeface="Times New Roman"/>
              </a:rPr>
              <a:t>Keys</a:t>
            </a:r>
            <a:endParaRPr sz="2000">
              <a:latin typeface="Times New Roman"/>
              <a:cs typeface="Times New Roman"/>
            </a:endParaRPr>
          </a:p>
          <a:p>
            <a:pPr marL="184150" marR="200025" indent="-184150">
              <a:lnSpc>
                <a:spcPts val="1420"/>
              </a:lnSpc>
              <a:spcBef>
                <a:spcPts val="930"/>
              </a:spcBef>
              <a:buClr>
                <a:srgbClr val="C00000"/>
              </a:buClr>
              <a:buFont typeface="Times New Roman"/>
              <a:buChar char="•"/>
              <a:tabLst>
                <a:tab pos="184150" algn="l"/>
              </a:tabLst>
            </a:pPr>
            <a:r>
              <a:rPr sz="1200" b="1" spc="-5" dirty="0">
                <a:solidFill>
                  <a:srgbClr val="CE1C00"/>
                </a:solidFill>
                <a:latin typeface="Times New Roman"/>
                <a:cs typeface="Times New Roman"/>
              </a:rPr>
              <a:t>Functional Dependency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dirty="0">
                <a:latin typeface="Times New Roman"/>
                <a:cs typeface="Times New Roman"/>
              </a:rPr>
              <a:t>of one </a:t>
            </a:r>
            <a:r>
              <a:rPr sz="1200" spc="-5" dirty="0">
                <a:latin typeface="Times New Roman"/>
                <a:cs typeface="Times New Roman"/>
              </a:rPr>
              <a:t>attribute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(the</a:t>
            </a:r>
            <a:endParaRPr sz="1200">
              <a:latin typeface="Times New Roman"/>
              <a:cs typeface="Times New Roman"/>
            </a:endParaRPr>
          </a:p>
          <a:p>
            <a:pPr marR="165100" algn="ctr">
              <a:lnSpc>
                <a:spcPts val="1420"/>
              </a:lnSpc>
            </a:pPr>
            <a:r>
              <a:rPr sz="1200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determinant</a:t>
            </a:r>
            <a:r>
              <a:rPr sz="1200" spc="-5" dirty="0">
                <a:latin typeface="Times New Roman"/>
                <a:cs typeface="Times New Roman"/>
              </a:rPr>
              <a:t>) determines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another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attribute.</a:t>
            </a:r>
            <a:endParaRPr sz="12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295"/>
              </a:spcBef>
              <a:buClr>
                <a:srgbClr val="C00000"/>
              </a:buClr>
              <a:buFont typeface="Times New Roman"/>
              <a:buChar char="•"/>
              <a:tabLst>
                <a:tab pos="184150" algn="l"/>
              </a:tabLst>
            </a:pPr>
            <a:r>
              <a:rPr sz="1200" b="1" dirty="0">
                <a:solidFill>
                  <a:srgbClr val="CE1C00"/>
                </a:solidFill>
                <a:latin typeface="Times New Roman"/>
                <a:cs typeface="Times New Roman"/>
              </a:rPr>
              <a:t>Candidate</a:t>
            </a:r>
            <a:r>
              <a:rPr sz="1200" b="1" spc="-10" dirty="0">
                <a:solidFill>
                  <a:srgbClr val="CE1C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CE1C00"/>
                </a:solidFill>
                <a:latin typeface="Times New Roman"/>
                <a:cs typeface="Times New Roman"/>
              </a:rPr>
              <a:t>Key</a:t>
            </a:r>
            <a:endParaRPr sz="120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spcBef>
                <a:spcPts val="310"/>
              </a:spcBef>
              <a:buChar char="–"/>
              <a:tabLst>
                <a:tab pos="384175" algn="l"/>
              </a:tabLst>
            </a:pPr>
            <a:r>
              <a:rPr sz="1200" spc="-5" dirty="0">
                <a:latin typeface="Times New Roman"/>
                <a:cs typeface="Times New Roman"/>
              </a:rPr>
              <a:t>Attribute that uniquely identifies </a:t>
            </a:r>
            <a:r>
              <a:rPr sz="1200" dirty="0">
                <a:latin typeface="Times New Roman"/>
                <a:cs typeface="Times New Roman"/>
              </a:rPr>
              <a:t>a row in 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</a:t>
            </a:r>
            <a:endParaRPr sz="120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spcBef>
                <a:spcPts val="260"/>
              </a:spcBef>
              <a:buChar char="–"/>
              <a:tabLst>
                <a:tab pos="384175" algn="l"/>
              </a:tabLst>
            </a:pPr>
            <a:r>
              <a:rPr sz="1200" spc="-5" dirty="0">
                <a:latin typeface="Times New Roman"/>
                <a:cs typeface="Times New Roman"/>
              </a:rPr>
              <a:t>Could </a:t>
            </a:r>
            <a:r>
              <a:rPr sz="1200" dirty="0">
                <a:latin typeface="Times New Roman"/>
                <a:cs typeface="Times New Roman"/>
              </a:rPr>
              <a:t>be a </a:t>
            </a:r>
            <a:r>
              <a:rPr sz="1200" spc="-5" dirty="0">
                <a:latin typeface="Times New Roman"/>
                <a:cs typeface="Times New Roman"/>
              </a:rPr>
              <a:t>combination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i="1" spc="-5" dirty="0">
                <a:latin typeface="Times New Roman"/>
                <a:cs typeface="Times New Roman"/>
              </a:rPr>
              <a:t>non-redundant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attributes</a:t>
            </a:r>
            <a:endParaRPr sz="1200">
              <a:latin typeface="Times New Roman"/>
              <a:cs typeface="Times New Roman"/>
            </a:endParaRPr>
          </a:p>
          <a:p>
            <a:pPr marL="381000" marR="174625" lvl="1" indent="-139700">
              <a:lnSpc>
                <a:spcPts val="1410"/>
              </a:lnSpc>
              <a:spcBef>
                <a:spcPts val="385"/>
              </a:spcBef>
              <a:buChar char="–"/>
              <a:tabLst>
                <a:tab pos="384175" algn="l"/>
              </a:tabLst>
            </a:pPr>
            <a:r>
              <a:rPr sz="1200" spc="-5" dirty="0">
                <a:latin typeface="Times New Roman"/>
                <a:cs typeface="Times New Roman"/>
              </a:rPr>
              <a:t>Each non-key field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functionally dependent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every  candidate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0" y="3352800"/>
            <a:ext cx="2725910" cy="64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67021" y="6686834"/>
            <a:ext cx="204394" cy="138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84864" y="6695679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13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1496" y="4289095"/>
            <a:ext cx="55600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66"/>
                </a:solidFill>
                <a:latin typeface="Times New Roman"/>
                <a:cs typeface="Times New Roman"/>
              </a:rPr>
              <a:t>Figure 4-23: </a:t>
            </a:r>
            <a:r>
              <a:rPr sz="1400" spc="-5" dirty="0">
                <a:solidFill>
                  <a:srgbClr val="000066"/>
                </a:solidFill>
                <a:latin typeface="Times New Roman"/>
                <a:cs typeface="Times New Roman"/>
              </a:rPr>
              <a:t>Representing Functional Dependencies</a:t>
            </a:r>
            <a:r>
              <a:rPr sz="1400" spc="3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66"/>
                </a:solidFill>
                <a:latin typeface="Times New Roman"/>
                <a:cs typeface="Times New Roman"/>
              </a:rPr>
              <a:t>(cont.)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59210" y="4628086"/>
            <a:ext cx="5029197" cy="794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46510" y="6020210"/>
            <a:ext cx="5362601" cy="4710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58290" y="5457198"/>
            <a:ext cx="1885950" cy="5309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latin typeface="Times New Roman"/>
                <a:cs typeface="Times New Roman"/>
              </a:rPr>
              <a:t>EmpID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90" dirty="0">
                <a:latin typeface="Wingdings"/>
                <a:cs typeface="Wingdings"/>
              </a:rPr>
              <a:t>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latin typeface="Times New Roman"/>
                <a:cs typeface="Times New Roman"/>
              </a:rPr>
              <a:t>EmpID, </a:t>
            </a:r>
            <a:r>
              <a:rPr sz="1200" spc="-5" dirty="0">
                <a:latin typeface="Times New Roman"/>
                <a:cs typeface="Times New Roman"/>
              </a:rPr>
              <a:t>CourseTitle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90" dirty="0">
                <a:latin typeface="Wingdings"/>
                <a:cs typeface="Wingdings"/>
              </a:rPr>
              <a:t>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6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024972" y="5457198"/>
            <a:ext cx="2005106" cy="5309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1536065" algn="l"/>
              </a:tabLst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1536065" algn="l"/>
              </a:tabLst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7021" y="3459040"/>
            <a:ext cx="204394" cy="13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84864" y="3467885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16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0679" y="1087798"/>
            <a:ext cx="4140872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Second Normal </a:t>
            </a:r>
            <a:r>
              <a:rPr dirty="0"/>
              <a:t>Form</a:t>
            </a:r>
            <a:r>
              <a:rPr spc="-60" dirty="0"/>
              <a:t> </a:t>
            </a:r>
            <a:r>
              <a:rPr dirty="0"/>
              <a:t>(2NF)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57330" y="1603014"/>
            <a:ext cx="5085079" cy="169790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84150" marR="276225" indent="-171450">
              <a:lnSpc>
                <a:spcPts val="2150"/>
              </a:lnSpc>
              <a:spcBef>
                <a:spcPts val="180"/>
              </a:spcBef>
              <a:buChar char="•"/>
              <a:tabLst>
                <a:tab pos="184150" algn="l"/>
              </a:tabLst>
            </a:pPr>
            <a:r>
              <a:rPr sz="1800" dirty="0">
                <a:latin typeface="Times New Roman"/>
                <a:cs typeface="Times New Roman"/>
              </a:rPr>
              <a:t>1NF </a:t>
            </a:r>
            <a:r>
              <a:rPr sz="1800" spc="-5" dirty="0">
                <a:latin typeface="Times New Roman"/>
                <a:cs typeface="Times New Roman"/>
              </a:rPr>
              <a:t>PLUS </a:t>
            </a:r>
            <a:r>
              <a:rPr sz="1800" b="1" i="1" spc="-5" dirty="0">
                <a:latin typeface="Times New Roman"/>
                <a:cs typeface="Times New Roman"/>
              </a:rPr>
              <a:t>every non-key attribute is  fully functionally dependent </a:t>
            </a:r>
            <a:r>
              <a:rPr sz="1800" b="1" i="1" dirty="0">
                <a:latin typeface="Times New Roman"/>
                <a:cs typeface="Times New Roman"/>
              </a:rPr>
              <a:t>on </a:t>
            </a:r>
            <a:r>
              <a:rPr sz="1800" b="1" i="1" spc="-5" dirty="0">
                <a:latin typeface="Times New Roman"/>
                <a:cs typeface="Times New Roman"/>
              </a:rPr>
              <a:t>the  ENTIRE primary key</a:t>
            </a:r>
            <a:endParaRPr sz="1800">
              <a:latin typeface="Times New Roman"/>
              <a:cs typeface="Times New Roman"/>
            </a:endParaRPr>
          </a:p>
          <a:p>
            <a:pPr marL="381000" marR="5080" lvl="1" indent="-139700">
              <a:lnSpc>
                <a:spcPct val="100000"/>
              </a:lnSpc>
              <a:spcBef>
                <a:spcPts val="300"/>
              </a:spcBef>
              <a:buChar char="–"/>
              <a:tabLst>
                <a:tab pos="384175" algn="l"/>
              </a:tabLst>
            </a:pPr>
            <a:r>
              <a:rPr sz="1600" spc="-5" dirty="0">
                <a:latin typeface="Times New Roman"/>
                <a:cs typeface="Times New Roman"/>
              </a:rPr>
              <a:t>Every non-key attribute must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-5" dirty="0">
                <a:latin typeface="Times New Roman"/>
                <a:cs typeface="Times New Roman"/>
              </a:rPr>
              <a:t>defined </a:t>
            </a:r>
            <a:r>
              <a:rPr sz="1600" dirty="0">
                <a:latin typeface="Times New Roman"/>
                <a:cs typeface="Times New Roman"/>
              </a:rPr>
              <a:t>by  </a:t>
            </a:r>
            <a:r>
              <a:rPr sz="1600" spc="-5" dirty="0">
                <a:latin typeface="Times New Roman"/>
                <a:cs typeface="Times New Roman"/>
              </a:rPr>
              <a:t>the entire key, </a:t>
            </a:r>
            <a:r>
              <a:rPr sz="1600" dirty="0">
                <a:latin typeface="Times New Roman"/>
                <a:cs typeface="Times New Roman"/>
              </a:rPr>
              <a:t>not by </a:t>
            </a:r>
            <a:r>
              <a:rPr sz="1600" spc="-5" dirty="0">
                <a:latin typeface="Times New Roman"/>
                <a:cs typeface="Times New Roman"/>
              </a:rPr>
              <a:t>only part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key</a:t>
            </a:r>
            <a:endParaRPr sz="160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spcBef>
                <a:spcPts val="409"/>
              </a:spcBef>
              <a:buChar char="–"/>
              <a:tabLst>
                <a:tab pos="384175" algn="l"/>
              </a:tabLst>
            </a:pPr>
            <a:r>
              <a:rPr sz="1600" dirty="0">
                <a:latin typeface="Times New Roman"/>
                <a:cs typeface="Times New Roman"/>
              </a:rPr>
              <a:t>No </a:t>
            </a:r>
            <a:r>
              <a:rPr sz="1600" spc="-5" dirty="0">
                <a:latin typeface="Times New Roman"/>
                <a:cs typeface="Times New Roman"/>
              </a:rPr>
              <a:t>partial functional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dependencies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67021" y="6686834"/>
            <a:ext cx="204394" cy="138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84864" y="6695679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17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7040" y="4356808"/>
            <a:ext cx="47892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66"/>
                </a:solidFill>
                <a:latin typeface="Times New Roman"/>
                <a:cs typeface="Times New Roman"/>
              </a:rPr>
              <a:t>Functional Dependencies in Student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0491" y="4901466"/>
            <a:ext cx="5234641" cy="0"/>
          </a:xfrm>
          <a:custGeom>
            <a:avLst/>
            <a:gdLst/>
            <a:ahLst/>
            <a:cxnLst/>
            <a:rect l="l" t="t" r="r" b="b"/>
            <a:pathLst>
              <a:path w="4044950">
                <a:moveTo>
                  <a:pt x="0" y="0"/>
                </a:moveTo>
                <a:lnTo>
                  <a:pt x="40449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0491" y="5078111"/>
            <a:ext cx="5234641" cy="0"/>
          </a:xfrm>
          <a:custGeom>
            <a:avLst/>
            <a:gdLst/>
            <a:ahLst/>
            <a:cxnLst/>
            <a:rect l="l" t="t" r="r" b="b"/>
            <a:pathLst>
              <a:path w="4044950">
                <a:moveTo>
                  <a:pt x="0" y="0"/>
                </a:moveTo>
                <a:lnTo>
                  <a:pt x="40449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14600" y="4901466"/>
            <a:ext cx="1134035" cy="207749"/>
          </a:xfrm>
          <a:prstGeom prst="rect">
            <a:avLst/>
          </a:prstGeom>
          <a:solidFill>
            <a:srgbClr val="E1E1E1"/>
          </a:solidFill>
          <a:ln w="63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8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StudentId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8635" y="4901466"/>
            <a:ext cx="936812" cy="207749"/>
          </a:xfrm>
          <a:prstGeom prst="rect">
            <a:avLst/>
          </a:prstGeom>
          <a:solidFill>
            <a:srgbClr val="E1E1E1"/>
          </a:solidFill>
          <a:ln w="63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80"/>
              </a:spcBef>
            </a:pPr>
            <a:r>
              <a:rPr sz="1200" b="1" dirty="0">
                <a:latin typeface="Times New Roman"/>
                <a:cs typeface="Times New Roman"/>
              </a:rPr>
              <a:t>StuName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85447" y="4901466"/>
            <a:ext cx="1084729" cy="207749"/>
          </a:xfrm>
          <a:prstGeom prst="rect">
            <a:avLst/>
          </a:prstGeom>
          <a:solidFill>
            <a:srgbClr val="E1E1E1"/>
          </a:solidFill>
          <a:ln w="63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8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CourseId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0176" y="4901466"/>
            <a:ext cx="1281953" cy="207749"/>
          </a:xfrm>
          <a:prstGeom prst="rect">
            <a:avLst/>
          </a:prstGeom>
          <a:solidFill>
            <a:srgbClr val="E1E1E1"/>
          </a:solidFill>
          <a:ln w="63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80"/>
              </a:spcBef>
            </a:pPr>
            <a:r>
              <a:rPr sz="1200" b="1" spc="-5" dirty="0">
                <a:latin typeface="Times New Roman"/>
                <a:cs typeface="Times New Roman"/>
              </a:rPr>
              <a:t>CourseName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52129" y="4901466"/>
            <a:ext cx="788894" cy="207749"/>
          </a:xfrm>
          <a:prstGeom prst="rect">
            <a:avLst/>
          </a:prstGeom>
          <a:solidFill>
            <a:srgbClr val="E1E1E1"/>
          </a:solidFill>
          <a:ln w="63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80"/>
              </a:spcBef>
            </a:pPr>
            <a:r>
              <a:rPr sz="1200" b="1" spc="-5" dirty="0">
                <a:latin typeface="Times New Roman"/>
                <a:cs typeface="Times New Roman"/>
              </a:rPr>
              <a:t>Grade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47573" y="4709399"/>
            <a:ext cx="1045285" cy="196273"/>
          </a:xfrm>
          <a:custGeom>
            <a:avLst/>
            <a:gdLst/>
            <a:ahLst/>
            <a:cxnLst/>
            <a:rect l="l" t="t" r="r" b="b"/>
            <a:pathLst>
              <a:path w="807719" h="254000">
                <a:moveTo>
                  <a:pt x="0" y="253999"/>
                </a:moveTo>
                <a:lnTo>
                  <a:pt x="0" y="0"/>
                </a:lnTo>
                <a:lnTo>
                  <a:pt x="807243" y="0"/>
                </a:lnTo>
                <a:lnTo>
                  <a:pt x="807243" y="23429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49417" y="4834511"/>
            <a:ext cx="85647" cy="71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56965" y="5087926"/>
            <a:ext cx="4338918" cy="206086"/>
          </a:xfrm>
          <a:custGeom>
            <a:avLst/>
            <a:gdLst/>
            <a:ahLst/>
            <a:cxnLst/>
            <a:rect l="l" t="t" r="r" b="b"/>
            <a:pathLst>
              <a:path w="3352800" h="266700">
                <a:moveTo>
                  <a:pt x="0" y="0"/>
                </a:moveTo>
                <a:lnTo>
                  <a:pt x="0" y="266699"/>
                </a:lnTo>
                <a:lnTo>
                  <a:pt x="3352799" y="266699"/>
                </a:lnTo>
                <a:lnTo>
                  <a:pt x="3352799" y="19709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53058" y="5087925"/>
            <a:ext cx="85647" cy="711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77116" y="5087925"/>
            <a:ext cx="0" cy="206086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699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7118" y="4705193"/>
            <a:ext cx="1045285" cy="196273"/>
          </a:xfrm>
          <a:custGeom>
            <a:avLst/>
            <a:gdLst/>
            <a:ahLst/>
            <a:cxnLst/>
            <a:rect l="l" t="t" r="r" b="b"/>
            <a:pathLst>
              <a:path w="807720" h="254000">
                <a:moveTo>
                  <a:pt x="0" y="253999"/>
                </a:moveTo>
                <a:lnTo>
                  <a:pt x="0" y="0"/>
                </a:lnTo>
                <a:lnTo>
                  <a:pt x="807243" y="0"/>
                </a:lnTo>
                <a:lnTo>
                  <a:pt x="807243" y="23429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78962" y="4830305"/>
            <a:ext cx="85647" cy="711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09414" y="5449459"/>
            <a:ext cx="4744869" cy="1304843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latin typeface="Times New Roman"/>
                <a:cs typeface="Times New Roman"/>
              </a:rPr>
              <a:t>Can represent </a:t>
            </a:r>
            <a:r>
              <a:rPr sz="1400" dirty="0">
                <a:latin typeface="Times New Roman"/>
                <a:cs typeface="Times New Roman"/>
              </a:rPr>
              <a:t>FDs with </a:t>
            </a:r>
            <a:r>
              <a:rPr sz="1400" spc="-5" dirty="0">
                <a:latin typeface="Times New Roman"/>
                <a:cs typeface="Times New Roman"/>
              </a:rPr>
              <a:t>arrows as above,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endParaRPr sz="1400">
              <a:latin typeface="Times New Roman"/>
              <a:cs typeface="Times New Roman"/>
            </a:endParaRPr>
          </a:p>
          <a:p>
            <a:pPr marL="412750" indent="-171450">
              <a:lnSpc>
                <a:spcPct val="100000"/>
              </a:lnSpc>
              <a:spcBef>
                <a:spcPts val="155"/>
              </a:spcBef>
              <a:buChar char="•"/>
              <a:tabLst>
                <a:tab pos="412750" algn="l"/>
              </a:tabLst>
            </a:pPr>
            <a:r>
              <a:rPr sz="1400" spc="-5" dirty="0">
                <a:latin typeface="Times New Roman"/>
                <a:cs typeface="Times New Roman"/>
              </a:rPr>
              <a:t>StudentId </a:t>
            </a:r>
            <a:r>
              <a:rPr sz="1400" spc="-140" dirty="0">
                <a:latin typeface="Wingdings"/>
                <a:cs typeface="Wingdings"/>
              </a:rPr>
              <a:t></a:t>
            </a:r>
            <a:r>
              <a:rPr sz="1400" spc="-140" dirty="0">
                <a:latin typeface="Times New Roman"/>
                <a:cs typeface="Times New Roman"/>
              </a:rPr>
              <a:t>StuName,</a:t>
            </a:r>
            <a:endParaRPr sz="1400">
              <a:latin typeface="Times New Roman"/>
              <a:cs typeface="Times New Roman"/>
            </a:endParaRPr>
          </a:p>
          <a:p>
            <a:pPr marL="412750" indent="-171450">
              <a:lnSpc>
                <a:spcPct val="100000"/>
              </a:lnSpc>
              <a:spcBef>
                <a:spcPts val="170"/>
              </a:spcBef>
              <a:buChar char="•"/>
              <a:tabLst>
                <a:tab pos="412750" algn="l"/>
              </a:tabLst>
            </a:pPr>
            <a:r>
              <a:rPr sz="1400" spc="-5" dirty="0">
                <a:latin typeface="Times New Roman"/>
                <a:cs typeface="Times New Roman"/>
              </a:rPr>
              <a:t>CourseId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690" dirty="0">
                <a:latin typeface="Wingdings"/>
                <a:cs typeface="Wingdings"/>
              </a:rPr>
              <a:t>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CourseName</a:t>
            </a:r>
            <a:endParaRPr sz="1400">
              <a:latin typeface="Times New Roman"/>
              <a:cs typeface="Times New Roman"/>
            </a:endParaRPr>
          </a:p>
          <a:p>
            <a:pPr marL="412750" marR="5080" indent="-171450">
              <a:lnSpc>
                <a:spcPts val="1510"/>
              </a:lnSpc>
              <a:spcBef>
                <a:spcPts val="365"/>
              </a:spcBef>
              <a:buChar char="•"/>
              <a:tabLst>
                <a:tab pos="412750" algn="l"/>
              </a:tabLst>
            </a:pPr>
            <a:r>
              <a:rPr sz="1400" spc="-5" dirty="0">
                <a:latin typeface="Times New Roman"/>
                <a:cs typeface="Times New Roman"/>
              </a:rPr>
              <a:t>StudentId,CourseId </a:t>
            </a:r>
            <a:r>
              <a:rPr sz="1400" spc="-690" dirty="0">
                <a:latin typeface="Wingdings"/>
                <a:cs typeface="Wingdings"/>
              </a:rPr>
              <a:t>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Grade (and StuName,  CourseName)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dirty="0">
                <a:solidFill>
                  <a:srgbClr val="1F1FFF"/>
                </a:solidFill>
                <a:latin typeface="Times New Roman"/>
                <a:cs typeface="Times New Roman"/>
              </a:rPr>
              <a:t>Any </a:t>
            </a:r>
            <a:r>
              <a:rPr sz="1400" spc="-5" dirty="0">
                <a:solidFill>
                  <a:srgbClr val="1F1FFF"/>
                </a:solidFill>
                <a:latin typeface="Times New Roman"/>
                <a:cs typeface="Times New Roman"/>
              </a:rPr>
              <a:t>partial </a:t>
            </a:r>
            <a:r>
              <a:rPr sz="1400" dirty="0">
                <a:solidFill>
                  <a:srgbClr val="1F1FFF"/>
                </a:solidFill>
                <a:latin typeface="Times New Roman"/>
                <a:cs typeface="Times New Roman"/>
              </a:rPr>
              <a:t>FDs ?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7021" y="3459040"/>
            <a:ext cx="204394" cy="13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84864" y="3467885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18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7040" y="1129014"/>
            <a:ext cx="47892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66"/>
                </a:solidFill>
                <a:latin typeface="Times New Roman"/>
                <a:cs typeface="Times New Roman"/>
              </a:rPr>
              <a:t>Functional Dependencies in Student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0491" y="1673672"/>
            <a:ext cx="5234641" cy="0"/>
          </a:xfrm>
          <a:custGeom>
            <a:avLst/>
            <a:gdLst/>
            <a:ahLst/>
            <a:cxnLst/>
            <a:rect l="l" t="t" r="r" b="b"/>
            <a:pathLst>
              <a:path w="4044950">
                <a:moveTo>
                  <a:pt x="0" y="0"/>
                </a:moveTo>
                <a:lnTo>
                  <a:pt x="40449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0491" y="1850317"/>
            <a:ext cx="5234641" cy="0"/>
          </a:xfrm>
          <a:custGeom>
            <a:avLst/>
            <a:gdLst/>
            <a:ahLst/>
            <a:cxnLst/>
            <a:rect l="l" t="t" r="r" b="b"/>
            <a:pathLst>
              <a:path w="4044950">
                <a:moveTo>
                  <a:pt x="0" y="0"/>
                </a:moveTo>
                <a:lnTo>
                  <a:pt x="40449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14600" y="1673672"/>
            <a:ext cx="1134035" cy="207749"/>
          </a:xfrm>
          <a:prstGeom prst="rect">
            <a:avLst/>
          </a:prstGeom>
          <a:solidFill>
            <a:srgbClr val="E1E1E1"/>
          </a:solidFill>
          <a:ln w="63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8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StudentId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8635" y="1673672"/>
            <a:ext cx="936812" cy="207749"/>
          </a:xfrm>
          <a:prstGeom prst="rect">
            <a:avLst/>
          </a:prstGeom>
          <a:solidFill>
            <a:srgbClr val="E1E1E1"/>
          </a:solidFill>
          <a:ln w="63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80"/>
              </a:spcBef>
            </a:pPr>
            <a:r>
              <a:rPr sz="1200" b="1" dirty="0">
                <a:latin typeface="Times New Roman"/>
                <a:cs typeface="Times New Roman"/>
              </a:rPr>
              <a:t>StuName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5447" y="1673672"/>
            <a:ext cx="1084729" cy="207749"/>
          </a:xfrm>
          <a:prstGeom prst="rect">
            <a:avLst/>
          </a:prstGeom>
          <a:solidFill>
            <a:srgbClr val="E1E1E1"/>
          </a:solidFill>
          <a:ln w="63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8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CourseId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0176" y="1673672"/>
            <a:ext cx="1281953" cy="207749"/>
          </a:xfrm>
          <a:prstGeom prst="rect">
            <a:avLst/>
          </a:prstGeom>
          <a:solidFill>
            <a:srgbClr val="E1E1E1"/>
          </a:solidFill>
          <a:ln w="63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80"/>
              </a:spcBef>
            </a:pPr>
            <a:r>
              <a:rPr sz="1200" b="1" spc="-5" dirty="0">
                <a:latin typeface="Times New Roman"/>
                <a:cs typeface="Times New Roman"/>
              </a:rPr>
              <a:t>CourseName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2129" y="1673672"/>
            <a:ext cx="788894" cy="207749"/>
          </a:xfrm>
          <a:prstGeom prst="rect">
            <a:avLst/>
          </a:prstGeom>
          <a:solidFill>
            <a:srgbClr val="E1E1E1"/>
          </a:solidFill>
          <a:ln w="63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80"/>
              </a:spcBef>
            </a:pPr>
            <a:r>
              <a:rPr sz="1200" b="1" spc="-5" dirty="0">
                <a:latin typeface="Times New Roman"/>
                <a:cs typeface="Times New Roman"/>
              </a:rPr>
              <a:t>Grade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7573" y="1481605"/>
            <a:ext cx="1045285" cy="196273"/>
          </a:xfrm>
          <a:custGeom>
            <a:avLst/>
            <a:gdLst/>
            <a:ahLst/>
            <a:cxnLst/>
            <a:rect l="l" t="t" r="r" b="b"/>
            <a:pathLst>
              <a:path w="807719" h="254000">
                <a:moveTo>
                  <a:pt x="0" y="253999"/>
                </a:moveTo>
                <a:lnTo>
                  <a:pt x="0" y="0"/>
                </a:lnTo>
                <a:lnTo>
                  <a:pt x="807243" y="0"/>
                </a:lnTo>
                <a:lnTo>
                  <a:pt x="807243" y="23429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49417" y="1606716"/>
            <a:ext cx="85647" cy="71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56965" y="1860131"/>
            <a:ext cx="4338918" cy="206086"/>
          </a:xfrm>
          <a:custGeom>
            <a:avLst/>
            <a:gdLst/>
            <a:ahLst/>
            <a:cxnLst/>
            <a:rect l="l" t="t" r="r" b="b"/>
            <a:pathLst>
              <a:path w="3352800" h="266700">
                <a:moveTo>
                  <a:pt x="0" y="0"/>
                </a:moveTo>
                <a:lnTo>
                  <a:pt x="0" y="266699"/>
                </a:lnTo>
                <a:lnTo>
                  <a:pt x="3352799" y="266699"/>
                </a:lnTo>
                <a:lnTo>
                  <a:pt x="3352799" y="19709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53058" y="1860130"/>
            <a:ext cx="85647" cy="71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7116" y="1860130"/>
            <a:ext cx="0" cy="206086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699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77118" y="1477398"/>
            <a:ext cx="1045285" cy="196273"/>
          </a:xfrm>
          <a:custGeom>
            <a:avLst/>
            <a:gdLst/>
            <a:ahLst/>
            <a:cxnLst/>
            <a:rect l="l" t="t" r="r" b="b"/>
            <a:pathLst>
              <a:path w="807720" h="254000">
                <a:moveTo>
                  <a:pt x="0" y="253999"/>
                </a:moveTo>
                <a:lnTo>
                  <a:pt x="0" y="0"/>
                </a:lnTo>
                <a:lnTo>
                  <a:pt x="807243" y="0"/>
                </a:lnTo>
                <a:lnTo>
                  <a:pt x="807243" y="23429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8962" y="1602511"/>
            <a:ext cx="85647" cy="71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09415" y="2236974"/>
            <a:ext cx="405869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Can represent </a:t>
            </a:r>
            <a:r>
              <a:rPr sz="1400" dirty="0">
                <a:latin typeface="Times New Roman"/>
                <a:cs typeface="Times New Roman"/>
              </a:rPr>
              <a:t>FDs with </a:t>
            </a:r>
            <a:r>
              <a:rPr sz="1400" spc="-5" dirty="0">
                <a:latin typeface="Times New Roman"/>
                <a:cs typeface="Times New Roman"/>
              </a:rPr>
              <a:t>arrows as above,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11823" y="2448949"/>
            <a:ext cx="2711824" cy="436017"/>
          </a:xfrm>
          <a:prstGeom prst="rect">
            <a:avLst/>
          </a:prstGeom>
          <a:ln w="6349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 indent="-172085">
              <a:lnSpc>
                <a:spcPts val="1455"/>
              </a:lnSpc>
              <a:buChar char="•"/>
              <a:tabLst>
                <a:tab pos="179070" algn="l"/>
              </a:tabLst>
            </a:pPr>
            <a:r>
              <a:rPr sz="1400" spc="-5" dirty="0">
                <a:solidFill>
                  <a:srgbClr val="0000AD"/>
                </a:solidFill>
                <a:latin typeface="Times New Roman"/>
                <a:cs typeface="Times New Roman"/>
              </a:rPr>
              <a:t>StudentId</a:t>
            </a:r>
            <a:r>
              <a:rPr sz="1400" spc="-10" dirty="0">
                <a:solidFill>
                  <a:srgbClr val="0000AD"/>
                </a:solidFill>
                <a:latin typeface="Times New Roman"/>
                <a:cs typeface="Times New Roman"/>
              </a:rPr>
              <a:t> </a:t>
            </a:r>
            <a:r>
              <a:rPr sz="1400" spc="-140" dirty="0">
                <a:solidFill>
                  <a:srgbClr val="0222BB"/>
                </a:solidFill>
                <a:latin typeface="Wingdings"/>
                <a:cs typeface="Wingdings"/>
              </a:rPr>
              <a:t></a:t>
            </a:r>
            <a:r>
              <a:rPr sz="1400" spc="-140" dirty="0">
                <a:solidFill>
                  <a:srgbClr val="0000AD"/>
                </a:solidFill>
                <a:latin typeface="Times New Roman"/>
                <a:cs typeface="Times New Roman"/>
              </a:rPr>
              <a:t>StuName,</a:t>
            </a:r>
            <a:endParaRPr sz="1400">
              <a:latin typeface="Times New Roman"/>
              <a:cs typeface="Times New Roman"/>
            </a:endParaRPr>
          </a:p>
          <a:p>
            <a:pPr marL="179070" indent="-172085">
              <a:lnSpc>
                <a:spcPts val="1675"/>
              </a:lnSpc>
              <a:spcBef>
                <a:spcPts val="170"/>
              </a:spcBef>
              <a:buChar char="•"/>
              <a:tabLst>
                <a:tab pos="179070" algn="l"/>
              </a:tabLst>
            </a:pPr>
            <a:r>
              <a:rPr sz="1400" spc="-5" dirty="0">
                <a:solidFill>
                  <a:srgbClr val="0000AD"/>
                </a:solidFill>
                <a:latin typeface="Times New Roman"/>
                <a:cs typeface="Times New Roman"/>
              </a:rPr>
              <a:t>CourseId</a:t>
            </a:r>
            <a:r>
              <a:rPr sz="1400" spc="-10" dirty="0">
                <a:solidFill>
                  <a:srgbClr val="0000AD"/>
                </a:solidFill>
                <a:latin typeface="Times New Roman"/>
                <a:cs typeface="Times New Roman"/>
              </a:rPr>
              <a:t> </a:t>
            </a:r>
            <a:r>
              <a:rPr sz="1400" spc="-690" dirty="0">
                <a:solidFill>
                  <a:srgbClr val="0222BB"/>
                </a:solidFill>
                <a:latin typeface="Wingdings"/>
                <a:cs typeface="Wingdings"/>
              </a:rPr>
              <a:t></a:t>
            </a:r>
            <a:r>
              <a:rPr sz="1400" spc="-5" dirty="0">
                <a:solidFill>
                  <a:srgbClr val="0222B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AD"/>
                </a:solidFill>
                <a:latin typeface="Times New Roman"/>
                <a:cs typeface="Times New Roman"/>
              </a:rPr>
              <a:t>CourseName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88814" y="2780257"/>
            <a:ext cx="4481905" cy="638377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96850" marR="17780" indent="-171450">
              <a:lnSpc>
                <a:spcPts val="1510"/>
              </a:lnSpc>
              <a:spcBef>
                <a:spcPts val="290"/>
              </a:spcBef>
              <a:buChar char="•"/>
              <a:tabLst>
                <a:tab pos="196850" algn="l"/>
              </a:tabLst>
            </a:pPr>
            <a:r>
              <a:rPr sz="1400" spc="-5" dirty="0">
                <a:latin typeface="Times New Roman"/>
                <a:cs typeface="Times New Roman"/>
              </a:rPr>
              <a:t>StudentId,CourseId </a:t>
            </a:r>
            <a:r>
              <a:rPr sz="1400" spc="-690" dirty="0">
                <a:latin typeface="Wingdings"/>
                <a:cs typeface="Wingdings"/>
              </a:rPr>
              <a:t>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Grade (and StuName,  CourseName)</a:t>
            </a:r>
            <a:endParaRPr sz="140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spcBef>
                <a:spcPts val="1290"/>
              </a:spcBef>
            </a:pPr>
            <a:r>
              <a:rPr sz="15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Therefore,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NOT in 2</a:t>
            </a:r>
            <a:r>
              <a:rPr sz="1500" b="1" baseline="25000" dirty="0">
                <a:solidFill>
                  <a:srgbClr val="C00000"/>
                </a:solidFill>
                <a:latin typeface="Times New Roman"/>
                <a:cs typeface="Times New Roman"/>
              </a:rPr>
              <a:t>nd </a:t>
            </a:r>
            <a:r>
              <a:rPr sz="15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Normal</a:t>
            </a:r>
            <a:r>
              <a:rPr sz="1500" b="1" spc="-1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Form!!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67020" y="6686834"/>
            <a:ext cx="209774" cy="1381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84864" y="6695679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19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11880" y="5284197"/>
            <a:ext cx="5234641" cy="0"/>
          </a:xfrm>
          <a:custGeom>
            <a:avLst/>
            <a:gdLst/>
            <a:ahLst/>
            <a:cxnLst/>
            <a:rect l="l" t="t" r="r" b="b"/>
            <a:pathLst>
              <a:path w="4044950">
                <a:moveTo>
                  <a:pt x="0" y="0"/>
                </a:moveTo>
                <a:lnTo>
                  <a:pt x="40449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11880" y="5460843"/>
            <a:ext cx="5234641" cy="0"/>
          </a:xfrm>
          <a:custGeom>
            <a:avLst/>
            <a:gdLst/>
            <a:ahLst/>
            <a:cxnLst/>
            <a:rect l="l" t="t" r="r" b="b"/>
            <a:pathLst>
              <a:path w="4044950">
                <a:moveTo>
                  <a:pt x="0" y="0"/>
                </a:moveTo>
                <a:lnTo>
                  <a:pt x="40449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415988" y="5284198"/>
            <a:ext cx="1134035" cy="207749"/>
          </a:xfrm>
          <a:prstGeom prst="rect">
            <a:avLst/>
          </a:prstGeom>
          <a:solidFill>
            <a:srgbClr val="D4FEFF"/>
          </a:solidFill>
          <a:ln w="63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8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StudentId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50023" y="5284198"/>
            <a:ext cx="936812" cy="207749"/>
          </a:xfrm>
          <a:prstGeom prst="rect">
            <a:avLst/>
          </a:prstGeom>
          <a:solidFill>
            <a:srgbClr val="D4FEFF"/>
          </a:solidFill>
          <a:ln w="63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80"/>
              </a:spcBef>
            </a:pPr>
            <a:r>
              <a:rPr sz="1200" b="1" dirty="0">
                <a:latin typeface="Times New Roman"/>
                <a:cs typeface="Times New Roman"/>
              </a:rPr>
              <a:t>StuName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86836" y="5284198"/>
            <a:ext cx="1084729" cy="207749"/>
          </a:xfrm>
          <a:prstGeom prst="rect">
            <a:avLst/>
          </a:prstGeom>
          <a:solidFill>
            <a:srgbClr val="FFFB00"/>
          </a:solidFill>
          <a:ln w="63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8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CourseId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71565" y="5284198"/>
            <a:ext cx="1281953" cy="207749"/>
          </a:xfrm>
          <a:prstGeom prst="rect">
            <a:avLst/>
          </a:prstGeom>
          <a:solidFill>
            <a:srgbClr val="FFFB00"/>
          </a:solidFill>
          <a:ln w="63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80"/>
              </a:spcBef>
            </a:pPr>
            <a:r>
              <a:rPr sz="1200" b="1" spc="-5" dirty="0">
                <a:latin typeface="Times New Roman"/>
                <a:cs typeface="Times New Roman"/>
              </a:rPr>
              <a:t>CourseName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53518" y="5284198"/>
            <a:ext cx="788894" cy="207749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80"/>
              </a:spcBef>
            </a:pPr>
            <a:r>
              <a:rPr sz="1200" b="1" spc="-5" dirty="0">
                <a:latin typeface="Times New Roman"/>
                <a:cs typeface="Times New Roman"/>
              </a:rPr>
              <a:t>Grade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48961" y="5146807"/>
            <a:ext cx="1045285" cy="141807"/>
          </a:xfrm>
          <a:custGeom>
            <a:avLst/>
            <a:gdLst/>
            <a:ahLst/>
            <a:cxnLst/>
            <a:rect l="l" t="t" r="r" b="b"/>
            <a:pathLst>
              <a:path w="807719" h="183515">
                <a:moveTo>
                  <a:pt x="0" y="183356"/>
                </a:moveTo>
                <a:lnTo>
                  <a:pt x="0" y="0"/>
                </a:lnTo>
                <a:lnTo>
                  <a:pt x="807243" y="0"/>
                </a:lnTo>
                <a:lnTo>
                  <a:pt x="807243" y="163646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50805" y="5217330"/>
            <a:ext cx="85647" cy="71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58353" y="5470656"/>
            <a:ext cx="4338918" cy="117764"/>
          </a:xfrm>
          <a:custGeom>
            <a:avLst/>
            <a:gdLst/>
            <a:ahLst/>
            <a:cxnLst/>
            <a:rect l="l" t="t" r="r" b="b"/>
            <a:pathLst>
              <a:path w="3352800" h="152400">
                <a:moveTo>
                  <a:pt x="0" y="0"/>
                </a:moveTo>
                <a:lnTo>
                  <a:pt x="0" y="152399"/>
                </a:lnTo>
                <a:lnTo>
                  <a:pt x="3352799" y="152399"/>
                </a:lnTo>
                <a:lnTo>
                  <a:pt x="3352799" y="19709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54446" y="5470657"/>
            <a:ext cx="85647" cy="711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78505" y="5470656"/>
            <a:ext cx="0" cy="11776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78506" y="5146806"/>
            <a:ext cx="1045285" cy="137391"/>
          </a:xfrm>
          <a:custGeom>
            <a:avLst/>
            <a:gdLst/>
            <a:ahLst/>
            <a:cxnLst/>
            <a:rect l="l" t="t" r="r" b="b"/>
            <a:pathLst>
              <a:path w="807720" h="177800">
                <a:moveTo>
                  <a:pt x="0" y="177799"/>
                </a:moveTo>
                <a:lnTo>
                  <a:pt x="0" y="0"/>
                </a:lnTo>
                <a:lnTo>
                  <a:pt x="807243" y="0"/>
                </a:lnTo>
                <a:lnTo>
                  <a:pt x="807243" y="15809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80350" y="5213037"/>
            <a:ext cx="85647" cy="711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10803" y="4327368"/>
            <a:ext cx="4758839" cy="92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839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2NF:</a:t>
            </a:r>
            <a:r>
              <a:rPr sz="2000" spc="-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Times New Roman"/>
                <a:cs typeface="Times New Roman"/>
              </a:rPr>
              <a:t>Normalizing</a:t>
            </a:r>
            <a:endParaRPr sz="2000">
              <a:latin typeface="Times New Roman"/>
              <a:cs typeface="Times New Roman"/>
            </a:endParaRPr>
          </a:p>
          <a:p>
            <a:pPr marL="184150" marR="5080" indent="-171450">
              <a:lnSpc>
                <a:spcPts val="1650"/>
              </a:lnSpc>
              <a:spcBef>
                <a:spcPts val="1310"/>
              </a:spcBef>
              <a:buFont typeface="Arial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How do we </a:t>
            </a:r>
            <a:r>
              <a:rPr sz="1400" spc="-5" dirty="0">
                <a:latin typeface="Times New Roman"/>
                <a:cs typeface="Times New Roman"/>
              </a:rPr>
              <a:t>convert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partial dependencies into  normal ones </a:t>
            </a:r>
            <a:r>
              <a:rPr sz="1400" dirty="0">
                <a:latin typeface="Times New Roman"/>
                <a:cs typeface="Times New Roman"/>
              </a:rPr>
              <a:t>? By </a:t>
            </a:r>
            <a:r>
              <a:rPr sz="1400" spc="-5" dirty="0">
                <a:latin typeface="Times New Roman"/>
                <a:cs typeface="Times New Roman"/>
              </a:rPr>
              <a:t>breaking into </a:t>
            </a:r>
            <a:r>
              <a:rPr sz="1400" dirty="0">
                <a:latin typeface="Times New Roman"/>
                <a:cs typeface="Times New Roman"/>
              </a:rPr>
              <a:t>more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tables.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29200" y="6059475"/>
            <a:ext cx="1084729" cy="207749"/>
          </a:xfrm>
          <a:prstGeom prst="rect">
            <a:avLst/>
          </a:prstGeom>
          <a:solidFill>
            <a:srgbClr val="FFFB00"/>
          </a:solidFill>
          <a:ln w="63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8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CourseId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13929" y="6059475"/>
            <a:ext cx="1281953" cy="207749"/>
          </a:xfrm>
          <a:prstGeom prst="rect">
            <a:avLst/>
          </a:prstGeom>
          <a:solidFill>
            <a:srgbClr val="FFFB00"/>
          </a:solidFill>
          <a:ln w="63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80"/>
              </a:spcBef>
            </a:pPr>
            <a:r>
              <a:rPr sz="1200" b="1" spc="-5" dirty="0">
                <a:latin typeface="Times New Roman"/>
                <a:cs typeface="Times New Roman"/>
              </a:rPr>
              <a:t>CourseName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11824" y="6059475"/>
            <a:ext cx="1134035" cy="207749"/>
          </a:xfrm>
          <a:prstGeom prst="rect">
            <a:avLst/>
          </a:prstGeom>
          <a:solidFill>
            <a:srgbClr val="D4FEFF"/>
          </a:solidFill>
          <a:ln w="63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8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StudentId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45859" y="6059475"/>
            <a:ext cx="936812" cy="207749"/>
          </a:xfrm>
          <a:prstGeom prst="rect">
            <a:avLst/>
          </a:prstGeom>
          <a:solidFill>
            <a:srgbClr val="D4FEFF"/>
          </a:solidFill>
          <a:ln w="63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80"/>
              </a:spcBef>
            </a:pPr>
            <a:r>
              <a:rPr sz="1200" b="1" dirty="0">
                <a:latin typeface="Times New Roman"/>
                <a:cs typeface="Times New Roman"/>
              </a:rPr>
              <a:t>StuName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3348691" y="6410312"/>
          <a:ext cx="2859741" cy="17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035"/>
                <a:gridCol w="936812"/>
                <a:gridCol w="788894"/>
              </a:tblGrid>
              <a:tr h="17664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StudentId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4FEFF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CourseId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Grade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3325887" y="6243413"/>
            <a:ext cx="520177" cy="169776"/>
          </a:xfrm>
          <a:custGeom>
            <a:avLst/>
            <a:gdLst/>
            <a:ahLst/>
            <a:cxnLst/>
            <a:rect l="l" t="t" r="r" b="b"/>
            <a:pathLst>
              <a:path w="401955" h="219709">
                <a:moveTo>
                  <a:pt x="401796" y="219161"/>
                </a:moveTo>
                <a:lnTo>
                  <a:pt x="0" y="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03495" y="6236120"/>
            <a:ext cx="120753" cy="542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78506" y="6244568"/>
            <a:ext cx="423209" cy="168303"/>
          </a:xfrm>
          <a:custGeom>
            <a:avLst/>
            <a:gdLst/>
            <a:ahLst/>
            <a:cxnLst/>
            <a:rect l="l" t="t" r="r" b="b"/>
            <a:pathLst>
              <a:path w="327025" h="217804">
                <a:moveTo>
                  <a:pt x="0" y="217666"/>
                </a:moveTo>
                <a:lnTo>
                  <a:pt x="326500" y="0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03728" y="6236120"/>
            <a:ext cx="118530" cy="583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310803" y="5655153"/>
            <a:ext cx="5422002" cy="42832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marR="5080" indent="-171450">
              <a:lnSpc>
                <a:spcPts val="1450"/>
              </a:lnSpc>
              <a:spcBef>
                <a:spcPts val="340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-5" dirty="0">
                <a:latin typeface="Times New Roman"/>
                <a:cs typeface="Times New Roman"/>
              </a:rPr>
              <a:t>Becomes </a:t>
            </a:r>
            <a:r>
              <a:rPr sz="1200" dirty="0">
                <a:latin typeface="Times New Roman"/>
                <a:cs typeface="Times New Roman"/>
              </a:rPr>
              <a:t>… </a:t>
            </a:r>
            <a:r>
              <a:rPr sz="1200" spc="-5" dirty="0">
                <a:latin typeface="Times New Roman"/>
                <a:cs typeface="Times New Roman"/>
              </a:rPr>
              <a:t>(notice above arrows mean functional dependency,  below they mean </a:t>
            </a:r>
            <a:r>
              <a:rPr sz="1200" dirty="0">
                <a:latin typeface="Times New Roman"/>
                <a:cs typeface="Times New Roman"/>
              </a:rPr>
              <a:t>FK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constraints)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7021" y="3459040"/>
            <a:ext cx="204394" cy="13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84864" y="3467885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7142" y="1099573"/>
            <a:ext cx="15671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You </a:t>
            </a:r>
            <a:r>
              <a:rPr sz="2000" spc="-5" dirty="0">
                <a:solidFill>
                  <a:srgbClr val="000066"/>
                </a:solidFill>
                <a:latin typeface="Times New Roman"/>
                <a:cs typeface="Times New Roman"/>
              </a:rPr>
              <a:t>Try</a:t>
            </a:r>
            <a:r>
              <a:rPr sz="2000" spc="-8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66"/>
                </a:solidFill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11880" y="1700659"/>
          <a:ext cx="5226424" cy="17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986118"/>
                <a:gridCol w="1035424"/>
                <a:gridCol w="1232647"/>
                <a:gridCol w="1134035"/>
              </a:tblGrid>
              <a:tr h="176645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SeriesId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EpisodeId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SeriesTitle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EpisodeTitle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AiringDate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7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10802" y="2102921"/>
            <a:ext cx="2881107" cy="521297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-5" dirty="0">
                <a:latin typeface="Times New Roman"/>
                <a:cs typeface="Times New Roman"/>
              </a:rPr>
              <a:t>List all </a:t>
            </a:r>
            <a:r>
              <a:rPr sz="1400" dirty="0">
                <a:latin typeface="Times New Roman"/>
                <a:cs typeface="Times New Roman"/>
              </a:rPr>
              <a:t>FDs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-5" dirty="0">
                <a:latin typeface="Times New Roman"/>
                <a:cs typeface="Times New Roman"/>
              </a:rPr>
              <a:t>Eliminate partial </a:t>
            </a:r>
            <a:r>
              <a:rPr sz="1400" dirty="0">
                <a:latin typeface="Times New Roman"/>
                <a:cs typeface="Times New Roman"/>
              </a:rPr>
              <a:t>FDs, if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67021" y="6686834"/>
            <a:ext cx="204394" cy="138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84864" y="6695679"/>
            <a:ext cx="164353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Times New Roman"/>
                <a:cs typeface="Times New Roman"/>
              </a:rPr>
              <a:t>22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78548" y="4256144"/>
            <a:ext cx="5423647" cy="2484322"/>
          </a:xfrm>
          <a:custGeom>
            <a:avLst/>
            <a:gdLst/>
            <a:ahLst/>
            <a:cxnLst/>
            <a:rect l="l" t="t" r="r" b="b"/>
            <a:pathLst>
              <a:path w="4191000" h="3215004">
                <a:moveTo>
                  <a:pt x="0" y="0"/>
                </a:moveTo>
                <a:lnTo>
                  <a:pt x="4191000" y="0"/>
                </a:lnTo>
                <a:lnTo>
                  <a:pt x="4191000" y="3214872"/>
                </a:lnTo>
                <a:lnTo>
                  <a:pt x="0" y="3214872"/>
                </a:lnTo>
                <a:lnTo>
                  <a:pt x="0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78548" y="4256145"/>
            <a:ext cx="5423647" cy="2484322"/>
          </a:xfrm>
          <a:custGeom>
            <a:avLst/>
            <a:gdLst/>
            <a:ahLst/>
            <a:cxnLst/>
            <a:rect l="l" t="t" r="r" b="b"/>
            <a:pathLst>
              <a:path w="4191000" h="3215004">
                <a:moveTo>
                  <a:pt x="0" y="0"/>
                </a:moveTo>
                <a:lnTo>
                  <a:pt x="4190998" y="0"/>
                </a:lnTo>
                <a:lnTo>
                  <a:pt x="4190998" y="3214872"/>
                </a:lnTo>
                <a:lnTo>
                  <a:pt x="0" y="3214872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355" y="4521412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D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0355" y="4521412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59339" y="4622493"/>
            <a:ext cx="506207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Times New Roman"/>
                <a:cs typeface="Times New Roman"/>
              </a:rPr>
              <a:t>attributes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10355" y="4838515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D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0355" y="4838515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97003" y="5156231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D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7003" y="5156231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2" y="0"/>
                </a:lnTo>
                <a:lnTo>
                  <a:pt x="1223962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94442" y="4846365"/>
            <a:ext cx="809438" cy="68993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6675" marR="50800" algn="ctr">
              <a:lnSpc>
                <a:spcPts val="950"/>
              </a:lnSpc>
              <a:spcBef>
                <a:spcPts val="140"/>
              </a:spcBef>
            </a:pPr>
            <a:r>
              <a:rPr sz="800" dirty="0">
                <a:latin typeface="Times New Roman"/>
                <a:cs typeface="Times New Roman"/>
              </a:rPr>
              <a:t>First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normal </a:t>
            </a:r>
            <a:r>
              <a:rPr sz="800" dirty="0">
                <a:latin typeface="Times New Roman"/>
                <a:cs typeface="Times New Roman"/>
              </a:rPr>
              <a:t> form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(1NF)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</a:pPr>
            <a:r>
              <a:rPr sz="800" dirty="0">
                <a:latin typeface="Times New Roman"/>
                <a:cs typeface="Times New Roman"/>
              </a:rPr>
              <a:t>Second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normal 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form(2NF)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97003" y="5790437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D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97003" y="5790437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2" y="0"/>
                </a:lnTo>
                <a:lnTo>
                  <a:pt x="1223962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97003" y="6123024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D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97003" y="6123024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2" y="0"/>
                </a:lnTo>
                <a:lnTo>
                  <a:pt x="1223962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97003" y="6484138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1" y="0"/>
                </a:lnTo>
                <a:lnTo>
                  <a:pt x="1223961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D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97003" y="6484138"/>
            <a:ext cx="1584362" cy="215900"/>
          </a:xfrm>
          <a:custGeom>
            <a:avLst/>
            <a:gdLst/>
            <a:ahLst/>
            <a:cxnLst/>
            <a:rect l="l" t="t" r="r" b="b"/>
            <a:pathLst>
              <a:path w="1224279" h="279400">
                <a:moveTo>
                  <a:pt x="0" y="0"/>
                </a:moveTo>
                <a:lnTo>
                  <a:pt x="1223962" y="0"/>
                </a:lnTo>
                <a:lnTo>
                  <a:pt x="1223962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55672" y="5798288"/>
            <a:ext cx="1086372" cy="1172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Times New Roman"/>
                <a:cs typeface="Times New Roman"/>
              </a:rPr>
              <a:t>Boyce-Codd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normal  </a:t>
            </a:r>
            <a:r>
              <a:rPr sz="800" dirty="0">
                <a:latin typeface="Times New Roman"/>
                <a:cs typeface="Times New Roman"/>
              </a:rPr>
              <a:t>form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(BC-NF)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1285" marR="127000" algn="ctr">
              <a:lnSpc>
                <a:spcPct val="100000"/>
              </a:lnSpc>
            </a:pPr>
            <a:r>
              <a:rPr sz="800" spc="-5" dirty="0">
                <a:latin typeface="Times New Roman"/>
                <a:cs typeface="Times New Roman"/>
              </a:rPr>
              <a:t>Fourth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normal </a:t>
            </a:r>
            <a:r>
              <a:rPr sz="800" dirty="0">
                <a:latin typeface="Times New Roman"/>
                <a:cs typeface="Times New Roman"/>
              </a:rPr>
              <a:t> Form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(4NF)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57480" marR="162560" algn="ctr">
              <a:lnSpc>
                <a:spcPct val="100000"/>
              </a:lnSpc>
              <a:spcBef>
                <a:spcPts val="725"/>
              </a:spcBef>
            </a:pPr>
            <a:r>
              <a:rPr sz="800" spc="-5" dirty="0">
                <a:latin typeface="Times New Roman"/>
                <a:cs typeface="Times New Roman"/>
              </a:rPr>
              <a:t>Fifth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normal  </a:t>
            </a:r>
            <a:r>
              <a:rPr sz="800" dirty="0">
                <a:latin typeface="Times New Roman"/>
                <a:cs typeface="Times New Roman"/>
              </a:rPr>
              <a:t>form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(5NF)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62355" y="4626295"/>
            <a:ext cx="1895811" cy="252210"/>
          </a:xfrm>
          <a:custGeom>
            <a:avLst/>
            <a:gdLst/>
            <a:ahLst/>
            <a:cxnLst/>
            <a:rect l="l" t="t" r="r" b="b"/>
            <a:pathLst>
              <a:path w="1464945" h="326389">
                <a:moveTo>
                  <a:pt x="732233" y="0"/>
                </a:moveTo>
                <a:lnTo>
                  <a:pt x="657367" y="842"/>
                </a:lnTo>
                <a:lnTo>
                  <a:pt x="584663" y="3313"/>
                </a:lnTo>
                <a:lnTo>
                  <a:pt x="514490" y="7333"/>
                </a:lnTo>
                <a:lnTo>
                  <a:pt x="447215" y="12818"/>
                </a:lnTo>
                <a:lnTo>
                  <a:pt x="383207" y="19687"/>
                </a:lnTo>
                <a:lnTo>
                  <a:pt x="322835" y="27857"/>
                </a:lnTo>
                <a:lnTo>
                  <a:pt x="266465" y="37247"/>
                </a:lnTo>
                <a:lnTo>
                  <a:pt x="214466" y="47775"/>
                </a:lnTo>
                <a:lnTo>
                  <a:pt x="167206" y="59358"/>
                </a:lnTo>
                <a:lnTo>
                  <a:pt x="125054" y="71916"/>
                </a:lnTo>
                <a:lnTo>
                  <a:pt x="88376" y="85364"/>
                </a:lnTo>
                <a:lnTo>
                  <a:pt x="32919" y="114610"/>
                </a:lnTo>
                <a:lnTo>
                  <a:pt x="3780" y="146438"/>
                </a:lnTo>
                <a:lnTo>
                  <a:pt x="0" y="163116"/>
                </a:lnTo>
                <a:lnTo>
                  <a:pt x="3780" y="179793"/>
                </a:lnTo>
                <a:lnTo>
                  <a:pt x="32919" y="211621"/>
                </a:lnTo>
                <a:lnTo>
                  <a:pt x="88376" y="240866"/>
                </a:lnTo>
                <a:lnTo>
                  <a:pt x="125054" y="254314"/>
                </a:lnTo>
                <a:lnTo>
                  <a:pt x="167206" y="266872"/>
                </a:lnTo>
                <a:lnTo>
                  <a:pt x="214466" y="278455"/>
                </a:lnTo>
                <a:lnTo>
                  <a:pt x="266465" y="288983"/>
                </a:lnTo>
                <a:lnTo>
                  <a:pt x="322835" y="298373"/>
                </a:lnTo>
                <a:lnTo>
                  <a:pt x="383207" y="306543"/>
                </a:lnTo>
                <a:lnTo>
                  <a:pt x="447215" y="313412"/>
                </a:lnTo>
                <a:lnTo>
                  <a:pt x="514490" y="318897"/>
                </a:lnTo>
                <a:lnTo>
                  <a:pt x="584663" y="322917"/>
                </a:lnTo>
                <a:lnTo>
                  <a:pt x="657367" y="325389"/>
                </a:lnTo>
                <a:lnTo>
                  <a:pt x="732233" y="326231"/>
                </a:lnTo>
                <a:lnTo>
                  <a:pt x="807100" y="325389"/>
                </a:lnTo>
                <a:lnTo>
                  <a:pt x="879804" y="322917"/>
                </a:lnTo>
                <a:lnTo>
                  <a:pt x="949978" y="318897"/>
                </a:lnTo>
                <a:lnTo>
                  <a:pt x="1017252" y="313412"/>
                </a:lnTo>
                <a:lnTo>
                  <a:pt x="1081260" y="306543"/>
                </a:lnTo>
                <a:lnTo>
                  <a:pt x="1141633" y="298373"/>
                </a:lnTo>
                <a:lnTo>
                  <a:pt x="1198003" y="288983"/>
                </a:lnTo>
                <a:lnTo>
                  <a:pt x="1250002" y="278455"/>
                </a:lnTo>
                <a:lnTo>
                  <a:pt x="1297261" y="266872"/>
                </a:lnTo>
                <a:lnTo>
                  <a:pt x="1339414" y="254314"/>
                </a:lnTo>
                <a:lnTo>
                  <a:pt x="1376091" y="240866"/>
                </a:lnTo>
                <a:lnTo>
                  <a:pt x="1431548" y="211621"/>
                </a:lnTo>
                <a:lnTo>
                  <a:pt x="1460688" y="179793"/>
                </a:lnTo>
                <a:lnTo>
                  <a:pt x="1464468" y="163116"/>
                </a:lnTo>
                <a:lnTo>
                  <a:pt x="1460688" y="146438"/>
                </a:lnTo>
                <a:lnTo>
                  <a:pt x="1431548" y="114610"/>
                </a:lnTo>
                <a:lnTo>
                  <a:pt x="1376091" y="85364"/>
                </a:lnTo>
                <a:lnTo>
                  <a:pt x="1339414" y="71916"/>
                </a:lnTo>
                <a:lnTo>
                  <a:pt x="1297261" y="59358"/>
                </a:lnTo>
                <a:lnTo>
                  <a:pt x="1250002" y="47775"/>
                </a:lnTo>
                <a:lnTo>
                  <a:pt x="1198003" y="37247"/>
                </a:lnTo>
                <a:lnTo>
                  <a:pt x="1141633" y="27857"/>
                </a:lnTo>
                <a:lnTo>
                  <a:pt x="1081260" y="19687"/>
                </a:lnTo>
                <a:lnTo>
                  <a:pt x="1017252" y="12818"/>
                </a:lnTo>
                <a:lnTo>
                  <a:pt x="949978" y="7333"/>
                </a:lnTo>
                <a:lnTo>
                  <a:pt x="879804" y="3313"/>
                </a:lnTo>
                <a:lnTo>
                  <a:pt x="807100" y="842"/>
                </a:lnTo>
                <a:lnTo>
                  <a:pt x="732233" y="0"/>
                </a:lnTo>
                <a:close/>
              </a:path>
            </a:pathLst>
          </a:custGeom>
          <a:solidFill>
            <a:srgbClr val="DAD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62355" y="4626295"/>
            <a:ext cx="1895811" cy="252210"/>
          </a:xfrm>
          <a:custGeom>
            <a:avLst/>
            <a:gdLst/>
            <a:ahLst/>
            <a:cxnLst/>
            <a:rect l="l" t="t" r="r" b="b"/>
            <a:pathLst>
              <a:path w="1464945" h="326389">
                <a:moveTo>
                  <a:pt x="0" y="163115"/>
                </a:moveTo>
                <a:lnTo>
                  <a:pt x="32919" y="114609"/>
                </a:lnTo>
                <a:lnTo>
                  <a:pt x="88376" y="85364"/>
                </a:lnTo>
                <a:lnTo>
                  <a:pt x="125054" y="71916"/>
                </a:lnTo>
                <a:lnTo>
                  <a:pt x="167206" y="59358"/>
                </a:lnTo>
                <a:lnTo>
                  <a:pt x="214466" y="47775"/>
                </a:lnTo>
                <a:lnTo>
                  <a:pt x="266465" y="37247"/>
                </a:lnTo>
                <a:lnTo>
                  <a:pt x="322835" y="27857"/>
                </a:lnTo>
                <a:lnTo>
                  <a:pt x="383207" y="19687"/>
                </a:lnTo>
                <a:lnTo>
                  <a:pt x="447215" y="12818"/>
                </a:lnTo>
                <a:lnTo>
                  <a:pt x="514490" y="7333"/>
                </a:lnTo>
                <a:lnTo>
                  <a:pt x="584663" y="3313"/>
                </a:lnTo>
                <a:lnTo>
                  <a:pt x="657367" y="842"/>
                </a:lnTo>
                <a:lnTo>
                  <a:pt x="732234" y="0"/>
                </a:lnTo>
                <a:lnTo>
                  <a:pt x="807100" y="842"/>
                </a:lnTo>
                <a:lnTo>
                  <a:pt x="879805" y="3313"/>
                </a:lnTo>
                <a:lnTo>
                  <a:pt x="949978" y="7333"/>
                </a:lnTo>
                <a:lnTo>
                  <a:pt x="1017253" y="12818"/>
                </a:lnTo>
                <a:lnTo>
                  <a:pt x="1081260" y="19687"/>
                </a:lnTo>
                <a:lnTo>
                  <a:pt x="1141633" y="27857"/>
                </a:lnTo>
                <a:lnTo>
                  <a:pt x="1198003" y="37247"/>
                </a:lnTo>
                <a:lnTo>
                  <a:pt x="1250002" y="47775"/>
                </a:lnTo>
                <a:lnTo>
                  <a:pt x="1297261" y="59358"/>
                </a:lnTo>
                <a:lnTo>
                  <a:pt x="1339414" y="71916"/>
                </a:lnTo>
                <a:lnTo>
                  <a:pt x="1376091" y="85364"/>
                </a:lnTo>
                <a:lnTo>
                  <a:pt x="1431548" y="114609"/>
                </a:lnTo>
                <a:lnTo>
                  <a:pt x="1460688" y="146437"/>
                </a:lnTo>
                <a:lnTo>
                  <a:pt x="1464468" y="163115"/>
                </a:lnTo>
                <a:lnTo>
                  <a:pt x="1460688" y="179793"/>
                </a:lnTo>
                <a:lnTo>
                  <a:pt x="1431548" y="211621"/>
                </a:lnTo>
                <a:lnTo>
                  <a:pt x="1376091" y="240865"/>
                </a:lnTo>
                <a:lnTo>
                  <a:pt x="1339414" y="254314"/>
                </a:lnTo>
                <a:lnTo>
                  <a:pt x="1297261" y="266871"/>
                </a:lnTo>
                <a:lnTo>
                  <a:pt x="1250002" y="278455"/>
                </a:lnTo>
                <a:lnTo>
                  <a:pt x="1198003" y="288983"/>
                </a:lnTo>
                <a:lnTo>
                  <a:pt x="1141633" y="298373"/>
                </a:lnTo>
                <a:lnTo>
                  <a:pt x="1081260" y="306543"/>
                </a:lnTo>
                <a:lnTo>
                  <a:pt x="1017253" y="313412"/>
                </a:lnTo>
                <a:lnTo>
                  <a:pt x="949978" y="318897"/>
                </a:lnTo>
                <a:lnTo>
                  <a:pt x="879805" y="322916"/>
                </a:lnTo>
                <a:lnTo>
                  <a:pt x="807100" y="325388"/>
                </a:lnTo>
                <a:lnTo>
                  <a:pt x="732234" y="326230"/>
                </a:lnTo>
                <a:lnTo>
                  <a:pt x="657367" y="325388"/>
                </a:lnTo>
                <a:lnTo>
                  <a:pt x="584663" y="322916"/>
                </a:lnTo>
                <a:lnTo>
                  <a:pt x="514490" y="318897"/>
                </a:lnTo>
                <a:lnTo>
                  <a:pt x="447215" y="313412"/>
                </a:lnTo>
                <a:lnTo>
                  <a:pt x="383207" y="306543"/>
                </a:lnTo>
                <a:lnTo>
                  <a:pt x="322835" y="298373"/>
                </a:lnTo>
                <a:lnTo>
                  <a:pt x="266465" y="288983"/>
                </a:lnTo>
                <a:lnTo>
                  <a:pt x="214466" y="278455"/>
                </a:lnTo>
                <a:lnTo>
                  <a:pt x="167206" y="266871"/>
                </a:lnTo>
                <a:lnTo>
                  <a:pt x="125054" y="254314"/>
                </a:lnTo>
                <a:lnTo>
                  <a:pt x="88376" y="240865"/>
                </a:lnTo>
                <a:lnTo>
                  <a:pt x="32919" y="211621"/>
                </a:lnTo>
                <a:lnTo>
                  <a:pt x="3780" y="179793"/>
                </a:lnTo>
                <a:lnTo>
                  <a:pt x="0" y="163115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09242" y="4671064"/>
            <a:ext cx="1189092" cy="27443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2570" marR="5080" indent="-243204">
              <a:lnSpc>
                <a:spcPts val="950"/>
              </a:lnSpc>
              <a:spcBef>
                <a:spcPts val="140"/>
              </a:spcBef>
            </a:pPr>
            <a:r>
              <a:rPr sz="800" b="1" dirty="0">
                <a:latin typeface="Times New Roman"/>
                <a:cs typeface="Times New Roman"/>
              </a:rPr>
              <a:t>Remove</a:t>
            </a:r>
            <a:r>
              <a:rPr sz="800" b="1" spc="-55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Times New Roman"/>
                <a:cs typeface="Times New Roman"/>
              </a:rPr>
              <a:t>Multivalued  Attributes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86562" y="4719989"/>
            <a:ext cx="2465" cy="104515"/>
          </a:xfrm>
          <a:custGeom>
            <a:avLst/>
            <a:gdLst/>
            <a:ahLst/>
            <a:cxnLst/>
            <a:rect l="l" t="t" r="r" b="b"/>
            <a:pathLst>
              <a:path w="1905" h="135254">
                <a:moveTo>
                  <a:pt x="0" y="0"/>
                </a:moveTo>
                <a:lnTo>
                  <a:pt x="1502" y="135255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46983" y="4800680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5">
                <a:moveTo>
                  <a:pt x="63496" y="0"/>
                </a:moveTo>
                <a:lnTo>
                  <a:pt x="0" y="706"/>
                </a:lnTo>
                <a:lnTo>
                  <a:pt x="32170" y="38450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86562" y="5045139"/>
            <a:ext cx="2465" cy="102062"/>
          </a:xfrm>
          <a:custGeom>
            <a:avLst/>
            <a:gdLst/>
            <a:ahLst/>
            <a:cxnLst/>
            <a:rect l="l" t="t" r="r" b="b"/>
            <a:pathLst>
              <a:path w="1905" h="132079">
                <a:moveTo>
                  <a:pt x="0" y="0"/>
                </a:moveTo>
                <a:lnTo>
                  <a:pt x="1500" y="13208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46970" y="5123371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4">
                <a:moveTo>
                  <a:pt x="63496" y="0"/>
                </a:moveTo>
                <a:lnTo>
                  <a:pt x="0" y="721"/>
                </a:lnTo>
                <a:lnTo>
                  <a:pt x="32180" y="38458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86562" y="5369678"/>
            <a:ext cx="2465" cy="102062"/>
          </a:xfrm>
          <a:custGeom>
            <a:avLst/>
            <a:gdLst/>
            <a:ahLst/>
            <a:cxnLst/>
            <a:rect l="l" t="t" r="r" b="b"/>
            <a:pathLst>
              <a:path w="1905" h="132079">
                <a:moveTo>
                  <a:pt x="0" y="0"/>
                </a:moveTo>
                <a:lnTo>
                  <a:pt x="1500" y="13208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46970" y="5447911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4">
                <a:moveTo>
                  <a:pt x="63496" y="0"/>
                </a:moveTo>
                <a:lnTo>
                  <a:pt x="0" y="721"/>
                </a:lnTo>
                <a:lnTo>
                  <a:pt x="32180" y="38458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87533" y="5691913"/>
            <a:ext cx="0" cy="85378"/>
          </a:xfrm>
          <a:custGeom>
            <a:avLst/>
            <a:gdLst/>
            <a:ahLst/>
            <a:cxnLst/>
            <a:rect l="l" t="t" r="r" b="b"/>
            <a:pathLst>
              <a:path h="110490">
                <a:moveTo>
                  <a:pt x="0" y="0"/>
                </a:moveTo>
                <a:lnTo>
                  <a:pt x="0" y="110351"/>
                </a:lnTo>
              </a:path>
            </a:pathLst>
          </a:custGeom>
          <a:ln w="9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46970" y="5750144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4">
                <a:moveTo>
                  <a:pt x="63496" y="0"/>
                </a:moveTo>
                <a:lnTo>
                  <a:pt x="0" y="721"/>
                </a:lnTo>
                <a:lnTo>
                  <a:pt x="32180" y="38458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86562" y="6011932"/>
            <a:ext cx="2465" cy="102062"/>
          </a:xfrm>
          <a:custGeom>
            <a:avLst/>
            <a:gdLst/>
            <a:ahLst/>
            <a:cxnLst/>
            <a:rect l="l" t="t" r="r" b="b"/>
            <a:pathLst>
              <a:path w="1905" h="132079">
                <a:moveTo>
                  <a:pt x="0" y="0"/>
                </a:moveTo>
                <a:lnTo>
                  <a:pt x="1500" y="13208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46970" y="6090165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4">
                <a:moveTo>
                  <a:pt x="63496" y="0"/>
                </a:moveTo>
                <a:lnTo>
                  <a:pt x="0" y="721"/>
                </a:lnTo>
                <a:lnTo>
                  <a:pt x="32180" y="38458"/>
                </a:lnTo>
                <a:lnTo>
                  <a:pt x="6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84578" y="6306730"/>
            <a:ext cx="2465" cy="166832"/>
          </a:xfrm>
          <a:custGeom>
            <a:avLst/>
            <a:gdLst/>
            <a:ahLst/>
            <a:cxnLst/>
            <a:rect l="l" t="t" r="r" b="b"/>
            <a:pathLst>
              <a:path w="1905" h="215900">
                <a:moveTo>
                  <a:pt x="1533" y="0"/>
                </a:moveTo>
                <a:lnTo>
                  <a:pt x="0" y="215423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43772" y="6449468"/>
            <a:ext cx="82176" cy="29932"/>
          </a:xfrm>
          <a:custGeom>
            <a:avLst/>
            <a:gdLst/>
            <a:ahLst/>
            <a:cxnLst/>
            <a:rect l="l" t="t" r="r" b="b"/>
            <a:pathLst>
              <a:path w="63500" h="38734">
                <a:moveTo>
                  <a:pt x="0" y="0"/>
                </a:moveTo>
                <a:lnTo>
                  <a:pt x="31476" y="38324"/>
                </a:lnTo>
                <a:lnTo>
                  <a:pt x="63497" y="4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83119" y="4786380"/>
            <a:ext cx="1725706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99" y="0"/>
                </a:lnTo>
              </a:path>
            </a:pathLst>
          </a:custGeom>
          <a:ln w="14287">
            <a:solidFill>
              <a:srgbClr val="FFD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971378" y="4275171"/>
            <a:ext cx="3831889" cy="46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Figure: </a:t>
            </a:r>
            <a:r>
              <a:rPr sz="1400" dirty="0">
                <a:latin typeface="Times New Roman"/>
                <a:cs typeface="Times New Roman"/>
              </a:rPr>
              <a:t>4-22 </a:t>
            </a:r>
            <a:r>
              <a:rPr sz="1400" spc="-5" dirty="0">
                <a:latin typeface="Times New Roman"/>
                <a:cs typeface="Times New Roman"/>
              </a:rPr>
              <a:t>Steps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Normalization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r>
              <a:rPr sz="800" spc="-15" dirty="0">
                <a:latin typeface="Times New Roman"/>
                <a:cs typeface="Times New Roman"/>
              </a:rPr>
              <a:t>Table </a:t>
            </a:r>
            <a:r>
              <a:rPr sz="800" dirty="0">
                <a:latin typeface="Times New Roman"/>
                <a:cs typeface="Times New Roman"/>
              </a:rPr>
              <a:t>with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Multivalued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62355" y="4978973"/>
            <a:ext cx="1895811" cy="252210"/>
          </a:xfrm>
          <a:custGeom>
            <a:avLst/>
            <a:gdLst/>
            <a:ahLst/>
            <a:cxnLst/>
            <a:rect l="l" t="t" r="r" b="b"/>
            <a:pathLst>
              <a:path w="1464945" h="326390">
                <a:moveTo>
                  <a:pt x="732233" y="0"/>
                </a:moveTo>
                <a:lnTo>
                  <a:pt x="657367" y="842"/>
                </a:lnTo>
                <a:lnTo>
                  <a:pt x="584663" y="3313"/>
                </a:lnTo>
                <a:lnTo>
                  <a:pt x="514490" y="7333"/>
                </a:lnTo>
                <a:lnTo>
                  <a:pt x="447215" y="12818"/>
                </a:lnTo>
                <a:lnTo>
                  <a:pt x="383207" y="19687"/>
                </a:lnTo>
                <a:lnTo>
                  <a:pt x="322835" y="27857"/>
                </a:lnTo>
                <a:lnTo>
                  <a:pt x="266465" y="37247"/>
                </a:lnTo>
                <a:lnTo>
                  <a:pt x="214466" y="47775"/>
                </a:lnTo>
                <a:lnTo>
                  <a:pt x="167206" y="59358"/>
                </a:lnTo>
                <a:lnTo>
                  <a:pt x="125054" y="71916"/>
                </a:lnTo>
                <a:lnTo>
                  <a:pt x="88376" y="85364"/>
                </a:lnTo>
                <a:lnTo>
                  <a:pt x="32919" y="114610"/>
                </a:lnTo>
                <a:lnTo>
                  <a:pt x="3780" y="146438"/>
                </a:lnTo>
                <a:lnTo>
                  <a:pt x="0" y="163116"/>
                </a:lnTo>
                <a:lnTo>
                  <a:pt x="3780" y="179793"/>
                </a:lnTo>
                <a:lnTo>
                  <a:pt x="32919" y="211621"/>
                </a:lnTo>
                <a:lnTo>
                  <a:pt x="88376" y="240866"/>
                </a:lnTo>
                <a:lnTo>
                  <a:pt x="125054" y="254315"/>
                </a:lnTo>
                <a:lnTo>
                  <a:pt x="167206" y="266872"/>
                </a:lnTo>
                <a:lnTo>
                  <a:pt x="214466" y="278456"/>
                </a:lnTo>
                <a:lnTo>
                  <a:pt x="266465" y="288983"/>
                </a:lnTo>
                <a:lnTo>
                  <a:pt x="322835" y="298373"/>
                </a:lnTo>
                <a:lnTo>
                  <a:pt x="383207" y="306544"/>
                </a:lnTo>
                <a:lnTo>
                  <a:pt x="447215" y="313412"/>
                </a:lnTo>
                <a:lnTo>
                  <a:pt x="514490" y="318897"/>
                </a:lnTo>
                <a:lnTo>
                  <a:pt x="584663" y="322917"/>
                </a:lnTo>
                <a:lnTo>
                  <a:pt x="657367" y="325389"/>
                </a:lnTo>
                <a:lnTo>
                  <a:pt x="732233" y="326231"/>
                </a:lnTo>
                <a:lnTo>
                  <a:pt x="807100" y="325389"/>
                </a:lnTo>
                <a:lnTo>
                  <a:pt x="879804" y="322917"/>
                </a:lnTo>
                <a:lnTo>
                  <a:pt x="949978" y="318897"/>
                </a:lnTo>
                <a:lnTo>
                  <a:pt x="1017252" y="313412"/>
                </a:lnTo>
                <a:lnTo>
                  <a:pt x="1081260" y="306544"/>
                </a:lnTo>
                <a:lnTo>
                  <a:pt x="1141633" y="298373"/>
                </a:lnTo>
                <a:lnTo>
                  <a:pt x="1198003" y="288983"/>
                </a:lnTo>
                <a:lnTo>
                  <a:pt x="1250002" y="278456"/>
                </a:lnTo>
                <a:lnTo>
                  <a:pt x="1297261" y="266872"/>
                </a:lnTo>
                <a:lnTo>
                  <a:pt x="1339414" y="254315"/>
                </a:lnTo>
                <a:lnTo>
                  <a:pt x="1376091" y="240866"/>
                </a:lnTo>
                <a:lnTo>
                  <a:pt x="1431548" y="211621"/>
                </a:lnTo>
                <a:lnTo>
                  <a:pt x="1460688" y="179793"/>
                </a:lnTo>
                <a:lnTo>
                  <a:pt x="1464468" y="163116"/>
                </a:lnTo>
                <a:lnTo>
                  <a:pt x="1460688" y="146438"/>
                </a:lnTo>
                <a:lnTo>
                  <a:pt x="1431548" y="114610"/>
                </a:lnTo>
                <a:lnTo>
                  <a:pt x="1376091" y="85364"/>
                </a:lnTo>
                <a:lnTo>
                  <a:pt x="1339414" y="71916"/>
                </a:lnTo>
                <a:lnTo>
                  <a:pt x="1297261" y="59358"/>
                </a:lnTo>
                <a:lnTo>
                  <a:pt x="1250002" y="47775"/>
                </a:lnTo>
                <a:lnTo>
                  <a:pt x="1198003" y="37247"/>
                </a:lnTo>
                <a:lnTo>
                  <a:pt x="1141633" y="27857"/>
                </a:lnTo>
                <a:lnTo>
                  <a:pt x="1081260" y="19687"/>
                </a:lnTo>
                <a:lnTo>
                  <a:pt x="1017252" y="12818"/>
                </a:lnTo>
                <a:lnTo>
                  <a:pt x="949978" y="7333"/>
                </a:lnTo>
                <a:lnTo>
                  <a:pt x="879804" y="3313"/>
                </a:lnTo>
                <a:lnTo>
                  <a:pt x="807100" y="842"/>
                </a:lnTo>
                <a:lnTo>
                  <a:pt x="732233" y="0"/>
                </a:lnTo>
                <a:close/>
              </a:path>
            </a:pathLst>
          </a:custGeom>
          <a:solidFill>
            <a:srgbClr val="DAD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62355" y="4978973"/>
            <a:ext cx="1895811" cy="252210"/>
          </a:xfrm>
          <a:custGeom>
            <a:avLst/>
            <a:gdLst/>
            <a:ahLst/>
            <a:cxnLst/>
            <a:rect l="l" t="t" r="r" b="b"/>
            <a:pathLst>
              <a:path w="1464945" h="326390">
                <a:moveTo>
                  <a:pt x="0" y="163115"/>
                </a:moveTo>
                <a:lnTo>
                  <a:pt x="32919" y="114610"/>
                </a:lnTo>
                <a:lnTo>
                  <a:pt x="88376" y="85365"/>
                </a:lnTo>
                <a:lnTo>
                  <a:pt x="125054" y="71916"/>
                </a:lnTo>
                <a:lnTo>
                  <a:pt x="167206" y="59359"/>
                </a:lnTo>
                <a:lnTo>
                  <a:pt x="214466" y="47775"/>
                </a:lnTo>
                <a:lnTo>
                  <a:pt x="266465" y="37247"/>
                </a:lnTo>
                <a:lnTo>
                  <a:pt x="322835" y="27857"/>
                </a:lnTo>
                <a:lnTo>
                  <a:pt x="383207" y="19687"/>
                </a:lnTo>
                <a:lnTo>
                  <a:pt x="447215" y="12818"/>
                </a:lnTo>
                <a:lnTo>
                  <a:pt x="514490" y="7333"/>
                </a:lnTo>
                <a:lnTo>
                  <a:pt x="584663" y="3313"/>
                </a:lnTo>
                <a:lnTo>
                  <a:pt x="657367" y="842"/>
                </a:lnTo>
                <a:lnTo>
                  <a:pt x="732234" y="0"/>
                </a:lnTo>
                <a:lnTo>
                  <a:pt x="807100" y="842"/>
                </a:lnTo>
                <a:lnTo>
                  <a:pt x="879805" y="3313"/>
                </a:lnTo>
                <a:lnTo>
                  <a:pt x="949978" y="7333"/>
                </a:lnTo>
                <a:lnTo>
                  <a:pt x="1017253" y="12818"/>
                </a:lnTo>
                <a:lnTo>
                  <a:pt x="1081260" y="19687"/>
                </a:lnTo>
                <a:lnTo>
                  <a:pt x="1141633" y="27857"/>
                </a:lnTo>
                <a:lnTo>
                  <a:pt x="1198003" y="37247"/>
                </a:lnTo>
                <a:lnTo>
                  <a:pt x="1250002" y="47775"/>
                </a:lnTo>
                <a:lnTo>
                  <a:pt x="1297261" y="59359"/>
                </a:lnTo>
                <a:lnTo>
                  <a:pt x="1339414" y="71916"/>
                </a:lnTo>
                <a:lnTo>
                  <a:pt x="1376091" y="85365"/>
                </a:lnTo>
                <a:lnTo>
                  <a:pt x="1431548" y="114610"/>
                </a:lnTo>
                <a:lnTo>
                  <a:pt x="1460688" y="146438"/>
                </a:lnTo>
                <a:lnTo>
                  <a:pt x="1464468" y="163115"/>
                </a:lnTo>
                <a:lnTo>
                  <a:pt x="1460688" y="179793"/>
                </a:lnTo>
                <a:lnTo>
                  <a:pt x="1431548" y="211621"/>
                </a:lnTo>
                <a:lnTo>
                  <a:pt x="1376091" y="240866"/>
                </a:lnTo>
                <a:lnTo>
                  <a:pt x="1339414" y="254315"/>
                </a:lnTo>
                <a:lnTo>
                  <a:pt x="1297261" y="266872"/>
                </a:lnTo>
                <a:lnTo>
                  <a:pt x="1250002" y="278456"/>
                </a:lnTo>
                <a:lnTo>
                  <a:pt x="1198003" y="288984"/>
                </a:lnTo>
                <a:lnTo>
                  <a:pt x="1141633" y="298374"/>
                </a:lnTo>
                <a:lnTo>
                  <a:pt x="1081260" y="306544"/>
                </a:lnTo>
                <a:lnTo>
                  <a:pt x="1017253" y="313413"/>
                </a:lnTo>
                <a:lnTo>
                  <a:pt x="949978" y="318898"/>
                </a:lnTo>
                <a:lnTo>
                  <a:pt x="879805" y="322918"/>
                </a:lnTo>
                <a:lnTo>
                  <a:pt x="807100" y="325389"/>
                </a:lnTo>
                <a:lnTo>
                  <a:pt x="732234" y="326231"/>
                </a:lnTo>
                <a:lnTo>
                  <a:pt x="657367" y="325389"/>
                </a:lnTo>
                <a:lnTo>
                  <a:pt x="584663" y="322918"/>
                </a:lnTo>
                <a:lnTo>
                  <a:pt x="514490" y="318898"/>
                </a:lnTo>
                <a:lnTo>
                  <a:pt x="447215" y="313413"/>
                </a:lnTo>
                <a:lnTo>
                  <a:pt x="383207" y="306544"/>
                </a:lnTo>
                <a:lnTo>
                  <a:pt x="322835" y="298374"/>
                </a:lnTo>
                <a:lnTo>
                  <a:pt x="266465" y="288984"/>
                </a:lnTo>
                <a:lnTo>
                  <a:pt x="214466" y="278456"/>
                </a:lnTo>
                <a:lnTo>
                  <a:pt x="167206" y="266872"/>
                </a:lnTo>
                <a:lnTo>
                  <a:pt x="125054" y="254315"/>
                </a:lnTo>
                <a:lnTo>
                  <a:pt x="88376" y="240866"/>
                </a:lnTo>
                <a:lnTo>
                  <a:pt x="32919" y="211621"/>
                </a:lnTo>
                <a:lnTo>
                  <a:pt x="3780" y="179793"/>
                </a:lnTo>
                <a:lnTo>
                  <a:pt x="0" y="163115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959086" y="5023740"/>
            <a:ext cx="889149" cy="27443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3340" marR="5080" indent="-53975">
              <a:lnSpc>
                <a:spcPts val="950"/>
              </a:lnSpc>
              <a:spcBef>
                <a:spcPts val="140"/>
              </a:spcBef>
            </a:pPr>
            <a:r>
              <a:rPr sz="800" b="1" dirty="0">
                <a:latin typeface="Times New Roman"/>
                <a:cs typeface="Times New Roman"/>
              </a:rPr>
              <a:t>Remove</a:t>
            </a:r>
            <a:r>
              <a:rPr sz="800" b="1" spc="-70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Times New Roman"/>
                <a:cs typeface="Times New Roman"/>
              </a:rPr>
              <a:t>Partial  </a:t>
            </a:r>
            <a:r>
              <a:rPr sz="800" b="1" dirty="0">
                <a:latin typeface="Times New Roman"/>
                <a:cs typeface="Times New Roman"/>
              </a:rPr>
              <a:t>Dependencies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783119" y="5110229"/>
            <a:ext cx="1725706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99" y="0"/>
                </a:lnTo>
              </a:path>
            </a:pathLst>
          </a:custGeom>
          <a:ln w="14287">
            <a:solidFill>
              <a:srgbClr val="FFD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62355" y="5296076"/>
            <a:ext cx="1846505" cy="252210"/>
          </a:xfrm>
          <a:custGeom>
            <a:avLst/>
            <a:gdLst/>
            <a:ahLst/>
            <a:cxnLst/>
            <a:rect l="l" t="t" r="r" b="b"/>
            <a:pathLst>
              <a:path w="1426845" h="326390">
                <a:moveTo>
                  <a:pt x="713183" y="0"/>
                </a:moveTo>
                <a:lnTo>
                  <a:pt x="640264" y="842"/>
                </a:lnTo>
                <a:lnTo>
                  <a:pt x="569452" y="3313"/>
                </a:lnTo>
                <a:lnTo>
                  <a:pt x="501104" y="7333"/>
                </a:lnTo>
                <a:lnTo>
                  <a:pt x="435580" y="12818"/>
                </a:lnTo>
                <a:lnTo>
                  <a:pt x="373238" y="19687"/>
                </a:lnTo>
                <a:lnTo>
                  <a:pt x="314436" y="27857"/>
                </a:lnTo>
                <a:lnTo>
                  <a:pt x="259532" y="37247"/>
                </a:lnTo>
                <a:lnTo>
                  <a:pt x="208886" y="47775"/>
                </a:lnTo>
                <a:lnTo>
                  <a:pt x="162856" y="59358"/>
                </a:lnTo>
                <a:lnTo>
                  <a:pt x="121800" y="71915"/>
                </a:lnTo>
                <a:lnTo>
                  <a:pt x="86077" y="85364"/>
                </a:lnTo>
                <a:lnTo>
                  <a:pt x="32063" y="114609"/>
                </a:lnTo>
                <a:lnTo>
                  <a:pt x="3682" y="146437"/>
                </a:lnTo>
                <a:lnTo>
                  <a:pt x="0" y="163114"/>
                </a:lnTo>
                <a:lnTo>
                  <a:pt x="3682" y="179792"/>
                </a:lnTo>
                <a:lnTo>
                  <a:pt x="32063" y="211620"/>
                </a:lnTo>
                <a:lnTo>
                  <a:pt x="86077" y="240865"/>
                </a:lnTo>
                <a:lnTo>
                  <a:pt x="121800" y="254314"/>
                </a:lnTo>
                <a:lnTo>
                  <a:pt x="162856" y="266871"/>
                </a:lnTo>
                <a:lnTo>
                  <a:pt x="208886" y="278455"/>
                </a:lnTo>
                <a:lnTo>
                  <a:pt x="259532" y="288983"/>
                </a:lnTo>
                <a:lnTo>
                  <a:pt x="314436" y="298373"/>
                </a:lnTo>
                <a:lnTo>
                  <a:pt x="373238" y="306543"/>
                </a:lnTo>
                <a:lnTo>
                  <a:pt x="435580" y="313412"/>
                </a:lnTo>
                <a:lnTo>
                  <a:pt x="501104" y="318897"/>
                </a:lnTo>
                <a:lnTo>
                  <a:pt x="569452" y="322917"/>
                </a:lnTo>
                <a:lnTo>
                  <a:pt x="640264" y="325389"/>
                </a:lnTo>
                <a:lnTo>
                  <a:pt x="713183" y="326231"/>
                </a:lnTo>
                <a:lnTo>
                  <a:pt x="786102" y="325389"/>
                </a:lnTo>
                <a:lnTo>
                  <a:pt x="856915" y="322917"/>
                </a:lnTo>
                <a:lnTo>
                  <a:pt x="925263" y="318897"/>
                </a:lnTo>
                <a:lnTo>
                  <a:pt x="990787" y="313412"/>
                </a:lnTo>
                <a:lnTo>
                  <a:pt x="1053130" y="306543"/>
                </a:lnTo>
                <a:lnTo>
                  <a:pt x="1111932" y="298373"/>
                </a:lnTo>
                <a:lnTo>
                  <a:pt x="1166835" y="288983"/>
                </a:lnTo>
                <a:lnTo>
                  <a:pt x="1217481" y="278455"/>
                </a:lnTo>
                <a:lnTo>
                  <a:pt x="1263512" y="266871"/>
                </a:lnTo>
                <a:lnTo>
                  <a:pt x="1304568" y="254314"/>
                </a:lnTo>
                <a:lnTo>
                  <a:pt x="1340291" y="240865"/>
                </a:lnTo>
                <a:lnTo>
                  <a:pt x="1394305" y="211620"/>
                </a:lnTo>
                <a:lnTo>
                  <a:pt x="1422686" y="179792"/>
                </a:lnTo>
                <a:lnTo>
                  <a:pt x="1426368" y="163114"/>
                </a:lnTo>
                <a:lnTo>
                  <a:pt x="1422686" y="146437"/>
                </a:lnTo>
                <a:lnTo>
                  <a:pt x="1394305" y="114609"/>
                </a:lnTo>
                <a:lnTo>
                  <a:pt x="1340291" y="85364"/>
                </a:lnTo>
                <a:lnTo>
                  <a:pt x="1304568" y="71915"/>
                </a:lnTo>
                <a:lnTo>
                  <a:pt x="1263512" y="59358"/>
                </a:lnTo>
                <a:lnTo>
                  <a:pt x="1217481" y="47775"/>
                </a:lnTo>
                <a:lnTo>
                  <a:pt x="1166835" y="37247"/>
                </a:lnTo>
                <a:lnTo>
                  <a:pt x="1111932" y="27857"/>
                </a:lnTo>
                <a:lnTo>
                  <a:pt x="1053130" y="19687"/>
                </a:lnTo>
                <a:lnTo>
                  <a:pt x="990787" y="12818"/>
                </a:lnTo>
                <a:lnTo>
                  <a:pt x="925263" y="7333"/>
                </a:lnTo>
                <a:lnTo>
                  <a:pt x="856915" y="3313"/>
                </a:lnTo>
                <a:lnTo>
                  <a:pt x="786102" y="842"/>
                </a:lnTo>
                <a:lnTo>
                  <a:pt x="713183" y="0"/>
                </a:lnTo>
                <a:close/>
              </a:path>
            </a:pathLst>
          </a:custGeom>
          <a:solidFill>
            <a:srgbClr val="FFFA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62355" y="5296076"/>
            <a:ext cx="1846505" cy="252210"/>
          </a:xfrm>
          <a:custGeom>
            <a:avLst/>
            <a:gdLst/>
            <a:ahLst/>
            <a:cxnLst/>
            <a:rect l="l" t="t" r="r" b="b"/>
            <a:pathLst>
              <a:path w="1426845" h="326390">
                <a:moveTo>
                  <a:pt x="0" y="163115"/>
                </a:moveTo>
                <a:lnTo>
                  <a:pt x="32063" y="114609"/>
                </a:lnTo>
                <a:lnTo>
                  <a:pt x="86077" y="85364"/>
                </a:lnTo>
                <a:lnTo>
                  <a:pt x="121800" y="71916"/>
                </a:lnTo>
                <a:lnTo>
                  <a:pt x="162856" y="59358"/>
                </a:lnTo>
                <a:lnTo>
                  <a:pt x="208886" y="47775"/>
                </a:lnTo>
                <a:lnTo>
                  <a:pt x="259532" y="37247"/>
                </a:lnTo>
                <a:lnTo>
                  <a:pt x="314436" y="27857"/>
                </a:lnTo>
                <a:lnTo>
                  <a:pt x="373238" y="19687"/>
                </a:lnTo>
                <a:lnTo>
                  <a:pt x="435580" y="12818"/>
                </a:lnTo>
                <a:lnTo>
                  <a:pt x="501105" y="7333"/>
                </a:lnTo>
                <a:lnTo>
                  <a:pt x="569452" y="3313"/>
                </a:lnTo>
                <a:lnTo>
                  <a:pt x="640265" y="842"/>
                </a:lnTo>
                <a:lnTo>
                  <a:pt x="713184" y="0"/>
                </a:lnTo>
                <a:lnTo>
                  <a:pt x="786103" y="842"/>
                </a:lnTo>
                <a:lnTo>
                  <a:pt x="856915" y="3313"/>
                </a:lnTo>
                <a:lnTo>
                  <a:pt x="925263" y="7333"/>
                </a:lnTo>
                <a:lnTo>
                  <a:pt x="990787" y="12818"/>
                </a:lnTo>
                <a:lnTo>
                  <a:pt x="1053130" y="19687"/>
                </a:lnTo>
                <a:lnTo>
                  <a:pt x="1111932" y="27857"/>
                </a:lnTo>
                <a:lnTo>
                  <a:pt x="1166835" y="37247"/>
                </a:lnTo>
                <a:lnTo>
                  <a:pt x="1217481" y="47775"/>
                </a:lnTo>
                <a:lnTo>
                  <a:pt x="1263511" y="59358"/>
                </a:lnTo>
                <a:lnTo>
                  <a:pt x="1304567" y="71916"/>
                </a:lnTo>
                <a:lnTo>
                  <a:pt x="1340291" y="85364"/>
                </a:lnTo>
                <a:lnTo>
                  <a:pt x="1394305" y="114609"/>
                </a:lnTo>
                <a:lnTo>
                  <a:pt x="1422686" y="146437"/>
                </a:lnTo>
                <a:lnTo>
                  <a:pt x="1426368" y="163115"/>
                </a:lnTo>
                <a:lnTo>
                  <a:pt x="1422686" y="179793"/>
                </a:lnTo>
                <a:lnTo>
                  <a:pt x="1394305" y="211620"/>
                </a:lnTo>
                <a:lnTo>
                  <a:pt x="1340291" y="240865"/>
                </a:lnTo>
                <a:lnTo>
                  <a:pt x="1304567" y="254314"/>
                </a:lnTo>
                <a:lnTo>
                  <a:pt x="1263511" y="266871"/>
                </a:lnTo>
                <a:lnTo>
                  <a:pt x="1217481" y="278455"/>
                </a:lnTo>
                <a:lnTo>
                  <a:pt x="1166835" y="288983"/>
                </a:lnTo>
                <a:lnTo>
                  <a:pt x="1111932" y="298373"/>
                </a:lnTo>
                <a:lnTo>
                  <a:pt x="1053130" y="306543"/>
                </a:lnTo>
                <a:lnTo>
                  <a:pt x="990787" y="313412"/>
                </a:lnTo>
                <a:lnTo>
                  <a:pt x="925263" y="318897"/>
                </a:lnTo>
                <a:lnTo>
                  <a:pt x="856915" y="322916"/>
                </a:lnTo>
                <a:lnTo>
                  <a:pt x="786103" y="325388"/>
                </a:lnTo>
                <a:lnTo>
                  <a:pt x="713184" y="326230"/>
                </a:lnTo>
                <a:lnTo>
                  <a:pt x="640265" y="325388"/>
                </a:lnTo>
                <a:lnTo>
                  <a:pt x="569452" y="322916"/>
                </a:lnTo>
                <a:lnTo>
                  <a:pt x="501105" y="318897"/>
                </a:lnTo>
                <a:lnTo>
                  <a:pt x="435580" y="313412"/>
                </a:lnTo>
                <a:lnTo>
                  <a:pt x="373238" y="306543"/>
                </a:lnTo>
                <a:lnTo>
                  <a:pt x="314436" y="298373"/>
                </a:lnTo>
                <a:lnTo>
                  <a:pt x="259532" y="288983"/>
                </a:lnTo>
                <a:lnTo>
                  <a:pt x="208886" y="278455"/>
                </a:lnTo>
                <a:lnTo>
                  <a:pt x="162856" y="266871"/>
                </a:lnTo>
                <a:lnTo>
                  <a:pt x="121800" y="254314"/>
                </a:lnTo>
                <a:lnTo>
                  <a:pt x="86077" y="240865"/>
                </a:lnTo>
                <a:lnTo>
                  <a:pt x="32063" y="211620"/>
                </a:lnTo>
                <a:lnTo>
                  <a:pt x="3682" y="179793"/>
                </a:lnTo>
                <a:lnTo>
                  <a:pt x="0" y="163115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845454" y="5340844"/>
            <a:ext cx="10674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5080" indent="-122555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Times New Roman"/>
                <a:cs typeface="Times New Roman"/>
              </a:rPr>
              <a:t>Remove</a:t>
            </a:r>
            <a:r>
              <a:rPr sz="800" b="1" spc="-75" dirty="0">
                <a:latin typeface="Times New Roman"/>
                <a:cs typeface="Times New Roman"/>
              </a:rPr>
              <a:t> </a:t>
            </a:r>
            <a:r>
              <a:rPr sz="800" b="1" spc="-10" dirty="0">
                <a:latin typeface="Times New Roman"/>
                <a:cs typeface="Times New Roman"/>
              </a:rPr>
              <a:t>Transitive  </a:t>
            </a:r>
            <a:r>
              <a:rPr sz="800" b="1" dirty="0">
                <a:latin typeface="Times New Roman"/>
                <a:cs typeface="Times New Roman"/>
              </a:rPr>
              <a:t>Dependencies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733813" y="5434079"/>
            <a:ext cx="1725706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499" y="0"/>
                </a:lnTo>
              </a:path>
            </a:pathLst>
          </a:custGeom>
          <a:ln w="14287">
            <a:solidFill>
              <a:srgbClr val="FFD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92930" y="5476013"/>
            <a:ext cx="1631203" cy="215900"/>
          </a:xfrm>
          <a:custGeom>
            <a:avLst/>
            <a:gdLst/>
            <a:ahLst/>
            <a:cxnLst/>
            <a:rect l="l" t="t" r="r" b="b"/>
            <a:pathLst>
              <a:path w="1260475" h="279400">
                <a:moveTo>
                  <a:pt x="0" y="0"/>
                </a:moveTo>
                <a:lnTo>
                  <a:pt x="1260445" y="0"/>
                </a:lnTo>
                <a:lnTo>
                  <a:pt x="1260445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D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92930" y="5476013"/>
            <a:ext cx="1631203" cy="215900"/>
          </a:xfrm>
          <a:custGeom>
            <a:avLst/>
            <a:gdLst/>
            <a:ahLst/>
            <a:cxnLst/>
            <a:rect l="l" t="t" r="r" b="b"/>
            <a:pathLst>
              <a:path w="1260475" h="279400">
                <a:moveTo>
                  <a:pt x="0" y="0"/>
                </a:moveTo>
                <a:lnTo>
                  <a:pt x="1260446" y="0"/>
                </a:lnTo>
                <a:lnTo>
                  <a:pt x="1260446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261471" y="5483864"/>
            <a:ext cx="71411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3429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Times New Roman"/>
                <a:cs typeface="Times New Roman"/>
              </a:rPr>
              <a:t>Third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normal  </a:t>
            </a:r>
            <a:r>
              <a:rPr sz="800" dirty="0">
                <a:latin typeface="Times New Roman"/>
                <a:cs typeface="Times New Roman"/>
              </a:rPr>
              <a:t>form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(3NF)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1975</Words>
  <Application>Microsoft Office PowerPoint</Application>
  <PresentationFormat>Custom</PresentationFormat>
  <Paragraphs>436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Well-Structured Relations</vt:lpstr>
      <vt:lpstr>Anomalies in this Table</vt:lpstr>
      <vt:lpstr>First Normal Form (1NF)</vt:lpstr>
      <vt:lpstr>Slide 5</vt:lpstr>
      <vt:lpstr>Slide 6</vt:lpstr>
      <vt:lpstr>Second Normal Form (2NF)</vt:lpstr>
      <vt:lpstr>Slide 8</vt:lpstr>
      <vt:lpstr>Slide 9</vt:lpstr>
      <vt:lpstr>Third Normal Form</vt:lpstr>
      <vt:lpstr>Slide 11</vt:lpstr>
      <vt:lpstr>Slide 12</vt:lpstr>
      <vt:lpstr>BCNF Example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After learning one of most important  database concepts and theories... WHAT’S NEXT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Nabamita</dc:creator>
  <cp:lastModifiedBy>Nabadeep</cp:lastModifiedBy>
  <cp:revision>1</cp:revision>
  <dcterms:created xsi:type="dcterms:W3CDTF">2021-02-08T09:11:52Z</dcterms:created>
  <dcterms:modified xsi:type="dcterms:W3CDTF">2021-02-08T09:18:28Z</dcterms:modified>
</cp:coreProperties>
</file>