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305" r:id="rId3"/>
    <p:sldId id="304" r:id="rId4"/>
    <p:sldId id="307" r:id="rId5"/>
    <p:sldId id="308" r:id="rId6"/>
    <p:sldId id="309" r:id="rId7"/>
    <p:sldId id="343" r:id="rId8"/>
    <p:sldId id="342" r:id="rId9"/>
    <p:sldId id="311" r:id="rId10"/>
    <p:sldId id="312" r:id="rId11"/>
    <p:sldId id="313" r:id="rId12"/>
    <p:sldId id="351" r:id="rId13"/>
    <p:sldId id="352" r:id="rId14"/>
    <p:sldId id="353" r:id="rId15"/>
    <p:sldId id="354" r:id="rId16"/>
    <p:sldId id="316" r:id="rId17"/>
    <p:sldId id="317" r:id="rId18"/>
    <p:sldId id="318" r:id="rId19"/>
    <p:sldId id="319" r:id="rId20"/>
    <p:sldId id="339" r:id="rId21"/>
    <p:sldId id="337" r:id="rId22"/>
    <p:sldId id="340" r:id="rId23"/>
    <p:sldId id="323" r:id="rId24"/>
    <p:sldId id="355" r:id="rId25"/>
    <p:sldId id="357" r:id="rId26"/>
    <p:sldId id="344" r:id="rId27"/>
    <p:sldId id="324" r:id="rId28"/>
    <p:sldId id="325" r:id="rId29"/>
    <p:sldId id="326" r:id="rId30"/>
    <p:sldId id="350" r:id="rId31"/>
    <p:sldId id="346" r:id="rId32"/>
    <p:sldId id="347" r:id="rId33"/>
    <p:sldId id="327" r:id="rId34"/>
    <p:sldId id="328" r:id="rId35"/>
    <p:sldId id="329" r:id="rId36"/>
    <p:sldId id="330" r:id="rId37"/>
    <p:sldId id="331" r:id="rId38"/>
    <p:sldId id="332" r:id="rId39"/>
    <p:sldId id="35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AEB44-40D8-4EB7-B731-5661FF390E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1597E-E1FF-4C8D-9F29-24311A37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ED41-01AB-4B29-A99E-1848753D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10348-9B6C-46FE-854F-FECFD37A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F41A-1D0C-4570-8472-911E5048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B5B2-AFF9-44F3-A4A4-16078FDB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500F-2CE3-4B6C-ACA7-CD5FE8CD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04AD-79A7-402F-8EEE-B02FBC9F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03460-19E0-4484-94E7-F6FC11B7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A0A8-0865-41DD-A165-5A4978A5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A6C8-F36C-4EBC-AB67-46691ECA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0A0A-817C-4D72-8DDF-F76ACDDC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31B88-E265-4340-83AA-4A4071038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EACB-113E-4697-8009-24D00678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3715-F2FD-4A0D-B89B-9DF70DFE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27BAE-3255-4ABB-B00F-66F97007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C1E5-C639-44B2-A77F-B671C24B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064E92D-50F0-4E45-BBE1-22C8433CF81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267B09C-0828-4E90-BA46-94D751A50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9F15B253-C1BF-477A-8821-3F3E7A3C219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IN" altLang="en-US" sz="2400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6452F69C-CA9E-4F9A-B27A-12527F1E2B3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8F83D198-E188-4C47-B6DA-2D0BBA6E1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EF018C32-B16A-4B1D-9FC7-94D3B9725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A1B9363C-F879-40E2-AEE0-0BF4F0E13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36F04FA4-06E0-44CA-B0F2-CD193FA837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03730F64-C0E3-4BD6-A881-E9C85218C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DE50A97C-6703-4DE2-A7F7-EFA50F0FC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2917BC26-72A7-46E3-AFD9-C9AF12901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633B397A-7903-43AD-A485-B2490BDEA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0D27713A-76F2-4E23-B5AF-A7BC10DF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613F2CC3-E70F-4D13-A3C3-C0116404E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42E8AF54-1674-48BC-8B62-30BDB45ABC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BC4291CA-7C6A-49BF-B389-666E7E0A4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317DD766-077A-4FA3-B369-8833DAEE5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BEC7B253-2DD4-4C62-98AF-4322F3605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6E866C1A-0CA2-4D51-BCFA-CF857EE3F0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B42E561A-23EB-402F-BD5D-96D991857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D9B9A9A1-7DBD-4661-AF31-C45068F9E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4369D462-2354-48C7-9526-443ED2DBE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EB8AC191-E6C6-4D24-ACCB-D4466F97E8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AED62E05-52BD-4A7D-89FD-AF483142A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AF3016B4-4275-4E95-A961-6ECEF9988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1B46BAAE-CCEB-4440-BFA6-247D20461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CD2920CA-22E7-4E96-BE2F-9C0A9B180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4B1CBA9A-A6B8-49DE-B242-6877B2CFA4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15F580CB-B0D0-45F9-BC6A-9F414FD2D4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2A25AF7E-89F1-4590-92C2-D927EEA761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53EA9824-A885-49E3-86E3-2A2FDA807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05B24864-4F9E-4C52-956E-FAE918858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4EA3FA0B-7EFE-4145-860D-A670AF3B8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F0904362-7505-486F-8E61-C7C7DEDB19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B22136DF-14CF-4E89-B7F9-38C797B6C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E50D898C-1EF0-4CED-A379-A12AF70E94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183C691F-7DC3-410B-89A8-F86C7E5142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28580651-FD4E-4C17-A9EB-27A6C84E9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EE171FF5-E11F-4FD4-AC71-AA75C18F96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DD9D9A09-186A-4943-9E59-676D65D84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7515E458-C3CC-47D8-82AB-784A63AE8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3E342BED-2257-4BB3-825B-B7410793C9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9170B741-7F4E-48C6-84C6-42A85E1D29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6D2B70D6-0E1A-45A5-BB69-98CCB851F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A63C4761-DD42-4AF2-B13D-290F90B7A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4FAC6DAF-1C9C-469D-AAFE-F170B3AC9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C73CBFEA-62F3-488C-8589-929776214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77D0EDA5-0F24-4B35-85F7-58DA374F1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AF167C5E-2F10-414C-AA86-A4CC8567A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C3EC9BED-885B-4E2B-9EA8-FC71ABE88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F6706049-1F9E-4E00-980A-423B76532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287018E7-FF83-47CD-8A44-BD1AC48086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4F66C1D1-E65E-47D1-B54E-6E0ACCEB5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1E0B9379-6DDC-4080-A7F0-55A85A788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1F69691C-1893-4369-8CA8-B7997F4322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7265C7A3-D46A-4E3F-9128-DA97A10D4A3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697CB26D-FE7F-45AC-AFE2-36D13932B95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D71F876B-48C1-402C-80CB-4B21886A223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79920F86-65A5-44A2-BC95-A955DB90EFD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DC5979CB-9E22-443F-B7A3-B1C5A564E21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60C2EF03-F1BF-496C-88AC-E90FFAC3AAD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B01AE373-AD20-4B7E-A94D-CD88F065643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9DD63A87-18CD-4A3D-9195-D6344A187E8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C168E8A1-3BC4-44FF-8860-2A6F1929990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F2570731-37E9-4B8C-8D87-88F84CFD3F5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15A89985-74C2-4391-97A4-626BBD29F4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1E6D9969-5845-4729-A58F-35FEEDB8F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A5A81E1E-5E53-4977-AB8A-107692164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6DD53-7C22-4067-ADD3-66C1FD9D2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84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486C16AC-ECF6-467A-9050-9ECBF3774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8EBEEA41-B536-4E54-A886-AFCF51DB4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8DD45603-D61F-4C34-BE10-E256CCF2D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974B7-27F5-4B72-A7B5-EBB99C7B7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85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F9989363-F76D-407B-A52A-59A6EC952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10133BED-E30A-403D-ACFA-39AF90689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7F5B3B25-F4DE-4EDF-8914-A507D9D6C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67A27-F988-4626-A004-F9F1F6116F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02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3E5804F-34E9-48CC-B59B-18EBEAE0D6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D8273D0A-7351-4C48-83B9-B6EE985744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334B40F7-0FD1-4A04-A0B2-7A616C2CF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81906-AFA9-471C-98D9-874DD1E4C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15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70209888-57C7-4992-8494-05D6B2489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299FED34-F475-4FA2-BAB2-FE5B05DC21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3998D007-DF06-4CC6-B5EC-1B1D82070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369F-14D1-487C-8925-81218C459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15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F1CD89E2-51AC-4ED9-87C6-9188605BA3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D5A659D6-12BB-4121-B364-70DEA03D6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D541DCCF-57EB-4D9E-BB58-9270DB57E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03AD0-3269-410D-BB88-5792F7521B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745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BCB4D73D-C1E0-41AB-BE5B-91B614CA9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932099A6-D874-499C-84F6-EB4583617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1BFB7A91-3E3F-4B55-849F-44CAF3638E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9C01F-723D-4A09-B204-1F6E18633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24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6D69A60-55B0-4B7C-B1DE-ABD5B57FD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0F0B4A10-F57D-444E-AC5E-A83D55A16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BCDBA2EB-A9EF-4371-8D47-6E034D938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B73A2-7B50-4B1F-871E-5BBC8821F3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42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40A9-BFCE-494F-A5C7-0722D7EF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112F-F211-4EC0-839B-E2E52A86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8F45-EEF2-4C53-954C-C66F1316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E9EC-A7A6-4C2A-AA06-D7280696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A411-DCB2-41AE-ABA4-568940EB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9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300F6936-E2B3-439D-9F1E-6E04B7065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9FE1879D-1E18-4514-935C-0B17FED2C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65F75F86-593E-4B40-A9D6-56708A407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0F3C4-830E-423D-AF71-71DE88479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854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831D09C-F05D-4829-83D7-223483FA2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0E6BB641-0A95-4C9A-A39B-25CB8EF2E8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991C55A7-E374-4E69-89F7-66E210103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52E79-8CAD-4998-A182-5C0FDB59B5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382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D06272B5-0205-4232-993F-F5DB0FCC27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3A9A85FA-4111-4586-8989-EF5D06224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A4788B32-7033-4827-B873-56527B727A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9F6BA-E270-43D1-895F-E737624EC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884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D87A1C7A-8195-45C7-B53F-AF2BF604C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A6ACF8A6-BA59-45E3-A5FB-2FBAA3C47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5FAE0A86-BFE0-401B-88C2-D24FCB9D5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C7B2B-83D4-44B8-A475-DF728A6D1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42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4C6D97DB-B997-445D-91FB-79E5899D3C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46ECCEE5-16CF-46ED-93D5-509F9E1C9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C6A5C4BF-BD3B-4937-AA0D-521ED1065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B824D-12DC-4D2C-AAF9-DFB49CF91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41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430ECC9D-3CBD-49C0-83DE-A75E8CF246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38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4364-5DD2-4DA4-A43C-DF740612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A08E-72B9-4A98-9DF6-3BED9626D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5B75-7F96-4017-9C04-B02334A4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8B25-7006-4784-AF1E-9E568F03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A283-E2D1-48A9-8975-882DD0BF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FF9D-5A31-4688-934A-FA697C99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D925-2F2F-49D2-828E-8F45842CB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11C3C-2F5D-46C2-82C0-4C3596F2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0E27-AA62-4922-9F83-DB98BCC8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38BB-6B25-47CF-A165-BD8BBEB5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E18B3-D1CE-4DC6-BFE3-64E0E05C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9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0C50-3080-4D3B-ABE5-9DEBB20E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E71B-FFCC-495F-8DA1-D159FFFD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8FFCC-E5BD-493F-B547-3354078B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636AA-0467-4DF0-9E1C-4A8C83E80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05BA2-AA1B-4449-A55D-27EEFABA4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D4FE4-717D-420D-A99D-36287F5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BADE3-F001-4CFE-A33E-A4EE4D77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7CF0C-084C-4782-84A4-8DA302F5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EAED-3960-4105-B3C7-43C03952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7BDDB-B948-471A-A7E0-DC07BC86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B8004-D0D1-4F13-998F-521B21AF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89186-CA77-4540-9CDD-FF41A882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09D61-86E6-42D5-8BD7-DB3C1890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997CD-A7F5-4C5D-9700-04F9F682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0253-4694-4636-9D87-D943C190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6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E677-A5F7-4527-A99C-93D52923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5299-8BCF-43E7-9781-E8211924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E7012-B3B2-4C77-A0CE-2658A102A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B67DF-CFE6-4CD3-8715-50FCD72C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51D5-C5C9-4E35-ABF9-3BCADEA3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B1379-3CBB-4AB2-9192-17EADD45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40F2-654E-46A4-BE45-971A35D2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39DB-082F-400C-9F7D-C482A8DFC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4F34F-7648-446E-A7B0-38E5C6E77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02EA8-97A0-4575-8FD2-535566A1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4350B-12C8-4793-92F8-20F469DD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D5AD-01D7-4E49-92B5-699CFF35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8A83F-5F95-4D55-A1CC-AA5FC756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7BC9-B30A-4D30-A773-EE6A3A5D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8D0B-820B-4D8F-920F-9BFDF415E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383A-35EE-488C-BB3C-F503CDC8DD6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339C-C317-4EED-8CBF-3A78CE691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7C16-3C35-47B5-BFA8-C54755E8B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EDC4-6F29-431C-B5BC-AC3C184C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E658A4A-8F9E-4329-8E4D-0C30EFC2A58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4B0A2CF-5099-42C6-8DFD-B3CE265AE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7A7388FA-7509-4634-9F9A-D3070A1905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CD068C3C-7F6B-44C6-BE4C-19BE4446E5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F86811A5-CF40-436B-9EFC-94442E66A4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B74943C1-5675-484B-9F9B-A9DDBCF845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F85D639A-D25A-4CDF-9916-D6DBF8EA6B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8B09E457-F0F5-48AF-9EED-26861F434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5C32E143-1FE8-423C-9FE3-5CF57A1EC4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B8348A90-DAD1-44BF-9F1B-9116C72EC2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94B2934F-8E0A-4D6F-AB3B-D9286225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B427E974-FC8E-4DDA-AA7B-236B7C332B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B63D3BE3-F957-40AA-8665-5A21A85663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61A13AF0-C432-43AE-BCFC-D23639E6E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7E48C1CC-A850-477C-803E-E964F8DBEA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3B3DED19-DD08-4F2A-8856-1E705F265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103C314C-2A2B-4C54-B683-3218EF2DF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1D321F05-1118-4A1D-B4C9-0AAD1B32B2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B1F1E02E-8848-4B7A-A7E6-B755F7AA9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9A09262A-BA4F-4B03-8D39-0775D15B9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DEC26068-DD45-4D42-8954-F20EF7B259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6D4201EF-B1BD-4730-BA3E-9FEE057929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6C186F11-2ADD-4399-A6A0-5FAA7FBE4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320FE583-F1A6-4D48-8BDC-7A79A435E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708AD823-3BCC-4EC2-B04E-20E8A5BF7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076F8443-DF00-4E54-8D62-8E28E503E2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97551F4F-B943-4F48-9283-574FD4C36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3DB87C02-BC42-415A-94D0-690B32321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37D6ADE7-D6B5-4C2B-942A-92F9A33A6F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5D3D8799-70E7-4429-B041-1B48D8E5E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8BA202E9-F245-42A0-9892-D59A41244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052B3202-5AB7-4457-974D-F2CFE3573E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D50603E2-9C99-4CE4-A4B0-2BBD50ADD1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FF337D02-7CC7-475A-B61C-7A7B1D699D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66D2ED7A-3FE3-4CDC-836B-2D291F179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D23200CD-1FD4-4854-A68A-1838D07BAD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E408FD24-613A-4E36-9FEC-B56D7DB2C1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6AE82BCD-A721-4DB1-9574-191000FA6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44C17DB7-78F1-413B-942F-0F9675559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3C215452-BFA8-4217-8763-282EBFB852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510F5FE6-CD48-4232-B0B5-E41D6E626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4E14982E-B816-4BBE-8493-3D53C5EE8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335EDE64-6D64-4AC0-9859-D8D2EBC25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2E523575-F872-4908-AD6A-CEE0DB5BA7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BE76D8BB-0B98-47E5-82AA-B644536D43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203249A5-4D7D-4D68-AA5E-3DFB659C2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8C9E6825-989A-4113-B424-4439E037CA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EFCA249F-E44A-4808-BA66-EFC68E07B2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28FE3661-8834-4195-95DA-B409DE20A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03C7FA62-F763-4381-A850-2E9E08079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7E4F9437-0592-4F76-AF39-180C144E9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FB9F5B8C-6917-4DF2-869D-07BD65A8C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B66A1BD6-5D8C-4C2F-B9CA-8443041F9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C174DD8D-D48F-45DC-931B-06AACA365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DF31E95F-595D-48EA-9CA2-B0C4455272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E417F592-7FC2-4A4C-A2B2-87C8BED06E8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IN" altLang="en-US" sz="2400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E916E1D7-70DA-4133-AD91-22BBC93202FC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0C22F7B9-7B87-4F26-BE87-FE7549CF5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1E16F0B8-8521-4388-9598-27FC8851C68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DF06A826-2FCD-4FD0-9472-9E595BDA59A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1A2B3E51-A658-490E-98FD-B86972BD2F34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FAF51B82-C7C9-4148-852B-CA1FA92AC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89A9DED-2A58-4A72-994A-5A62929E8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418F68AF-4769-4297-B162-0D7E71DABE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AEEDFFC6-7E98-4B1A-84D5-734674F469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810AD47A-84DB-4A5F-9B13-8451E24E8C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010107-C43F-4745-BE1A-73C6A20072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0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../CSE%20305-SE/2-3.%20Syllabus-SE.docx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53" y="195108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Software Engineering</a:t>
            </a:r>
            <a:br>
              <a:rPr lang="en-US" sz="3200" dirty="0" smtClean="0"/>
            </a:br>
            <a:r>
              <a:rPr lang="en-US" sz="3200" dirty="0" smtClean="0"/>
              <a:t>CSE 305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IN" dirty="0" err="1" smtClean="0"/>
              <a:t>Dr.</a:t>
            </a:r>
            <a:r>
              <a:rPr lang="en-IN" dirty="0" smtClean="0"/>
              <a:t> Ramachandra Reddy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7A27-F988-4626-A004-F9F1F6116F1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2387" y="304800"/>
            <a:ext cx="8065827" cy="1143000"/>
          </a:xfrm>
        </p:spPr>
        <p:txBody>
          <a:bodyPr/>
          <a:lstStyle/>
          <a:p>
            <a:r>
              <a:rPr lang="en-US" dirty="0" smtClean="0"/>
              <a:t>Software Product Vs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Software Product : </a:t>
            </a:r>
            <a:r>
              <a:rPr lang="en-US" dirty="0" smtClean="0"/>
              <a:t>what is  delivered to the customer. It may include source code, specification document, manuals,  documentation, etc.</a:t>
            </a:r>
          </a:p>
          <a:p>
            <a:pPr algn="just"/>
            <a:r>
              <a:rPr lang="en-GB" altLang="ar-SA" dirty="0">
                <a:solidFill>
                  <a:schemeClr val="accent2"/>
                </a:solidFill>
              </a:rPr>
              <a:t>Software products</a:t>
            </a:r>
            <a:r>
              <a:rPr lang="en-GB" altLang="ar-SA" dirty="0"/>
              <a:t> may be developed for a </a:t>
            </a:r>
            <a:r>
              <a:rPr lang="en-GB" altLang="ar-SA" dirty="0">
                <a:solidFill>
                  <a:srgbClr val="C00000"/>
                </a:solidFill>
              </a:rPr>
              <a:t>particular customer </a:t>
            </a:r>
            <a:r>
              <a:rPr lang="en-GB" altLang="ar-SA" dirty="0"/>
              <a:t>or may be developed for a </a:t>
            </a:r>
            <a:r>
              <a:rPr lang="en-GB" altLang="ar-SA" dirty="0">
                <a:solidFill>
                  <a:srgbClr val="C00000"/>
                </a:solidFill>
              </a:rPr>
              <a:t>general market</a:t>
            </a:r>
            <a:endParaRPr lang="en-US" altLang="ar-SA" dirty="0">
              <a:solidFill>
                <a:srgbClr val="C0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Software Process:  </a:t>
            </a:r>
            <a:r>
              <a:rPr lang="en-US" dirty="0" smtClean="0"/>
              <a:t>Process is the way in which produce the software.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Application Domains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Application software</a:t>
            </a:r>
          </a:p>
          <a:p>
            <a:r>
              <a:rPr lang="en-US" dirty="0" smtClean="0"/>
              <a:t>Engineering/scientific software</a:t>
            </a:r>
          </a:p>
          <a:p>
            <a:r>
              <a:rPr lang="en-US" dirty="0" smtClean="0"/>
              <a:t>Embedded software</a:t>
            </a:r>
          </a:p>
          <a:p>
            <a:r>
              <a:rPr lang="en-US" dirty="0" smtClean="0"/>
              <a:t>Product line software</a:t>
            </a:r>
          </a:p>
          <a:p>
            <a:r>
              <a:rPr lang="en-US" dirty="0" smtClean="0"/>
              <a:t>Web applications</a:t>
            </a:r>
          </a:p>
          <a:p>
            <a:r>
              <a:rPr lang="en-US" dirty="0" smtClean="0"/>
              <a:t>Artificial intelligence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41612"/>
          </a:xfrm>
        </p:spPr>
        <p:txBody>
          <a:bodyPr/>
          <a:lstStyle/>
          <a:p>
            <a:r>
              <a:rPr lang="en-US" dirty="0"/>
              <a:t>Software Application Domains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16678" y="1514901"/>
            <a:ext cx="7765322" cy="534309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System Software:</a:t>
            </a:r>
          </a:p>
          <a:p>
            <a:pPr lvl="1"/>
            <a:r>
              <a:rPr lang="en-US" dirty="0" smtClean="0"/>
              <a:t>System software is a collection of programs written to service other programs.</a:t>
            </a:r>
          </a:p>
          <a:p>
            <a:pPr lvl="1"/>
            <a:r>
              <a:rPr lang="en-US" dirty="0" smtClean="0"/>
              <a:t>It is characterized by heavy interaction with computer hardware; heavy usage by multiple users; concurrent operation that requires scheduling, resource sharing, and sophisticated process management; complex data structures; and multiple external interfaces.</a:t>
            </a:r>
          </a:p>
          <a:p>
            <a:pPr lvl="1"/>
            <a:r>
              <a:rPr lang="en-US" dirty="0" smtClean="0"/>
              <a:t>Ex. Compilers, operating system, drivers etc.</a:t>
            </a:r>
          </a:p>
          <a:p>
            <a:r>
              <a:rPr lang="en-US" b="1" dirty="0" smtClean="0"/>
              <a:t>Business Software :</a:t>
            </a:r>
          </a:p>
          <a:p>
            <a:pPr lvl="1"/>
            <a:r>
              <a:rPr lang="en-US" dirty="0" smtClean="0"/>
              <a:t>Application software consists of standalone programs that solve a specific business need. </a:t>
            </a:r>
          </a:p>
          <a:p>
            <a:pPr lvl="1"/>
            <a:r>
              <a:rPr lang="en-US" dirty="0" smtClean="0"/>
              <a:t>Application software is used to control the business function in real-time. </a:t>
            </a:r>
          </a:p>
          <a:p>
            <a:r>
              <a:rPr lang="en-US" b="1" dirty="0" smtClean="0"/>
              <a:t>Engineering /Scientific software:</a:t>
            </a:r>
          </a:p>
          <a:p>
            <a:pPr lvl="1"/>
            <a:r>
              <a:rPr lang="en-US" dirty="0" smtClean="0"/>
              <a:t>Characterized by "number crunching" algorithms.</a:t>
            </a:r>
          </a:p>
          <a:p>
            <a:pPr lvl="1"/>
            <a:r>
              <a:rPr lang="en-US" dirty="0" smtClean="0"/>
              <a:t>Applications range from astronomy to volcano logy, from automotive stress analysis to space shuttle orbital dynamics, and from molecular biology to automated manufacturing.</a:t>
            </a:r>
          </a:p>
          <a:p>
            <a:pPr lvl="1"/>
            <a:r>
              <a:rPr lang="en-US" dirty="0" smtClean="0"/>
              <a:t>Ex. Computer Aided Design (CAD), system stimulation etc.</a:t>
            </a:r>
          </a:p>
        </p:txBody>
      </p:sp>
    </p:spTree>
    <p:extLst>
      <p:ext uri="{BB962C8B-B14F-4D97-AF65-F5344CB8AC3E}">
        <p14:creationId xmlns:p14="http://schemas.microsoft.com/office/powerpoint/2010/main" val="18936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68657"/>
          </a:xfrm>
        </p:spPr>
        <p:txBody>
          <a:bodyPr/>
          <a:lstStyle/>
          <a:p>
            <a:r>
              <a:rPr lang="en-US" dirty="0"/>
              <a:t>Software Application Domains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26290" y="873457"/>
            <a:ext cx="7765322" cy="5984543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Embedded Software:</a:t>
            </a:r>
          </a:p>
          <a:p>
            <a:pPr lvl="1"/>
            <a:r>
              <a:rPr lang="en-US" sz="1600" dirty="0" smtClean="0"/>
              <a:t>It resides in read-only memory and is used to control products and systems</a:t>
            </a:r>
          </a:p>
          <a:p>
            <a:pPr lvl="1"/>
            <a:r>
              <a:rPr lang="en-US" sz="1600" dirty="0" smtClean="0"/>
              <a:t>Embedded software  can perform limited and esoteric functions. </a:t>
            </a:r>
          </a:p>
          <a:p>
            <a:pPr lvl="1"/>
            <a:r>
              <a:rPr lang="en-US" sz="1600" dirty="0" smtClean="0"/>
              <a:t>Ex.  keypad control for a microwave oven.</a:t>
            </a:r>
          </a:p>
          <a:p>
            <a:endParaRPr lang="en-US" sz="1600" dirty="0" smtClean="0"/>
          </a:p>
          <a:p>
            <a:r>
              <a:rPr lang="en-US" sz="1600" b="1" dirty="0" smtClean="0"/>
              <a:t>Personal Computer software:</a:t>
            </a:r>
          </a:p>
          <a:p>
            <a:pPr lvl="1"/>
            <a:r>
              <a:rPr lang="en-US" sz="1600" dirty="0" smtClean="0"/>
              <a:t>Designed to provide a specific capability for use by many different customers, product line software can focus on a limited and esoteric marketplace.</a:t>
            </a:r>
          </a:p>
          <a:p>
            <a:pPr lvl="1"/>
            <a:r>
              <a:rPr lang="en-US" sz="1600" dirty="0" smtClean="0"/>
              <a:t>Ex. Word processing, spreadsheet, CG, multimedia, etc.</a:t>
            </a:r>
          </a:p>
          <a:p>
            <a:r>
              <a:rPr lang="en-US" sz="1600" b="1" dirty="0" smtClean="0"/>
              <a:t>Web Applications:</a:t>
            </a:r>
          </a:p>
          <a:p>
            <a:pPr lvl="1"/>
            <a:r>
              <a:rPr lang="en-US" sz="1600" dirty="0" smtClean="0"/>
              <a:t>Web apps can be little more than a set of linked hypertext files.</a:t>
            </a:r>
          </a:p>
          <a:p>
            <a:pPr lvl="1"/>
            <a:r>
              <a:rPr lang="en-US" sz="1600" dirty="0" smtClean="0"/>
              <a:t>It evolving into sophisticated computing environments that not only provide standalone features, functions but also integrated with corporate database and business applications.</a:t>
            </a:r>
          </a:p>
          <a:p>
            <a:r>
              <a:rPr lang="en-US" sz="1600" b="1" dirty="0" smtClean="0"/>
              <a:t>Artificial Intelligence software</a:t>
            </a:r>
          </a:p>
          <a:p>
            <a:pPr lvl="1"/>
            <a:r>
              <a:rPr lang="en-US" sz="1600" dirty="0" smtClean="0"/>
              <a:t>AI software makes use of non-numerical algorithms to solve complex problems that are not amenable to computation or straightforward analysis</a:t>
            </a:r>
          </a:p>
          <a:p>
            <a:pPr lvl="1"/>
            <a:r>
              <a:rPr lang="en-US" sz="1600" dirty="0" smtClean="0"/>
              <a:t>Ex. Robotics, expert system, game playing, pattern Recognition, ANN etc.</a:t>
            </a:r>
          </a:p>
        </p:txBody>
      </p:sp>
    </p:spTree>
    <p:extLst>
      <p:ext uri="{BB962C8B-B14F-4D97-AF65-F5344CB8AC3E}">
        <p14:creationId xmlns:p14="http://schemas.microsoft.com/office/powerpoint/2010/main" val="5485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41612"/>
          </a:xfrm>
        </p:spPr>
        <p:txBody>
          <a:bodyPr/>
          <a:lstStyle/>
          <a:p>
            <a:r>
              <a:rPr lang="en-IN" dirty="0"/>
              <a:t>Software Applications –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1146412"/>
            <a:ext cx="8352430" cy="4114800"/>
          </a:xfrm>
        </p:spPr>
        <p:txBody>
          <a:bodyPr/>
          <a:lstStyle/>
          <a:p>
            <a:r>
              <a:rPr lang="en-US" sz="2600" dirty="0"/>
              <a:t>Open world computing—pervasive, distributed computing</a:t>
            </a:r>
          </a:p>
          <a:p>
            <a:r>
              <a:rPr lang="en-US" sz="2600" dirty="0" smtClean="0"/>
              <a:t>Ubiquitous </a:t>
            </a:r>
            <a:r>
              <a:rPr lang="en-US" sz="2600" dirty="0"/>
              <a:t>computing—wireless networks</a:t>
            </a:r>
          </a:p>
          <a:p>
            <a:r>
              <a:rPr lang="en-US" sz="2600" dirty="0" err="1" smtClean="0"/>
              <a:t>Netsourcing</a:t>
            </a:r>
            <a:r>
              <a:rPr lang="en-US" sz="2600" dirty="0" smtClean="0"/>
              <a:t>—the </a:t>
            </a:r>
            <a:r>
              <a:rPr lang="en-US" sz="2600" dirty="0"/>
              <a:t>Web as a computing engine</a:t>
            </a:r>
          </a:p>
          <a:p>
            <a:r>
              <a:rPr lang="en-US" sz="2600" dirty="0" smtClean="0"/>
              <a:t>Open </a:t>
            </a:r>
            <a:r>
              <a:rPr lang="en-US" sz="2600" dirty="0"/>
              <a:t>source—”free” source code open to the computing community (a blessing, but also </a:t>
            </a:r>
            <a:r>
              <a:rPr lang="en-US" sz="2600" dirty="0" smtClean="0"/>
              <a:t>a potential </a:t>
            </a:r>
            <a:r>
              <a:rPr lang="en-US" sz="2600" dirty="0"/>
              <a:t>curse</a:t>
            </a:r>
            <a:r>
              <a:rPr lang="en-US" sz="2600" dirty="0" smtClean="0"/>
              <a:t>!)</a:t>
            </a:r>
          </a:p>
          <a:p>
            <a:r>
              <a:rPr lang="en-US" sz="2600" dirty="0" smtClean="0"/>
              <a:t>And also …</a:t>
            </a:r>
          </a:p>
          <a:p>
            <a:r>
              <a:rPr lang="en-US" sz="2600" dirty="0" smtClean="0"/>
              <a:t>Data </a:t>
            </a:r>
            <a:r>
              <a:rPr lang="en-US" sz="2600" dirty="0"/>
              <a:t>mining</a:t>
            </a:r>
          </a:p>
          <a:p>
            <a:r>
              <a:rPr lang="en-US" sz="2600" dirty="0" smtClean="0"/>
              <a:t>Grid </a:t>
            </a:r>
            <a:r>
              <a:rPr lang="en-US" sz="2600" dirty="0"/>
              <a:t>computing</a:t>
            </a:r>
          </a:p>
          <a:p>
            <a:r>
              <a:rPr lang="en-US" sz="2600" dirty="0" smtClean="0"/>
              <a:t>Cognitive </a:t>
            </a:r>
            <a:r>
              <a:rPr lang="en-US" sz="2600" dirty="0"/>
              <a:t>machines</a:t>
            </a:r>
          </a:p>
          <a:p>
            <a:r>
              <a:rPr lang="en-US" sz="2600" dirty="0" smtClean="0"/>
              <a:t>Software </a:t>
            </a:r>
            <a:r>
              <a:rPr lang="en-US" sz="2600" dirty="0"/>
              <a:t>for nanotechnologies</a:t>
            </a:r>
            <a:endParaRPr lang="en-IN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0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Hardware vs. Software</a:t>
            </a:r>
            <a:endParaRPr lang="en-US"/>
          </a:p>
        </p:txBody>
      </p:sp>
      <p:graphicFrame>
        <p:nvGraphicFramePr>
          <p:cNvPr id="33795" name="Group 3"/>
          <p:cNvGraphicFramePr>
            <a:graphicFrameLocks noGrp="1"/>
          </p:cNvGraphicFramePr>
          <p:nvPr>
            <p:ph type="tbl" idx="1"/>
          </p:nvPr>
        </p:nvGraphicFramePr>
        <p:xfrm>
          <a:off x="566738" y="1752600"/>
          <a:ext cx="8839200" cy="2760663"/>
        </p:xfrm>
        <a:graphic>
          <a:graphicData uri="http://schemas.openxmlformats.org/drawingml/2006/table">
            <a:tbl>
              <a:tblPr/>
              <a:tblGrid>
                <a:gridCol w="442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Hardware</a:t>
                      </a:r>
                    </a:p>
                  </a:txBody>
                  <a:tcPr marL="457200" marR="457200" marT="228600" marB="2286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Software</a:t>
                      </a:r>
                    </a:p>
                  </a:txBody>
                  <a:tcPr marL="457200" marR="457200" marT="228600" marB="2286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Manufactured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wear out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Built using components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Relatively simple</a:t>
                      </a:r>
                    </a:p>
                  </a:txBody>
                  <a:tcPr marL="457200" marR="457200" marT="228600" marB="2286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Developed/ engineered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deteriorate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Custom built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Complex</a:t>
                      </a:r>
                    </a:p>
                  </a:txBody>
                  <a:tcPr marL="457200" marR="457200" marT="228600" marB="2286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456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88740" cy="1143000"/>
          </a:xfrm>
        </p:spPr>
        <p:txBody>
          <a:bodyPr/>
          <a:lstStyle/>
          <a:p>
            <a:r>
              <a:rPr lang="en-US" altLang="zh-CN" dirty="0" smtClean="0"/>
              <a:t>Manufacturing vs. Development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 dirty="0" smtClean="0"/>
              <a:t>Once a hardware product has been manufactured, it is difficult or impossible to modify.  In contrast, software products are routinely modified and upgraded.</a:t>
            </a:r>
          </a:p>
          <a:p>
            <a:pPr algn="just"/>
            <a:r>
              <a:rPr lang="en-US" altLang="zh-CN" sz="2800" dirty="0" smtClean="0"/>
              <a:t>In hardware, hiring more people allows you to accomplish more work, but the same does not necessarily hold true in software engineering.</a:t>
            </a:r>
          </a:p>
          <a:p>
            <a:pPr algn="just"/>
            <a:r>
              <a:rPr lang="en-US" altLang="zh-CN" sz="2800" dirty="0" smtClean="0"/>
              <a:t>Unlike hardware, software costs are concentrated in design rather than production.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94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curve for 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94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Failure curve for Software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23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28600" y="5332071"/>
            <a:ext cx="8610600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en-US" sz="1800" dirty="0"/>
              <a:t>When a hardware component wears out, it is replaced by a spare part.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en-US" sz="1800" dirty="0"/>
              <a:t>There are no software spare parts. Every software failure indicates an error in design or in the process through which design was translated into machine executable code. </a:t>
            </a:r>
          </a:p>
        </p:txBody>
      </p:sp>
    </p:spTree>
    <p:extLst>
      <p:ext uri="{BB962C8B-B14F-4D97-AF65-F5344CB8AC3E}">
        <p14:creationId xmlns:p14="http://schemas.microsoft.com/office/powerpoint/2010/main" val="153427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characteristics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Software is developed or engineered; it is not manufactured.</a:t>
            </a:r>
          </a:p>
          <a:p>
            <a:pPr algn="just"/>
            <a:r>
              <a:rPr lang="en-US" dirty="0" smtClean="0"/>
              <a:t>Software does not “wear out” but it does deteriorate. </a:t>
            </a:r>
          </a:p>
          <a:p>
            <a:pPr algn="just"/>
            <a:r>
              <a:rPr lang="en-US" dirty="0"/>
              <a:t>Software continues to be custom built, as industry is moving toward component based </a:t>
            </a:r>
            <a:r>
              <a:rPr lang="en-US" dirty="0" smtClean="0"/>
              <a:t>construction.</a:t>
            </a:r>
            <a:endParaRPr lang="en-US" dirty="0"/>
          </a:p>
          <a:p>
            <a:pPr algn="just"/>
            <a:r>
              <a:rPr lang="en-US" dirty="0" smtClean="0"/>
              <a:t>Reusability of components.</a:t>
            </a:r>
          </a:p>
          <a:p>
            <a:pPr algn="just"/>
            <a:r>
              <a:rPr lang="en-US" dirty="0" smtClean="0"/>
              <a:t>Software is flexible.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044"/>
            <a:ext cx="7772400" cy="753291"/>
          </a:xfrm>
        </p:spPr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731515"/>
            <a:ext cx="8338456" cy="4791891"/>
          </a:xfrm>
        </p:spPr>
        <p:txBody>
          <a:bodyPr/>
          <a:lstStyle/>
          <a:p>
            <a:endParaRPr lang="en-IN" dirty="0" smtClean="0">
              <a:hlinkClick r:id="rId2" action="ppaction://hlinkfile"/>
            </a:endParaRPr>
          </a:p>
          <a:p>
            <a:endParaRPr lang="en-IN" dirty="0">
              <a:hlinkClick r:id="rId2" action="ppaction://hlinkfile"/>
            </a:endParaRPr>
          </a:p>
          <a:p>
            <a:r>
              <a:rPr lang="en-IN" dirty="0" smtClean="0">
                <a:hlinkClick r:id="rId2" action="ppaction://hlinkfile"/>
              </a:rPr>
              <a:t>..\..\..\CSE 305-SE\2-3. Syllabus-SE.docx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i="1" dirty="0" smtClean="0"/>
              <a:t>“</a:t>
            </a:r>
            <a:r>
              <a:rPr lang="en-US" sz="2200" i="1" dirty="0"/>
              <a:t>The </a:t>
            </a:r>
            <a:r>
              <a:rPr lang="en-US" sz="2200" b="1" i="1" dirty="0"/>
              <a:t>systematic </a:t>
            </a:r>
            <a:r>
              <a:rPr lang="en-US" sz="2200" i="1" dirty="0"/>
              <a:t>and </a:t>
            </a:r>
            <a:r>
              <a:rPr lang="en-US" sz="2200" b="1" i="1" dirty="0"/>
              <a:t>regular application of scientific and mathematical knowledge </a:t>
            </a:r>
            <a:r>
              <a:rPr lang="en-US" sz="2200" i="1" dirty="0"/>
              <a:t>to the design, construction, and operation of machines, systems, and so on of </a:t>
            </a:r>
            <a:r>
              <a:rPr lang="en-US" sz="2200" b="1" i="1" dirty="0"/>
              <a:t>practical use </a:t>
            </a:r>
            <a:r>
              <a:rPr lang="en-US" sz="2200" i="1" dirty="0"/>
              <a:t>and, hence, of </a:t>
            </a:r>
            <a:r>
              <a:rPr lang="en-US" sz="2200" b="1" i="1" dirty="0"/>
              <a:t>economic value. </a:t>
            </a:r>
            <a:endParaRPr lang="en-US" sz="2200" b="1" i="1" dirty="0" smtClean="0"/>
          </a:p>
          <a:p>
            <a:pPr algn="just"/>
            <a:endParaRPr lang="en-IN" sz="2200" dirty="0"/>
          </a:p>
          <a:p>
            <a:pPr algn="just"/>
            <a:r>
              <a:rPr lang="en-US" sz="2200" i="1" dirty="0"/>
              <a:t>Particular characteristic of engineers is that they take seriously their </a:t>
            </a:r>
            <a:r>
              <a:rPr lang="en-US" sz="2200" b="1" i="1" dirty="0"/>
              <a:t>responsibility for correctness, suitability, and safety of the results </a:t>
            </a:r>
            <a:r>
              <a:rPr lang="en-US" sz="2200" i="1" dirty="0"/>
              <a:t>of their efforts. </a:t>
            </a:r>
            <a:endParaRPr lang="en-US" sz="2200" i="1" dirty="0" smtClean="0"/>
          </a:p>
          <a:p>
            <a:pPr algn="just"/>
            <a:r>
              <a:rPr lang="en-US" sz="2200" i="1" dirty="0" smtClean="0"/>
              <a:t>In </a:t>
            </a:r>
            <a:r>
              <a:rPr lang="en-US" sz="2200" i="1" dirty="0"/>
              <a:t>this regard they consider themselves to be responsible to their customer (including their employers where relevant), to the users of their machines and systems, and to the public at large.” </a:t>
            </a: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4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8" y="1905000"/>
            <a:ext cx="5745706" cy="37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1447800"/>
            <a:ext cx="7772400" cy="4114800"/>
          </a:xfrm>
        </p:spPr>
        <p:txBody>
          <a:bodyPr>
            <a:noAutofit/>
          </a:bodyPr>
          <a:lstStyle/>
          <a:p>
            <a:r>
              <a:rPr lang="en-US" sz="2400" b="1" dirty="0"/>
              <a:t>Software engineering </a:t>
            </a:r>
            <a:r>
              <a:rPr lang="en-US" sz="2400" dirty="0"/>
              <a:t>is: the systematic use of many disciplines, tools, and resources for the practical application.</a:t>
            </a:r>
          </a:p>
          <a:p>
            <a:r>
              <a:rPr lang="en-US" sz="2400" dirty="0"/>
              <a:t> This is a </a:t>
            </a:r>
            <a:r>
              <a:rPr lang="en-US" sz="2400" b="1" dirty="0"/>
              <a:t>broad definition </a:t>
            </a:r>
            <a:r>
              <a:rPr lang="en-US" sz="2400" dirty="0"/>
              <a:t>which includes everything </a:t>
            </a:r>
            <a:r>
              <a:rPr lang="en-US" sz="2400" b="1" dirty="0"/>
              <a:t>except</a:t>
            </a:r>
            <a:r>
              <a:rPr lang="en-US" sz="2400" dirty="0"/>
              <a:t> hardware.</a:t>
            </a:r>
          </a:p>
          <a:p>
            <a:r>
              <a:rPr lang="en-US" sz="2400" dirty="0" smtClean="0"/>
              <a:t>According </a:t>
            </a:r>
            <a:r>
              <a:rPr lang="en-US" sz="2400" dirty="0"/>
              <a:t>to Fritz Bauer :Software engineering is the establishment and use of sound engineering principles in order to obtain economically software that is reliable and works efficiently on real machines.</a:t>
            </a:r>
          </a:p>
          <a:p>
            <a:endParaRPr lang="en-US" sz="2400" dirty="0"/>
          </a:p>
          <a:p>
            <a:r>
              <a:rPr lang="en-US" sz="2400" dirty="0"/>
              <a:t>According to IEEE : Software Engineering is  a a systematic, disciplined, quantifiable approach to the development, operation, and maintenance of software.</a:t>
            </a:r>
          </a:p>
        </p:txBody>
      </p:sp>
    </p:spTree>
    <p:extLst>
      <p:ext uri="{BB962C8B-B14F-4D97-AF65-F5344CB8AC3E}">
        <p14:creationId xmlns:p14="http://schemas.microsoft.com/office/powerpoint/2010/main" val="9023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8089" y="458666"/>
            <a:ext cx="7772400" cy="1055077"/>
          </a:xfrm>
        </p:spPr>
        <p:txBody>
          <a:bodyPr/>
          <a:lstStyle/>
          <a:p>
            <a:pPr eaLnBrk="1" hangingPunct="1"/>
            <a:r>
              <a:rPr lang="en-GB" altLang="en-US" sz="3323"/>
              <a:t>What is the difference between software engineering and computer science?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015512" y="2066192"/>
            <a:ext cx="3556488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215" b="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562708" y="1951893"/>
            <a:ext cx="3681046" cy="546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en-US" sz="2954">
                <a:solidFill>
                  <a:schemeClr val="accent2"/>
                </a:solidFill>
              </a:rPr>
              <a:t>Computer Science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4572000" y="1951893"/>
            <a:ext cx="3993174" cy="546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en-US" sz="2954">
                <a:solidFill>
                  <a:srgbClr val="FF0000"/>
                </a:solidFill>
              </a:rPr>
              <a:t>Software Engineering</a:t>
            </a:r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2813539" y="2444262"/>
            <a:ext cx="3556489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585" b="0"/>
              <a:t>is concerned with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422031" y="4765431"/>
            <a:ext cx="8229600" cy="191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585" i="1">
                <a:solidFill>
                  <a:schemeClr val="accent2"/>
                </a:solidFill>
              </a:rPr>
              <a:t>Computer science theories</a:t>
            </a:r>
            <a:r>
              <a:rPr lang="en-GB" altLang="en-US" sz="2585" b="0"/>
              <a:t> are currently insufficient to act as a complete underpinning for software engineering, BUT it is a foundation for practical aspects of software engineering</a:t>
            </a:r>
            <a:r>
              <a:rPr lang="en-GB" altLang="en-US" sz="3323" b="0"/>
              <a:t>  	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5912" y="2504343"/>
            <a:ext cx="3884734" cy="1949656"/>
            <a:chOff x="277" y="1529"/>
            <a:chExt cx="2496" cy="2669"/>
          </a:xfrm>
        </p:grpSpPr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277" y="2127"/>
              <a:ext cx="2496" cy="20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en-GB" altLang="en-US" sz="1846" b="0"/>
                <a:t> theory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en-GB" altLang="en-US" sz="1846" b="0"/>
                <a:t> fundamentals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endParaRPr lang="en-GB" altLang="en-US" sz="1846" b="0"/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GB" altLang="en-US" sz="1846" b="0"/>
                <a:t>Algorithms, date structures, complexity theory, numerical methods</a:t>
              </a:r>
            </a:p>
          </p:txBody>
        </p:sp>
        <p:sp>
          <p:nvSpPr>
            <p:cNvPr id="13325" name="Line 19"/>
            <p:cNvSpPr>
              <a:spLocks noChangeShapeType="1"/>
            </p:cNvSpPr>
            <p:nvPr/>
          </p:nvSpPr>
          <p:spPr bwMode="auto">
            <a:xfrm>
              <a:off x="693" y="1529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62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95446" y="2504343"/>
            <a:ext cx="3985846" cy="1956732"/>
            <a:chOff x="3136" y="1529"/>
            <a:chExt cx="2816" cy="2573"/>
          </a:xfrm>
        </p:grpSpPr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3136" y="2113"/>
              <a:ext cx="2816" cy="19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en-GB" altLang="en-US" sz="1846" b="0"/>
                <a:t>the practicalities of developing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en-GB" altLang="en-US" sz="1846" b="0"/>
                <a:t>delivering useful software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GB" altLang="en-US" sz="1846" b="0"/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GB" altLang="en-US" sz="1846" b="0"/>
                <a:t>SE deals with practical problems in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GB" altLang="en-US" sz="1846" b="0"/>
                <a:t>complex software products</a:t>
              </a:r>
            </a:p>
          </p:txBody>
        </p:sp>
        <p:sp>
          <p:nvSpPr>
            <p:cNvPr id="13323" name="Line 20"/>
            <p:cNvSpPr>
              <a:spLocks noChangeShapeType="1"/>
            </p:cNvSpPr>
            <p:nvPr/>
          </p:nvSpPr>
          <p:spPr bwMode="auto">
            <a:xfrm>
              <a:off x="5477" y="1529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662"/>
            </a:p>
          </p:txBody>
        </p:sp>
      </p:grpSp>
    </p:spTree>
    <p:extLst>
      <p:ext uri="{BB962C8B-B14F-4D97-AF65-F5344CB8AC3E}">
        <p14:creationId xmlns:p14="http://schemas.microsoft.com/office/powerpoint/2010/main" val="4418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7089" y="437603"/>
            <a:ext cx="7772400" cy="1055077"/>
          </a:xfrm>
        </p:spPr>
        <p:txBody>
          <a:bodyPr/>
          <a:lstStyle/>
          <a:p>
            <a:r>
              <a:rPr lang="en-GB" altLang="en-US" sz="3323" dirty="0"/>
              <a:t>What is the difference between software engineering and system engineering?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89" y="1951893"/>
            <a:ext cx="8229600" cy="42525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585" b="1">
                <a:solidFill>
                  <a:schemeClr val="accent2"/>
                </a:solidFill>
              </a:rPr>
              <a:t>Software engineering</a:t>
            </a:r>
            <a:r>
              <a:rPr lang="en-GB" altLang="en-US" sz="2585"/>
              <a:t> is part of </a:t>
            </a:r>
            <a:r>
              <a:rPr lang="en-GB" altLang="en-US" sz="2585" b="1">
                <a:solidFill>
                  <a:schemeClr val="accent2"/>
                </a:solidFill>
              </a:rPr>
              <a:t>System engineering</a:t>
            </a:r>
          </a:p>
          <a:p>
            <a:pPr>
              <a:lnSpc>
                <a:spcPct val="90000"/>
              </a:lnSpc>
            </a:pPr>
            <a:r>
              <a:rPr lang="en-GB" altLang="en-US" sz="2585" b="1">
                <a:solidFill>
                  <a:schemeClr val="accent2"/>
                </a:solidFill>
              </a:rPr>
              <a:t>System engineering</a:t>
            </a:r>
            <a:r>
              <a:rPr lang="en-GB" altLang="en-US" sz="2585"/>
              <a:t> is concerned with all aspects of computer-based systems development including </a:t>
            </a:r>
          </a:p>
          <a:p>
            <a:pPr lvl="1">
              <a:lnSpc>
                <a:spcPct val="90000"/>
              </a:lnSpc>
            </a:pPr>
            <a:r>
              <a:rPr lang="en-GB" altLang="en-US" sz="2215">
                <a:solidFill>
                  <a:srgbClr val="FC1833"/>
                </a:solidFill>
              </a:rPr>
              <a:t>hardware</a:t>
            </a:r>
            <a:r>
              <a:rPr lang="en-GB" altLang="en-US" sz="2215"/>
              <a:t>, </a:t>
            </a:r>
          </a:p>
          <a:p>
            <a:pPr lvl="1">
              <a:lnSpc>
                <a:spcPct val="90000"/>
              </a:lnSpc>
            </a:pPr>
            <a:r>
              <a:rPr lang="en-GB" altLang="en-US" sz="2215">
                <a:solidFill>
                  <a:srgbClr val="FC1833"/>
                </a:solidFill>
              </a:rPr>
              <a:t>software</a:t>
            </a:r>
            <a:r>
              <a:rPr lang="en-GB" altLang="en-US" sz="2215"/>
              <a:t> and </a:t>
            </a:r>
          </a:p>
          <a:p>
            <a:pPr lvl="1">
              <a:lnSpc>
                <a:spcPct val="90000"/>
              </a:lnSpc>
            </a:pPr>
            <a:r>
              <a:rPr lang="en-GB" altLang="en-US" sz="2215">
                <a:solidFill>
                  <a:srgbClr val="FC1833"/>
                </a:solidFill>
              </a:rPr>
              <a:t>process engineering</a:t>
            </a:r>
          </a:p>
          <a:p>
            <a:pPr>
              <a:lnSpc>
                <a:spcPct val="90000"/>
              </a:lnSpc>
            </a:pPr>
            <a:r>
              <a:rPr lang="en-GB" altLang="en-US" sz="2585" b="1">
                <a:solidFill>
                  <a:schemeClr val="accent2"/>
                </a:solidFill>
              </a:rPr>
              <a:t>System engineers</a:t>
            </a:r>
            <a:r>
              <a:rPr lang="en-GB" altLang="en-US" sz="2585"/>
              <a:t> are involved in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585" b="1">
                <a:solidFill>
                  <a:srgbClr val="FF9900"/>
                </a:solidFill>
              </a:rPr>
              <a:t>		</a:t>
            </a:r>
            <a:r>
              <a:rPr lang="en-GB" altLang="en-US" sz="2585" b="1">
                <a:solidFill>
                  <a:srgbClr val="660033"/>
                </a:solidFill>
              </a:rPr>
              <a:t>system</a:t>
            </a:r>
            <a:r>
              <a:rPr lang="en-GB" altLang="en-US" sz="2585">
                <a:solidFill>
                  <a:srgbClr val="660033"/>
                </a:solidFill>
              </a:rPr>
              <a:t> </a:t>
            </a:r>
            <a:r>
              <a:rPr lang="en-GB" altLang="en-US" sz="2585" b="1">
                <a:solidFill>
                  <a:srgbClr val="660033"/>
                </a:solidFill>
              </a:rPr>
              <a:t>specification</a:t>
            </a:r>
            <a:r>
              <a:rPr lang="en-GB" altLang="en-US" sz="2585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585" b="1">
                <a:solidFill>
                  <a:srgbClr val="660033"/>
                </a:solidFill>
              </a:rPr>
              <a:t>		architectural design</a:t>
            </a:r>
            <a:r>
              <a:rPr lang="en-GB" altLang="en-US" sz="2585"/>
              <a:t>,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585" b="1">
                <a:solidFill>
                  <a:srgbClr val="660033"/>
                </a:solidFill>
              </a:rPr>
              <a:t>		integration</a:t>
            </a:r>
            <a:r>
              <a:rPr lang="en-GB" altLang="en-US" sz="2585"/>
              <a:t> and </a:t>
            </a:r>
            <a:r>
              <a:rPr lang="en-GB" altLang="en-US" sz="2585" b="1">
                <a:solidFill>
                  <a:srgbClr val="660033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3412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need Software Engineering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950958" cy="4114800"/>
          </a:xfrm>
        </p:spPr>
        <p:txBody>
          <a:bodyPr/>
          <a:lstStyle/>
          <a:p>
            <a:r>
              <a:rPr lang="en-US" sz="2400" dirty="0" smtClean="0"/>
              <a:t>It </a:t>
            </a:r>
            <a:r>
              <a:rPr lang="en-US" sz="2400" dirty="0"/>
              <a:t>allows you to improve the quality of the software products.</a:t>
            </a:r>
          </a:p>
          <a:p>
            <a:r>
              <a:rPr lang="en-US" sz="2400" dirty="0"/>
              <a:t>To increase productivity </a:t>
            </a:r>
            <a:r>
              <a:rPr lang="en-US" sz="2400" dirty="0" smtClean="0"/>
              <a:t>&amp; Provide </a:t>
            </a:r>
            <a:r>
              <a:rPr lang="en-US" sz="2400" dirty="0"/>
              <a:t>job satisfaction to software professionals.</a:t>
            </a:r>
          </a:p>
          <a:p>
            <a:r>
              <a:rPr lang="en-US" sz="2400" dirty="0"/>
              <a:t>It will enable you to control software schedules and to plan effectively.</a:t>
            </a:r>
          </a:p>
          <a:p>
            <a:r>
              <a:rPr lang="en-US" sz="2400" dirty="0"/>
              <a:t>It helps to reduce the cost of software development.</a:t>
            </a:r>
          </a:p>
          <a:p>
            <a:r>
              <a:rPr lang="en-US" sz="2400" dirty="0"/>
              <a:t>Allow you to meet the customers' needs and requirements.</a:t>
            </a:r>
          </a:p>
          <a:p>
            <a:r>
              <a:rPr lang="en-US" sz="2400" dirty="0" smtClean="0"/>
              <a:t>It helps you to support the engineers' activities systematically and efficiently.</a:t>
            </a:r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2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ENGINEERING: A LAYERED TECHNOLOGY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800" y="2687205"/>
            <a:ext cx="7764463" cy="251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52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en-US" sz="3400"/>
              <a:t>Layered Technology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0352" y="986050"/>
            <a:ext cx="8333647" cy="4191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/>
              <a:t>A quality Focus</a:t>
            </a:r>
          </a:p>
          <a:p>
            <a:r>
              <a:rPr lang="en-US" altLang="en-US" sz="2200" dirty="0"/>
              <a:t>Every organization is rest on its commitment to quality.</a:t>
            </a:r>
          </a:p>
          <a:p>
            <a:r>
              <a:rPr lang="en-US" altLang="en-US" sz="2200" dirty="0"/>
              <a:t>Total quality management, Six Sigma, or similar  continuous improvement culture and it is this culture ultimately leads to development of increasingly more effective approaches to software engineering.</a:t>
            </a:r>
          </a:p>
          <a:p>
            <a:r>
              <a:rPr lang="en-US" altLang="en-US" sz="2200" dirty="0"/>
              <a:t>The bedrock that supports software engineering is a quality focus.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 smtClean="0"/>
              <a:t>Process</a:t>
            </a:r>
            <a:r>
              <a:rPr lang="en-US" altLang="en-US" sz="2200" b="1" dirty="0"/>
              <a:t>:</a:t>
            </a:r>
          </a:p>
          <a:p>
            <a:r>
              <a:rPr lang="en-US" altLang="en-US" sz="2200" dirty="0"/>
              <a:t>It’s a foundation layer for software engineering.</a:t>
            </a:r>
          </a:p>
          <a:p>
            <a:r>
              <a:rPr lang="en-US" altLang="en-US" sz="2200" dirty="0"/>
              <a:t>It’s define </a:t>
            </a:r>
            <a:r>
              <a:rPr lang="en-US" altLang="en-US" sz="2200" b="1" dirty="0"/>
              <a:t>framework</a:t>
            </a:r>
            <a:r>
              <a:rPr lang="en-US" altLang="en-US" sz="2200" dirty="0"/>
              <a:t> for a set of </a:t>
            </a:r>
            <a:r>
              <a:rPr lang="en-US" altLang="en-US" sz="2200" i="1" dirty="0"/>
              <a:t>key process areas</a:t>
            </a:r>
            <a:r>
              <a:rPr lang="en-US" altLang="en-US" sz="2200" dirty="0"/>
              <a:t> (KRA) </a:t>
            </a:r>
            <a:r>
              <a:rPr lang="en-GB" altLang="en-US" sz="2200" dirty="0" smtClean="0">
                <a:cs typeface="Times New Roman" panose="02020603050405020304" pitchFamily="18" charset="0"/>
              </a:rPr>
              <a:t>for </a:t>
            </a:r>
            <a:r>
              <a:rPr lang="en-GB" altLang="en-US" sz="2200" dirty="0">
                <a:cs typeface="Times New Roman" panose="02020603050405020304" pitchFamily="18" charset="0"/>
              </a:rPr>
              <a:t>effectively manage and deliver quality software in a cost effective manner</a:t>
            </a:r>
            <a:r>
              <a:rPr lang="en-US" altLang="en-US" sz="2200" i="1" dirty="0"/>
              <a:t> </a:t>
            </a:r>
          </a:p>
          <a:p>
            <a:r>
              <a:rPr lang="en-GB" altLang="en-US" sz="2200" dirty="0">
                <a:cs typeface="Times New Roman" panose="02020603050405020304" pitchFamily="18" charset="0"/>
              </a:rPr>
              <a:t>The processes define the tasks to be performed and the order in which they are to be performed</a:t>
            </a:r>
            <a:r>
              <a:rPr lang="en-US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23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346" y="1143000"/>
            <a:ext cx="7765322" cy="4648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/>
              <a:t>Methods:</a:t>
            </a:r>
          </a:p>
          <a:p>
            <a:r>
              <a:rPr lang="en-US" altLang="en-US" sz="2200" dirty="0"/>
              <a:t>It provide the technical </a:t>
            </a:r>
            <a:r>
              <a:rPr lang="en-US" altLang="en-US" sz="2200" b="1" dirty="0"/>
              <a:t>how-</a:t>
            </a:r>
            <a:r>
              <a:rPr lang="en-US" altLang="en-US" sz="2200" b="1" dirty="0" err="1"/>
              <a:t>to's</a:t>
            </a:r>
            <a:r>
              <a:rPr lang="en-US" altLang="en-US" sz="2200" b="1" dirty="0"/>
              <a:t> </a:t>
            </a:r>
            <a:r>
              <a:rPr lang="en-US" altLang="en-US" sz="2200" dirty="0"/>
              <a:t>for building software.</a:t>
            </a:r>
          </a:p>
          <a:p>
            <a:r>
              <a:rPr lang="en-US" altLang="en-US" sz="2200" dirty="0"/>
              <a:t>Methods encompass a broad array of tasks that include requirements analysis, design, program construction, testing, and support.</a:t>
            </a:r>
          </a:p>
          <a:p>
            <a:r>
              <a:rPr lang="en-GB" altLang="en-US" sz="2200" dirty="0">
                <a:cs typeface="Times New Roman" panose="02020603050405020304" pitchFamily="18" charset="0"/>
              </a:rPr>
              <a:t>There could be more than one technique to perform a task and different techniques could be used in different situations.</a:t>
            </a:r>
            <a:r>
              <a:rPr lang="en-US" altLang="en-US" sz="22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b="1" dirty="0"/>
              <a:t>Tools</a:t>
            </a:r>
            <a:r>
              <a:rPr lang="en-US" altLang="en-US" sz="2200" dirty="0"/>
              <a:t>:</a:t>
            </a:r>
          </a:p>
          <a:p>
            <a:r>
              <a:rPr lang="en-US" altLang="en-US" sz="2200" dirty="0"/>
              <a:t>Provide automated or semi-automated support for the process, methods and quality control. </a:t>
            </a:r>
          </a:p>
          <a:p>
            <a:r>
              <a:rPr lang="en-US" altLang="en-US" sz="2200" dirty="0"/>
              <a:t>When tools are integrated so that information created by one tool can be used by another, a system for the support of software development, called </a:t>
            </a:r>
            <a:r>
              <a:rPr lang="en-US" altLang="en-US" sz="2200" b="1" i="1" dirty="0"/>
              <a:t>computer-aided software engineering (CASE)</a:t>
            </a:r>
            <a:endParaRPr lang="en-US" altLang="en-US" sz="2200" b="1" dirty="0"/>
          </a:p>
          <a:p>
            <a:endParaRPr lang="en-US" altLang="en-US" sz="2200" b="1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400"/>
              <a:t>Layered Technology</a:t>
            </a:r>
          </a:p>
        </p:txBody>
      </p:sp>
    </p:spTree>
    <p:extLst>
      <p:ext uri="{BB962C8B-B14F-4D97-AF65-F5344CB8AC3E}">
        <p14:creationId xmlns:p14="http://schemas.microsoft.com/office/powerpoint/2010/main" val="25851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0370" y="6248400"/>
            <a:ext cx="19050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F82324-93B9-4F54-BF92-6C97905E41DD}" type="slidenum">
              <a:rPr lang="ar-SA" altLang="en-US"/>
              <a:pPr eaLnBrk="1" hangingPunct="1"/>
              <a:t>29</a:t>
            </a:fld>
            <a:endParaRPr lang="en-IN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ar-SA" sz="3600" b="1" smtClean="0"/>
              <a:t>What is a software process?</a:t>
            </a:r>
            <a:endParaRPr lang="en-GB" altLang="ar-SA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06" y="1329520"/>
            <a:ext cx="8911988" cy="4130675"/>
          </a:xfrm>
        </p:spPr>
        <p:txBody>
          <a:bodyPr/>
          <a:lstStyle/>
          <a:p>
            <a:pPr algn="l" rtl="0" eaLnBrk="1" hangingPunct="1">
              <a:buFontTx/>
              <a:buNone/>
              <a:defRPr/>
            </a:pPr>
            <a:r>
              <a:rPr lang="en-GB" altLang="ar-SA" sz="2800" b="1" dirty="0" smtClean="0"/>
              <a:t>A </a:t>
            </a:r>
            <a:r>
              <a:rPr lang="en-GB" altLang="ar-SA" sz="2800" b="1" dirty="0" smtClean="0">
                <a:solidFill>
                  <a:srgbClr val="FF0000"/>
                </a:solidFill>
              </a:rPr>
              <a:t>set of activities</a:t>
            </a:r>
            <a:r>
              <a:rPr lang="en-GB" altLang="ar-SA" sz="2800" b="1" dirty="0" smtClean="0"/>
              <a:t> whose goal is the </a:t>
            </a:r>
            <a:r>
              <a:rPr lang="en-GB" altLang="ar-SA" sz="2800" b="1" dirty="0" smtClean="0">
                <a:solidFill>
                  <a:srgbClr val="FF0000"/>
                </a:solidFill>
              </a:rPr>
              <a:t>development</a:t>
            </a:r>
          </a:p>
          <a:p>
            <a:pPr algn="l" rtl="0" eaLnBrk="1" hangingPunct="1">
              <a:buFontTx/>
              <a:buNone/>
              <a:defRPr/>
            </a:pPr>
            <a:r>
              <a:rPr lang="en-GB" altLang="ar-SA" sz="2800" b="1" dirty="0" smtClean="0">
                <a:solidFill>
                  <a:srgbClr val="FF0000"/>
                </a:solidFill>
              </a:rPr>
              <a:t>or evolution of software</a:t>
            </a:r>
          </a:p>
          <a:p>
            <a:pPr algn="l" rtl="0" eaLnBrk="1" hangingPunct="1">
              <a:buFontTx/>
              <a:buNone/>
              <a:defRPr/>
            </a:pPr>
            <a:endParaRPr lang="en-GB" altLang="ar-SA" sz="2800" b="1" dirty="0" smtClean="0">
              <a:solidFill>
                <a:srgbClr val="FF0000"/>
              </a:solidFill>
            </a:endParaRPr>
          </a:p>
          <a:p>
            <a:pPr marL="0" indent="0" algn="l" rtl="0" eaLnBrk="1" hangingPunct="1">
              <a:buFontTx/>
              <a:buNone/>
              <a:defRPr/>
            </a:pPr>
            <a:r>
              <a:rPr lang="en-GB" altLang="ar-SA" sz="2800" b="1" dirty="0" smtClean="0"/>
              <a:t>Generic activities in </a:t>
            </a:r>
            <a:r>
              <a:rPr lang="en-GB" altLang="ar-SA" sz="2800" b="1" u="sng" dirty="0" smtClean="0"/>
              <a:t>all software processes</a:t>
            </a:r>
            <a:r>
              <a:rPr lang="en-GB" altLang="ar-SA" sz="2800" b="1" dirty="0" smtClean="0"/>
              <a:t> are:</a:t>
            </a:r>
          </a:p>
          <a:p>
            <a:pPr lvl="1" eaLnBrk="1" hangingPunct="1">
              <a:defRPr/>
            </a:pPr>
            <a:r>
              <a:rPr lang="en-US" altLang="ar-SA" b="1" dirty="0" smtClean="0">
                <a:solidFill>
                  <a:srgbClr val="FF0000"/>
                </a:solidFill>
              </a:rPr>
              <a:t>Communication</a:t>
            </a:r>
            <a:endParaRPr lang="en-US" altLang="ar-SA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ar-SA" b="1" dirty="0" smtClean="0">
                <a:solidFill>
                  <a:srgbClr val="FF0000"/>
                </a:solidFill>
              </a:rPr>
              <a:t>Planning</a:t>
            </a:r>
            <a:endParaRPr lang="en-US" altLang="ar-SA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ar-SA" b="1" dirty="0" smtClean="0">
                <a:solidFill>
                  <a:srgbClr val="FF0000"/>
                </a:solidFill>
              </a:rPr>
              <a:t>Modeling:</a:t>
            </a:r>
            <a:endParaRPr lang="en-US" altLang="ar-SA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ar-SA" b="1" dirty="0" smtClean="0">
                <a:solidFill>
                  <a:srgbClr val="FF0000"/>
                </a:solidFill>
              </a:rPr>
              <a:t>Construction</a:t>
            </a:r>
            <a:endParaRPr lang="en-US" altLang="ar-SA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ar-SA" b="1" dirty="0" smtClean="0">
                <a:solidFill>
                  <a:srgbClr val="FF0000"/>
                </a:solidFill>
              </a:rPr>
              <a:t>Testing </a:t>
            </a:r>
          </a:p>
          <a:p>
            <a:pPr lvl="1" eaLnBrk="1" hangingPunct="1">
              <a:defRPr/>
            </a:pPr>
            <a:r>
              <a:rPr lang="en-US" altLang="ar-SA" b="1" dirty="0" smtClean="0">
                <a:solidFill>
                  <a:srgbClr val="FF0000"/>
                </a:solidFill>
              </a:rPr>
              <a:t>Deployment</a:t>
            </a:r>
            <a:endParaRPr lang="en-US" altLang="ar-S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Roger S. Pressman, Software Engineering – A </a:t>
            </a:r>
            <a:r>
              <a:rPr lang="en-IN" dirty="0" err="1"/>
              <a:t>Practitioner‟s</a:t>
            </a:r>
            <a:r>
              <a:rPr lang="en-IN" dirty="0"/>
              <a:t> Approach, Seventh Edition, Mc </a:t>
            </a:r>
            <a:r>
              <a:rPr lang="en-IN" dirty="0" err="1"/>
              <a:t>Graw</a:t>
            </a:r>
            <a:r>
              <a:rPr lang="en-IN" dirty="0"/>
              <a:t>-Hill International Edition, 2010.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dirty="0"/>
              <a:t>Ian </a:t>
            </a:r>
            <a:r>
              <a:rPr lang="en-IN" dirty="0" err="1"/>
              <a:t>Sommerville</a:t>
            </a:r>
            <a:r>
              <a:rPr lang="en-IN" dirty="0"/>
              <a:t>, Software Engineering, 9th Edition, Pearson Education Asia, 2011.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why it is  difficult to improve the process</a:t>
            </a:r>
          </a:p>
          <a:p>
            <a:pPr lvl="1"/>
            <a:r>
              <a:rPr lang="en-US" dirty="0" smtClean="0"/>
              <a:t>No enough time</a:t>
            </a:r>
          </a:p>
          <a:p>
            <a:pPr lvl="1"/>
            <a:r>
              <a:rPr lang="en-US" dirty="0" smtClean="0"/>
              <a:t>Lack of knowledge</a:t>
            </a:r>
          </a:p>
          <a:p>
            <a:pPr lvl="1"/>
            <a:r>
              <a:rPr lang="en-US" dirty="0" smtClean="0"/>
              <a:t>Wrong motivations</a:t>
            </a:r>
          </a:p>
          <a:p>
            <a:pPr lvl="1"/>
            <a:r>
              <a:rPr lang="en-US" dirty="0" smtClean="0"/>
              <a:t>Insufficient commitment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30722" name="Picture 2" descr="https://1.bp.blogspot.com/-ZNBAOJPPx2E/T7eJCkFwe7I/AAAAAAAAAGM/6tnDhJ6M-A4/s400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51" y="2476499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7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64707" y="2095500"/>
            <a:ext cx="5206649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5950778"/>
            <a:ext cx="8240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 software process</a:t>
            </a:r>
            <a:r>
              <a:rPr lang="en-US" altLang="zh-CN" dirty="0"/>
              <a:t> – as a framework for the tasks that are required to build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high-quality </a:t>
            </a:r>
            <a:r>
              <a:rPr lang="en-US" altLang="zh-CN" dirty="0"/>
              <a:t>software.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0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framework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Why process :</a:t>
            </a:r>
          </a:p>
          <a:p>
            <a:r>
              <a:rPr lang="en-US" altLang="en-US" sz="2400" dirty="0"/>
              <a:t>A process defines who is doing what, when and how to reach a certain goal.</a:t>
            </a:r>
          </a:p>
          <a:p>
            <a:r>
              <a:rPr lang="en-US" altLang="en-US" sz="2400" dirty="0"/>
              <a:t>To build complete software process.</a:t>
            </a:r>
          </a:p>
          <a:p>
            <a:r>
              <a:rPr lang="en-US" altLang="en-US" sz="2400" dirty="0"/>
              <a:t>Identified a small number of framework activities that are applicable to all software projects, regardless of their size or complexity.</a:t>
            </a:r>
          </a:p>
          <a:p>
            <a:r>
              <a:rPr lang="en-US" altLang="en-US" sz="2400" dirty="0"/>
              <a:t>It encompasses a set of umbrella activities that are applicable across the entire software process.</a:t>
            </a:r>
          </a:p>
        </p:txBody>
      </p:sp>
    </p:spTree>
    <p:extLst>
      <p:ext uri="{BB962C8B-B14F-4D97-AF65-F5344CB8AC3E}">
        <p14:creationId xmlns:p14="http://schemas.microsoft.com/office/powerpoint/2010/main" val="29856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51816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682625"/>
          </a:xfrm>
          <a:noFill/>
          <a:ln/>
        </p:spPr>
        <p:txBody>
          <a:bodyPr/>
          <a:lstStyle/>
          <a:p>
            <a:r>
              <a:rPr lang="en-US" altLang="en-US"/>
              <a:t>Process Framework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638800" y="2209800"/>
            <a:ext cx="25908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Each framework activities is populated by a set for </a:t>
            </a:r>
            <a:r>
              <a:rPr lang="en-US" altLang="en-US" i="1"/>
              <a:t>software engineering actions</a:t>
            </a:r>
            <a:r>
              <a:rPr lang="en-US" altLang="en-US"/>
              <a:t> – a collection of related tasks.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Each action has individual </a:t>
            </a:r>
            <a:r>
              <a:rPr lang="en-US" altLang="en-US" i="1"/>
              <a:t>work task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Generic Process Framework Activities</a:t>
            </a:r>
          </a:p>
        </p:txBody>
      </p:sp>
      <p:sp>
        <p:nvSpPr>
          <p:cNvPr id="16389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685346" y="2096064"/>
            <a:ext cx="7765322" cy="4076136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900" dirty="0"/>
              <a:t>Communication: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Heavy communication with customers, stakeholders, </a:t>
            </a:r>
            <a:r>
              <a:rPr lang="en-US" altLang="en-US" sz="1700" dirty="0" smtClean="0"/>
              <a:t>team members</a:t>
            </a:r>
            <a:endParaRPr lang="en-US" altLang="en-US" sz="1700" dirty="0"/>
          </a:p>
          <a:p>
            <a:pPr lvl="1">
              <a:lnSpc>
                <a:spcPct val="80000"/>
              </a:lnSpc>
            </a:pPr>
            <a:r>
              <a:rPr lang="en-US" altLang="en-US" sz="1700" dirty="0" smtClean="0"/>
              <a:t>Encompasses </a:t>
            </a:r>
            <a:r>
              <a:rPr lang="en-US" altLang="en-US" sz="1700" dirty="0"/>
              <a:t>requirements gathering and related activities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Planning: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Workflow that is to </a:t>
            </a:r>
            <a:r>
              <a:rPr lang="en-US" altLang="en-US" sz="1700" dirty="0" smtClean="0"/>
              <a:t>follow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 smtClean="0"/>
              <a:t>Software project plan- Describe </a:t>
            </a:r>
            <a:r>
              <a:rPr lang="en-US" altLang="en-US" sz="1700" dirty="0"/>
              <a:t>technical task, likely risk, resources will require, work products to be produced and a work schedule.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Modeling: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Help developer and customer to understand requirements (Analysis of requirements) &amp; Design of software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Construction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Code generation: either manual or automated or both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Testing – to uncover error in the code.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Deployment: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Delivery to the customer for evaluation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Customer provide feedback </a:t>
            </a:r>
          </a:p>
        </p:txBody>
      </p:sp>
    </p:spTree>
    <p:extLst>
      <p:ext uri="{BB962C8B-B14F-4D97-AF65-F5344CB8AC3E}">
        <p14:creationId xmlns:p14="http://schemas.microsoft.com/office/powerpoint/2010/main" val="42867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518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1600">
                <a:ea typeface="新細明體" charset="-120"/>
              </a:rPr>
              <a:t>Software project tracking and control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Assessing progress against the project plan.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Take adequate action to maintain schedule. </a:t>
            </a:r>
          </a:p>
          <a:p>
            <a:pPr>
              <a:lnSpc>
                <a:spcPct val="90000"/>
              </a:lnSpc>
            </a:pPr>
            <a:r>
              <a:rPr lang="en-US" altLang="zh-TW" sz="1600">
                <a:ea typeface="新細明體" charset="-120"/>
              </a:rPr>
              <a:t>Formal technical reviews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Assessing software work products in an effort to uncover and remove errors before goes into next action or activity. </a:t>
            </a:r>
          </a:p>
          <a:p>
            <a:pPr>
              <a:lnSpc>
                <a:spcPct val="90000"/>
              </a:lnSpc>
            </a:pPr>
            <a:r>
              <a:rPr lang="en-US" altLang="zh-TW" sz="1600">
                <a:ea typeface="新細明體" charset="-120"/>
              </a:rPr>
              <a:t>Software quality assurance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Define and conducts the activities required to ensure software quality. </a:t>
            </a:r>
          </a:p>
          <a:p>
            <a:pPr>
              <a:lnSpc>
                <a:spcPct val="90000"/>
              </a:lnSpc>
            </a:pPr>
            <a:r>
              <a:rPr lang="en-US" altLang="zh-TW" sz="1600">
                <a:ea typeface="新細明體" charset="-120"/>
              </a:rPr>
              <a:t>Software configuration management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Manages the effects of change. </a:t>
            </a:r>
          </a:p>
          <a:p>
            <a:pPr>
              <a:lnSpc>
                <a:spcPct val="90000"/>
              </a:lnSpc>
            </a:pPr>
            <a:r>
              <a:rPr lang="en-US" altLang="zh-TW" sz="1600">
                <a:ea typeface="新細明體" charset="-120"/>
              </a:rPr>
              <a:t>Document preparation and production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Help to create work products such as models, documents, logs, form and list. </a:t>
            </a:r>
          </a:p>
          <a:p>
            <a:pPr>
              <a:lnSpc>
                <a:spcPct val="90000"/>
              </a:lnSpc>
            </a:pPr>
            <a:r>
              <a:rPr lang="en-US" altLang="zh-TW" sz="1600">
                <a:ea typeface="新細明體" charset="-120"/>
              </a:rPr>
              <a:t>Reusability management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Define criteria  for work product reuse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Mechanisms to achieve reusable components. </a:t>
            </a:r>
          </a:p>
          <a:p>
            <a:pPr>
              <a:lnSpc>
                <a:spcPct val="90000"/>
              </a:lnSpc>
            </a:pPr>
            <a:r>
              <a:rPr lang="en-US" altLang="zh-TW" sz="1600">
                <a:ea typeface="新細明體" charset="-120"/>
              </a:rPr>
              <a:t>Measurement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Define and collects process, project, and product measures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Assist the team in delivering software that meets customer’s needs.</a:t>
            </a:r>
          </a:p>
          <a:p>
            <a:pPr>
              <a:lnSpc>
                <a:spcPct val="90000"/>
              </a:lnSpc>
            </a:pPr>
            <a:r>
              <a:rPr lang="en-US" altLang="zh-TW" sz="1600">
                <a:ea typeface="新細明體" charset="-120"/>
              </a:rPr>
              <a:t>Risk management</a:t>
            </a:r>
          </a:p>
          <a:p>
            <a:pPr lvl="1">
              <a:lnSpc>
                <a:spcPct val="90000"/>
              </a:lnSpc>
            </a:pPr>
            <a:r>
              <a:rPr lang="en-US" altLang="zh-TW" sz="1400">
                <a:ea typeface="新細明體" charset="-120"/>
              </a:rPr>
              <a:t>Assesses risks that may effect that outcome of project or quality of product (i.e. software)</a:t>
            </a:r>
          </a:p>
          <a:p>
            <a:pPr lvl="1">
              <a:lnSpc>
                <a:spcPct val="90000"/>
              </a:lnSpc>
            </a:pPr>
            <a:endParaRPr lang="en-US" altLang="zh-TW" sz="1400">
              <a:ea typeface="新細明體" charset="-12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001000" cy="682625"/>
          </a:xfrm>
          <a:noFill/>
          <a:ln/>
        </p:spPr>
        <p:txBody>
          <a:bodyPr/>
          <a:lstStyle/>
          <a:p>
            <a:r>
              <a:rPr lang="en-US" altLang="zh-TW">
                <a:ea typeface="新細明體" charset="-120"/>
              </a:rPr>
              <a:t>Umbrella Activities</a:t>
            </a:r>
          </a:p>
        </p:txBody>
      </p:sp>
    </p:spTree>
    <p:extLst>
      <p:ext uri="{BB962C8B-B14F-4D97-AF65-F5344CB8AC3E}">
        <p14:creationId xmlns:p14="http://schemas.microsoft.com/office/powerpoint/2010/main" val="9152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Software is easy to change.</a:t>
            </a:r>
          </a:p>
          <a:p>
            <a:r>
              <a:rPr lang="en-US" dirty="0" smtClean="0"/>
              <a:t>Computers provide greater reliability than  the devices they replace.</a:t>
            </a:r>
          </a:p>
          <a:p>
            <a:r>
              <a:rPr lang="en-US" dirty="0" smtClean="0"/>
              <a:t>Testing software can remove all the errors.</a:t>
            </a:r>
          </a:p>
          <a:p>
            <a:r>
              <a:rPr lang="en-US" dirty="0" smtClean="0"/>
              <a:t>Reusing the software increases the safety.</a:t>
            </a:r>
          </a:p>
          <a:p>
            <a:r>
              <a:rPr lang="en-US" dirty="0" smtClean="0"/>
              <a:t>Software can work right the first time.</a:t>
            </a:r>
          </a:p>
          <a:p>
            <a:r>
              <a:rPr lang="en-US" dirty="0" smtClean="0"/>
              <a:t>Software can be designed thoroughly enough to avoid most integration problems.</a:t>
            </a:r>
          </a:p>
          <a:p>
            <a:r>
              <a:rPr lang="en-US" dirty="0" smtClean="0"/>
              <a:t>Software with more features is better software.</a:t>
            </a:r>
          </a:p>
          <a:p>
            <a:r>
              <a:rPr lang="en-US" dirty="0" smtClean="0"/>
              <a:t>Addition of more software engineers will make up the delay.</a:t>
            </a:r>
          </a:p>
          <a:p>
            <a:r>
              <a:rPr lang="en-US" dirty="0" smtClean="0"/>
              <a:t>Aim to develop working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80" y="507023"/>
            <a:ext cx="9266830" cy="1055077"/>
          </a:xfrm>
        </p:spPr>
        <p:txBody>
          <a:bodyPr/>
          <a:lstStyle/>
          <a:p>
            <a:pPr eaLnBrk="1" hangingPunct="1"/>
            <a:r>
              <a:rPr lang="en-GB" altLang="en-US" sz="3400" dirty="0">
                <a:ea typeface="新細明體" charset="-120"/>
              </a:rPr>
              <a:t>What</a:t>
            </a:r>
            <a:r>
              <a:rPr lang="en-GB" altLang="en-US" sz="3800" dirty="0" smtClean="0">
                <a:solidFill>
                  <a:schemeClr val="accent2"/>
                </a:solidFill>
              </a:rPr>
              <a:t> </a:t>
            </a:r>
            <a:r>
              <a:rPr lang="en-GB" altLang="en-US" sz="3400" dirty="0">
                <a:ea typeface="新細明體" charset="-120"/>
              </a:rPr>
              <a:t>are the attributes of good software?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47646"/>
            <a:ext cx="8458200" cy="30245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85" b="1" dirty="0">
                <a:solidFill>
                  <a:srgbClr val="FF0000"/>
                </a:solidFill>
              </a:rPr>
              <a:t>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15" dirty="0">
                <a:solidFill>
                  <a:schemeClr val="accent2"/>
                </a:solidFill>
              </a:rPr>
              <a:t>Software must evolve to meet changing needs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585" b="1" dirty="0">
                <a:solidFill>
                  <a:srgbClr val="FF0000"/>
                </a:solidFill>
              </a:rPr>
              <a:t>Dependability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15" dirty="0">
                <a:solidFill>
                  <a:schemeClr val="accent2"/>
                </a:solidFill>
              </a:rPr>
              <a:t>Software must be trustworthy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585" b="1" dirty="0">
                <a:solidFill>
                  <a:srgbClr val="FF0000"/>
                </a:solidFill>
              </a:rPr>
              <a:t>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15" dirty="0">
                <a:solidFill>
                  <a:schemeClr val="accent2"/>
                </a:solidFill>
              </a:rPr>
              <a:t>Software should not make wasteful use of system resources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585" b="1" dirty="0">
                <a:solidFill>
                  <a:srgbClr val="FF0000"/>
                </a:solidFill>
              </a:rPr>
              <a:t>Usability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15" dirty="0">
                <a:solidFill>
                  <a:schemeClr val="accent2"/>
                </a:solidFill>
              </a:rPr>
              <a:t>Software must be usable by the users for which it was designed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33046" y="1809751"/>
            <a:ext cx="8299938" cy="12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altLang="en-US" sz="2585"/>
              <a:t>The software should deliver the required functionality and performance to the user and should be 	</a:t>
            </a:r>
            <a:r>
              <a:rPr lang="en-GB" altLang="en-US" sz="2585">
                <a:solidFill>
                  <a:srgbClr val="FF0000"/>
                </a:solidFill>
              </a:rPr>
              <a:t>maintainable</a:t>
            </a:r>
            <a:r>
              <a:rPr lang="en-GB" altLang="en-US" sz="2585"/>
              <a:t>, </a:t>
            </a:r>
            <a:r>
              <a:rPr lang="en-GB" altLang="en-US" sz="2585">
                <a:solidFill>
                  <a:srgbClr val="FF0000"/>
                </a:solidFill>
              </a:rPr>
              <a:t>dependable</a:t>
            </a:r>
            <a:r>
              <a:rPr lang="en-GB" altLang="en-US" sz="2585"/>
              <a:t> and </a:t>
            </a:r>
            <a:r>
              <a:rPr lang="en-GB" altLang="en-US" sz="2585">
                <a:solidFill>
                  <a:srgbClr val="FF0000"/>
                </a:solidFill>
              </a:rPr>
              <a:t>usable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 flipV="1">
            <a:off x="703385" y="3093428"/>
            <a:ext cx="8332177" cy="542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215"/>
          </a:p>
        </p:txBody>
      </p:sp>
    </p:spTree>
    <p:extLst>
      <p:ext uri="{BB962C8B-B14F-4D97-AF65-F5344CB8AC3E}">
        <p14:creationId xmlns:p14="http://schemas.microsoft.com/office/powerpoint/2010/main" val="7452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Marks Distribution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448546"/>
              </p:ext>
            </p:extLst>
          </p:nvPr>
        </p:nvGraphicFramePr>
        <p:xfrm>
          <a:off x="609600" y="2338804"/>
          <a:ext cx="831034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3">
                  <a:extLst>
                    <a:ext uri="{9D8B030D-6E8A-4147-A177-3AD203B41FA5}">
                      <a16:colId xmlns:a16="http://schemas.microsoft.com/office/drawing/2014/main" val="1473164016"/>
                    </a:ext>
                  </a:extLst>
                </a:gridCol>
                <a:gridCol w="928048">
                  <a:extLst>
                    <a:ext uri="{9D8B030D-6E8A-4147-A177-3AD203B41FA5}">
                      <a16:colId xmlns:a16="http://schemas.microsoft.com/office/drawing/2014/main" val="3990278823"/>
                    </a:ext>
                  </a:extLst>
                </a:gridCol>
                <a:gridCol w="1501254">
                  <a:extLst>
                    <a:ext uri="{9D8B030D-6E8A-4147-A177-3AD203B41FA5}">
                      <a16:colId xmlns:a16="http://schemas.microsoft.com/office/drawing/2014/main" val="244847185"/>
                    </a:ext>
                  </a:extLst>
                </a:gridCol>
                <a:gridCol w="928047">
                  <a:extLst>
                    <a:ext uri="{9D8B030D-6E8A-4147-A177-3AD203B41FA5}">
                      <a16:colId xmlns:a16="http://schemas.microsoft.com/office/drawing/2014/main" val="1489052632"/>
                    </a:ext>
                  </a:extLst>
                </a:gridCol>
                <a:gridCol w="1392072">
                  <a:extLst>
                    <a:ext uri="{9D8B030D-6E8A-4147-A177-3AD203B41FA5}">
                      <a16:colId xmlns:a16="http://schemas.microsoft.com/office/drawing/2014/main" val="562635534"/>
                    </a:ext>
                  </a:extLst>
                </a:gridCol>
                <a:gridCol w="785315">
                  <a:extLst>
                    <a:ext uri="{9D8B030D-6E8A-4147-A177-3AD203B41FA5}">
                      <a16:colId xmlns:a16="http://schemas.microsoft.com/office/drawing/2014/main" val="272401285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39232168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48616636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Internal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External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7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Mid-1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Mid-2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Assignment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Lab Record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Lab Observation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Final Exam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7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2492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829484" y="1444170"/>
            <a:ext cx="265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Theory +Lab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906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280478" cy="1143000"/>
          </a:xfrm>
        </p:spPr>
        <p:txBody>
          <a:bodyPr/>
          <a:lstStyle/>
          <a:p>
            <a:r>
              <a:rPr lang="en-IN" dirty="0"/>
              <a:t>WELL-KNOWN SOFTWAREENGINEERING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1748" name="Picture 4" descr="Image of p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5" y="1901165"/>
            <a:ext cx="774851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23509" y="2125217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MT_7_3"/>
              </a:rPr>
              <a:t>What is this?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1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ariane</a:t>
            </a:r>
            <a:r>
              <a:rPr lang="en-IN" dirty="0"/>
              <a:t> 5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636" y="1905000"/>
            <a:ext cx="4790364" cy="4114800"/>
          </a:xfrm>
        </p:spPr>
        <p:txBody>
          <a:bodyPr/>
          <a:lstStyle/>
          <a:p>
            <a:r>
              <a:rPr lang="en-IN" dirty="0" smtClean="0"/>
              <a:t>Integer Over flow</a:t>
            </a:r>
          </a:p>
          <a:p>
            <a:endParaRPr lang="en-IN" dirty="0"/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counter = </a:t>
            </a:r>
            <a:r>
              <a:rPr lang="en-IN" dirty="0" err="1"/>
              <a:t>MAX_INT;counter</a:t>
            </a:r>
            <a:r>
              <a:rPr lang="en-IN" dirty="0"/>
              <a:t>++;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1" y="1676401"/>
            <a:ext cx="4176215" cy="39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Y2K (1999-2000)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169322" cy="4572000"/>
          </a:xfrm>
        </p:spPr>
        <p:txBody>
          <a:bodyPr/>
          <a:lstStyle/>
          <a:p>
            <a:r>
              <a:rPr lang="en-US" dirty="0"/>
              <a:t>Cost–$</a:t>
            </a:r>
            <a:r>
              <a:rPr lang="en-US" dirty="0" smtClean="0"/>
              <a:t>500,000,000,000</a:t>
            </a:r>
          </a:p>
          <a:p>
            <a:r>
              <a:rPr lang="en-US" dirty="0" smtClean="0"/>
              <a:t>Disaster</a:t>
            </a:r>
          </a:p>
          <a:p>
            <a:pPr lvl="1"/>
            <a:r>
              <a:rPr lang="en-US" dirty="0" smtClean="0"/>
              <a:t>Businesses </a:t>
            </a:r>
            <a:r>
              <a:rPr lang="en-US" dirty="0"/>
              <a:t>spent billions </a:t>
            </a:r>
            <a:r>
              <a:rPr lang="en-US" dirty="0" smtClean="0"/>
              <a:t>on programmers </a:t>
            </a:r>
            <a:r>
              <a:rPr lang="en-US" dirty="0"/>
              <a:t>to fix a glitch </a:t>
            </a:r>
            <a:r>
              <a:rPr lang="en-US" dirty="0" smtClean="0"/>
              <a:t>in old software</a:t>
            </a:r>
          </a:p>
          <a:p>
            <a:r>
              <a:rPr lang="en-US" dirty="0" smtClean="0"/>
              <a:t>Cause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save computer </a:t>
            </a:r>
            <a:r>
              <a:rPr lang="en-US" dirty="0" smtClean="0"/>
              <a:t>storage space</a:t>
            </a:r>
            <a:r>
              <a:rPr lang="en-US" dirty="0"/>
              <a:t>, old software </a:t>
            </a:r>
            <a:r>
              <a:rPr lang="en-US" dirty="0" smtClean="0"/>
              <a:t>systems often </a:t>
            </a:r>
            <a:r>
              <a:rPr lang="en-US" dirty="0"/>
              <a:t>stored the years as </a:t>
            </a:r>
            <a:r>
              <a:rPr lang="en-US" dirty="0" smtClean="0"/>
              <a:t>two digit numbers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software interpreted “00” </a:t>
            </a:r>
            <a:r>
              <a:rPr lang="en-US" dirty="0" smtClean="0"/>
              <a:t>to mean </a:t>
            </a:r>
            <a:r>
              <a:rPr lang="en-US" dirty="0"/>
              <a:t>1900 rather than </a:t>
            </a:r>
            <a:r>
              <a:rPr lang="en-US" dirty="0" smtClean="0"/>
              <a:t>2000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sorts of bugs were </a:t>
            </a:r>
            <a:r>
              <a:rPr lang="en-US" dirty="0" smtClean="0"/>
              <a:t>thought likely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 CSE SRM-AP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74B7-27F5-4B72-A7B5-EBB99C7B7FD9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3794" name="Picture 2" descr="10: Year 2000 Problem (Y2K) - APUSH: My top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576262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Software ?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is set of instructions.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Software</a:t>
            </a:r>
            <a:r>
              <a:rPr lang="en-US" dirty="0" smtClean="0"/>
              <a:t> can define as:</a:t>
            </a:r>
          </a:p>
          <a:p>
            <a:pPr lvl="1" algn="just"/>
            <a:r>
              <a:rPr lang="en-US" dirty="0" smtClean="0"/>
              <a:t>Set of Instructions/ programs  – executed provide desire features, function &amp; performance.</a:t>
            </a:r>
          </a:p>
          <a:p>
            <a:pPr lvl="1" algn="just"/>
            <a:r>
              <a:rPr lang="en-US" dirty="0" smtClean="0"/>
              <a:t>Documentation</a:t>
            </a:r>
          </a:p>
          <a:p>
            <a:pPr lvl="1" algn="just"/>
            <a:r>
              <a:rPr lang="en-US" dirty="0" smtClean="0"/>
              <a:t>Operation Manuals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r>
              <a:rPr lang="en-GB" altLang="ar-SA" b="1" dirty="0" smtClean="0">
                <a:solidFill>
                  <a:srgbClr val="C00000"/>
                </a:solidFill>
              </a:rPr>
              <a:t>Computer </a:t>
            </a:r>
            <a:r>
              <a:rPr lang="en-GB" altLang="ar-SA" b="1" dirty="0">
                <a:solidFill>
                  <a:srgbClr val="C00000"/>
                </a:solidFill>
              </a:rPr>
              <a:t>programs </a:t>
            </a:r>
            <a:r>
              <a:rPr lang="en-GB" altLang="ar-SA" b="1" dirty="0"/>
              <a:t>and associated </a:t>
            </a:r>
            <a:r>
              <a:rPr lang="en-GB" altLang="ar-SA" b="1" dirty="0">
                <a:solidFill>
                  <a:srgbClr val="C00000"/>
                </a:solidFill>
              </a:rPr>
              <a:t>documentation and configuration files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656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85" y="1704833"/>
            <a:ext cx="7765322" cy="4495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Documentation manuals: </a:t>
            </a:r>
          </a:p>
          <a:p>
            <a:pPr lvl="1"/>
            <a:r>
              <a:rPr lang="en-US" dirty="0" smtClean="0"/>
              <a:t>Requirement Analysis</a:t>
            </a:r>
          </a:p>
          <a:p>
            <a:pPr lvl="2"/>
            <a:r>
              <a:rPr lang="en-US" dirty="0" smtClean="0"/>
              <a:t>Formal specification, context-diagram, DFD</a:t>
            </a:r>
          </a:p>
          <a:p>
            <a:pPr lvl="1"/>
            <a:r>
              <a:rPr lang="en-US" dirty="0" smtClean="0"/>
              <a:t>Software Design </a:t>
            </a:r>
          </a:p>
          <a:p>
            <a:pPr lvl="2"/>
            <a:r>
              <a:rPr lang="en-US" dirty="0" smtClean="0"/>
              <a:t> Flow charts, ER</a:t>
            </a:r>
          </a:p>
          <a:p>
            <a:pPr lvl="1"/>
            <a:r>
              <a:rPr lang="en-US" dirty="0" smtClean="0"/>
              <a:t>Implementation  </a:t>
            </a:r>
          </a:p>
          <a:p>
            <a:pPr lvl="2"/>
            <a:r>
              <a:rPr lang="en-US" dirty="0" smtClean="0"/>
              <a:t>Source code, Cross Reference listing  </a:t>
            </a:r>
          </a:p>
          <a:p>
            <a:pPr lvl="1"/>
            <a:r>
              <a:rPr lang="en-US" dirty="0" smtClean="0"/>
              <a:t> Testing </a:t>
            </a:r>
          </a:p>
          <a:p>
            <a:pPr lvl="2"/>
            <a:r>
              <a:rPr lang="en-US" dirty="0" smtClean="0"/>
              <a:t>Test data, Test results</a:t>
            </a:r>
          </a:p>
          <a:p>
            <a:pPr marL="228600" lvl="2" indent="-228600"/>
            <a:r>
              <a:rPr lang="en-US" sz="2400" dirty="0" smtClean="0"/>
              <a:t> Operation Manuals </a:t>
            </a:r>
            <a:r>
              <a:rPr lang="en-US" dirty="0" smtClean="0"/>
              <a:t>: </a:t>
            </a:r>
          </a:p>
          <a:p>
            <a:pPr marL="502920" lvl="3" indent="-228600"/>
            <a:r>
              <a:rPr lang="en-US" dirty="0" smtClean="0"/>
              <a:t>User manuals </a:t>
            </a:r>
          </a:p>
          <a:p>
            <a:pPr marL="777240" lvl="4" indent="-228600"/>
            <a:r>
              <a:rPr lang="en-US" dirty="0" smtClean="0"/>
              <a:t> System overview, Beginners user tutorial, reference guide, reference guide </a:t>
            </a:r>
          </a:p>
          <a:p>
            <a:pPr marL="502920" lvl="3" indent="-228600"/>
            <a:r>
              <a:rPr lang="en-US" dirty="0" smtClean="0"/>
              <a:t>Operation manuals	</a:t>
            </a:r>
          </a:p>
          <a:p>
            <a:pPr marL="777240" lvl="4" indent="-228600"/>
            <a:r>
              <a:rPr lang="en-US" dirty="0" smtClean="0"/>
              <a:t>Installation guide, System administration guide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1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2100</Words>
  <Application>Microsoft Office PowerPoint</Application>
  <PresentationFormat>On-screen Show (4:3)</PresentationFormat>
  <Paragraphs>321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SimSun</vt:lpstr>
      <vt:lpstr>Arial</vt:lpstr>
      <vt:lpstr>ArialMT_7_3</vt:lpstr>
      <vt:lpstr>Calibri</vt:lpstr>
      <vt:lpstr>Calibri Light</vt:lpstr>
      <vt:lpstr>新細明體</vt:lpstr>
      <vt:lpstr>Tahoma</vt:lpstr>
      <vt:lpstr>Times New Roman</vt:lpstr>
      <vt:lpstr>Verdana</vt:lpstr>
      <vt:lpstr>Wingdings</vt:lpstr>
      <vt:lpstr>Office Theme</vt:lpstr>
      <vt:lpstr>Blueprint</vt:lpstr>
      <vt:lpstr>Software Engineering CSE 305</vt:lpstr>
      <vt:lpstr>Syllabus</vt:lpstr>
      <vt:lpstr>Text Books</vt:lpstr>
      <vt:lpstr>Marks Distribution</vt:lpstr>
      <vt:lpstr>WELL-KNOWN SOFTWAREENGINEERING FAILURES</vt:lpstr>
      <vt:lpstr>ariane 5 rocket</vt:lpstr>
      <vt:lpstr>Y2K (1999-2000)</vt:lpstr>
      <vt:lpstr>What is Software ?</vt:lpstr>
      <vt:lpstr>Software</vt:lpstr>
      <vt:lpstr>Software Product Vs Process</vt:lpstr>
      <vt:lpstr>Software Application Domains</vt:lpstr>
      <vt:lpstr>Software Application Domains</vt:lpstr>
      <vt:lpstr>Software Application Domains</vt:lpstr>
      <vt:lpstr>Software Applications – New</vt:lpstr>
      <vt:lpstr>Hardware vs. Software</vt:lpstr>
      <vt:lpstr>Manufacturing vs. Development</vt:lpstr>
      <vt:lpstr>Failure curve for Hardware</vt:lpstr>
      <vt:lpstr>Failure curve for Software</vt:lpstr>
      <vt:lpstr>Software characteristics</vt:lpstr>
      <vt:lpstr>Engineering</vt:lpstr>
      <vt:lpstr>Engineering</vt:lpstr>
      <vt:lpstr>Software Engineering</vt:lpstr>
      <vt:lpstr>What is the difference between software engineering and computer science?</vt:lpstr>
      <vt:lpstr>What is the difference between software engineering and system engineering?</vt:lpstr>
      <vt:lpstr>Why need Software Engineering?</vt:lpstr>
      <vt:lpstr>SOFTWARE ENGINEERING: A LAYERED TECHNOLOGY</vt:lpstr>
      <vt:lpstr>Layered Technology</vt:lpstr>
      <vt:lpstr>Layered Technology</vt:lpstr>
      <vt:lpstr>What is a software process?</vt:lpstr>
      <vt:lpstr>Software Process</vt:lpstr>
      <vt:lpstr>Software Process</vt:lpstr>
      <vt:lpstr>Software Process</vt:lpstr>
      <vt:lpstr>Process framework</vt:lpstr>
      <vt:lpstr>Process Framework</vt:lpstr>
      <vt:lpstr>Generic Process Framework Activities</vt:lpstr>
      <vt:lpstr>Umbrella Activities</vt:lpstr>
      <vt:lpstr>Software myths</vt:lpstr>
      <vt:lpstr>What are the attributes of good software?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Ramachandra Reddy</dc:creator>
  <cp:lastModifiedBy>Windows User</cp:lastModifiedBy>
  <cp:revision>137</cp:revision>
  <dcterms:created xsi:type="dcterms:W3CDTF">2019-07-22T17:02:15Z</dcterms:created>
  <dcterms:modified xsi:type="dcterms:W3CDTF">2021-02-09T00:15:08Z</dcterms:modified>
</cp:coreProperties>
</file>