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6"/>
  </p:notesMasterIdLst>
  <p:sldIdLst>
    <p:sldId id="397" r:id="rId3"/>
    <p:sldId id="325" r:id="rId4"/>
    <p:sldId id="326" r:id="rId5"/>
    <p:sldId id="327" r:id="rId6"/>
    <p:sldId id="328" r:id="rId7"/>
    <p:sldId id="329" r:id="rId8"/>
    <p:sldId id="330" r:id="rId9"/>
    <p:sldId id="331" r:id="rId10"/>
    <p:sldId id="391" r:id="rId11"/>
    <p:sldId id="395" r:id="rId12"/>
    <p:sldId id="392" r:id="rId13"/>
    <p:sldId id="393" r:id="rId14"/>
    <p:sldId id="394" r:id="rId15"/>
    <p:sldId id="332" r:id="rId16"/>
    <p:sldId id="333" r:id="rId17"/>
    <p:sldId id="334" r:id="rId18"/>
    <p:sldId id="335" r:id="rId19"/>
    <p:sldId id="336" r:id="rId20"/>
    <p:sldId id="337" r:id="rId21"/>
    <p:sldId id="338" r:id="rId22"/>
    <p:sldId id="339" r:id="rId23"/>
    <p:sldId id="340" r:id="rId24"/>
    <p:sldId id="341" r:id="rId25"/>
    <p:sldId id="342" r:id="rId26"/>
    <p:sldId id="345" r:id="rId27"/>
    <p:sldId id="343" r:id="rId28"/>
    <p:sldId id="344" r:id="rId29"/>
    <p:sldId id="346" r:id="rId30"/>
    <p:sldId id="347" r:id="rId31"/>
    <p:sldId id="348" r:id="rId32"/>
    <p:sldId id="349" r:id="rId33"/>
    <p:sldId id="350" r:id="rId34"/>
    <p:sldId id="351" r:id="rId35"/>
    <p:sldId id="352" r:id="rId36"/>
    <p:sldId id="353" r:id="rId37"/>
    <p:sldId id="396" r:id="rId38"/>
    <p:sldId id="354" r:id="rId39"/>
    <p:sldId id="355" r:id="rId40"/>
    <p:sldId id="390"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AEB44-40D8-4EB7-B731-5661FF390EB6}" type="datetimeFigureOut">
              <a:rPr lang="en-US" smtClean="0"/>
              <a:t>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1597E-E1FF-4C8D-9F29-24311A373CA7}" type="slidenum">
              <a:rPr lang="en-US" smtClean="0"/>
              <a:t>‹#›</a:t>
            </a:fld>
            <a:endParaRPr lang="en-US"/>
          </a:p>
        </p:txBody>
      </p:sp>
    </p:spTree>
    <p:extLst>
      <p:ext uri="{BB962C8B-B14F-4D97-AF65-F5344CB8AC3E}">
        <p14:creationId xmlns:p14="http://schemas.microsoft.com/office/powerpoint/2010/main" val="76402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335801-59DE-4058-BB64-9BA15E71397B}" type="slidenum">
              <a:rPr lang="en-US" altLang="en-US" sz="1200" smtClean="0">
                <a:latin typeface="Verdana" panose="020B0604030504040204" pitchFamily="34" charset="0"/>
              </a:rPr>
              <a:pPr/>
              <a:t>17</a:t>
            </a:fld>
            <a:endParaRPr lang="en-US" altLang="en-US" sz="1200" smtClean="0">
              <a:latin typeface="Verdana" panose="020B0604030504040204" pitchFamily="34" charset="0"/>
            </a:endParaRPr>
          </a:p>
        </p:txBody>
      </p:sp>
    </p:spTree>
    <p:extLst>
      <p:ext uri="{BB962C8B-B14F-4D97-AF65-F5344CB8AC3E}">
        <p14:creationId xmlns:p14="http://schemas.microsoft.com/office/powerpoint/2010/main" val="311719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solidFill>
            <a:srgbClr val="FFFFFF"/>
          </a:solidFill>
          <a:ln/>
        </p:spPr>
      </p:sp>
      <p:sp>
        <p:nvSpPr>
          <p:cNvPr id="5529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9188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586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solidFill>
            <a:srgbClr val="FFFFFF"/>
          </a:solidFill>
          <a:ln/>
        </p:spPr>
      </p:sp>
      <p:sp>
        <p:nvSpPr>
          <p:cNvPr id="5939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0792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solidFill>
            <a:srgbClr val="FFFFFF"/>
          </a:solidFill>
          <a:ln/>
        </p:spPr>
      </p:sp>
      <p:sp>
        <p:nvSpPr>
          <p:cNvPr id="6144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995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solidFill>
            <a:srgbClr val="FFFFFF"/>
          </a:solidFill>
          <a:ln/>
        </p:spPr>
      </p:sp>
      <p:sp>
        <p:nvSpPr>
          <p:cNvPr id="6349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95198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solidFill>
            <a:srgbClr val="FFFFFF"/>
          </a:solidFill>
          <a:ln/>
        </p:spPr>
      </p:sp>
      <p:sp>
        <p:nvSpPr>
          <p:cNvPr id="6758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0299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ED41-01AB-4B29-A99E-1848753D82E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10348-9B6C-46FE-854F-FECFD37A18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DF41A-1D0C-4570-8472-911E50488E1C}"/>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016EB5B2-AFF9-44F3-A4A4-16078FDB7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500F-2CE3-4B6C-ACA7-CD5FE8CD9DC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03003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04AD-79A7-402F-8EEE-B02FBC9FD3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03460-19E0-4484-94E7-F6FC11B7B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8A0A8-0865-41DD-A165-5A4978A5C9F2}"/>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62D6A6C8-F36C-4EBC-AB67-46691ECA0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00A0A-817C-4D72-8DDF-F76ACDDCE198}"/>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71642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31B88-E265-4340-83AA-4A4071038DB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5EACB-113E-4697-8009-24D00678C4F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53715-F2FD-4A0D-B89B-9DF70DFE2697}"/>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70127BAE-3255-4ABB-B00F-66F970075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0C1E5-C639-44B2-A77F-B671C24B8DE2}"/>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40975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064E92D-50F0-4E45-BBE1-22C8433CF81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267B09C-0828-4E90-BA46-94D751A50447}"/>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9F15B253-C1BF-477A-8821-3F3E7A3C219B}"/>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ltLang="en-US" sz="2400"/>
              </a:p>
            </p:txBody>
          </p:sp>
          <p:grpSp>
            <p:nvGrpSpPr>
              <p:cNvPr id="16" name="Group 5">
                <a:extLst>
                  <a:ext uri="{FF2B5EF4-FFF2-40B4-BE49-F238E27FC236}">
                    <a16:creationId xmlns:a16="http://schemas.microsoft.com/office/drawing/2014/main" id="{6452F69C-CA9E-4F9A-B27A-12527F1E2B3F}"/>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8F83D198-E188-4C47-B6DA-2D0BBA6E18F8}"/>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9" name="Line 7">
                  <a:extLst>
                    <a:ext uri="{FF2B5EF4-FFF2-40B4-BE49-F238E27FC236}">
                      <a16:creationId xmlns:a16="http://schemas.microsoft.com/office/drawing/2014/main" id="{EF018C32-B16A-4B1D-9FC7-94D3B9725E59}"/>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 name="Line 8">
                  <a:extLst>
                    <a:ext uri="{FF2B5EF4-FFF2-40B4-BE49-F238E27FC236}">
                      <a16:creationId xmlns:a16="http://schemas.microsoft.com/office/drawing/2014/main" id="{A1B9363C-F879-40E2-AEE0-0BF4F0E1390E}"/>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1" name="Line 9">
                  <a:extLst>
                    <a:ext uri="{FF2B5EF4-FFF2-40B4-BE49-F238E27FC236}">
                      <a16:creationId xmlns:a16="http://schemas.microsoft.com/office/drawing/2014/main" id="{36F04FA4-06E0-44CA-B0F2-CD193FA83712}"/>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2" name="Line 10">
                  <a:extLst>
                    <a:ext uri="{FF2B5EF4-FFF2-40B4-BE49-F238E27FC236}">
                      <a16:creationId xmlns:a16="http://schemas.microsoft.com/office/drawing/2014/main" id="{03730F64-C0E3-4BD6-A881-E9C85218CD09}"/>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3" name="Line 11">
                  <a:extLst>
                    <a:ext uri="{FF2B5EF4-FFF2-40B4-BE49-F238E27FC236}">
                      <a16:creationId xmlns:a16="http://schemas.microsoft.com/office/drawing/2014/main" id="{DE50A97C-6703-4DE2-A7F7-EFA50F0FC5B0}"/>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4" name="Line 12">
                  <a:extLst>
                    <a:ext uri="{FF2B5EF4-FFF2-40B4-BE49-F238E27FC236}">
                      <a16:creationId xmlns:a16="http://schemas.microsoft.com/office/drawing/2014/main" id="{2917BC26-72A7-46E3-AFD9-C9AF12901CE1}"/>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5" name="Line 13">
                  <a:extLst>
                    <a:ext uri="{FF2B5EF4-FFF2-40B4-BE49-F238E27FC236}">
                      <a16:creationId xmlns:a16="http://schemas.microsoft.com/office/drawing/2014/main" id="{633B397A-7903-43AD-A485-B2490BDEA4AD}"/>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6" name="Line 14">
                  <a:extLst>
                    <a:ext uri="{FF2B5EF4-FFF2-40B4-BE49-F238E27FC236}">
                      <a16:creationId xmlns:a16="http://schemas.microsoft.com/office/drawing/2014/main" id="{0D27713A-76F2-4E23-B5AF-A7BC10DFBC01}"/>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7" name="Line 15">
                  <a:extLst>
                    <a:ext uri="{FF2B5EF4-FFF2-40B4-BE49-F238E27FC236}">
                      <a16:creationId xmlns:a16="http://schemas.microsoft.com/office/drawing/2014/main" id="{613F2CC3-E70F-4D13-A3C3-C0116404E48B}"/>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 name="Line 16">
                  <a:extLst>
                    <a:ext uri="{FF2B5EF4-FFF2-40B4-BE49-F238E27FC236}">
                      <a16:creationId xmlns:a16="http://schemas.microsoft.com/office/drawing/2014/main" id="{42E8AF54-1674-48BC-8B62-30BDB45ABC2C}"/>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9" name="Line 17">
                  <a:extLst>
                    <a:ext uri="{FF2B5EF4-FFF2-40B4-BE49-F238E27FC236}">
                      <a16:creationId xmlns:a16="http://schemas.microsoft.com/office/drawing/2014/main" id="{BC4291CA-7C6A-49BF-B389-666E7E0A48F0}"/>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 name="Line 18">
                  <a:extLst>
                    <a:ext uri="{FF2B5EF4-FFF2-40B4-BE49-F238E27FC236}">
                      <a16:creationId xmlns:a16="http://schemas.microsoft.com/office/drawing/2014/main" id="{317DD766-077A-4FA3-B369-8833DAEE5A27}"/>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19">
                  <a:extLst>
                    <a:ext uri="{FF2B5EF4-FFF2-40B4-BE49-F238E27FC236}">
                      <a16:creationId xmlns:a16="http://schemas.microsoft.com/office/drawing/2014/main" id="{BEC7B253-2DD4-4C62-98AF-4322F36055B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20">
                  <a:extLst>
                    <a:ext uri="{FF2B5EF4-FFF2-40B4-BE49-F238E27FC236}">
                      <a16:creationId xmlns:a16="http://schemas.microsoft.com/office/drawing/2014/main" id="{6E866C1A-0CA2-4D51-BCFA-CF857EE3F07B}"/>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Line 21">
                  <a:extLst>
                    <a:ext uri="{FF2B5EF4-FFF2-40B4-BE49-F238E27FC236}">
                      <a16:creationId xmlns:a16="http://schemas.microsoft.com/office/drawing/2014/main" id="{B42E561A-23EB-402F-BD5D-96D991857B49}"/>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4" name="Line 22">
                  <a:extLst>
                    <a:ext uri="{FF2B5EF4-FFF2-40B4-BE49-F238E27FC236}">
                      <a16:creationId xmlns:a16="http://schemas.microsoft.com/office/drawing/2014/main" id="{D9B9A9A1-7DBD-4661-AF31-C45068F9E828}"/>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5" name="Line 23">
                  <a:extLst>
                    <a:ext uri="{FF2B5EF4-FFF2-40B4-BE49-F238E27FC236}">
                      <a16:creationId xmlns:a16="http://schemas.microsoft.com/office/drawing/2014/main" id="{4369D462-2354-48C7-9526-443ED2DBE0A5}"/>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6" name="Line 24">
                  <a:extLst>
                    <a:ext uri="{FF2B5EF4-FFF2-40B4-BE49-F238E27FC236}">
                      <a16:creationId xmlns:a16="http://schemas.microsoft.com/office/drawing/2014/main" id="{EB8AC191-E6C6-4D24-ACCB-D4466F97E8A6}"/>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 name="Line 25">
                  <a:extLst>
                    <a:ext uri="{FF2B5EF4-FFF2-40B4-BE49-F238E27FC236}">
                      <a16:creationId xmlns:a16="http://schemas.microsoft.com/office/drawing/2014/main" id="{AED62E05-52BD-4A7D-89FD-AF483142AC8F}"/>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8" name="Line 26">
                  <a:extLst>
                    <a:ext uri="{FF2B5EF4-FFF2-40B4-BE49-F238E27FC236}">
                      <a16:creationId xmlns:a16="http://schemas.microsoft.com/office/drawing/2014/main" id="{AF3016B4-4275-4E95-A961-6ECEF998828E}"/>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 name="Line 27">
                  <a:extLst>
                    <a:ext uri="{FF2B5EF4-FFF2-40B4-BE49-F238E27FC236}">
                      <a16:creationId xmlns:a16="http://schemas.microsoft.com/office/drawing/2014/main" id="{1B46BAAE-CCEB-4440-BFA6-247D204617E0}"/>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0" name="Line 28">
                  <a:extLst>
                    <a:ext uri="{FF2B5EF4-FFF2-40B4-BE49-F238E27FC236}">
                      <a16:creationId xmlns:a16="http://schemas.microsoft.com/office/drawing/2014/main" id="{CD2920CA-22E7-4E96-BE2F-9C0A9B180554}"/>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 name="Line 29">
                  <a:extLst>
                    <a:ext uri="{FF2B5EF4-FFF2-40B4-BE49-F238E27FC236}">
                      <a16:creationId xmlns:a16="http://schemas.microsoft.com/office/drawing/2014/main" id="{4B1CBA9A-A6B8-49DE-B242-6877B2CFA42C}"/>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2" name="Line 30">
                  <a:extLst>
                    <a:ext uri="{FF2B5EF4-FFF2-40B4-BE49-F238E27FC236}">
                      <a16:creationId xmlns:a16="http://schemas.microsoft.com/office/drawing/2014/main" id="{15F580CB-B0D0-45F9-BC6A-9F414FD2D43C}"/>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3" name="Line 31">
                  <a:extLst>
                    <a:ext uri="{FF2B5EF4-FFF2-40B4-BE49-F238E27FC236}">
                      <a16:creationId xmlns:a16="http://schemas.microsoft.com/office/drawing/2014/main" id="{2A25AF7E-89F1-4590-92C2-D927EEA7616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4" name="Line 32">
                  <a:extLst>
                    <a:ext uri="{FF2B5EF4-FFF2-40B4-BE49-F238E27FC236}">
                      <a16:creationId xmlns:a16="http://schemas.microsoft.com/office/drawing/2014/main" id="{53EA9824-A885-49E3-86E3-2A2FDA80717D}"/>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5" name="Line 33">
                  <a:extLst>
                    <a:ext uri="{FF2B5EF4-FFF2-40B4-BE49-F238E27FC236}">
                      <a16:creationId xmlns:a16="http://schemas.microsoft.com/office/drawing/2014/main" id="{05B24864-4F9E-4C52-956E-FAE918858E5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6" name="Line 34">
                  <a:extLst>
                    <a:ext uri="{FF2B5EF4-FFF2-40B4-BE49-F238E27FC236}">
                      <a16:creationId xmlns:a16="http://schemas.microsoft.com/office/drawing/2014/main" id="{4EA3FA0B-7EFE-4145-860D-A670AF3B854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7" name="Line 35">
                  <a:extLst>
                    <a:ext uri="{FF2B5EF4-FFF2-40B4-BE49-F238E27FC236}">
                      <a16:creationId xmlns:a16="http://schemas.microsoft.com/office/drawing/2014/main" id="{F0904362-7505-486F-8E61-C7C7DEDB19DB}"/>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8" name="Line 36">
                  <a:extLst>
                    <a:ext uri="{FF2B5EF4-FFF2-40B4-BE49-F238E27FC236}">
                      <a16:creationId xmlns:a16="http://schemas.microsoft.com/office/drawing/2014/main" id="{B22136DF-14CF-4E89-B7F9-38C797B6C6D1}"/>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9" name="Line 37">
                  <a:extLst>
                    <a:ext uri="{FF2B5EF4-FFF2-40B4-BE49-F238E27FC236}">
                      <a16:creationId xmlns:a16="http://schemas.microsoft.com/office/drawing/2014/main" id="{E50D898C-1EF0-4CED-A379-A12AF70E94C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0" name="Line 38">
                  <a:extLst>
                    <a:ext uri="{FF2B5EF4-FFF2-40B4-BE49-F238E27FC236}">
                      <a16:creationId xmlns:a16="http://schemas.microsoft.com/office/drawing/2014/main" id="{183C691F-7DC3-410B-89A8-F86C7E514252}"/>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1" name="Line 39">
                  <a:extLst>
                    <a:ext uri="{FF2B5EF4-FFF2-40B4-BE49-F238E27FC236}">
                      <a16:creationId xmlns:a16="http://schemas.microsoft.com/office/drawing/2014/main" id="{28580651-FD4E-4C17-A9EB-27A6C84E9BF6}"/>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2" name="Line 40">
                  <a:extLst>
                    <a:ext uri="{FF2B5EF4-FFF2-40B4-BE49-F238E27FC236}">
                      <a16:creationId xmlns:a16="http://schemas.microsoft.com/office/drawing/2014/main" id="{EE171FF5-E11F-4FD4-AC71-AA75C18F969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 name="Line 41">
                  <a:extLst>
                    <a:ext uri="{FF2B5EF4-FFF2-40B4-BE49-F238E27FC236}">
                      <a16:creationId xmlns:a16="http://schemas.microsoft.com/office/drawing/2014/main" id="{DD9D9A09-186A-4943-9E59-676D65D8493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42">
                  <a:extLst>
                    <a:ext uri="{FF2B5EF4-FFF2-40B4-BE49-F238E27FC236}">
                      <a16:creationId xmlns:a16="http://schemas.microsoft.com/office/drawing/2014/main" id="{7515E458-C3CC-47D8-82AB-784A63AE8FA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5" name="Line 43">
                  <a:extLst>
                    <a:ext uri="{FF2B5EF4-FFF2-40B4-BE49-F238E27FC236}">
                      <a16:creationId xmlns:a16="http://schemas.microsoft.com/office/drawing/2014/main" id="{3E342BED-2257-4BB3-825B-B7410793C9EC}"/>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Line 44">
                  <a:extLst>
                    <a:ext uri="{FF2B5EF4-FFF2-40B4-BE49-F238E27FC236}">
                      <a16:creationId xmlns:a16="http://schemas.microsoft.com/office/drawing/2014/main" id="{9170B741-7F4E-48C6-84C6-42A85E1D299E}"/>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Line 45">
                  <a:extLst>
                    <a:ext uri="{FF2B5EF4-FFF2-40B4-BE49-F238E27FC236}">
                      <a16:creationId xmlns:a16="http://schemas.microsoft.com/office/drawing/2014/main" id="{6D2B70D6-0E1A-45A5-BB69-98CCB851F1F7}"/>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Line 46">
                  <a:extLst>
                    <a:ext uri="{FF2B5EF4-FFF2-40B4-BE49-F238E27FC236}">
                      <a16:creationId xmlns:a16="http://schemas.microsoft.com/office/drawing/2014/main" id="{A63C4761-DD42-4AF2-B13D-290F90B7A67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9" name="Line 47">
                  <a:extLst>
                    <a:ext uri="{FF2B5EF4-FFF2-40B4-BE49-F238E27FC236}">
                      <a16:creationId xmlns:a16="http://schemas.microsoft.com/office/drawing/2014/main" id="{4FAC6DAF-1C9C-469D-AAFE-F170B3AC9B52}"/>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Line 48">
                  <a:extLst>
                    <a:ext uri="{FF2B5EF4-FFF2-40B4-BE49-F238E27FC236}">
                      <a16:creationId xmlns:a16="http://schemas.microsoft.com/office/drawing/2014/main" id="{C73CBFEA-62F3-488C-8589-9297762149B4}"/>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1" name="Line 49">
                  <a:extLst>
                    <a:ext uri="{FF2B5EF4-FFF2-40B4-BE49-F238E27FC236}">
                      <a16:creationId xmlns:a16="http://schemas.microsoft.com/office/drawing/2014/main" id="{77D0EDA5-0F24-4B35-85F7-58DA374F1CD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2" name="Line 50">
                  <a:extLst>
                    <a:ext uri="{FF2B5EF4-FFF2-40B4-BE49-F238E27FC236}">
                      <a16:creationId xmlns:a16="http://schemas.microsoft.com/office/drawing/2014/main" id="{AF167C5E-2F10-414C-AA86-A4CC8567AB4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3" name="Line 51">
                  <a:extLst>
                    <a:ext uri="{FF2B5EF4-FFF2-40B4-BE49-F238E27FC236}">
                      <a16:creationId xmlns:a16="http://schemas.microsoft.com/office/drawing/2014/main" id="{C3EC9BED-885B-4E2B-9EA8-FC71ABE88D10}"/>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4" name="Line 52">
                  <a:extLst>
                    <a:ext uri="{FF2B5EF4-FFF2-40B4-BE49-F238E27FC236}">
                      <a16:creationId xmlns:a16="http://schemas.microsoft.com/office/drawing/2014/main" id="{F6706049-1F9E-4E00-980A-423B76532F6A}"/>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5" name="Line 53">
                  <a:extLst>
                    <a:ext uri="{FF2B5EF4-FFF2-40B4-BE49-F238E27FC236}">
                      <a16:creationId xmlns:a16="http://schemas.microsoft.com/office/drawing/2014/main" id="{287018E7-FF83-47CD-8A44-BD1AC48086E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 name="Line 54">
                  <a:extLst>
                    <a:ext uri="{FF2B5EF4-FFF2-40B4-BE49-F238E27FC236}">
                      <a16:creationId xmlns:a16="http://schemas.microsoft.com/office/drawing/2014/main" id="{4F66C1D1-E65E-47D1-B54E-6E0ACCEB5222}"/>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7" name="Line 55">
                  <a:extLst>
                    <a:ext uri="{FF2B5EF4-FFF2-40B4-BE49-F238E27FC236}">
                      <a16:creationId xmlns:a16="http://schemas.microsoft.com/office/drawing/2014/main" id="{1E0B9379-6DDC-4080-A7F0-55A85A788B5D}"/>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8" name="Line 56">
                  <a:extLst>
                    <a:ext uri="{FF2B5EF4-FFF2-40B4-BE49-F238E27FC236}">
                      <a16:creationId xmlns:a16="http://schemas.microsoft.com/office/drawing/2014/main" id="{1F69691C-1893-4369-8CA8-B7997F4322DB}"/>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7" name="Line 57">
                <a:extLst>
                  <a:ext uri="{FF2B5EF4-FFF2-40B4-BE49-F238E27FC236}">
                    <a16:creationId xmlns:a16="http://schemas.microsoft.com/office/drawing/2014/main" id="{7265C7A3-D46A-4E3F-9128-DA97A10D4A3C}"/>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6" name="Group 58">
              <a:extLst>
                <a:ext uri="{FF2B5EF4-FFF2-40B4-BE49-F238E27FC236}">
                  <a16:creationId xmlns:a16="http://schemas.microsoft.com/office/drawing/2014/main" id="{697CB26D-FE7F-45AC-AFE2-36D13932B953}"/>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D71F876B-48C1-402C-80CB-4B21886A223C}"/>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 name="Line 60">
                <a:extLst>
                  <a:ext uri="{FF2B5EF4-FFF2-40B4-BE49-F238E27FC236}">
                    <a16:creationId xmlns:a16="http://schemas.microsoft.com/office/drawing/2014/main" id="{79920F86-65A5-44A2-BC95-A955DB90EFDF}"/>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 name="Line 61">
                <a:extLst>
                  <a:ext uri="{FF2B5EF4-FFF2-40B4-BE49-F238E27FC236}">
                    <a16:creationId xmlns:a16="http://schemas.microsoft.com/office/drawing/2014/main" id="{DC5979CB-9E22-443F-B7A3-B1C5A564E213}"/>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4" name="Arc 62">
                <a:extLst>
                  <a:ext uri="{FF2B5EF4-FFF2-40B4-BE49-F238E27FC236}">
                    <a16:creationId xmlns:a16="http://schemas.microsoft.com/office/drawing/2014/main" id="{60C2EF03-F1BF-496C-88AC-E90FFAC3AADE}"/>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7" name="Group 63">
              <a:extLst>
                <a:ext uri="{FF2B5EF4-FFF2-40B4-BE49-F238E27FC236}">
                  <a16:creationId xmlns:a16="http://schemas.microsoft.com/office/drawing/2014/main" id="{B01AE373-AD20-4B7E-A94D-CD88F065643D}"/>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9DD63A87-18CD-4A3D-9195-D6344A187E8F}"/>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 name="Line 65">
                <a:extLst>
                  <a:ext uri="{FF2B5EF4-FFF2-40B4-BE49-F238E27FC236}">
                    <a16:creationId xmlns:a16="http://schemas.microsoft.com/office/drawing/2014/main" id="{C168E8A1-3BC4-44FF-8860-2A6F19299907}"/>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 name="Arc 66">
                <a:extLst>
                  <a:ext uri="{FF2B5EF4-FFF2-40B4-BE49-F238E27FC236}">
                    <a16:creationId xmlns:a16="http://schemas.microsoft.com/office/drawing/2014/main" id="{F2570731-37E9-4B8C-8D87-88F84CFD3F58}"/>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69" name="Rectangle 69">
            <a:extLst>
              <a:ext uri="{FF2B5EF4-FFF2-40B4-BE49-F238E27FC236}">
                <a16:creationId xmlns:a16="http://schemas.microsoft.com/office/drawing/2014/main" id="{15A89985-74C2-4391-97A4-626BBD29F437}"/>
              </a:ext>
            </a:extLst>
          </p:cNvPr>
          <p:cNvSpPr>
            <a:spLocks noGrp="1" noChangeArrowheads="1"/>
          </p:cNvSpPr>
          <p:nvPr>
            <p:ph type="dt" sz="quarter" idx="10"/>
          </p:nvPr>
        </p:nvSpPr>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1E6D9969-5845-4729-A58F-35FEEDB8FB47}"/>
              </a:ext>
            </a:extLst>
          </p:cNvPr>
          <p:cNvSpPr>
            <a:spLocks noGrp="1" noChangeArrowheads="1"/>
          </p:cNvSpPr>
          <p:nvPr>
            <p:ph type="ftr" sz="quarter" idx="11"/>
          </p:nvPr>
        </p:nvSpPr>
        <p:spPr/>
        <p:txBody>
          <a:bodyPr/>
          <a:lstStyle>
            <a:lvl1pPr>
              <a:defRPr smtClean="0"/>
            </a:lvl1pPr>
          </a:lstStyle>
          <a:p>
            <a:pPr>
              <a:defRPr/>
            </a:pPr>
            <a:r>
              <a:rPr lang="en-US" dirty="0" smtClean="0"/>
              <a:t>SE CSE SRM-AP</a:t>
            </a:r>
            <a:endParaRPr lang="en-US" dirty="0"/>
          </a:p>
        </p:txBody>
      </p:sp>
      <p:sp>
        <p:nvSpPr>
          <p:cNvPr id="71" name="Rectangle 71">
            <a:extLst>
              <a:ext uri="{FF2B5EF4-FFF2-40B4-BE49-F238E27FC236}">
                <a16:creationId xmlns:a16="http://schemas.microsoft.com/office/drawing/2014/main" id="{A5A81E1E-5E53-4977-AB8A-107692164C68}"/>
              </a:ext>
            </a:extLst>
          </p:cNvPr>
          <p:cNvSpPr>
            <a:spLocks noGrp="1" noChangeArrowheads="1"/>
          </p:cNvSpPr>
          <p:nvPr>
            <p:ph type="sldNum" sz="quarter" idx="12"/>
          </p:nvPr>
        </p:nvSpPr>
        <p:spPr/>
        <p:txBody>
          <a:bodyPr/>
          <a:lstStyle>
            <a:lvl1pPr>
              <a:defRPr/>
            </a:lvl1pPr>
          </a:lstStyle>
          <a:p>
            <a:fld id="{6A56DD53-7C22-4067-ADD3-66C1FD9D2442}" type="slidenum">
              <a:rPr lang="en-US" altLang="en-US"/>
              <a:pPr/>
              <a:t>‹#›</a:t>
            </a:fld>
            <a:endParaRPr lang="en-US" altLang="en-US"/>
          </a:p>
        </p:txBody>
      </p:sp>
    </p:spTree>
    <p:extLst>
      <p:ext uri="{BB962C8B-B14F-4D97-AF65-F5344CB8AC3E}">
        <p14:creationId xmlns:p14="http://schemas.microsoft.com/office/powerpoint/2010/main" val="256384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486C16AC-ECF6-467A-9050-9ECBF37746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8EBEEA41-B536-4E54-A886-AFCF51DB4CA7}"/>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8DD45603-D61F-4C34-BE10-E256CCF2D9DD}"/>
              </a:ext>
            </a:extLst>
          </p:cNvPr>
          <p:cNvSpPr>
            <a:spLocks noGrp="1" noChangeArrowheads="1"/>
          </p:cNvSpPr>
          <p:nvPr>
            <p:ph type="sldNum" sz="quarter" idx="12"/>
          </p:nvPr>
        </p:nvSpPr>
        <p:spPr>
          <a:ln/>
        </p:spPr>
        <p:txBody>
          <a:bodyPr/>
          <a:lstStyle>
            <a:lvl1pPr>
              <a:defRPr/>
            </a:lvl1pPr>
          </a:lstStyle>
          <a:p>
            <a:fld id="{464974B7-27F5-4B72-A7B5-EBB99C7B7FD9}" type="slidenum">
              <a:rPr lang="en-US" altLang="en-US"/>
              <a:pPr/>
              <a:t>‹#›</a:t>
            </a:fld>
            <a:endParaRPr lang="en-US" altLang="en-US"/>
          </a:p>
        </p:txBody>
      </p:sp>
    </p:spTree>
    <p:extLst>
      <p:ext uri="{BB962C8B-B14F-4D97-AF65-F5344CB8AC3E}">
        <p14:creationId xmlns:p14="http://schemas.microsoft.com/office/powerpoint/2010/main" val="126685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a:extLst>
              <a:ext uri="{FF2B5EF4-FFF2-40B4-BE49-F238E27FC236}">
                <a16:creationId xmlns:a16="http://schemas.microsoft.com/office/drawing/2014/main" id="{F9989363-F76D-407B-A52A-59A6EC95298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10133BED-E30A-403D-ACFA-39AF90689359}"/>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7F5B3B25-F4DE-4EDF-8914-A507D9D6C377}"/>
              </a:ext>
            </a:extLst>
          </p:cNvPr>
          <p:cNvSpPr>
            <a:spLocks noGrp="1" noChangeArrowheads="1"/>
          </p:cNvSpPr>
          <p:nvPr>
            <p:ph type="sldNum" sz="quarter" idx="12"/>
          </p:nvPr>
        </p:nvSpPr>
        <p:spPr>
          <a:ln/>
        </p:spPr>
        <p:txBody>
          <a:bodyPr/>
          <a:lstStyle>
            <a:lvl1pPr>
              <a:defRPr/>
            </a:lvl1pPr>
          </a:lstStyle>
          <a:p>
            <a:fld id="{86467A27-F988-4626-A004-F9F1F6116F18}" type="slidenum">
              <a:rPr lang="en-US" altLang="en-US"/>
              <a:pPr/>
              <a:t>‹#›</a:t>
            </a:fld>
            <a:endParaRPr lang="en-US" altLang="en-US"/>
          </a:p>
        </p:txBody>
      </p:sp>
    </p:spTree>
    <p:extLst>
      <p:ext uri="{BB962C8B-B14F-4D97-AF65-F5344CB8AC3E}">
        <p14:creationId xmlns:p14="http://schemas.microsoft.com/office/powerpoint/2010/main" val="208802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5">
            <a:extLst>
              <a:ext uri="{FF2B5EF4-FFF2-40B4-BE49-F238E27FC236}">
                <a16:creationId xmlns:a16="http://schemas.microsoft.com/office/drawing/2014/main" id="{63E5804F-34E9-48CC-B59B-18EBEAE0D6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D8273D0A-7351-4C48-83B9-B6EE98574485}"/>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334B40F7-0FD1-4A04-A0B2-7A616C2CFD65}"/>
              </a:ext>
            </a:extLst>
          </p:cNvPr>
          <p:cNvSpPr>
            <a:spLocks noGrp="1" noChangeArrowheads="1"/>
          </p:cNvSpPr>
          <p:nvPr>
            <p:ph type="sldNum" sz="quarter" idx="12"/>
          </p:nvPr>
        </p:nvSpPr>
        <p:spPr>
          <a:ln/>
        </p:spPr>
        <p:txBody>
          <a:bodyPr/>
          <a:lstStyle>
            <a:lvl1pPr>
              <a:defRPr/>
            </a:lvl1pPr>
          </a:lstStyle>
          <a:p>
            <a:fld id="{C7281906-AFA9-471C-98D9-874DD1E4C026}" type="slidenum">
              <a:rPr lang="en-US" altLang="en-US"/>
              <a:pPr/>
              <a:t>‹#›</a:t>
            </a:fld>
            <a:endParaRPr lang="en-US" altLang="en-US"/>
          </a:p>
        </p:txBody>
      </p:sp>
    </p:spTree>
    <p:extLst>
      <p:ext uri="{BB962C8B-B14F-4D97-AF65-F5344CB8AC3E}">
        <p14:creationId xmlns:p14="http://schemas.microsoft.com/office/powerpoint/2010/main" val="237515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65">
            <a:extLst>
              <a:ext uri="{FF2B5EF4-FFF2-40B4-BE49-F238E27FC236}">
                <a16:creationId xmlns:a16="http://schemas.microsoft.com/office/drawing/2014/main" id="{70209888-57C7-4992-8494-05D6B2489A1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6">
            <a:extLst>
              <a:ext uri="{FF2B5EF4-FFF2-40B4-BE49-F238E27FC236}">
                <a16:creationId xmlns:a16="http://schemas.microsoft.com/office/drawing/2014/main" id="{299FED34-F475-4FA2-BAB2-FE5B05DC21ED}"/>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9" name="Rectangle 67">
            <a:extLst>
              <a:ext uri="{FF2B5EF4-FFF2-40B4-BE49-F238E27FC236}">
                <a16:creationId xmlns:a16="http://schemas.microsoft.com/office/drawing/2014/main" id="{3998D007-DF06-4CC6-B5EC-1B1D82070073}"/>
              </a:ext>
            </a:extLst>
          </p:cNvPr>
          <p:cNvSpPr>
            <a:spLocks noGrp="1" noChangeArrowheads="1"/>
          </p:cNvSpPr>
          <p:nvPr>
            <p:ph type="sldNum" sz="quarter" idx="12"/>
          </p:nvPr>
        </p:nvSpPr>
        <p:spPr>
          <a:ln/>
        </p:spPr>
        <p:txBody>
          <a:bodyPr/>
          <a:lstStyle>
            <a:lvl1pPr>
              <a:defRPr/>
            </a:lvl1pPr>
          </a:lstStyle>
          <a:p>
            <a:fld id="{4682369F-14D1-487C-8925-81218C4597A7}" type="slidenum">
              <a:rPr lang="en-US" altLang="en-US"/>
              <a:pPr/>
              <a:t>‹#›</a:t>
            </a:fld>
            <a:endParaRPr lang="en-US" altLang="en-US"/>
          </a:p>
        </p:txBody>
      </p:sp>
    </p:spTree>
    <p:extLst>
      <p:ext uri="{BB962C8B-B14F-4D97-AF65-F5344CB8AC3E}">
        <p14:creationId xmlns:p14="http://schemas.microsoft.com/office/powerpoint/2010/main" val="42311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5">
            <a:extLst>
              <a:ext uri="{FF2B5EF4-FFF2-40B4-BE49-F238E27FC236}">
                <a16:creationId xmlns:a16="http://schemas.microsoft.com/office/drawing/2014/main" id="{F1CD89E2-51AC-4ED9-87C6-9188605BA35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6">
            <a:extLst>
              <a:ext uri="{FF2B5EF4-FFF2-40B4-BE49-F238E27FC236}">
                <a16:creationId xmlns:a16="http://schemas.microsoft.com/office/drawing/2014/main" id="{D5A659D6-12BB-4121-B364-70DEA03D60A3}"/>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5" name="Rectangle 67">
            <a:extLst>
              <a:ext uri="{FF2B5EF4-FFF2-40B4-BE49-F238E27FC236}">
                <a16:creationId xmlns:a16="http://schemas.microsoft.com/office/drawing/2014/main" id="{D541DCCF-57EB-4D9E-BB58-9270DB57EB8A}"/>
              </a:ext>
            </a:extLst>
          </p:cNvPr>
          <p:cNvSpPr>
            <a:spLocks noGrp="1" noChangeArrowheads="1"/>
          </p:cNvSpPr>
          <p:nvPr>
            <p:ph type="sldNum" sz="quarter" idx="12"/>
          </p:nvPr>
        </p:nvSpPr>
        <p:spPr>
          <a:ln/>
        </p:spPr>
        <p:txBody>
          <a:bodyPr/>
          <a:lstStyle>
            <a:lvl1pPr>
              <a:defRPr/>
            </a:lvl1pPr>
          </a:lstStyle>
          <a:p>
            <a:fld id="{6CB03AD0-3269-410D-BB88-5792F7521BE1}" type="slidenum">
              <a:rPr lang="en-US" altLang="en-US"/>
              <a:pPr/>
              <a:t>‹#›</a:t>
            </a:fld>
            <a:endParaRPr lang="en-US" altLang="en-US"/>
          </a:p>
        </p:txBody>
      </p:sp>
    </p:spTree>
    <p:extLst>
      <p:ext uri="{BB962C8B-B14F-4D97-AF65-F5344CB8AC3E}">
        <p14:creationId xmlns:p14="http://schemas.microsoft.com/office/powerpoint/2010/main" val="4283745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a:extLst>
              <a:ext uri="{FF2B5EF4-FFF2-40B4-BE49-F238E27FC236}">
                <a16:creationId xmlns:a16="http://schemas.microsoft.com/office/drawing/2014/main" id="{BCB4D73D-C1E0-41AB-BE5B-91B614CA915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6">
            <a:extLst>
              <a:ext uri="{FF2B5EF4-FFF2-40B4-BE49-F238E27FC236}">
                <a16:creationId xmlns:a16="http://schemas.microsoft.com/office/drawing/2014/main" id="{932099A6-D874-499C-84F6-EB458361765B}"/>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4" name="Rectangle 67">
            <a:extLst>
              <a:ext uri="{FF2B5EF4-FFF2-40B4-BE49-F238E27FC236}">
                <a16:creationId xmlns:a16="http://schemas.microsoft.com/office/drawing/2014/main" id="{1BFB7A91-3E3F-4B55-849F-44CAF3638E0A}"/>
              </a:ext>
            </a:extLst>
          </p:cNvPr>
          <p:cNvSpPr>
            <a:spLocks noGrp="1" noChangeArrowheads="1"/>
          </p:cNvSpPr>
          <p:nvPr>
            <p:ph type="sldNum" sz="quarter" idx="12"/>
          </p:nvPr>
        </p:nvSpPr>
        <p:spPr>
          <a:ln/>
        </p:spPr>
        <p:txBody>
          <a:bodyPr/>
          <a:lstStyle>
            <a:lvl1pPr>
              <a:defRPr/>
            </a:lvl1pPr>
          </a:lstStyle>
          <a:p>
            <a:fld id="{AC99C01F-723D-4A09-B204-1F6E18633089}" type="slidenum">
              <a:rPr lang="en-US" altLang="en-US"/>
              <a:pPr/>
              <a:t>‹#›</a:t>
            </a:fld>
            <a:endParaRPr lang="en-US" altLang="en-US"/>
          </a:p>
        </p:txBody>
      </p:sp>
    </p:spTree>
    <p:extLst>
      <p:ext uri="{BB962C8B-B14F-4D97-AF65-F5344CB8AC3E}">
        <p14:creationId xmlns:p14="http://schemas.microsoft.com/office/powerpoint/2010/main" val="1138242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E6D69A60-55B0-4B7C-B1DE-ABD5B57FD55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0F0B4A10-F57D-444E-AC5E-A83D55A16AD0}"/>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BCDBA2EB-A9EF-4371-8D47-6E034D938AD7}"/>
              </a:ext>
            </a:extLst>
          </p:cNvPr>
          <p:cNvSpPr>
            <a:spLocks noGrp="1" noChangeArrowheads="1"/>
          </p:cNvSpPr>
          <p:nvPr>
            <p:ph type="sldNum" sz="quarter" idx="12"/>
          </p:nvPr>
        </p:nvSpPr>
        <p:spPr>
          <a:ln/>
        </p:spPr>
        <p:txBody>
          <a:bodyPr/>
          <a:lstStyle>
            <a:lvl1pPr>
              <a:defRPr/>
            </a:lvl1pPr>
          </a:lstStyle>
          <a:p>
            <a:fld id="{854B73A2-7B50-4B1F-871E-5BBC8821F3FC}" type="slidenum">
              <a:rPr lang="en-US" altLang="en-US"/>
              <a:pPr/>
              <a:t>‹#›</a:t>
            </a:fld>
            <a:endParaRPr lang="en-US" altLang="en-US"/>
          </a:p>
        </p:txBody>
      </p:sp>
    </p:spTree>
    <p:extLst>
      <p:ext uri="{BB962C8B-B14F-4D97-AF65-F5344CB8AC3E}">
        <p14:creationId xmlns:p14="http://schemas.microsoft.com/office/powerpoint/2010/main" val="366242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40A9-BFCE-494F-A5C7-0722D7EF3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E112F-F211-4EC0-839B-E2E52A866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8F45-EEF2-4C53-954C-C66F131671B8}"/>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7D55E9EC-A7A6-4C2A-AA06-D72806960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A411-DCB2-41AE-ABA4-568940EB27C4}"/>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545369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300F6936-E2B3-439D-9F1E-6E04B7065F4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9FE1879D-1E18-4514-935C-0B17FED2C47C}"/>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65F75F86-593E-4B40-A9D6-56708A407D88}"/>
              </a:ext>
            </a:extLst>
          </p:cNvPr>
          <p:cNvSpPr>
            <a:spLocks noGrp="1" noChangeArrowheads="1"/>
          </p:cNvSpPr>
          <p:nvPr>
            <p:ph type="sldNum" sz="quarter" idx="12"/>
          </p:nvPr>
        </p:nvSpPr>
        <p:spPr>
          <a:ln/>
        </p:spPr>
        <p:txBody>
          <a:bodyPr/>
          <a:lstStyle>
            <a:lvl1pPr>
              <a:defRPr/>
            </a:lvl1pPr>
          </a:lstStyle>
          <a:p>
            <a:fld id="{59A0F3C4-830E-423D-AF71-71DE884790AF}" type="slidenum">
              <a:rPr lang="en-US" altLang="en-US"/>
              <a:pPr/>
              <a:t>‹#›</a:t>
            </a:fld>
            <a:endParaRPr lang="en-US" altLang="en-US"/>
          </a:p>
        </p:txBody>
      </p:sp>
    </p:spTree>
    <p:extLst>
      <p:ext uri="{BB962C8B-B14F-4D97-AF65-F5344CB8AC3E}">
        <p14:creationId xmlns:p14="http://schemas.microsoft.com/office/powerpoint/2010/main" val="1436854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9831D09C-F05D-4829-83D7-223483FA24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0E6BB641-0A95-4C9A-A39B-25CB8EF2E868}"/>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991C55A7-E374-4E69-89F7-66E21010330B}"/>
              </a:ext>
            </a:extLst>
          </p:cNvPr>
          <p:cNvSpPr>
            <a:spLocks noGrp="1" noChangeArrowheads="1"/>
          </p:cNvSpPr>
          <p:nvPr>
            <p:ph type="sldNum" sz="quarter" idx="12"/>
          </p:nvPr>
        </p:nvSpPr>
        <p:spPr>
          <a:ln/>
        </p:spPr>
        <p:txBody>
          <a:bodyPr/>
          <a:lstStyle>
            <a:lvl1pPr>
              <a:defRPr/>
            </a:lvl1pPr>
          </a:lstStyle>
          <a:p>
            <a:fld id="{0D552E79-8CAD-4998-A182-5C0FDB59B5C0}" type="slidenum">
              <a:rPr lang="en-US" altLang="en-US"/>
              <a:pPr/>
              <a:t>‹#›</a:t>
            </a:fld>
            <a:endParaRPr lang="en-US" altLang="en-US"/>
          </a:p>
        </p:txBody>
      </p:sp>
    </p:spTree>
    <p:extLst>
      <p:ext uri="{BB962C8B-B14F-4D97-AF65-F5344CB8AC3E}">
        <p14:creationId xmlns:p14="http://schemas.microsoft.com/office/powerpoint/2010/main" val="3014382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D06272B5-0205-4232-993F-F5DB0FCC27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3A9A85FA-4111-4586-8989-EF5D06224B08}"/>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A4788B32-7033-4827-B873-56527B727AE7}"/>
              </a:ext>
            </a:extLst>
          </p:cNvPr>
          <p:cNvSpPr>
            <a:spLocks noGrp="1" noChangeArrowheads="1"/>
          </p:cNvSpPr>
          <p:nvPr>
            <p:ph type="sldNum" sz="quarter" idx="12"/>
          </p:nvPr>
        </p:nvSpPr>
        <p:spPr>
          <a:ln/>
        </p:spPr>
        <p:txBody>
          <a:bodyPr/>
          <a:lstStyle>
            <a:lvl1pPr>
              <a:defRPr/>
            </a:lvl1pPr>
          </a:lstStyle>
          <a:p>
            <a:fld id="{E629F6BA-E270-43D1-895F-E737624ECE24}" type="slidenum">
              <a:rPr lang="en-US" altLang="en-US"/>
              <a:pPr/>
              <a:t>‹#›</a:t>
            </a:fld>
            <a:endParaRPr lang="en-US" altLang="en-US"/>
          </a:p>
        </p:txBody>
      </p:sp>
    </p:spTree>
    <p:extLst>
      <p:ext uri="{BB962C8B-B14F-4D97-AF65-F5344CB8AC3E}">
        <p14:creationId xmlns:p14="http://schemas.microsoft.com/office/powerpoint/2010/main" val="1024884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4800600" y="1905000"/>
            <a:ext cx="3810000" cy="4114800"/>
          </a:xfrm>
        </p:spPr>
        <p:txBody>
          <a:bodyPr/>
          <a:lstStyle/>
          <a:p>
            <a:pPr lvl="0"/>
            <a:endParaRPr lang="en-IN" noProof="0"/>
          </a:p>
        </p:txBody>
      </p:sp>
      <p:sp>
        <p:nvSpPr>
          <p:cNvPr id="5" name="Rectangle 65">
            <a:extLst>
              <a:ext uri="{FF2B5EF4-FFF2-40B4-BE49-F238E27FC236}">
                <a16:creationId xmlns:a16="http://schemas.microsoft.com/office/drawing/2014/main" id="{D87A1C7A-8195-45C7-B53F-AF2BF604CF2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A6ACF8A6-BA59-45E3-A5FB-2FBAA3C47F59}"/>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5FAE0A86-BFE0-401B-88C2-D24FCB9D56AC}"/>
              </a:ext>
            </a:extLst>
          </p:cNvPr>
          <p:cNvSpPr>
            <a:spLocks noGrp="1" noChangeArrowheads="1"/>
          </p:cNvSpPr>
          <p:nvPr>
            <p:ph type="sldNum" sz="quarter" idx="12"/>
          </p:nvPr>
        </p:nvSpPr>
        <p:spPr>
          <a:ln/>
        </p:spPr>
        <p:txBody>
          <a:bodyPr/>
          <a:lstStyle>
            <a:lvl1pPr>
              <a:defRPr/>
            </a:lvl1pPr>
          </a:lstStyle>
          <a:p>
            <a:fld id="{0AEC7B2B-83D4-44B8-A475-DF728A6D1248}" type="slidenum">
              <a:rPr lang="en-US" altLang="en-US"/>
              <a:pPr/>
              <a:t>‹#›</a:t>
            </a:fld>
            <a:endParaRPr lang="en-US" altLang="en-US"/>
          </a:p>
        </p:txBody>
      </p:sp>
    </p:spTree>
    <p:extLst>
      <p:ext uri="{BB962C8B-B14F-4D97-AF65-F5344CB8AC3E}">
        <p14:creationId xmlns:p14="http://schemas.microsoft.com/office/powerpoint/2010/main" val="4624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5">
            <a:extLst>
              <a:ext uri="{FF2B5EF4-FFF2-40B4-BE49-F238E27FC236}">
                <a16:creationId xmlns:a16="http://schemas.microsoft.com/office/drawing/2014/main" id="{4C6D97DB-B997-445D-91FB-79E5899D3C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46ECCEE5-16CF-46ED-93D5-509F9E1C9ED1}"/>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C6A5C4BF-BD3B-4937-AA0D-521ED10659A8}"/>
              </a:ext>
            </a:extLst>
          </p:cNvPr>
          <p:cNvSpPr>
            <a:spLocks noGrp="1" noChangeArrowheads="1"/>
          </p:cNvSpPr>
          <p:nvPr>
            <p:ph type="sldNum" sz="quarter" idx="12"/>
          </p:nvPr>
        </p:nvSpPr>
        <p:spPr>
          <a:ln/>
        </p:spPr>
        <p:txBody>
          <a:bodyPr/>
          <a:lstStyle>
            <a:lvl1pPr>
              <a:defRPr/>
            </a:lvl1pPr>
          </a:lstStyle>
          <a:p>
            <a:fld id="{18BB824D-12DC-4D2C-AAF9-DFB49CF91B7A}" type="slidenum">
              <a:rPr lang="en-US" altLang="en-US"/>
              <a:pPr/>
              <a:t>‹#›</a:t>
            </a:fld>
            <a:endParaRPr lang="en-US" altLang="en-US"/>
          </a:p>
        </p:txBody>
      </p:sp>
    </p:spTree>
    <p:extLst>
      <p:ext uri="{BB962C8B-B14F-4D97-AF65-F5344CB8AC3E}">
        <p14:creationId xmlns:p14="http://schemas.microsoft.com/office/powerpoint/2010/main" val="33144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4364-5DD2-4DA4-A43C-DF74061213CC}"/>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DA08E-72B9-4A98-9DF6-3BED9626DA27}"/>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75B75-7F96-4017-9C04-B02334A414CF}"/>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65588B25-7006-4784-AF1E-9E568F03D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2A283-E2D1-48A9-8975-882DD0BF3103}"/>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5703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F9D-5A31-4688-934A-FA697C994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8D925-2F2F-49D2-828E-8F45842CB7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11C3C-2F5D-46C2-82C0-4C3596F24C0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990E27-AA62-4922-9F83-DB98BCC86CC7}"/>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6" name="Footer Placeholder 5">
            <a:extLst>
              <a:ext uri="{FF2B5EF4-FFF2-40B4-BE49-F238E27FC236}">
                <a16:creationId xmlns:a16="http://schemas.microsoft.com/office/drawing/2014/main" id="{D82D38BB-6B25-47CF-A165-BD8BBEB5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E18B3-D1CE-4DC6-BFE3-64E0E05CA0A2}"/>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01339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0C50-3080-4D3B-ABE5-9DEBB20E76E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7E71B-FFCC-495F-8DA1-D159FFFDA12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18FFCC-E5BD-493F-B547-3354078B92C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36AA-0467-4DF0-9E1C-4A8C83E80C43}"/>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05BA2-AA1B-4449-A55D-27EEFABA47E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D4FE4-717D-420D-A99D-36287F54DDB6}"/>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8" name="Footer Placeholder 7">
            <a:extLst>
              <a:ext uri="{FF2B5EF4-FFF2-40B4-BE49-F238E27FC236}">
                <a16:creationId xmlns:a16="http://schemas.microsoft.com/office/drawing/2014/main" id="{E2DBADE3-F001-4CFE-A33E-A4EE4D771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7CF0C-084C-4782-84A4-8DA302F57FD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6500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EAED-3960-4105-B3C7-43C039524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7BDDB-B948-471A-A7E0-DC07BC86119E}"/>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4" name="Footer Placeholder 3">
            <a:extLst>
              <a:ext uri="{FF2B5EF4-FFF2-40B4-BE49-F238E27FC236}">
                <a16:creationId xmlns:a16="http://schemas.microsoft.com/office/drawing/2014/main" id="{20DB8004-D0D1-4F13-998F-521B21AFE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89186-CA77-4540-9CDD-FF41A88273C1}"/>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14329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09D61-86E6-42D5-8BD7-DB3C18905572}"/>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3" name="Footer Placeholder 2">
            <a:extLst>
              <a:ext uri="{FF2B5EF4-FFF2-40B4-BE49-F238E27FC236}">
                <a16:creationId xmlns:a16="http://schemas.microsoft.com/office/drawing/2014/main" id="{DB5997CD-A7F5-4C5D-9700-04F9F6824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E40253-4694-4636-9D87-D943C190EB0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35526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E677-A5F7-4527-A99C-93D52923F66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1B5299-8BCF-43E7-9781-E82119248042}"/>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E7012-B3B2-4C77-A0CE-2658A102A9B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B67DF-CFE6-4CD3-8715-50FCD72C1ED4}"/>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6" name="Footer Placeholder 5">
            <a:extLst>
              <a:ext uri="{FF2B5EF4-FFF2-40B4-BE49-F238E27FC236}">
                <a16:creationId xmlns:a16="http://schemas.microsoft.com/office/drawing/2014/main" id="{47BA51D5-C5C9-4E35-ABF9-3BCADEA33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B1379-3CBB-4AB2-9192-17EADD4503C8}"/>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11259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40F2-654E-46A4-BE45-971A35D29A8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839DB-082F-400C-9F7D-C482A8DFC69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4F34F-7648-446E-A7B0-38E5C6E776D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02EA8-97A0-4575-8FD2-535566A1673B}"/>
              </a:ext>
            </a:extLst>
          </p:cNvPr>
          <p:cNvSpPr>
            <a:spLocks noGrp="1"/>
          </p:cNvSpPr>
          <p:nvPr>
            <p:ph type="dt" sz="half" idx="10"/>
          </p:nvPr>
        </p:nvSpPr>
        <p:spPr/>
        <p:txBody>
          <a:bodyPr/>
          <a:lstStyle/>
          <a:p>
            <a:fld id="{8A16383A-35EE-488C-BB3C-F503CDC8DD63}" type="datetimeFigureOut">
              <a:rPr lang="en-US" smtClean="0"/>
              <a:t>2/9/2021</a:t>
            </a:fld>
            <a:endParaRPr lang="en-US"/>
          </a:p>
        </p:txBody>
      </p:sp>
      <p:sp>
        <p:nvSpPr>
          <p:cNvPr id="6" name="Footer Placeholder 5">
            <a:extLst>
              <a:ext uri="{FF2B5EF4-FFF2-40B4-BE49-F238E27FC236}">
                <a16:creationId xmlns:a16="http://schemas.microsoft.com/office/drawing/2014/main" id="{8814350B-12C8-4793-92F8-20F469DD4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5D5AD-01D7-4E49-92B5-699CFF356751}"/>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86030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8A83F-5F95-4D55-A1CC-AA5FC756248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87BC9-B30A-4D30-A773-EE6A3A5D86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C8D0B-820B-4D8F-920F-9BFDF415E1D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6383A-35EE-488C-BB3C-F503CDC8DD63}" type="datetimeFigureOut">
              <a:rPr lang="en-US" smtClean="0"/>
              <a:t>2/9/2021</a:t>
            </a:fld>
            <a:endParaRPr lang="en-US"/>
          </a:p>
        </p:txBody>
      </p:sp>
      <p:sp>
        <p:nvSpPr>
          <p:cNvPr id="5" name="Footer Placeholder 4">
            <a:extLst>
              <a:ext uri="{FF2B5EF4-FFF2-40B4-BE49-F238E27FC236}">
                <a16:creationId xmlns:a16="http://schemas.microsoft.com/office/drawing/2014/main" id="{C62D339C-C317-4EED-8CBF-3A78CE691F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07C16-3C35-47B5-BFA8-C54755E8BA9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AEDC4-6F29-431C-B5BC-AC3C184C3ABC}" type="slidenum">
              <a:rPr lang="en-US" smtClean="0"/>
              <a:t>‹#›</a:t>
            </a:fld>
            <a:endParaRPr lang="en-US"/>
          </a:p>
        </p:txBody>
      </p:sp>
    </p:spTree>
    <p:extLst>
      <p:ext uri="{BB962C8B-B14F-4D97-AF65-F5344CB8AC3E}">
        <p14:creationId xmlns:p14="http://schemas.microsoft.com/office/powerpoint/2010/main" val="282003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E658A4A-8F9E-4329-8E4D-0C30EFC2A58D}"/>
              </a:ext>
            </a:extLst>
          </p:cNvPr>
          <p:cNvGrpSpPr>
            <a:grpSpLocks/>
          </p:cNvGrpSpPr>
          <p:nvPr/>
        </p:nvGrpSpPr>
        <p:grpSpPr bwMode="auto">
          <a:xfrm>
            <a:off x="0" y="0"/>
            <a:ext cx="9144000" cy="6858000"/>
            <a:chOff x="0" y="0"/>
            <a:chExt cx="5760" cy="4320"/>
          </a:xfrm>
        </p:grpSpPr>
        <p:grpSp>
          <p:nvGrpSpPr>
            <p:cNvPr id="1032" name="Group 3">
              <a:extLst>
                <a:ext uri="{FF2B5EF4-FFF2-40B4-BE49-F238E27FC236}">
                  <a16:creationId xmlns:a16="http://schemas.microsoft.com/office/drawing/2014/main" id="{04B0A2CF-5099-42C6-8DFD-B3CE265AEE36}"/>
                </a:ext>
              </a:extLst>
            </p:cNvPr>
            <p:cNvGrpSpPr>
              <a:grpSpLocks/>
            </p:cNvGrpSpPr>
            <p:nvPr/>
          </p:nvGrpSpPr>
          <p:grpSpPr bwMode="auto">
            <a:xfrm>
              <a:off x="0" y="0"/>
              <a:ext cx="5760" cy="4320"/>
              <a:chOff x="0" y="0"/>
              <a:chExt cx="5760" cy="4320"/>
            </a:xfrm>
          </p:grpSpPr>
          <p:grpSp>
            <p:nvGrpSpPr>
              <p:cNvPr id="1039" name="Group 4">
                <a:extLst>
                  <a:ext uri="{FF2B5EF4-FFF2-40B4-BE49-F238E27FC236}">
                    <a16:creationId xmlns:a16="http://schemas.microsoft.com/office/drawing/2014/main" id="{7A7388FA-7509-4634-9F9A-D3070A19059F}"/>
                  </a:ext>
                </a:extLst>
              </p:cNvPr>
              <p:cNvGrpSpPr>
                <a:grpSpLocks/>
              </p:cNvGrpSpPr>
              <p:nvPr/>
            </p:nvGrpSpPr>
            <p:grpSpPr bwMode="auto">
              <a:xfrm>
                <a:off x="0" y="192"/>
                <a:ext cx="5760" cy="4032"/>
                <a:chOff x="0" y="192"/>
                <a:chExt cx="5760" cy="4032"/>
              </a:xfrm>
            </p:grpSpPr>
            <p:sp>
              <p:nvSpPr>
                <p:cNvPr id="1070" name="Line 5">
                  <a:extLst>
                    <a:ext uri="{FF2B5EF4-FFF2-40B4-BE49-F238E27FC236}">
                      <a16:creationId xmlns:a16="http://schemas.microsoft.com/office/drawing/2014/main" id="{CD068C3C-7F6B-44C6-BE4C-19BE4446E5CB}"/>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1" name="Line 6">
                  <a:extLst>
                    <a:ext uri="{FF2B5EF4-FFF2-40B4-BE49-F238E27FC236}">
                      <a16:creationId xmlns:a16="http://schemas.microsoft.com/office/drawing/2014/main" id="{F86811A5-CF40-436B-9EFC-94442E66A4A4}"/>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2" name="Line 7">
                  <a:extLst>
                    <a:ext uri="{FF2B5EF4-FFF2-40B4-BE49-F238E27FC236}">
                      <a16:creationId xmlns:a16="http://schemas.microsoft.com/office/drawing/2014/main" id="{B74943C1-5675-484B-9F9B-A9DDBCF8452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3" name="Line 8">
                  <a:extLst>
                    <a:ext uri="{FF2B5EF4-FFF2-40B4-BE49-F238E27FC236}">
                      <a16:creationId xmlns:a16="http://schemas.microsoft.com/office/drawing/2014/main" id="{F85D639A-D25A-4CDF-9916-D6DBF8EA6BA5}"/>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4" name="Line 9">
                  <a:extLst>
                    <a:ext uri="{FF2B5EF4-FFF2-40B4-BE49-F238E27FC236}">
                      <a16:creationId xmlns:a16="http://schemas.microsoft.com/office/drawing/2014/main" id="{8B09E457-F0F5-48AF-9EED-26861F434F28}"/>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5" name="Line 10">
                  <a:extLst>
                    <a:ext uri="{FF2B5EF4-FFF2-40B4-BE49-F238E27FC236}">
                      <a16:creationId xmlns:a16="http://schemas.microsoft.com/office/drawing/2014/main" id="{5C32E143-1FE8-423C-9FE3-5CF57A1EC454}"/>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6" name="Line 11">
                  <a:extLst>
                    <a:ext uri="{FF2B5EF4-FFF2-40B4-BE49-F238E27FC236}">
                      <a16:creationId xmlns:a16="http://schemas.microsoft.com/office/drawing/2014/main" id="{B8348A90-DAD1-44BF-9F1B-9116C72EC210}"/>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7" name="Line 12">
                  <a:extLst>
                    <a:ext uri="{FF2B5EF4-FFF2-40B4-BE49-F238E27FC236}">
                      <a16:creationId xmlns:a16="http://schemas.microsoft.com/office/drawing/2014/main" id="{94B2934F-8E0A-4D6F-AB3B-D92862253C8E}"/>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8" name="Line 13">
                  <a:extLst>
                    <a:ext uri="{FF2B5EF4-FFF2-40B4-BE49-F238E27FC236}">
                      <a16:creationId xmlns:a16="http://schemas.microsoft.com/office/drawing/2014/main" id="{B427E974-FC8E-4DDA-AA7B-236B7C332B59}"/>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9" name="Line 14">
                  <a:extLst>
                    <a:ext uri="{FF2B5EF4-FFF2-40B4-BE49-F238E27FC236}">
                      <a16:creationId xmlns:a16="http://schemas.microsoft.com/office/drawing/2014/main" id="{B63D3BE3-F957-40AA-8665-5A21A8566306}"/>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0" name="Line 15">
                  <a:extLst>
                    <a:ext uri="{FF2B5EF4-FFF2-40B4-BE49-F238E27FC236}">
                      <a16:creationId xmlns:a16="http://schemas.microsoft.com/office/drawing/2014/main" id="{61A13AF0-C432-43AE-BCFC-D23639E6E4BD}"/>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1" name="Line 16">
                  <a:extLst>
                    <a:ext uri="{FF2B5EF4-FFF2-40B4-BE49-F238E27FC236}">
                      <a16:creationId xmlns:a16="http://schemas.microsoft.com/office/drawing/2014/main" id="{7E48C1CC-A850-477C-803E-E964F8DBEA7C}"/>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2" name="Line 17">
                  <a:extLst>
                    <a:ext uri="{FF2B5EF4-FFF2-40B4-BE49-F238E27FC236}">
                      <a16:creationId xmlns:a16="http://schemas.microsoft.com/office/drawing/2014/main" id="{3B3DED19-DD08-4F2A-8856-1E705F265289}"/>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3" name="Line 18">
                  <a:extLst>
                    <a:ext uri="{FF2B5EF4-FFF2-40B4-BE49-F238E27FC236}">
                      <a16:creationId xmlns:a16="http://schemas.microsoft.com/office/drawing/2014/main" id="{103C314C-2A2B-4C54-B683-3218EF2DF0A5}"/>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4" name="Line 19">
                  <a:extLst>
                    <a:ext uri="{FF2B5EF4-FFF2-40B4-BE49-F238E27FC236}">
                      <a16:creationId xmlns:a16="http://schemas.microsoft.com/office/drawing/2014/main" id="{1D321F05-1118-4A1D-B4C9-0AAD1B32B29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5" name="Line 20">
                  <a:extLst>
                    <a:ext uri="{FF2B5EF4-FFF2-40B4-BE49-F238E27FC236}">
                      <a16:creationId xmlns:a16="http://schemas.microsoft.com/office/drawing/2014/main" id="{B1F1E02E-8848-4B7A-A7E6-B755F7AA9D29}"/>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6" name="Line 21">
                  <a:extLst>
                    <a:ext uri="{FF2B5EF4-FFF2-40B4-BE49-F238E27FC236}">
                      <a16:creationId xmlns:a16="http://schemas.microsoft.com/office/drawing/2014/main" id="{9A09262A-BA4F-4B03-8D39-0775D15B9D49}"/>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7" name="Line 22">
                  <a:extLst>
                    <a:ext uri="{FF2B5EF4-FFF2-40B4-BE49-F238E27FC236}">
                      <a16:creationId xmlns:a16="http://schemas.microsoft.com/office/drawing/2014/main" id="{DEC26068-DD45-4D42-8954-F20EF7B259EA}"/>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8" name="Line 23">
                  <a:extLst>
                    <a:ext uri="{FF2B5EF4-FFF2-40B4-BE49-F238E27FC236}">
                      <a16:creationId xmlns:a16="http://schemas.microsoft.com/office/drawing/2014/main" id="{6D4201EF-B1BD-4730-BA3E-9FEE05792905}"/>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9" name="Line 24">
                  <a:extLst>
                    <a:ext uri="{FF2B5EF4-FFF2-40B4-BE49-F238E27FC236}">
                      <a16:creationId xmlns:a16="http://schemas.microsoft.com/office/drawing/2014/main" id="{6C186F11-2ADD-4399-A6A0-5FAA7FBE488B}"/>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0" name="Line 25">
                  <a:extLst>
                    <a:ext uri="{FF2B5EF4-FFF2-40B4-BE49-F238E27FC236}">
                      <a16:creationId xmlns:a16="http://schemas.microsoft.com/office/drawing/2014/main" id="{320FE583-F1A6-4D48-8BDC-7A79A435EADC}"/>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1" name="Line 26">
                  <a:extLst>
                    <a:ext uri="{FF2B5EF4-FFF2-40B4-BE49-F238E27FC236}">
                      <a16:creationId xmlns:a16="http://schemas.microsoft.com/office/drawing/2014/main" id="{708AD823-3BCC-4EC2-B04E-20E8A5BF7DB4}"/>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040" name="Group 27">
                <a:extLst>
                  <a:ext uri="{FF2B5EF4-FFF2-40B4-BE49-F238E27FC236}">
                    <a16:creationId xmlns:a16="http://schemas.microsoft.com/office/drawing/2014/main" id="{076F8443-DF00-4E54-8D62-8E28E503E209}"/>
                  </a:ext>
                </a:extLst>
              </p:cNvPr>
              <p:cNvGrpSpPr>
                <a:grpSpLocks/>
              </p:cNvGrpSpPr>
              <p:nvPr/>
            </p:nvGrpSpPr>
            <p:grpSpPr bwMode="auto">
              <a:xfrm>
                <a:off x="192" y="0"/>
                <a:ext cx="5376" cy="4320"/>
                <a:chOff x="192" y="0"/>
                <a:chExt cx="5376" cy="4320"/>
              </a:xfrm>
            </p:grpSpPr>
            <p:sp>
              <p:nvSpPr>
                <p:cNvPr id="1041" name="Line 28">
                  <a:extLst>
                    <a:ext uri="{FF2B5EF4-FFF2-40B4-BE49-F238E27FC236}">
                      <a16:creationId xmlns:a16="http://schemas.microsoft.com/office/drawing/2014/main" id="{97551F4F-B943-4F48-9283-574FD4C3628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2" name="Line 29">
                  <a:extLst>
                    <a:ext uri="{FF2B5EF4-FFF2-40B4-BE49-F238E27FC236}">
                      <a16:creationId xmlns:a16="http://schemas.microsoft.com/office/drawing/2014/main" id="{3DB87C02-BC42-415A-94D0-690B32321049}"/>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3" name="Line 30">
                  <a:extLst>
                    <a:ext uri="{FF2B5EF4-FFF2-40B4-BE49-F238E27FC236}">
                      <a16:creationId xmlns:a16="http://schemas.microsoft.com/office/drawing/2014/main" id="{37D6ADE7-D6B5-4C2B-942A-92F9A33A6FEF}"/>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4" name="Line 31">
                  <a:extLst>
                    <a:ext uri="{FF2B5EF4-FFF2-40B4-BE49-F238E27FC236}">
                      <a16:creationId xmlns:a16="http://schemas.microsoft.com/office/drawing/2014/main" id="{5D3D8799-70E7-4429-B041-1B48D8E5E360}"/>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5" name="Line 32">
                  <a:extLst>
                    <a:ext uri="{FF2B5EF4-FFF2-40B4-BE49-F238E27FC236}">
                      <a16:creationId xmlns:a16="http://schemas.microsoft.com/office/drawing/2014/main" id="{8BA202E9-F245-42A0-9892-D59A41244217}"/>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6" name="Line 33">
                  <a:extLst>
                    <a:ext uri="{FF2B5EF4-FFF2-40B4-BE49-F238E27FC236}">
                      <a16:creationId xmlns:a16="http://schemas.microsoft.com/office/drawing/2014/main" id="{052B3202-5AB7-4457-974D-F2CFE3573EEF}"/>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7" name="Line 34">
                  <a:extLst>
                    <a:ext uri="{FF2B5EF4-FFF2-40B4-BE49-F238E27FC236}">
                      <a16:creationId xmlns:a16="http://schemas.microsoft.com/office/drawing/2014/main" id="{D50603E2-9C99-4CE4-A4B0-2BBD50ADD141}"/>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8" name="Line 35">
                  <a:extLst>
                    <a:ext uri="{FF2B5EF4-FFF2-40B4-BE49-F238E27FC236}">
                      <a16:creationId xmlns:a16="http://schemas.microsoft.com/office/drawing/2014/main" id="{FF337D02-7CC7-475A-B61C-7A7B1D699D66}"/>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9" name="Line 36">
                  <a:extLst>
                    <a:ext uri="{FF2B5EF4-FFF2-40B4-BE49-F238E27FC236}">
                      <a16:creationId xmlns:a16="http://schemas.microsoft.com/office/drawing/2014/main" id="{66D2ED7A-3FE3-4CDC-836B-2D291F1799CA}"/>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0" name="Line 37">
                  <a:extLst>
                    <a:ext uri="{FF2B5EF4-FFF2-40B4-BE49-F238E27FC236}">
                      <a16:creationId xmlns:a16="http://schemas.microsoft.com/office/drawing/2014/main" id="{D23200CD-1FD4-4854-A68A-1838D07BAD9D}"/>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1" name="Line 38">
                  <a:extLst>
                    <a:ext uri="{FF2B5EF4-FFF2-40B4-BE49-F238E27FC236}">
                      <a16:creationId xmlns:a16="http://schemas.microsoft.com/office/drawing/2014/main" id="{E408FD24-613A-4E36-9FEC-B56D7DB2C142}"/>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2" name="Line 39">
                  <a:extLst>
                    <a:ext uri="{FF2B5EF4-FFF2-40B4-BE49-F238E27FC236}">
                      <a16:creationId xmlns:a16="http://schemas.microsoft.com/office/drawing/2014/main" id="{6AE82BCD-A721-4DB1-9574-191000FA6D20}"/>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3" name="Line 40">
                  <a:extLst>
                    <a:ext uri="{FF2B5EF4-FFF2-40B4-BE49-F238E27FC236}">
                      <a16:creationId xmlns:a16="http://schemas.microsoft.com/office/drawing/2014/main" id="{44C17DB7-78F1-413B-942F-0F967555948F}"/>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4" name="Line 41">
                  <a:extLst>
                    <a:ext uri="{FF2B5EF4-FFF2-40B4-BE49-F238E27FC236}">
                      <a16:creationId xmlns:a16="http://schemas.microsoft.com/office/drawing/2014/main" id="{3C215452-BFA8-4217-8763-282EBFB85218}"/>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Line 42">
                  <a:extLst>
                    <a:ext uri="{FF2B5EF4-FFF2-40B4-BE49-F238E27FC236}">
                      <a16:creationId xmlns:a16="http://schemas.microsoft.com/office/drawing/2014/main" id="{510F5FE6-CD48-4232-B0B5-E41D6E6261D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6" name="Line 43">
                  <a:extLst>
                    <a:ext uri="{FF2B5EF4-FFF2-40B4-BE49-F238E27FC236}">
                      <a16:creationId xmlns:a16="http://schemas.microsoft.com/office/drawing/2014/main" id="{4E14982E-B816-4BBE-8493-3D53C5EE8B8C}"/>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7" name="Line 44">
                  <a:extLst>
                    <a:ext uri="{FF2B5EF4-FFF2-40B4-BE49-F238E27FC236}">
                      <a16:creationId xmlns:a16="http://schemas.microsoft.com/office/drawing/2014/main" id="{335EDE64-6D64-4AC0-9859-D8D2EBC25525}"/>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8" name="Line 45">
                  <a:extLst>
                    <a:ext uri="{FF2B5EF4-FFF2-40B4-BE49-F238E27FC236}">
                      <a16:creationId xmlns:a16="http://schemas.microsoft.com/office/drawing/2014/main" id="{2E523575-F872-4908-AD6A-CEE0DB5BA7A1}"/>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Line 46">
                  <a:extLst>
                    <a:ext uri="{FF2B5EF4-FFF2-40B4-BE49-F238E27FC236}">
                      <a16:creationId xmlns:a16="http://schemas.microsoft.com/office/drawing/2014/main" id="{BE76D8BB-0B98-47E5-82AA-B644536D432F}"/>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Line 47">
                  <a:extLst>
                    <a:ext uri="{FF2B5EF4-FFF2-40B4-BE49-F238E27FC236}">
                      <a16:creationId xmlns:a16="http://schemas.microsoft.com/office/drawing/2014/main" id="{203249A5-4D7D-4D68-AA5E-3DFB659C2974}"/>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1" name="Line 48">
                  <a:extLst>
                    <a:ext uri="{FF2B5EF4-FFF2-40B4-BE49-F238E27FC236}">
                      <a16:creationId xmlns:a16="http://schemas.microsoft.com/office/drawing/2014/main" id="{8C9E6825-989A-4113-B424-4439E037CA23}"/>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2" name="Line 49">
                  <a:extLst>
                    <a:ext uri="{FF2B5EF4-FFF2-40B4-BE49-F238E27FC236}">
                      <a16:creationId xmlns:a16="http://schemas.microsoft.com/office/drawing/2014/main" id="{EFCA249F-E44A-4808-BA66-EFC68E07B2C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3" name="Line 50">
                  <a:extLst>
                    <a:ext uri="{FF2B5EF4-FFF2-40B4-BE49-F238E27FC236}">
                      <a16:creationId xmlns:a16="http://schemas.microsoft.com/office/drawing/2014/main" id="{28FE3661-8834-4195-95DA-B409DE20A952}"/>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4" name="Line 51">
                  <a:extLst>
                    <a:ext uri="{FF2B5EF4-FFF2-40B4-BE49-F238E27FC236}">
                      <a16:creationId xmlns:a16="http://schemas.microsoft.com/office/drawing/2014/main" id="{03C7FA62-F763-4381-A850-2E9E08079D9E}"/>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5" name="Line 52">
                  <a:extLst>
                    <a:ext uri="{FF2B5EF4-FFF2-40B4-BE49-F238E27FC236}">
                      <a16:creationId xmlns:a16="http://schemas.microsoft.com/office/drawing/2014/main" id="{7E4F9437-0592-4F76-AF39-180C144E9FF3}"/>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6" name="Line 53">
                  <a:extLst>
                    <a:ext uri="{FF2B5EF4-FFF2-40B4-BE49-F238E27FC236}">
                      <a16:creationId xmlns:a16="http://schemas.microsoft.com/office/drawing/2014/main" id="{FB9F5B8C-6917-4DF2-869D-07BD65A8C721}"/>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7" name="Line 54">
                  <a:extLst>
                    <a:ext uri="{FF2B5EF4-FFF2-40B4-BE49-F238E27FC236}">
                      <a16:creationId xmlns:a16="http://schemas.microsoft.com/office/drawing/2014/main" id="{B66A1BD6-5D8C-4C2F-B9CA-8443041F98B4}"/>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8" name="Line 55">
                  <a:extLst>
                    <a:ext uri="{FF2B5EF4-FFF2-40B4-BE49-F238E27FC236}">
                      <a16:creationId xmlns:a16="http://schemas.microsoft.com/office/drawing/2014/main" id="{C174DD8D-D48F-45DC-931B-06AACA365C55}"/>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9" name="Line 56">
                  <a:extLst>
                    <a:ext uri="{FF2B5EF4-FFF2-40B4-BE49-F238E27FC236}">
                      <a16:creationId xmlns:a16="http://schemas.microsoft.com/office/drawing/2014/main" id="{DF31E95F-595D-48EA-9CA2-B0C4455272A7}"/>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33" name="Rectangle 57" descr="60%">
              <a:extLst>
                <a:ext uri="{FF2B5EF4-FFF2-40B4-BE49-F238E27FC236}">
                  <a16:creationId xmlns:a16="http://schemas.microsoft.com/office/drawing/2014/main" id="{E417F592-7FC2-4A4C-A2B2-87C8BED06E8B}"/>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ltLang="en-US" sz="2400"/>
            </a:p>
          </p:txBody>
        </p:sp>
        <p:sp>
          <p:nvSpPr>
            <p:cNvPr id="1034" name="Line 58">
              <a:extLst>
                <a:ext uri="{FF2B5EF4-FFF2-40B4-BE49-F238E27FC236}">
                  <a16:creationId xmlns:a16="http://schemas.microsoft.com/office/drawing/2014/main" id="{E916E1D7-70DA-4133-AD91-22BBC93202FC}"/>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035" name="Group 59">
              <a:extLst>
                <a:ext uri="{FF2B5EF4-FFF2-40B4-BE49-F238E27FC236}">
                  <a16:creationId xmlns:a16="http://schemas.microsoft.com/office/drawing/2014/main" id="{0C22F7B9-7B87-4F26-BE87-FE7549CF5CE2}"/>
                </a:ext>
              </a:extLst>
            </p:cNvPr>
            <p:cNvGrpSpPr>
              <a:grpSpLocks/>
            </p:cNvGrpSpPr>
            <p:nvPr/>
          </p:nvGrpSpPr>
          <p:grpSpPr bwMode="auto">
            <a:xfrm>
              <a:off x="261" y="892"/>
              <a:ext cx="1124" cy="1464"/>
              <a:chOff x="96" y="916"/>
              <a:chExt cx="2208" cy="2876"/>
            </a:xfrm>
          </p:grpSpPr>
          <p:sp>
            <p:nvSpPr>
              <p:cNvPr id="1036" name="Line 60">
                <a:extLst>
                  <a:ext uri="{FF2B5EF4-FFF2-40B4-BE49-F238E27FC236}">
                    <a16:creationId xmlns:a16="http://schemas.microsoft.com/office/drawing/2014/main" id="{1E16F0B8-8521-4388-9598-27FC8851C682}"/>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7" name="Line 61">
                <a:extLst>
                  <a:ext uri="{FF2B5EF4-FFF2-40B4-BE49-F238E27FC236}">
                    <a16:creationId xmlns:a16="http://schemas.microsoft.com/office/drawing/2014/main" id="{DF06A826-2FCD-4FD0-9472-9E595BDA59AE}"/>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8" name="Arc 62">
                <a:extLst>
                  <a:ext uri="{FF2B5EF4-FFF2-40B4-BE49-F238E27FC236}">
                    <a16:creationId xmlns:a16="http://schemas.microsoft.com/office/drawing/2014/main" id="{1A2B3E51-A658-490E-98FD-B86972BD2F34}"/>
                  </a:ext>
                </a:extLst>
              </p:cNvPr>
              <p:cNvSpPr>
                <a:spLocks/>
              </p:cNvSpPr>
              <p:nvPr/>
            </p:nvSpPr>
            <p:spPr bwMode="ltGray">
              <a:xfrm flipH="1">
                <a:off x="217" y="916"/>
                <a:ext cx="239" cy="239"/>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27" name="Rectangle 63">
            <a:extLst>
              <a:ext uri="{FF2B5EF4-FFF2-40B4-BE49-F238E27FC236}">
                <a16:creationId xmlns:a16="http://schemas.microsoft.com/office/drawing/2014/main" id="{FAF51B82-C7C9-4148-852B-CA1FA92AC9B3}"/>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089A9DED-2A58-4A72-994A-5A62929E8589}"/>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a:extLst>
              <a:ext uri="{FF2B5EF4-FFF2-40B4-BE49-F238E27FC236}">
                <a16:creationId xmlns:a16="http://schemas.microsoft.com/office/drawing/2014/main" id="{418F68AF-4769-4297-B162-0D7E71DABE0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4162" name="Rectangle 66">
            <a:extLst>
              <a:ext uri="{FF2B5EF4-FFF2-40B4-BE49-F238E27FC236}">
                <a16:creationId xmlns:a16="http://schemas.microsoft.com/office/drawing/2014/main" id="{AEEDFFC6-7E98-4B1A-84D5-734674F4692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dirty="0" smtClean="0"/>
              <a:t>SE CSE SRM-AP</a:t>
            </a:r>
            <a:endParaRPr lang="en-US" dirty="0"/>
          </a:p>
        </p:txBody>
      </p:sp>
      <p:sp>
        <p:nvSpPr>
          <p:cNvPr id="4163" name="Rectangle 67">
            <a:extLst>
              <a:ext uri="{FF2B5EF4-FFF2-40B4-BE49-F238E27FC236}">
                <a16:creationId xmlns:a16="http://schemas.microsoft.com/office/drawing/2014/main" id="{810AD47A-84DB-4A5F-9B13-8451E24E8C3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4D010107-C43F-4745-BE1A-73C6A20072A7}" type="slidenum">
              <a:rPr lang="en-US" altLang="en-US"/>
              <a:pPr/>
              <a:t>‹#›</a:t>
            </a:fld>
            <a:endParaRPr lang="en-US" altLang="en-US"/>
          </a:p>
        </p:txBody>
      </p:sp>
    </p:spTree>
    <p:extLst>
      <p:ext uri="{BB962C8B-B14F-4D97-AF65-F5344CB8AC3E}">
        <p14:creationId xmlns:p14="http://schemas.microsoft.com/office/powerpoint/2010/main" val="36900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Models</a:t>
            </a:r>
            <a:endParaRPr lang="en-IN" dirty="0"/>
          </a:p>
        </p:txBody>
      </p:sp>
      <p:sp>
        <p:nvSpPr>
          <p:cNvPr id="3" name="Subtitle 2"/>
          <p:cNvSpPr>
            <a:spLocks noGrp="1"/>
          </p:cNvSpPr>
          <p:nvPr>
            <p:ph type="subTitle" idx="1"/>
          </p:nvPr>
        </p:nvSpPr>
        <p:spPr>
          <a:xfrm>
            <a:off x="226893" y="5227092"/>
            <a:ext cx="9299813" cy="872675"/>
          </a:xfrm>
        </p:spPr>
        <p:txBody>
          <a:bodyPr/>
          <a:lstStyle/>
          <a:p>
            <a:r>
              <a:rPr lang="en-IN" sz="2200" dirty="0" smtClean="0"/>
              <a:t>Text Book Reference:</a:t>
            </a:r>
          </a:p>
          <a:p>
            <a:pPr lvl="0"/>
            <a:r>
              <a:rPr lang="en-IN" sz="2200" dirty="0" smtClean="0"/>
              <a:t>Roger S. Pressman, Software Engineering – A </a:t>
            </a:r>
            <a:r>
              <a:rPr lang="en-IN" sz="2200" dirty="0" err="1" smtClean="0"/>
              <a:t>Practitioner‟s</a:t>
            </a:r>
            <a:r>
              <a:rPr lang="en-IN" sz="2200" dirty="0" smtClean="0"/>
              <a:t> Approach, Seventh Edition, Mc </a:t>
            </a:r>
            <a:r>
              <a:rPr lang="en-IN" sz="2200" dirty="0" err="1" smtClean="0"/>
              <a:t>Graw</a:t>
            </a:r>
            <a:r>
              <a:rPr lang="en-IN" sz="2200" dirty="0" smtClean="0"/>
              <a:t>-Hill International Edition, 2010.</a:t>
            </a:r>
          </a:p>
          <a:p>
            <a:endParaRPr lang="en-IN" sz="2200" dirty="0"/>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6A56DD53-7C22-4067-ADD3-66C1FD9D2442}" type="slidenum">
              <a:rPr lang="en-US" altLang="en-US" smtClean="0"/>
              <a:pPr/>
              <a:t>1</a:t>
            </a:fld>
            <a:endParaRPr lang="en-US" altLang="en-US"/>
          </a:p>
        </p:txBody>
      </p:sp>
    </p:spTree>
    <p:extLst>
      <p:ext uri="{BB962C8B-B14F-4D97-AF65-F5344CB8AC3E}">
        <p14:creationId xmlns:p14="http://schemas.microsoft.com/office/powerpoint/2010/main" val="248738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Specific Practices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464974B7-27F5-4B72-A7B5-EBB99C7B7FD9}" type="slidenum">
              <a:rPr lang="en-US" altLang="en-US" smtClean="0"/>
              <a:pPr/>
              <a:t>10</a:t>
            </a:fld>
            <a:endParaRPr lang="en-US" altLang="en-US"/>
          </a:p>
        </p:txBody>
      </p:sp>
      <p:pic>
        <p:nvPicPr>
          <p:cNvPr id="6" name="Picture 5"/>
          <p:cNvPicPr>
            <a:picLocks noChangeAspect="1"/>
          </p:cNvPicPr>
          <p:nvPr/>
        </p:nvPicPr>
        <p:blipFill>
          <a:blip r:embed="rId2"/>
          <a:stretch>
            <a:fillRect/>
          </a:stretch>
        </p:blipFill>
        <p:spPr>
          <a:xfrm>
            <a:off x="838200" y="1676400"/>
            <a:ext cx="6135806" cy="4724400"/>
          </a:xfrm>
          <a:prstGeom prst="rect">
            <a:avLst/>
          </a:prstGeom>
        </p:spPr>
      </p:pic>
    </p:spTree>
    <p:extLst>
      <p:ext uri="{BB962C8B-B14F-4D97-AF65-F5344CB8AC3E}">
        <p14:creationId xmlns:p14="http://schemas.microsoft.com/office/powerpoint/2010/main" val="178972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609600"/>
          </a:xfrm>
        </p:spPr>
        <p:txBody>
          <a:bodyPr/>
          <a:lstStyle/>
          <a:p>
            <a:r>
              <a:rPr lang="en-US" altLang="en-US" dirty="0"/>
              <a:t>CMMI Level</a:t>
            </a:r>
          </a:p>
        </p:txBody>
      </p:sp>
      <p:sp>
        <p:nvSpPr>
          <p:cNvPr id="21507" name="Rectangle 3"/>
          <p:cNvSpPr>
            <a:spLocks noGrp="1" noChangeArrowheads="1"/>
          </p:cNvSpPr>
          <p:nvPr>
            <p:ph type="body" idx="1"/>
          </p:nvPr>
        </p:nvSpPr>
        <p:spPr>
          <a:xfrm>
            <a:off x="838200" y="1009934"/>
            <a:ext cx="7772400" cy="5009866"/>
          </a:xfrm>
        </p:spPr>
        <p:txBody>
          <a:bodyPr>
            <a:noAutofit/>
          </a:bodyPr>
          <a:lstStyle/>
          <a:p>
            <a:pPr>
              <a:lnSpc>
                <a:spcPct val="80000"/>
              </a:lnSpc>
              <a:buFont typeface="Wingdings" panose="05000000000000000000" pitchFamily="2" charset="2"/>
              <a:buNone/>
            </a:pPr>
            <a:r>
              <a:rPr lang="en-US" altLang="en-US" sz="2000" b="1" dirty="0"/>
              <a:t>Level 0 (Incomplete)</a:t>
            </a:r>
            <a:r>
              <a:rPr lang="en-US" altLang="en-US" sz="2000" dirty="0"/>
              <a:t> – </a:t>
            </a:r>
          </a:p>
          <a:p>
            <a:pPr lvl="1">
              <a:lnSpc>
                <a:spcPct val="80000"/>
              </a:lnSpc>
            </a:pPr>
            <a:r>
              <a:rPr lang="en-US" altLang="en-US" sz="2000" dirty="0"/>
              <a:t>Process are not perform or not achieve all the goals and objectives defined by the CMMI for Level I capability.</a:t>
            </a:r>
          </a:p>
          <a:p>
            <a:pPr>
              <a:lnSpc>
                <a:spcPct val="80000"/>
              </a:lnSpc>
              <a:buFont typeface="Wingdings" panose="05000000000000000000" pitchFamily="2" charset="2"/>
              <a:buNone/>
            </a:pPr>
            <a:r>
              <a:rPr lang="en-US" altLang="en-US" sz="2000" b="1" dirty="0"/>
              <a:t>Level 1 (Performed)</a:t>
            </a:r>
            <a:r>
              <a:rPr lang="en-US" altLang="en-US" sz="2000" dirty="0"/>
              <a:t> – All specific goals are performed as per defined by CMMI</a:t>
            </a:r>
          </a:p>
          <a:p>
            <a:pPr>
              <a:lnSpc>
                <a:spcPct val="80000"/>
              </a:lnSpc>
              <a:buFont typeface="Wingdings" panose="05000000000000000000" pitchFamily="2" charset="2"/>
              <a:buNone/>
            </a:pPr>
            <a:r>
              <a:rPr lang="en-US" altLang="en-US" sz="2000" b="1" dirty="0"/>
              <a:t>Level 2 (Managed)</a:t>
            </a:r>
            <a:r>
              <a:rPr lang="en-US" altLang="en-US" sz="2000" dirty="0"/>
              <a:t> – </a:t>
            </a:r>
          </a:p>
          <a:p>
            <a:pPr lvl="1">
              <a:lnSpc>
                <a:spcPct val="80000"/>
              </a:lnSpc>
            </a:pPr>
            <a:r>
              <a:rPr lang="en-US" altLang="en-US" sz="2000" dirty="0"/>
              <a:t>All level 1 criteria have been satisfied</a:t>
            </a:r>
          </a:p>
          <a:p>
            <a:pPr lvl="1">
              <a:lnSpc>
                <a:spcPct val="80000"/>
              </a:lnSpc>
            </a:pPr>
            <a:r>
              <a:rPr lang="en-US" altLang="en-US" sz="2000" dirty="0"/>
              <a:t>In addition to Level I; </a:t>
            </a:r>
          </a:p>
          <a:p>
            <a:pPr lvl="2">
              <a:lnSpc>
                <a:spcPct val="80000"/>
              </a:lnSpc>
            </a:pPr>
            <a:r>
              <a:rPr lang="en-US" altLang="en-US" sz="2000" dirty="0"/>
              <a:t>People doing work have access to adequate resources to get job done,</a:t>
            </a:r>
          </a:p>
          <a:p>
            <a:pPr lvl="2">
              <a:lnSpc>
                <a:spcPct val="80000"/>
              </a:lnSpc>
            </a:pPr>
            <a:r>
              <a:rPr lang="en-US" altLang="en-US" sz="2000" dirty="0"/>
              <a:t>Stakeholders are actively involved, </a:t>
            </a:r>
          </a:p>
          <a:p>
            <a:pPr lvl="2">
              <a:lnSpc>
                <a:spcPct val="80000"/>
              </a:lnSpc>
            </a:pPr>
            <a:r>
              <a:rPr lang="en-US" altLang="en-US" sz="2000" dirty="0"/>
              <a:t>Work tasks and products are monitored, controlled, reviewed, and evaluated for conformance to process description.</a:t>
            </a:r>
          </a:p>
          <a:p>
            <a:pPr>
              <a:lnSpc>
                <a:spcPct val="80000"/>
              </a:lnSpc>
              <a:buFont typeface="Wingdings" panose="05000000000000000000" pitchFamily="2" charset="2"/>
              <a:buNone/>
            </a:pPr>
            <a:r>
              <a:rPr lang="en-US" altLang="en-US" sz="2000" b="1" dirty="0"/>
              <a:t>Level 3 (Defined)</a:t>
            </a:r>
            <a:r>
              <a:rPr lang="en-US" altLang="en-US" sz="2000" dirty="0"/>
              <a:t> – </a:t>
            </a:r>
          </a:p>
          <a:p>
            <a:pPr lvl="1">
              <a:lnSpc>
                <a:spcPct val="80000"/>
              </a:lnSpc>
            </a:pPr>
            <a:r>
              <a:rPr lang="en-US" altLang="en-US" sz="2000" dirty="0"/>
              <a:t>All level 2 criteria have been achieved.</a:t>
            </a:r>
          </a:p>
          <a:p>
            <a:pPr lvl="1">
              <a:lnSpc>
                <a:spcPct val="80000"/>
              </a:lnSpc>
            </a:pPr>
            <a:r>
              <a:rPr lang="en-US" altLang="en-US" sz="2000" dirty="0"/>
              <a:t>In addition;</a:t>
            </a:r>
          </a:p>
          <a:p>
            <a:pPr lvl="2">
              <a:lnSpc>
                <a:spcPct val="80000"/>
              </a:lnSpc>
            </a:pPr>
            <a:r>
              <a:rPr lang="en-US" altLang="en-US" sz="2000" dirty="0"/>
              <a:t>management and engineering processes documented</a:t>
            </a:r>
          </a:p>
          <a:p>
            <a:pPr lvl="2">
              <a:lnSpc>
                <a:spcPct val="80000"/>
              </a:lnSpc>
            </a:pPr>
            <a:r>
              <a:rPr lang="en-US" altLang="en-US" sz="2000" dirty="0"/>
              <a:t>standardized and integrated into organization-wide software process</a:t>
            </a:r>
          </a:p>
        </p:txBody>
      </p:sp>
    </p:spTree>
    <p:extLst>
      <p:ext uri="{BB962C8B-B14F-4D97-AF65-F5344CB8AC3E}">
        <p14:creationId xmlns:p14="http://schemas.microsoft.com/office/powerpoint/2010/main" val="927520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CMMI Level (cont.)</a:t>
            </a:r>
          </a:p>
        </p:txBody>
      </p:sp>
      <p:sp>
        <p:nvSpPr>
          <p:cNvPr id="23555" name="Rectangle 3"/>
          <p:cNvSpPr>
            <a:spLocks noGrp="1" noChangeArrowheads="1"/>
          </p:cNvSpPr>
          <p:nvPr>
            <p:ph type="body" idx="1"/>
          </p:nvPr>
        </p:nvSpPr>
        <p:spPr/>
        <p:txBody>
          <a:bodyPr/>
          <a:lstStyle/>
          <a:p>
            <a:pPr>
              <a:buFont typeface="Wingdings" panose="05000000000000000000" pitchFamily="2" charset="2"/>
              <a:buNone/>
            </a:pPr>
            <a:r>
              <a:rPr lang="en-US" altLang="en-US" sz="2000" b="1" dirty="0"/>
              <a:t>Level 4 (Quantitatively Managed)</a:t>
            </a:r>
            <a:r>
              <a:rPr lang="en-US" altLang="en-US" sz="2000" dirty="0"/>
              <a:t> -</a:t>
            </a:r>
          </a:p>
          <a:p>
            <a:pPr lvl="1"/>
            <a:r>
              <a:rPr lang="en-US" altLang="en-US" sz="2000" dirty="0"/>
              <a:t>All level 3 criteria have been satisfied.</a:t>
            </a:r>
          </a:p>
          <a:p>
            <a:pPr lvl="1"/>
            <a:r>
              <a:rPr lang="en-US" altLang="en-US" sz="2000" dirty="0"/>
              <a:t>Software process and products are quantitatively understood</a:t>
            </a:r>
          </a:p>
          <a:p>
            <a:pPr lvl="1"/>
            <a:r>
              <a:rPr lang="en-US" altLang="en-US" sz="2000" dirty="0"/>
              <a:t>Controlled using detailed measures and assessment.</a:t>
            </a:r>
          </a:p>
          <a:p>
            <a:pPr>
              <a:buFont typeface="Wingdings" panose="05000000000000000000" pitchFamily="2" charset="2"/>
              <a:buNone/>
            </a:pPr>
            <a:r>
              <a:rPr lang="en-US" altLang="en-US" sz="2000" b="1" dirty="0"/>
              <a:t>Level 5 (Optimized)</a:t>
            </a:r>
            <a:r>
              <a:rPr lang="en-US" altLang="en-US" sz="2000" dirty="0"/>
              <a:t> –</a:t>
            </a:r>
          </a:p>
          <a:p>
            <a:pPr lvl="1"/>
            <a:r>
              <a:rPr lang="en-US" altLang="en-US" sz="2000" dirty="0"/>
              <a:t>Continuous process improvement is enabled by quantitative feedback from the process and testing innovative ideas.</a:t>
            </a:r>
          </a:p>
        </p:txBody>
      </p:sp>
    </p:spTree>
    <p:extLst>
      <p:ext uri="{BB962C8B-B14F-4D97-AF65-F5344CB8AC3E}">
        <p14:creationId xmlns:p14="http://schemas.microsoft.com/office/powerpoint/2010/main" val="127458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464974B7-27F5-4B72-A7B5-EBB99C7B7FD9}" type="slidenum">
              <a:rPr lang="en-US" altLang="en-US" smtClean="0"/>
              <a:pPr/>
              <a:t>13</a:t>
            </a:fld>
            <a:endParaRPr lang="en-US" altLang="en-US"/>
          </a:p>
        </p:txBody>
      </p:sp>
      <p:pic>
        <p:nvPicPr>
          <p:cNvPr id="2050" name="Picture 2" descr="http://processgroup.com/wp-content/uploads/2018/08/CMMIV13-VS-20-e16033730989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49" y="0"/>
            <a:ext cx="8838702"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smtClean="0">
                <a:ea typeface="SimSun" panose="02010600030101010101" pitchFamily="2" charset="-122"/>
              </a:rPr>
              <a:t>Software process model</a:t>
            </a:r>
            <a:endParaRPr lang="en-US" altLang="en-US" smtClean="0"/>
          </a:p>
        </p:txBody>
      </p:sp>
      <p:sp>
        <p:nvSpPr>
          <p:cNvPr id="11267" name="Content Placeholder 2"/>
          <p:cNvSpPr>
            <a:spLocks noGrp="1"/>
          </p:cNvSpPr>
          <p:nvPr>
            <p:ph idx="1"/>
          </p:nvPr>
        </p:nvSpPr>
        <p:spPr>
          <a:xfrm>
            <a:off x="802942" y="1741227"/>
            <a:ext cx="7579057" cy="4343400"/>
          </a:xfrm>
        </p:spPr>
        <p:txBody>
          <a:bodyPr/>
          <a:lstStyle/>
          <a:p>
            <a:pPr eaLnBrk="1" hangingPunct="1"/>
            <a:r>
              <a:rPr lang="en-US" altLang="en-US" sz="2400" dirty="0" smtClean="0"/>
              <a:t>Process models prescribe a distinct set of activities, actions, tasks, milestones, and work products required to engineer high quality software.</a:t>
            </a:r>
          </a:p>
          <a:p>
            <a:pPr eaLnBrk="1" hangingPunct="1"/>
            <a:r>
              <a:rPr lang="en-US" altLang="en-US" sz="2400" dirty="0" smtClean="0"/>
              <a:t>Process models are not perfect, but provide roadmap for software engineering work.</a:t>
            </a:r>
          </a:p>
          <a:p>
            <a:pPr eaLnBrk="1" hangingPunct="1"/>
            <a:r>
              <a:rPr lang="en-US" altLang="en-US" sz="2400" dirty="0" smtClean="0"/>
              <a:t>Software models provide stability, control, and organization to a process that if not managed can easily get out of control</a:t>
            </a:r>
          </a:p>
          <a:p>
            <a:pPr eaLnBrk="1" hangingPunct="1"/>
            <a:r>
              <a:rPr lang="en-US" altLang="en-US" sz="2400" dirty="0" smtClean="0"/>
              <a:t>Software process models are adapted to meet the needs of software engineers and managers for a specific project.</a:t>
            </a:r>
          </a:p>
        </p:txBody>
      </p:sp>
    </p:spTree>
    <p:extLst>
      <p:ext uri="{BB962C8B-B14F-4D97-AF65-F5344CB8AC3E}">
        <p14:creationId xmlns:p14="http://schemas.microsoft.com/office/powerpoint/2010/main" val="221665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74675" y="685800"/>
            <a:ext cx="8001000" cy="835025"/>
          </a:xfrm>
        </p:spPr>
        <p:txBody>
          <a:bodyPr/>
          <a:lstStyle/>
          <a:p>
            <a:pPr eaLnBrk="1" hangingPunct="1"/>
            <a:r>
              <a:rPr lang="en-US" altLang="en-US" smtClean="0"/>
              <a:t>Build and Fix Model</a:t>
            </a:r>
          </a:p>
        </p:txBody>
      </p:sp>
      <p:graphicFrame>
        <p:nvGraphicFramePr>
          <p:cNvPr id="12291" name="Object 2"/>
          <p:cNvGraphicFramePr>
            <a:graphicFrameLocks noChangeAspect="1"/>
          </p:cNvGraphicFramePr>
          <p:nvPr/>
        </p:nvGraphicFramePr>
        <p:xfrm>
          <a:off x="838200" y="1828800"/>
          <a:ext cx="7467600" cy="4114800"/>
        </p:xfrm>
        <a:graphic>
          <a:graphicData uri="http://schemas.openxmlformats.org/presentationml/2006/ole">
            <mc:AlternateContent xmlns:mc="http://schemas.openxmlformats.org/markup-compatibility/2006">
              <mc:Choice xmlns:v="urn:schemas-microsoft-com:vml" Requires="v">
                <p:oleObj spid="_x0000_s1050" r:id="rId3" imgW="4114286" imgH="3200000" progId="">
                  <p:embed/>
                </p:oleObj>
              </mc:Choice>
              <mc:Fallback>
                <p:oleObj r:id="rId3" imgW="4114286" imgH="3200000" progId="">
                  <p:embed/>
                  <p:pic>
                    <p:nvPicPr>
                      <p:cNvPr id="1229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8800"/>
                        <a:ext cx="7467600" cy="41148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823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Build and Fix Model</a:t>
            </a:r>
          </a:p>
        </p:txBody>
      </p:sp>
      <p:sp>
        <p:nvSpPr>
          <p:cNvPr id="13315" name="Content Placeholder 2"/>
          <p:cNvSpPr>
            <a:spLocks noGrp="1"/>
          </p:cNvSpPr>
          <p:nvPr>
            <p:ph idx="1"/>
          </p:nvPr>
        </p:nvSpPr>
        <p:spPr/>
        <p:txBody>
          <a:bodyPr/>
          <a:lstStyle/>
          <a:p>
            <a:pPr eaLnBrk="1" hangingPunct="1">
              <a:buFont typeface="Wingdings" panose="05000000000000000000" pitchFamily="2" charset="2"/>
              <a:buNone/>
            </a:pPr>
            <a:r>
              <a:rPr lang="en-US" altLang="en-US" sz="2000" smtClean="0"/>
              <a:t>The earlier approach </a:t>
            </a:r>
          </a:p>
          <a:p>
            <a:pPr eaLnBrk="1" hangingPunct="1"/>
            <a:r>
              <a:rPr lang="en-US" altLang="en-US" sz="2000" smtClean="0"/>
              <a:t>Product is constructed without specification or any attempt at design.</a:t>
            </a:r>
          </a:p>
          <a:p>
            <a:pPr eaLnBrk="1" hangingPunct="1"/>
            <a:r>
              <a:rPr lang="en-US" altLang="en-US" sz="2000" smtClean="0"/>
              <a:t>developers simply build a product that is reworked as many times as necessary to satisfy the client.</a:t>
            </a:r>
          </a:p>
          <a:p>
            <a:pPr eaLnBrk="1" hangingPunct="1"/>
            <a:r>
              <a:rPr lang="en-US" altLang="en-US" sz="2000" smtClean="0"/>
              <a:t>model may work for small projects but is totally unsatisfactory for products of any reasonable size. </a:t>
            </a:r>
          </a:p>
          <a:p>
            <a:pPr eaLnBrk="1" hangingPunct="1"/>
            <a:r>
              <a:rPr lang="en-US" altLang="en-US" sz="2000" smtClean="0"/>
              <a:t>Maintenance is high. </a:t>
            </a:r>
            <a:endParaRPr lang="en-US" altLang="en-US" smtClean="0"/>
          </a:p>
          <a:p>
            <a:pPr eaLnBrk="1" hangingPunct="1"/>
            <a:r>
              <a:rPr lang="en-US" altLang="zh-CN" sz="2000" smtClean="0">
                <a:ea typeface="SimSun" panose="02010600030101010101" pitchFamily="2" charset="-122"/>
              </a:rPr>
              <a:t>Source of difficulties and deficiencies</a:t>
            </a:r>
          </a:p>
          <a:p>
            <a:pPr marL="990600" lvl="1" indent="-533400" eaLnBrk="1" hangingPunct="1">
              <a:lnSpc>
                <a:spcPct val="90000"/>
              </a:lnSpc>
            </a:pPr>
            <a:r>
              <a:rPr lang="en-US" altLang="zh-CN" sz="1800" smtClean="0">
                <a:ea typeface="SimSun" panose="02010600030101010101" pitchFamily="2" charset="-122"/>
              </a:rPr>
              <a:t>impossible to predict</a:t>
            </a:r>
          </a:p>
          <a:p>
            <a:pPr marL="990600" lvl="1" indent="-533400" eaLnBrk="1" hangingPunct="1">
              <a:lnSpc>
                <a:spcPct val="90000"/>
              </a:lnSpc>
            </a:pPr>
            <a:r>
              <a:rPr lang="en-US" altLang="zh-CN" sz="1800" smtClean="0">
                <a:ea typeface="SimSun" panose="02010600030101010101" pitchFamily="2" charset="-122"/>
              </a:rPr>
              <a:t>impossible to manage</a:t>
            </a:r>
            <a:endParaRPr lang="en-US" altLang="en-US" smtClean="0"/>
          </a:p>
        </p:txBody>
      </p:sp>
    </p:spTree>
    <p:extLst>
      <p:ext uri="{BB962C8B-B14F-4D97-AF65-F5344CB8AC3E}">
        <p14:creationId xmlns:p14="http://schemas.microsoft.com/office/powerpoint/2010/main" val="40006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Prescriptive Process Models</a:t>
            </a:r>
          </a:p>
        </p:txBody>
      </p:sp>
      <p:sp>
        <p:nvSpPr>
          <p:cNvPr id="14339" name="Content Placeholder 2"/>
          <p:cNvSpPr>
            <a:spLocks noGrp="1"/>
          </p:cNvSpPr>
          <p:nvPr>
            <p:ph idx="1"/>
          </p:nvPr>
        </p:nvSpPr>
        <p:spPr/>
        <p:txBody>
          <a:bodyPr/>
          <a:lstStyle/>
          <a:p>
            <a:pPr eaLnBrk="1" hangingPunct="1">
              <a:lnSpc>
                <a:spcPct val="80000"/>
              </a:lnSpc>
            </a:pPr>
            <a:r>
              <a:rPr lang="en-US" altLang="en-US" sz="1600" smtClean="0"/>
              <a:t>Prescriptive process models advocate an orderly approach to software engineering</a:t>
            </a:r>
          </a:p>
          <a:p>
            <a:pPr lvl="1" eaLnBrk="1" hangingPunct="1">
              <a:lnSpc>
                <a:spcPct val="80000"/>
              </a:lnSpc>
            </a:pPr>
            <a:r>
              <a:rPr lang="en-US" altLang="en-US" sz="1600" smtClean="0"/>
              <a:t>Organize framework activities in a certain order</a:t>
            </a:r>
          </a:p>
          <a:p>
            <a:pPr eaLnBrk="1" hangingPunct="1"/>
            <a:r>
              <a:rPr lang="en-US" altLang="en-US" sz="1600" smtClean="0"/>
              <a:t>Process framework  activity with set of software engineering actions.</a:t>
            </a:r>
          </a:p>
          <a:p>
            <a:pPr eaLnBrk="1" hangingPunct="1"/>
            <a:r>
              <a:rPr lang="en-US" altLang="en-US" sz="1600" smtClean="0"/>
              <a:t>Each action in terms of a task set that identifies the work to be accomplished to meet the goals.</a:t>
            </a:r>
          </a:p>
          <a:p>
            <a:pPr eaLnBrk="1" hangingPunct="1"/>
            <a:r>
              <a:rPr lang="en-US" altLang="en-US" sz="1600" smtClean="0"/>
              <a:t>The resultant process model should be adapted to accommodate the nature of the specific project, people doing the work, and the work environment.</a:t>
            </a:r>
          </a:p>
          <a:p>
            <a:pPr eaLnBrk="1" hangingPunct="1"/>
            <a:r>
              <a:rPr lang="en-US" altLang="en-US" sz="1600" smtClean="0"/>
              <a:t> Software engineer choose process framework that includes activities like;</a:t>
            </a:r>
          </a:p>
          <a:p>
            <a:pPr lvl="1" eaLnBrk="1" hangingPunct="1"/>
            <a:r>
              <a:rPr lang="en-US" altLang="en-US" sz="1600" smtClean="0"/>
              <a:t>Communication</a:t>
            </a:r>
          </a:p>
          <a:p>
            <a:pPr lvl="1" eaLnBrk="1" hangingPunct="1"/>
            <a:r>
              <a:rPr lang="en-US" altLang="en-US" sz="1600" smtClean="0"/>
              <a:t>Planning</a:t>
            </a:r>
          </a:p>
          <a:p>
            <a:pPr lvl="1" eaLnBrk="1" hangingPunct="1"/>
            <a:r>
              <a:rPr lang="en-US" altLang="en-US" sz="1600" smtClean="0"/>
              <a:t>Modeling</a:t>
            </a:r>
          </a:p>
          <a:p>
            <a:pPr lvl="1" eaLnBrk="1" hangingPunct="1"/>
            <a:r>
              <a:rPr lang="en-US" altLang="en-US" sz="1600" smtClean="0"/>
              <a:t>Construction</a:t>
            </a:r>
          </a:p>
          <a:p>
            <a:pPr lvl="1" eaLnBrk="1" hangingPunct="1"/>
            <a:r>
              <a:rPr lang="en-US" altLang="en-US" sz="1600" smtClean="0"/>
              <a:t>Deployment  </a:t>
            </a:r>
          </a:p>
        </p:txBody>
      </p:sp>
    </p:spTree>
    <p:extLst>
      <p:ext uri="{BB962C8B-B14F-4D97-AF65-F5344CB8AC3E}">
        <p14:creationId xmlns:p14="http://schemas.microsoft.com/office/powerpoint/2010/main" val="1951565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FB9B96F1-7B43-4FAC-8ECD-8CB2C13D6439}" type="slidenum">
              <a:rPr lang="en-US" altLang="en-US"/>
              <a:pPr>
                <a:defRPr/>
              </a:pPr>
              <a:t>18</a:t>
            </a:fld>
            <a:endParaRPr lang="en-US" altLang="en-US"/>
          </a:p>
        </p:txBody>
      </p:sp>
      <p:sp>
        <p:nvSpPr>
          <p:cNvPr id="16388" name="Rectangle 2"/>
          <p:cNvSpPr>
            <a:spLocks noGrp="1" noChangeArrowheads="1"/>
          </p:cNvSpPr>
          <p:nvPr>
            <p:ph type="title"/>
          </p:nvPr>
        </p:nvSpPr>
        <p:spPr>
          <a:xfrm>
            <a:off x="-107097" y="575480"/>
            <a:ext cx="9485194" cy="1405513"/>
          </a:xfrm>
          <a:noFill/>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eaLnBrk="1" hangingPunct="1"/>
            <a:r>
              <a:rPr lang="en-US" altLang="en-US" dirty="0" smtClean="0"/>
              <a:t>The Waterfall Model/Classical Model/</a:t>
            </a:r>
            <a:br>
              <a:rPr lang="en-US" altLang="en-US" dirty="0" smtClean="0"/>
            </a:br>
            <a:r>
              <a:rPr lang="en-US" altLang="en-US" dirty="0" smtClean="0"/>
              <a:t>Linear Model</a:t>
            </a:r>
          </a:p>
        </p:txBody>
      </p:sp>
      <p:pic>
        <p:nvPicPr>
          <p:cNvPr id="163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95094"/>
            <a:ext cx="7899400" cy="1900237"/>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9452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202441"/>
            <a:ext cx="9075761" cy="1143000"/>
          </a:xfrm>
        </p:spPr>
        <p:txBody>
          <a:bodyPr/>
          <a:lstStyle/>
          <a:p>
            <a:pPr eaLnBrk="1" hangingPunct="1"/>
            <a:r>
              <a:rPr lang="en-US" altLang="en-US" dirty="0" smtClean="0"/>
              <a:t>Waterfall Model or Classic Life Cycle</a:t>
            </a:r>
          </a:p>
        </p:txBody>
      </p:sp>
      <p:sp>
        <p:nvSpPr>
          <p:cNvPr id="17411" name="Content Placeholder 2"/>
          <p:cNvSpPr>
            <a:spLocks noGrp="1"/>
          </p:cNvSpPr>
          <p:nvPr>
            <p:ph idx="1"/>
          </p:nvPr>
        </p:nvSpPr>
        <p:spPr>
          <a:xfrm>
            <a:off x="609600" y="1522862"/>
            <a:ext cx="8466161" cy="4114800"/>
          </a:xfrm>
        </p:spPr>
        <p:txBody>
          <a:bodyPr/>
          <a:lstStyle/>
          <a:p>
            <a:pPr eaLnBrk="1" hangingPunct="1"/>
            <a:r>
              <a:rPr lang="en-US" altLang="en-US" sz="2000" u="sng" dirty="0" smtClean="0"/>
              <a:t>Requirement Analysis and Definition: What </a:t>
            </a:r>
            <a:r>
              <a:rPr lang="en-US" altLang="en-US" sz="2000" dirty="0" smtClean="0"/>
              <a:t>- The systems services, constraints and goals are defined by customers with system users. </a:t>
            </a:r>
          </a:p>
          <a:p>
            <a:pPr eaLnBrk="1" hangingPunct="1"/>
            <a:r>
              <a:rPr lang="en-US" altLang="zh-TW" sz="2000" u="sng" dirty="0" smtClean="0">
                <a:ea typeface="新細明體" charset="-120"/>
              </a:rPr>
              <a:t>Scheduling tracking</a:t>
            </a:r>
            <a:r>
              <a:rPr lang="en-US" altLang="zh-TW" sz="2000" dirty="0" smtClean="0">
                <a:ea typeface="新細明體" charset="-120"/>
              </a:rPr>
              <a:t> - </a:t>
            </a:r>
          </a:p>
          <a:p>
            <a:pPr lvl="1" eaLnBrk="1" hangingPunct="1">
              <a:lnSpc>
                <a:spcPct val="90000"/>
              </a:lnSpc>
            </a:pPr>
            <a:r>
              <a:rPr lang="en-US" altLang="zh-TW" sz="2000" dirty="0" smtClean="0">
                <a:ea typeface="新細明體" charset="-120"/>
              </a:rPr>
              <a:t>Assessing progress against the project plan.</a:t>
            </a:r>
          </a:p>
          <a:p>
            <a:pPr lvl="1" eaLnBrk="1" hangingPunct="1">
              <a:lnSpc>
                <a:spcPct val="90000"/>
              </a:lnSpc>
            </a:pPr>
            <a:r>
              <a:rPr lang="en-US" altLang="zh-TW" sz="2000" dirty="0" smtClean="0">
                <a:ea typeface="新細明體" charset="-120"/>
              </a:rPr>
              <a:t>Require action to maintain schedule. </a:t>
            </a:r>
            <a:endParaRPr lang="en-US" altLang="en-US" sz="2000" dirty="0" smtClean="0"/>
          </a:p>
          <a:p>
            <a:pPr eaLnBrk="1" hangingPunct="1"/>
            <a:r>
              <a:rPr lang="en-US" altLang="en-US" sz="2000" u="sng" dirty="0" smtClean="0"/>
              <a:t>System and Software Design: How </a:t>
            </a:r>
            <a:r>
              <a:rPr lang="en-US" altLang="en-US" sz="2000" dirty="0" smtClean="0"/>
              <a:t>–It establishes and overall system architecture. Software design involves fundamental system abstractions and their relationships. </a:t>
            </a:r>
          </a:p>
          <a:p>
            <a:pPr eaLnBrk="1" hangingPunct="1"/>
            <a:r>
              <a:rPr lang="en-US" altLang="en-US" sz="2000" u="sng" dirty="0" smtClean="0"/>
              <a:t>Integration and system testing: </a:t>
            </a:r>
            <a:r>
              <a:rPr lang="en-US" altLang="en-US" sz="2000" dirty="0" smtClean="0"/>
              <a:t>The individual program unit or programs are integrated and tested as a complete system to ensure that the software requirements have been met. After testing, the software system is delivered to the customer.</a:t>
            </a:r>
          </a:p>
          <a:p>
            <a:pPr eaLnBrk="1" hangingPunct="1"/>
            <a:r>
              <a:rPr lang="en-US" altLang="en-US" sz="2000" u="sng" dirty="0" smtClean="0"/>
              <a:t>Operation and Maintenance: </a:t>
            </a:r>
            <a:r>
              <a:rPr lang="en-US" altLang="en-US" sz="2000" dirty="0" smtClean="0"/>
              <a:t>Normally this is the longest phase of the software life cycle. The system is installed and put into practical use. Maintenance involves correcting errors which were not discovered in earlier stages of the life-cycle.</a:t>
            </a:r>
          </a:p>
        </p:txBody>
      </p:sp>
    </p:spTree>
    <p:extLst>
      <p:ext uri="{BB962C8B-B14F-4D97-AF65-F5344CB8AC3E}">
        <p14:creationId xmlns:p14="http://schemas.microsoft.com/office/powerpoint/2010/main" val="1505725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684FA82-CED9-4F4E-B112-667C0E24410D}" type="slidenum">
              <a:rPr lang="en-US" altLang="en-US"/>
              <a:pPr>
                <a:defRPr/>
              </a:pPr>
              <a:t>2</a:t>
            </a:fld>
            <a:endParaRPr lang="en-US" altLang="en-US"/>
          </a:p>
        </p:txBody>
      </p:sp>
      <p:sp>
        <p:nvSpPr>
          <p:cNvPr id="4100" name="Rectangle 2"/>
          <p:cNvSpPr>
            <a:spLocks noGrp="1" noChangeArrowheads="1"/>
          </p:cNvSpPr>
          <p:nvPr>
            <p:ph type="title"/>
          </p:nvPr>
        </p:nvSpPr>
        <p:spPr/>
        <p:txBody>
          <a:bodyPr/>
          <a:lstStyle/>
          <a:p>
            <a:pPr eaLnBrk="1" hangingPunct="1"/>
            <a:r>
              <a:rPr lang="en-US" altLang="en-US" smtClean="0"/>
              <a:t> A Generic Process Model</a:t>
            </a:r>
          </a:p>
        </p:txBody>
      </p:sp>
      <p:pic>
        <p:nvPicPr>
          <p:cNvPr id="4101"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24013"/>
            <a:ext cx="44958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875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6" name="Slide Number Placeholder 4"/>
          <p:cNvSpPr>
            <a:spLocks noGrp="1"/>
          </p:cNvSpPr>
          <p:nvPr>
            <p:ph type="sldNum" sz="quarter" idx="11"/>
          </p:nvPr>
        </p:nvSpPr>
        <p:spPr/>
        <p:txBody>
          <a:bodyPr/>
          <a:lstStyle/>
          <a:p>
            <a:pPr>
              <a:defRPr/>
            </a:pPr>
            <a:fld id="{3A602F38-CC34-4D61-A53F-5BE9990C6CE9}" type="slidenum">
              <a:rPr lang="en-US" altLang="en-US"/>
              <a:pPr>
                <a:defRPr/>
              </a:pPr>
              <a:t>20</a:t>
            </a:fld>
            <a:endParaRPr lang="en-US" altLang="en-US"/>
          </a:p>
        </p:txBody>
      </p:sp>
      <p:sp>
        <p:nvSpPr>
          <p:cNvPr id="18436" name="Rectangle 1026"/>
          <p:cNvSpPr>
            <a:spLocks noGrp="1" noChangeArrowheads="1"/>
          </p:cNvSpPr>
          <p:nvPr>
            <p:ph type="title"/>
          </p:nvPr>
        </p:nvSpPr>
        <p:spPr>
          <a:xfrm>
            <a:off x="1143000" y="1143000"/>
            <a:ext cx="6705600" cy="633413"/>
          </a:xfrm>
        </p:spPr>
        <p:txBody>
          <a:bodyPr/>
          <a:lstStyle/>
          <a:p>
            <a:pPr eaLnBrk="1" hangingPunct="1"/>
            <a:r>
              <a:rPr lang="en-US" altLang="en-US" smtClean="0"/>
              <a:t>The V-Model</a:t>
            </a:r>
          </a:p>
        </p:txBody>
      </p:sp>
      <p:sp>
        <p:nvSpPr>
          <p:cNvPr id="18437" name="Rectangle 1029"/>
          <p:cNvSpPr>
            <a:spLocks noChangeArrowheads="1"/>
          </p:cNvSpPr>
          <p:nvPr/>
        </p:nvSpPr>
        <p:spPr bwMode="auto">
          <a:xfrm>
            <a:off x="-76200" y="1828800"/>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pic>
        <p:nvPicPr>
          <p:cNvPr id="18438" name="Picture 1030"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Box 1"/>
          <p:cNvSpPr txBox="1">
            <a:spLocks noChangeArrowheads="1"/>
          </p:cNvSpPr>
          <p:nvPr/>
        </p:nvSpPr>
        <p:spPr bwMode="auto">
          <a:xfrm>
            <a:off x="4267200" y="3352800"/>
            <a:ext cx="510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b="1" i="1" dirty="0">
                <a:latin typeface="Arial" panose="020B0604020202020204" pitchFamily="34" charset="0"/>
              </a:rPr>
              <a:t>Verification:</a:t>
            </a:r>
            <a:r>
              <a:rPr lang="en-US" altLang="en-US" sz="1800" i="1" dirty="0">
                <a:latin typeface="Arial" panose="020B0604020202020204" pitchFamily="34" charset="0"/>
              </a:rPr>
              <a:t> Are we building the product right?</a:t>
            </a:r>
          </a:p>
          <a:p>
            <a:pPr>
              <a:spcBef>
                <a:spcPct val="0"/>
              </a:spcBef>
              <a:buClrTx/>
              <a:buSzTx/>
              <a:buFontTx/>
              <a:buNone/>
            </a:pPr>
            <a:r>
              <a:rPr lang="en-US" altLang="en-US" sz="1800" dirty="0">
                <a:latin typeface="Arial" panose="020B0604020202020204" pitchFamily="34" charset="0"/>
              </a:rPr>
              <a:t>Verification is Static Testing.</a:t>
            </a:r>
            <a:br>
              <a:rPr lang="en-US" altLang="en-US" sz="1800" dirty="0">
                <a:latin typeface="Arial" panose="020B0604020202020204" pitchFamily="34" charset="0"/>
              </a:rPr>
            </a:br>
            <a:r>
              <a:rPr lang="en-US" altLang="en-US" sz="1800" b="1" i="1" dirty="0">
                <a:latin typeface="Arial" panose="020B0604020202020204" pitchFamily="34" charset="0"/>
              </a:rPr>
              <a:t>Validation:</a:t>
            </a:r>
            <a:r>
              <a:rPr lang="en-US" altLang="en-US" sz="1800" i="1" dirty="0">
                <a:latin typeface="Arial" panose="020B0604020202020204" pitchFamily="34" charset="0"/>
              </a:rPr>
              <a:t> Are we building the right product?</a:t>
            </a:r>
          </a:p>
          <a:p>
            <a:pPr>
              <a:spcBef>
                <a:spcPct val="0"/>
              </a:spcBef>
              <a:buClrTx/>
              <a:buSzTx/>
              <a:buFontTx/>
              <a:buNone/>
            </a:pPr>
            <a:r>
              <a:rPr lang="en-US" altLang="en-US" sz="1800" dirty="0">
                <a:latin typeface="Arial" panose="020B0604020202020204" pitchFamily="34" charset="0"/>
              </a:rPr>
              <a:t>Validation is the Dynamic Testing.</a:t>
            </a:r>
            <a:endParaRPr lang="en-IN" altLang="en-US" sz="1800" dirty="0">
              <a:latin typeface="Arial" panose="020B0604020202020204" pitchFamily="34" charset="0"/>
            </a:endParaRPr>
          </a:p>
        </p:txBody>
      </p:sp>
      <p:sp>
        <p:nvSpPr>
          <p:cNvPr id="18440" name="TextBox 6"/>
          <p:cNvSpPr txBox="1">
            <a:spLocks noChangeArrowheads="1"/>
          </p:cNvSpPr>
          <p:nvPr/>
        </p:nvSpPr>
        <p:spPr bwMode="auto">
          <a:xfrm rot="-1281163">
            <a:off x="342900" y="2674938"/>
            <a:ext cx="4905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IN" altLang="en-US" sz="1600">
                <a:latin typeface="Arial" panose="020B0604020202020204" pitchFamily="34" charset="0"/>
              </a:rPr>
              <a:t>V</a:t>
            </a:r>
          </a:p>
          <a:p>
            <a:pPr>
              <a:spcBef>
                <a:spcPct val="0"/>
              </a:spcBef>
              <a:buClrTx/>
              <a:buSzTx/>
              <a:buFontTx/>
              <a:buNone/>
            </a:pPr>
            <a:r>
              <a:rPr lang="en-IN" altLang="en-US" sz="1600">
                <a:latin typeface="Arial" panose="020B0604020202020204" pitchFamily="34" charset="0"/>
              </a:rPr>
              <a:t>E</a:t>
            </a:r>
          </a:p>
          <a:p>
            <a:pPr>
              <a:spcBef>
                <a:spcPct val="0"/>
              </a:spcBef>
              <a:buClrTx/>
              <a:buSzTx/>
              <a:buFontTx/>
              <a:buNone/>
            </a:pPr>
            <a:r>
              <a:rPr lang="en-IN" altLang="en-US" sz="1600">
                <a:latin typeface="Arial" panose="020B0604020202020204" pitchFamily="34" charset="0"/>
              </a:rPr>
              <a:t>R</a:t>
            </a:r>
          </a:p>
          <a:p>
            <a:pPr>
              <a:spcBef>
                <a:spcPct val="0"/>
              </a:spcBef>
              <a:buClrTx/>
              <a:buSzTx/>
              <a:buFontTx/>
              <a:buNone/>
            </a:pPr>
            <a:r>
              <a:rPr lang="en-IN" altLang="en-US" sz="1600">
                <a:latin typeface="Arial" panose="020B0604020202020204" pitchFamily="34" charset="0"/>
              </a:rPr>
              <a:t>I</a:t>
            </a:r>
          </a:p>
          <a:p>
            <a:pPr>
              <a:spcBef>
                <a:spcPct val="0"/>
              </a:spcBef>
              <a:buClrTx/>
              <a:buSzTx/>
              <a:buFontTx/>
              <a:buNone/>
            </a:pPr>
            <a:r>
              <a:rPr lang="en-IN" altLang="en-US" sz="1600">
                <a:latin typeface="Arial" panose="020B0604020202020204" pitchFamily="34" charset="0"/>
              </a:rPr>
              <a:t>F</a:t>
            </a:r>
          </a:p>
          <a:p>
            <a:pPr>
              <a:spcBef>
                <a:spcPct val="0"/>
              </a:spcBef>
              <a:buClrTx/>
              <a:buSzTx/>
              <a:buFontTx/>
              <a:buNone/>
            </a:pPr>
            <a:r>
              <a:rPr lang="en-IN" altLang="en-US" sz="1600">
                <a:latin typeface="Arial" panose="020B0604020202020204" pitchFamily="34" charset="0"/>
              </a:rPr>
              <a:t>I</a:t>
            </a:r>
          </a:p>
          <a:p>
            <a:pPr>
              <a:spcBef>
                <a:spcPct val="0"/>
              </a:spcBef>
              <a:buClrTx/>
              <a:buSzTx/>
              <a:buFontTx/>
              <a:buNone/>
            </a:pPr>
            <a:r>
              <a:rPr lang="en-IN" altLang="en-US" sz="1600">
                <a:latin typeface="Arial" panose="020B0604020202020204" pitchFamily="34" charset="0"/>
              </a:rPr>
              <a:t>C</a:t>
            </a:r>
          </a:p>
          <a:p>
            <a:pPr>
              <a:spcBef>
                <a:spcPct val="0"/>
              </a:spcBef>
              <a:buClrTx/>
              <a:buSzTx/>
              <a:buFontTx/>
              <a:buNone/>
            </a:pPr>
            <a:r>
              <a:rPr lang="en-IN" altLang="en-US" sz="1600">
                <a:latin typeface="Arial" panose="020B0604020202020204" pitchFamily="34" charset="0"/>
              </a:rPr>
              <a:t>A</a:t>
            </a:r>
          </a:p>
          <a:p>
            <a:pPr>
              <a:spcBef>
                <a:spcPct val="0"/>
              </a:spcBef>
              <a:buClrTx/>
              <a:buSzTx/>
              <a:buFontTx/>
              <a:buNone/>
            </a:pPr>
            <a:r>
              <a:rPr lang="en-IN" altLang="en-US" sz="1600">
                <a:latin typeface="Arial" panose="020B0604020202020204" pitchFamily="34" charset="0"/>
              </a:rPr>
              <a:t>T</a:t>
            </a:r>
          </a:p>
          <a:p>
            <a:pPr>
              <a:spcBef>
                <a:spcPct val="0"/>
              </a:spcBef>
              <a:buClrTx/>
              <a:buSzTx/>
              <a:buFontTx/>
              <a:buNone/>
            </a:pPr>
            <a:r>
              <a:rPr lang="en-IN" altLang="en-US" sz="1600">
                <a:latin typeface="Arial" panose="020B0604020202020204" pitchFamily="34" charset="0"/>
              </a:rPr>
              <a:t>I</a:t>
            </a:r>
          </a:p>
          <a:p>
            <a:pPr>
              <a:spcBef>
                <a:spcPct val="0"/>
              </a:spcBef>
              <a:buClrTx/>
              <a:buSzTx/>
              <a:buFontTx/>
              <a:buNone/>
            </a:pPr>
            <a:r>
              <a:rPr lang="en-IN" altLang="en-US" sz="1600">
                <a:latin typeface="Arial" panose="020B0604020202020204" pitchFamily="34" charset="0"/>
              </a:rPr>
              <a:t>O</a:t>
            </a:r>
          </a:p>
          <a:p>
            <a:pPr>
              <a:spcBef>
                <a:spcPct val="0"/>
              </a:spcBef>
              <a:buClrTx/>
              <a:buSzTx/>
              <a:buFontTx/>
              <a:buNone/>
            </a:pPr>
            <a:r>
              <a:rPr lang="en-IN" altLang="en-US" sz="1600">
                <a:latin typeface="Arial" panose="020B0604020202020204" pitchFamily="34" charset="0"/>
              </a:rPr>
              <a:t>N</a:t>
            </a:r>
          </a:p>
        </p:txBody>
      </p:sp>
      <p:sp>
        <p:nvSpPr>
          <p:cNvPr id="18441" name="TextBox 12"/>
          <p:cNvSpPr txBox="1">
            <a:spLocks noChangeArrowheads="1"/>
          </p:cNvSpPr>
          <p:nvPr/>
        </p:nvSpPr>
        <p:spPr bwMode="auto">
          <a:xfrm rot="1440420">
            <a:off x="3475038" y="3103563"/>
            <a:ext cx="4445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IN" altLang="en-US" sz="1600">
                <a:latin typeface="Arial" panose="020B0604020202020204" pitchFamily="34" charset="0"/>
              </a:rPr>
              <a:t>V</a:t>
            </a:r>
          </a:p>
          <a:p>
            <a:pPr>
              <a:spcBef>
                <a:spcPct val="0"/>
              </a:spcBef>
              <a:buClrTx/>
              <a:buSzTx/>
              <a:buFontTx/>
              <a:buNone/>
            </a:pPr>
            <a:r>
              <a:rPr lang="en-IN" altLang="en-US" sz="1600">
                <a:latin typeface="Arial" panose="020B0604020202020204" pitchFamily="34" charset="0"/>
              </a:rPr>
              <a:t>A</a:t>
            </a:r>
          </a:p>
          <a:p>
            <a:pPr>
              <a:spcBef>
                <a:spcPct val="0"/>
              </a:spcBef>
              <a:buClrTx/>
              <a:buSzTx/>
              <a:buFontTx/>
              <a:buNone/>
            </a:pPr>
            <a:r>
              <a:rPr lang="en-IN" altLang="en-US" sz="1600">
                <a:latin typeface="Arial" panose="020B0604020202020204" pitchFamily="34" charset="0"/>
              </a:rPr>
              <a:t>L</a:t>
            </a:r>
          </a:p>
          <a:p>
            <a:pPr>
              <a:spcBef>
                <a:spcPct val="0"/>
              </a:spcBef>
              <a:buClrTx/>
              <a:buSzTx/>
              <a:buFontTx/>
              <a:buNone/>
            </a:pPr>
            <a:r>
              <a:rPr lang="en-IN" altLang="en-US" sz="1600">
                <a:latin typeface="Arial" panose="020B0604020202020204" pitchFamily="34" charset="0"/>
              </a:rPr>
              <a:t>I</a:t>
            </a:r>
          </a:p>
          <a:p>
            <a:pPr>
              <a:spcBef>
                <a:spcPct val="0"/>
              </a:spcBef>
              <a:buClrTx/>
              <a:buSzTx/>
              <a:buFontTx/>
              <a:buNone/>
            </a:pPr>
            <a:r>
              <a:rPr lang="en-IN" altLang="en-US" sz="1600">
                <a:latin typeface="Arial" panose="020B0604020202020204" pitchFamily="34" charset="0"/>
              </a:rPr>
              <a:t>D</a:t>
            </a:r>
          </a:p>
          <a:p>
            <a:pPr>
              <a:spcBef>
                <a:spcPct val="0"/>
              </a:spcBef>
              <a:buClrTx/>
              <a:buSzTx/>
              <a:buFontTx/>
              <a:buNone/>
            </a:pPr>
            <a:r>
              <a:rPr lang="en-IN" altLang="en-US" sz="1600">
                <a:latin typeface="Arial" panose="020B0604020202020204" pitchFamily="34" charset="0"/>
              </a:rPr>
              <a:t>A</a:t>
            </a:r>
          </a:p>
          <a:p>
            <a:pPr>
              <a:spcBef>
                <a:spcPct val="0"/>
              </a:spcBef>
              <a:buClrTx/>
              <a:buSzTx/>
              <a:buFontTx/>
              <a:buNone/>
            </a:pPr>
            <a:r>
              <a:rPr lang="en-IN" altLang="en-US" sz="1600">
                <a:latin typeface="Arial" panose="020B0604020202020204" pitchFamily="34" charset="0"/>
              </a:rPr>
              <a:t>T</a:t>
            </a:r>
          </a:p>
          <a:p>
            <a:pPr>
              <a:spcBef>
                <a:spcPct val="0"/>
              </a:spcBef>
              <a:buClrTx/>
              <a:buSzTx/>
              <a:buFontTx/>
              <a:buNone/>
            </a:pPr>
            <a:r>
              <a:rPr lang="en-IN" altLang="en-US" sz="1600">
                <a:latin typeface="Arial" panose="020B0604020202020204" pitchFamily="34" charset="0"/>
              </a:rPr>
              <a:t>I</a:t>
            </a:r>
          </a:p>
          <a:p>
            <a:pPr>
              <a:spcBef>
                <a:spcPct val="0"/>
              </a:spcBef>
              <a:buClrTx/>
              <a:buSzTx/>
              <a:buFontTx/>
              <a:buNone/>
            </a:pPr>
            <a:r>
              <a:rPr lang="en-IN" altLang="en-US" sz="1600">
                <a:latin typeface="Arial" panose="020B0604020202020204" pitchFamily="34" charset="0"/>
              </a:rPr>
              <a:t>O</a:t>
            </a:r>
          </a:p>
          <a:p>
            <a:pPr>
              <a:spcBef>
                <a:spcPct val="0"/>
              </a:spcBef>
              <a:buClrTx/>
              <a:buSzTx/>
              <a:buFontTx/>
              <a:buNone/>
            </a:pPr>
            <a:r>
              <a:rPr lang="en-IN" altLang="en-US" sz="1600">
                <a:latin typeface="Arial" panose="020B0604020202020204" pitchFamily="34" charset="0"/>
              </a:rPr>
              <a:t>N</a:t>
            </a:r>
          </a:p>
        </p:txBody>
      </p:sp>
    </p:spTree>
    <p:extLst>
      <p:ext uri="{BB962C8B-B14F-4D97-AF65-F5344CB8AC3E}">
        <p14:creationId xmlns:p14="http://schemas.microsoft.com/office/powerpoint/2010/main" val="2908368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dirty="0"/>
              <a:t>Advantages of Waterfall model</a:t>
            </a:r>
            <a:endParaRPr lang="en-US" altLang="en-US" dirty="0" smtClean="0"/>
          </a:p>
        </p:txBody>
      </p:sp>
      <p:sp>
        <p:nvSpPr>
          <p:cNvPr id="19459" name="Content Placeholder 2"/>
          <p:cNvSpPr>
            <a:spLocks noGrp="1"/>
          </p:cNvSpPr>
          <p:nvPr>
            <p:ph idx="1"/>
          </p:nvPr>
        </p:nvSpPr>
        <p:spPr/>
        <p:txBody>
          <a:bodyPr/>
          <a:lstStyle/>
          <a:p>
            <a:pPr eaLnBrk="1" hangingPunct="1"/>
            <a:r>
              <a:rPr lang="en-US" altLang="en-US" dirty="0" smtClean="0"/>
              <a:t>Advantages of Waterfall model</a:t>
            </a:r>
          </a:p>
          <a:p>
            <a:pPr lvl="1" eaLnBrk="1" hangingPunct="1"/>
            <a:r>
              <a:rPr lang="en-US" altLang="en-US" dirty="0" smtClean="0"/>
              <a:t>All phases are clearly defined</a:t>
            </a:r>
          </a:p>
          <a:p>
            <a:pPr lvl="1" eaLnBrk="1" hangingPunct="1"/>
            <a:r>
              <a:rPr lang="en-US" altLang="en-US" dirty="0" smtClean="0"/>
              <a:t>One of the most systemic methods for software development</a:t>
            </a:r>
          </a:p>
          <a:p>
            <a:pPr lvl="1" eaLnBrk="1" hangingPunct="1"/>
            <a:r>
              <a:rPr lang="en-US" altLang="en-US" dirty="0" smtClean="0"/>
              <a:t>Being oldest, this is one of the time tested models</a:t>
            </a:r>
          </a:p>
          <a:p>
            <a:pPr lvl="1" eaLnBrk="1" hangingPunct="1"/>
            <a:r>
              <a:rPr lang="en-US" altLang="en-US" dirty="0" smtClean="0"/>
              <a:t>It is simple and easy to use</a:t>
            </a:r>
          </a:p>
          <a:p>
            <a:pPr lvl="1" eaLnBrk="1" hangingPunct="1"/>
            <a:endParaRPr lang="en-US" altLang="en-US" dirty="0" smtClean="0"/>
          </a:p>
        </p:txBody>
      </p:sp>
    </p:spTree>
    <p:extLst>
      <p:ext uri="{BB962C8B-B14F-4D97-AF65-F5344CB8AC3E}">
        <p14:creationId xmlns:p14="http://schemas.microsoft.com/office/powerpoint/2010/main" val="243088753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b="1" dirty="0"/>
              <a:t>Drawbacks of waterfall </a:t>
            </a:r>
            <a:r>
              <a:rPr lang="en-US" altLang="en-US" b="1" dirty="0" smtClean="0"/>
              <a:t>model</a:t>
            </a:r>
            <a:endParaRPr lang="en-US" altLang="en-US" dirty="0" smtClean="0"/>
          </a:p>
        </p:txBody>
      </p:sp>
      <p:sp>
        <p:nvSpPr>
          <p:cNvPr id="20483" name="Content Placeholder 2"/>
          <p:cNvSpPr>
            <a:spLocks noGrp="1"/>
          </p:cNvSpPr>
          <p:nvPr>
            <p:ph idx="1"/>
          </p:nvPr>
        </p:nvSpPr>
        <p:spPr/>
        <p:txBody>
          <a:bodyPr/>
          <a:lstStyle/>
          <a:p>
            <a:pPr eaLnBrk="1" hangingPunct="1">
              <a:buFont typeface="Wingdings" panose="05000000000000000000" pitchFamily="2" charset="2"/>
              <a:buNone/>
            </a:pPr>
            <a:r>
              <a:rPr lang="en-US" altLang="en-US" sz="2800" b="1" dirty="0" smtClean="0"/>
              <a:t>Drawbacks of waterfall model</a:t>
            </a:r>
          </a:p>
          <a:p>
            <a:pPr algn="just" eaLnBrk="1" hangingPunct="1"/>
            <a:r>
              <a:rPr lang="en-US" altLang="en-US" sz="2800" dirty="0" smtClean="0"/>
              <a:t>Difficult to define the all the requirements at the beginning of the project</a:t>
            </a:r>
          </a:p>
          <a:p>
            <a:pPr algn="just" eaLnBrk="1" hangingPunct="1"/>
            <a:r>
              <a:rPr lang="en-US" altLang="en-US" sz="2800" dirty="0" smtClean="0"/>
              <a:t>Model is not suitable for accommodating any change</a:t>
            </a:r>
          </a:p>
          <a:p>
            <a:pPr algn="just" eaLnBrk="1" hangingPunct="1"/>
            <a:r>
              <a:rPr lang="en-US" altLang="en-US" sz="2800" dirty="0" smtClean="0"/>
              <a:t>A working version of the system is not seen until late in the project’s life</a:t>
            </a:r>
          </a:p>
          <a:p>
            <a:pPr algn="just" eaLnBrk="1" hangingPunct="1"/>
            <a:r>
              <a:rPr lang="en-US" altLang="en-US" sz="2800" dirty="0" smtClean="0"/>
              <a:t>It does not scale up well to large projects</a:t>
            </a:r>
          </a:p>
          <a:p>
            <a:pPr algn="just" eaLnBrk="1" hangingPunct="1"/>
            <a:r>
              <a:rPr lang="en-US" altLang="en-US" sz="2800" dirty="0" smtClean="0"/>
              <a:t>Real projects are rarely sequential</a:t>
            </a:r>
          </a:p>
          <a:p>
            <a:pPr algn="just" eaLnBrk="1" hangingPunct="1"/>
            <a:endParaRPr lang="en-US" altLang="en-US" sz="2800" dirty="0" smtClean="0"/>
          </a:p>
        </p:txBody>
      </p:sp>
    </p:spTree>
    <p:extLst>
      <p:ext uri="{BB962C8B-B14F-4D97-AF65-F5344CB8AC3E}">
        <p14:creationId xmlns:p14="http://schemas.microsoft.com/office/powerpoint/2010/main" val="2044665634"/>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Incremental Process Model</a:t>
            </a:r>
          </a:p>
        </p:txBody>
      </p:sp>
      <p:pic>
        <p:nvPicPr>
          <p:cNvPr id="21507" name="Picture 4" descr="Incre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60960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4"/>
          <p:cNvSpPr txBox="1">
            <a:spLocks noChangeArrowheads="1"/>
          </p:cNvSpPr>
          <p:nvPr/>
        </p:nvSpPr>
        <p:spPr bwMode="auto">
          <a:xfrm>
            <a:off x="5923129" y="3287973"/>
            <a:ext cx="33300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b="1" dirty="0">
                <a:latin typeface="Verdana" panose="020B0604030504040204" pitchFamily="34" charset="0"/>
              </a:rPr>
              <a:t>C</a:t>
            </a:r>
            <a:r>
              <a:rPr lang="en-US" altLang="en-US" dirty="0">
                <a:latin typeface="Verdana" panose="020B0604030504040204" pitchFamily="34" charset="0"/>
              </a:rPr>
              <a:t>- Communication</a:t>
            </a:r>
          </a:p>
          <a:p>
            <a:pPr>
              <a:spcBef>
                <a:spcPct val="0"/>
              </a:spcBef>
              <a:buClrTx/>
              <a:buSzTx/>
              <a:buFontTx/>
              <a:buNone/>
            </a:pPr>
            <a:r>
              <a:rPr lang="en-US" altLang="en-US" b="1" dirty="0">
                <a:latin typeface="Verdana" panose="020B0604030504040204" pitchFamily="34" charset="0"/>
              </a:rPr>
              <a:t>P </a:t>
            </a:r>
            <a:r>
              <a:rPr lang="en-US" altLang="en-US" dirty="0">
                <a:latin typeface="Verdana" panose="020B0604030504040204" pitchFamily="34" charset="0"/>
              </a:rPr>
              <a:t>- Planning</a:t>
            </a:r>
          </a:p>
          <a:p>
            <a:pPr>
              <a:spcBef>
                <a:spcPct val="0"/>
              </a:spcBef>
              <a:buClrTx/>
              <a:buSzTx/>
              <a:buFontTx/>
              <a:buNone/>
            </a:pPr>
            <a:r>
              <a:rPr lang="en-US" altLang="en-US" b="1" dirty="0">
                <a:latin typeface="Verdana" panose="020B0604030504040204" pitchFamily="34" charset="0"/>
              </a:rPr>
              <a:t>M</a:t>
            </a:r>
            <a:r>
              <a:rPr lang="en-US" altLang="en-US" dirty="0">
                <a:latin typeface="Verdana" panose="020B0604030504040204" pitchFamily="34" charset="0"/>
              </a:rPr>
              <a:t> – Modeling</a:t>
            </a:r>
          </a:p>
          <a:p>
            <a:pPr>
              <a:spcBef>
                <a:spcPct val="0"/>
              </a:spcBef>
              <a:buClrTx/>
              <a:buSzTx/>
              <a:buFontTx/>
              <a:buNone/>
            </a:pPr>
            <a:r>
              <a:rPr lang="en-US" altLang="en-US" b="1" dirty="0">
                <a:latin typeface="Verdana" panose="020B0604030504040204" pitchFamily="34" charset="0"/>
              </a:rPr>
              <a:t>C </a:t>
            </a:r>
            <a:r>
              <a:rPr lang="en-US" altLang="en-US" dirty="0">
                <a:latin typeface="Verdana" panose="020B0604030504040204" pitchFamily="34" charset="0"/>
              </a:rPr>
              <a:t>- Construction</a:t>
            </a:r>
          </a:p>
          <a:p>
            <a:pPr>
              <a:spcBef>
                <a:spcPct val="0"/>
              </a:spcBef>
              <a:buClrTx/>
              <a:buSzTx/>
              <a:buFontTx/>
              <a:buNone/>
            </a:pPr>
            <a:r>
              <a:rPr lang="en-US" altLang="en-US" b="1" dirty="0">
                <a:latin typeface="Verdana" panose="020B0604030504040204" pitchFamily="34" charset="0"/>
              </a:rPr>
              <a:t>D</a:t>
            </a:r>
            <a:r>
              <a:rPr lang="en-US" altLang="en-US" dirty="0">
                <a:latin typeface="Verdana" panose="020B0604030504040204" pitchFamily="34" charset="0"/>
              </a:rPr>
              <a:t> - Deployment</a:t>
            </a:r>
          </a:p>
        </p:txBody>
      </p:sp>
      <p:sp>
        <p:nvSpPr>
          <p:cNvPr id="21509" name="Text Box 4"/>
          <p:cNvSpPr txBox="1">
            <a:spLocks noChangeArrowheads="1"/>
          </p:cNvSpPr>
          <p:nvPr/>
        </p:nvSpPr>
        <p:spPr bwMode="auto">
          <a:xfrm>
            <a:off x="533400" y="5867400"/>
            <a:ext cx="7950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50000"/>
              </a:spcBef>
              <a:buClrTx/>
              <a:buSzTx/>
              <a:buFontTx/>
              <a:buNone/>
            </a:pPr>
            <a:r>
              <a:rPr lang="en-US" altLang="en-US">
                <a:latin typeface="Verdana" panose="020B0604030504040204" pitchFamily="34" charset="0"/>
              </a:rPr>
              <a:t>Delivers software in small but usable pieces, each piece builds on pieces already delivered </a:t>
            </a:r>
          </a:p>
        </p:txBody>
      </p:sp>
    </p:spTree>
    <p:extLst>
      <p:ext uri="{BB962C8B-B14F-4D97-AF65-F5344CB8AC3E}">
        <p14:creationId xmlns:p14="http://schemas.microsoft.com/office/powerpoint/2010/main" val="3636984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idx="1"/>
          </p:nvPr>
        </p:nvSpPr>
        <p:spPr>
          <a:xfrm>
            <a:off x="715370" y="1447800"/>
            <a:ext cx="8223914" cy="4114800"/>
          </a:xfrm>
        </p:spPr>
        <p:txBody>
          <a:bodyPr/>
          <a:lstStyle/>
          <a:p>
            <a:pPr eaLnBrk="1" hangingPunct="1"/>
            <a:r>
              <a:rPr lang="en-GB" altLang="en-US" sz="2000" dirty="0" smtClean="0"/>
              <a:t>Rather than deliver the system as a single delivery, the development and delivery is broken down into increments with each increment delivering part of the required functionality.</a:t>
            </a:r>
            <a:endParaRPr lang="en-US" altLang="en-US" sz="2000" dirty="0" smtClean="0"/>
          </a:p>
          <a:p>
            <a:pPr eaLnBrk="1" hangingPunct="1"/>
            <a:r>
              <a:rPr lang="en-US" altLang="en-US" sz="2000" dirty="0" smtClean="0"/>
              <a:t>First Increment is often core product</a:t>
            </a:r>
          </a:p>
          <a:p>
            <a:pPr lvl="1" eaLnBrk="1" hangingPunct="1"/>
            <a:r>
              <a:rPr lang="en-US" altLang="en-US" sz="2000" dirty="0" smtClean="0"/>
              <a:t>Includes basic requirement</a:t>
            </a:r>
          </a:p>
          <a:p>
            <a:pPr lvl="1" eaLnBrk="1" hangingPunct="1"/>
            <a:r>
              <a:rPr lang="en-US" altLang="en-US" sz="2000" dirty="0" smtClean="0"/>
              <a:t>Many supplementary features (known &amp; unknown) remain undelivered</a:t>
            </a:r>
          </a:p>
          <a:p>
            <a:pPr eaLnBrk="1" hangingPunct="1"/>
            <a:r>
              <a:rPr lang="en-US" altLang="en-US" sz="2000" dirty="0" smtClean="0"/>
              <a:t>A plan of next increment is prepared</a:t>
            </a:r>
          </a:p>
          <a:p>
            <a:pPr lvl="1" eaLnBrk="1" hangingPunct="1"/>
            <a:r>
              <a:rPr lang="en-US" altLang="en-US" sz="2000" dirty="0" smtClean="0"/>
              <a:t>Modifications of the first increment</a:t>
            </a:r>
          </a:p>
          <a:p>
            <a:pPr lvl="1" eaLnBrk="1" hangingPunct="1"/>
            <a:r>
              <a:rPr lang="en-US" altLang="en-US" sz="2000" dirty="0" smtClean="0"/>
              <a:t>Additional features of the first increment</a:t>
            </a:r>
          </a:p>
          <a:p>
            <a:pPr eaLnBrk="1" hangingPunct="1"/>
            <a:r>
              <a:rPr lang="en-US" altLang="en-US" sz="2000" dirty="0" smtClean="0"/>
              <a:t>It is particularly useful when enough staffing is not available for the whole project</a:t>
            </a:r>
          </a:p>
          <a:p>
            <a:pPr eaLnBrk="1" hangingPunct="1"/>
            <a:r>
              <a:rPr lang="en-US" altLang="en-US" sz="2000" dirty="0" smtClean="0"/>
              <a:t>Increment can be planned to manage technical risks.</a:t>
            </a:r>
          </a:p>
          <a:p>
            <a:pPr eaLnBrk="1" hangingPunct="1"/>
            <a:r>
              <a:rPr lang="en-US" altLang="en-US" sz="2000" dirty="0" smtClean="0"/>
              <a:t>Incremental model focus more on delivery of operation product with each increment.</a:t>
            </a:r>
          </a:p>
        </p:txBody>
      </p:sp>
      <p:sp>
        <p:nvSpPr>
          <p:cNvPr id="22531" name="Rectangle 2"/>
          <p:cNvSpPr>
            <a:spLocks noGrp="1" noRot="1" noChangeArrowheads="1"/>
          </p:cNvSpPr>
          <p:nvPr>
            <p:ph type="title"/>
          </p:nvPr>
        </p:nvSpPr>
        <p:spPr/>
        <p:txBody>
          <a:bodyPr/>
          <a:lstStyle/>
          <a:p>
            <a:pPr eaLnBrk="1" hangingPunct="1"/>
            <a:r>
              <a:rPr lang="en-US" altLang="en-US" sz="3200" smtClean="0"/>
              <a:t>The Incremental Model</a:t>
            </a:r>
          </a:p>
        </p:txBody>
      </p:sp>
    </p:spTree>
    <p:extLst>
      <p:ext uri="{BB962C8B-B14F-4D97-AF65-F5344CB8AC3E}">
        <p14:creationId xmlns:p14="http://schemas.microsoft.com/office/powerpoint/2010/main" val="3164804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idx="1"/>
          </p:nvPr>
        </p:nvSpPr>
        <p:spPr/>
        <p:txBody>
          <a:bodyPr/>
          <a:lstStyle/>
          <a:p>
            <a:pPr eaLnBrk="1" hangingPunct="1"/>
            <a:r>
              <a:rPr lang="en-GB" altLang="en-US" sz="2000" dirty="0" smtClean="0"/>
              <a:t>User requirements are prioritised and the highest priority requirements are included in early increments.</a:t>
            </a:r>
          </a:p>
          <a:p>
            <a:pPr eaLnBrk="1" hangingPunct="1"/>
            <a:r>
              <a:rPr lang="en-GB" altLang="en-US" sz="2000" dirty="0" smtClean="0"/>
              <a:t>Once the development of an increment is started, the requirements are frozen though requirements for later increments can continue to evolve.</a:t>
            </a:r>
          </a:p>
          <a:p>
            <a:pPr eaLnBrk="1" hangingPunct="1"/>
            <a:r>
              <a:rPr lang="en-GB" altLang="en-US" sz="2000" dirty="0" smtClean="0"/>
              <a:t>Customer value can be delivered with each increment so system functionality is available earlier.</a:t>
            </a:r>
          </a:p>
          <a:p>
            <a:pPr eaLnBrk="1" hangingPunct="1"/>
            <a:r>
              <a:rPr lang="en-GB" altLang="en-US" sz="2000" dirty="0" smtClean="0"/>
              <a:t>Early increments act as a prototype to help elicit requirements for later increments.</a:t>
            </a:r>
          </a:p>
          <a:p>
            <a:pPr eaLnBrk="1" hangingPunct="1"/>
            <a:r>
              <a:rPr lang="en-GB" altLang="en-US" sz="2000" dirty="0" smtClean="0"/>
              <a:t>Lower risk of overall project failure.</a:t>
            </a:r>
          </a:p>
          <a:p>
            <a:pPr eaLnBrk="1" hangingPunct="1"/>
            <a:r>
              <a:rPr lang="en-GB" altLang="en-US" sz="2000" dirty="0" smtClean="0"/>
              <a:t>The highest priority system services tend to receive the most testing.</a:t>
            </a:r>
            <a:endParaRPr lang="en-US" altLang="en-US" sz="2000" dirty="0" smtClean="0"/>
          </a:p>
        </p:txBody>
      </p:sp>
      <p:sp>
        <p:nvSpPr>
          <p:cNvPr id="25603" name="Rectangle 2"/>
          <p:cNvSpPr>
            <a:spLocks noGrp="1" noRot="1" noChangeArrowheads="1"/>
          </p:cNvSpPr>
          <p:nvPr>
            <p:ph type="title"/>
          </p:nvPr>
        </p:nvSpPr>
        <p:spPr/>
        <p:txBody>
          <a:bodyPr/>
          <a:lstStyle/>
          <a:p>
            <a:pPr eaLnBrk="1" hangingPunct="1"/>
            <a:r>
              <a:rPr lang="en-US" altLang="en-US" sz="3200" smtClean="0"/>
              <a:t>The Incremental Model</a:t>
            </a:r>
          </a:p>
        </p:txBody>
      </p:sp>
    </p:spTree>
    <p:extLst>
      <p:ext uri="{BB962C8B-B14F-4D97-AF65-F5344CB8AC3E}">
        <p14:creationId xmlns:p14="http://schemas.microsoft.com/office/powerpoint/2010/main" val="166952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7772400" cy="677839"/>
          </a:xfrm>
        </p:spPr>
        <p:txBody>
          <a:bodyPr/>
          <a:lstStyle/>
          <a:p>
            <a:r>
              <a:rPr lang="en-US" altLang="en-US" dirty="0" smtClean="0"/>
              <a:t>Advantages</a:t>
            </a:r>
          </a:p>
        </p:txBody>
      </p:sp>
      <p:sp>
        <p:nvSpPr>
          <p:cNvPr id="23555" name="Content Placeholder 2"/>
          <p:cNvSpPr>
            <a:spLocks noGrp="1"/>
          </p:cNvSpPr>
          <p:nvPr>
            <p:ph sz="quarter" idx="1"/>
          </p:nvPr>
        </p:nvSpPr>
        <p:spPr>
          <a:xfrm>
            <a:off x="305936" y="876300"/>
            <a:ext cx="8687937" cy="5064457"/>
          </a:xfrm>
        </p:spPr>
        <p:txBody>
          <a:bodyPr/>
          <a:lstStyle/>
          <a:p>
            <a:pPr lvl="1"/>
            <a:r>
              <a:rPr lang="en-US" altLang="en-US" dirty="0" smtClean="0"/>
              <a:t>Rigid nature of sequential approach.</a:t>
            </a:r>
          </a:p>
          <a:p>
            <a:pPr lvl="1"/>
            <a:r>
              <a:rPr lang="en-US" altLang="en-US" dirty="0" smtClean="0"/>
              <a:t>This method is great help when organization is low on staffing.</a:t>
            </a:r>
          </a:p>
          <a:p>
            <a:pPr lvl="1"/>
            <a:r>
              <a:rPr lang="en-US" altLang="en-US" dirty="0" smtClean="0"/>
              <a:t>Generate working software quickly and early during the software life cycle.</a:t>
            </a:r>
          </a:p>
          <a:p>
            <a:pPr lvl="1"/>
            <a:r>
              <a:rPr lang="en-US" altLang="en-US" dirty="0" smtClean="0"/>
              <a:t>More flexible – less costly to change scope and requirements.</a:t>
            </a:r>
          </a:p>
          <a:p>
            <a:pPr lvl="1"/>
            <a:r>
              <a:rPr lang="en-US" altLang="en-US" dirty="0" smtClean="0"/>
              <a:t>Easier to test and debug during  a small iteration.</a:t>
            </a:r>
          </a:p>
          <a:p>
            <a:pPr lvl="1"/>
            <a:r>
              <a:rPr lang="en-US" altLang="en-US" dirty="0" smtClean="0"/>
              <a:t>Easier to manage risk because risky pierces are identified and handled during its iteration.</a:t>
            </a:r>
          </a:p>
          <a:p>
            <a:pPr lvl="1"/>
            <a:r>
              <a:rPr lang="en-US" altLang="en-US" dirty="0" smtClean="0"/>
              <a:t>Each increment is an easily managed milestone.</a:t>
            </a:r>
          </a:p>
        </p:txBody>
      </p:sp>
    </p:spTree>
    <p:extLst>
      <p:ext uri="{BB962C8B-B14F-4D97-AF65-F5344CB8AC3E}">
        <p14:creationId xmlns:p14="http://schemas.microsoft.com/office/powerpoint/2010/main" val="244496588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Disadvantages</a:t>
            </a:r>
          </a:p>
        </p:txBody>
      </p:sp>
      <p:sp>
        <p:nvSpPr>
          <p:cNvPr id="24579" name="Content Placeholder 2"/>
          <p:cNvSpPr>
            <a:spLocks noGrp="1"/>
          </p:cNvSpPr>
          <p:nvPr>
            <p:ph sz="quarter" idx="1"/>
          </p:nvPr>
        </p:nvSpPr>
        <p:spPr/>
        <p:txBody>
          <a:bodyPr/>
          <a:lstStyle/>
          <a:p>
            <a:pPr lvl="1"/>
            <a:r>
              <a:rPr lang="en-US" altLang="en-US" dirty="0" smtClean="0"/>
              <a:t>This model could be time consuming.</a:t>
            </a:r>
          </a:p>
          <a:p>
            <a:pPr lvl="1"/>
            <a:r>
              <a:rPr lang="en-US" altLang="en-US" dirty="0" smtClean="0"/>
              <a:t>Each phase of an increment is rigid and do not overlap each other.</a:t>
            </a:r>
          </a:p>
          <a:p>
            <a:pPr lvl="1"/>
            <a:r>
              <a:rPr lang="en-US" altLang="en-US" dirty="0" smtClean="0"/>
              <a:t>Problems may arise in system architecture, all the requirements are not gathered up entire software life cycle.</a:t>
            </a:r>
          </a:p>
        </p:txBody>
      </p:sp>
    </p:spTree>
    <p:extLst>
      <p:ext uri="{BB962C8B-B14F-4D97-AF65-F5344CB8AC3E}">
        <p14:creationId xmlns:p14="http://schemas.microsoft.com/office/powerpoint/2010/main" val="337025690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Evolutionary Process Model</a:t>
            </a:r>
          </a:p>
        </p:txBody>
      </p:sp>
      <p:sp>
        <p:nvSpPr>
          <p:cNvPr id="26627" name="Content Placeholder 2"/>
          <p:cNvSpPr>
            <a:spLocks noGrp="1"/>
          </p:cNvSpPr>
          <p:nvPr>
            <p:ph idx="1"/>
          </p:nvPr>
        </p:nvSpPr>
        <p:spPr/>
        <p:txBody>
          <a:bodyPr/>
          <a:lstStyle/>
          <a:p>
            <a:pPr eaLnBrk="1" hangingPunct="1"/>
            <a:r>
              <a:rPr lang="en-US" altLang="en-US" smtClean="0"/>
              <a:t>Produce an increasingly more complete version of the software with each iteration.</a:t>
            </a:r>
          </a:p>
          <a:p>
            <a:pPr eaLnBrk="1" hangingPunct="1"/>
            <a:r>
              <a:rPr lang="en-US" altLang="en-US" smtClean="0"/>
              <a:t>Evolutionary Models are iterative. </a:t>
            </a:r>
          </a:p>
          <a:p>
            <a:pPr eaLnBrk="1" hangingPunct="1"/>
            <a:r>
              <a:rPr lang="en-US" altLang="en-US" smtClean="0"/>
              <a:t>Evolutionary models are:</a:t>
            </a:r>
          </a:p>
          <a:p>
            <a:pPr lvl="1" eaLnBrk="1" hangingPunct="1"/>
            <a:r>
              <a:rPr lang="en-US" altLang="en-US" sz="2400" smtClean="0"/>
              <a:t>Prototyping</a:t>
            </a:r>
          </a:p>
          <a:p>
            <a:pPr lvl="1" eaLnBrk="1" hangingPunct="1"/>
            <a:r>
              <a:rPr lang="en-US" altLang="en-US" sz="2400" smtClean="0"/>
              <a:t>Spiral Model</a:t>
            </a:r>
          </a:p>
          <a:p>
            <a:pPr lvl="1" eaLnBrk="1" hangingPunct="1"/>
            <a:r>
              <a:rPr lang="en-US" altLang="en-US" sz="2400" smtClean="0"/>
              <a:t>Concurrent Development Model</a:t>
            </a:r>
          </a:p>
        </p:txBody>
      </p:sp>
    </p:spTree>
    <p:extLst>
      <p:ext uri="{BB962C8B-B14F-4D97-AF65-F5344CB8AC3E}">
        <p14:creationId xmlns:p14="http://schemas.microsoft.com/office/powerpoint/2010/main" val="262743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18" name="Slide Number Placeholder 4"/>
          <p:cNvSpPr>
            <a:spLocks noGrp="1"/>
          </p:cNvSpPr>
          <p:nvPr>
            <p:ph type="sldNum" sz="quarter" idx="11"/>
          </p:nvPr>
        </p:nvSpPr>
        <p:spPr/>
        <p:txBody>
          <a:bodyPr/>
          <a:lstStyle/>
          <a:p>
            <a:pPr>
              <a:defRPr/>
            </a:pPr>
            <a:fld id="{53577A8A-2F3E-4DE3-9391-BC6D25F3C112}" type="slidenum">
              <a:rPr lang="en-US" altLang="en-US"/>
              <a:pPr>
                <a:defRPr/>
              </a:pPr>
              <a:t>29</a:t>
            </a:fld>
            <a:endParaRPr lang="en-US" altLang="en-US"/>
          </a:p>
        </p:txBody>
      </p:sp>
      <p:sp>
        <p:nvSpPr>
          <p:cNvPr id="27652" name="Rectangle 2"/>
          <p:cNvSpPr>
            <a:spLocks noGrp="1" noChangeArrowheads="1"/>
          </p:cNvSpPr>
          <p:nvPr>
            <p:ph type="title"/>
          </p:nvPr>
        </p:nvSpPr>
        <p:spPr>
          <a:xfrm>
            <a:off x="56723" y="752902"/>
            <a:ext cx="7553325"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Evolutionary Models: Prototyping</a:t>
            </a:r>
          </a:p>
        </p:txBody>
      </p:sp>
      <p:sp>
        <p:nvSpPr>
          <p:cNvPr id="27653"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Construction</a:t>
            </a:r>
          </a:p>
          <a:p>
            <a:pPr algn="ctr">
              <a:lnSpc>
                <a:spcPct val="90000"/>
              </a:lnSpc>
              <a:spcBef>
                <a:spcPct val="0"/>
              </a:spcBef>
              <a:buClrTx/>
              <a:buSzTx/>
              <a:buFontTx/>
              <a:buNone/>
            </a:pPr>
            <a:r>
              <a:rPr lang="en-US" altLang="en-US" sz="1200">
                <a:solidFill>
                  <a:schemeClr val="bg2"/>
                </a:solidFill>
              </a:rPr>
              <a:t>of prototype</a:t>
            </a:r>
          </a:p>
        </p:txBody>
      </p:sp>
      <p:grpSp>
        <p:nvGrpSpPr>
          <p:cNvPr id="27654" name="Group 27"/>
          <p:cNvGrpSpPr>
            <a:grpSpLocks/>
          </p:cNvGrpSpPr>
          <p:nvPr/>
        </p:nvGrpSpPr>
        <p:grpSpPr bwMode="auto">
          <a:xfrm>
            <a:off x="2590800" y="2057400"/>
            <a:ext cx="4419600" cy="4114800"/>
            <a:chOff x="1536" y="1152"/>
            <a:chExt cx="2920" cy="2864"/>
          </a:xfrm>
        </p:grpSpPr>
        <p:pic>
          <p:nvPicPr>
            <p:cNvPr id="2765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endParaRPr lang="en-US" altLang="en-US" sz="1800" b="1"/>
            </a:p>
          </p:txBody>
        </p:sp>
        <p:sp>
          <p:nvSpPr>
            <p:cNvPr id="27657" name="Text Box 17"/>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200">
                  <a:solidFill>
                    <a:schemeClr val="bg2"/>
                  </a:solidFill>
                </a:rPr>
                <a:t>communication</a:t>
              </a:r>
              <a:endParaRPr lang="en-US" altLang="en-US" sz="1800" b="1"/>
            </a:p>
          </p:txBody>
        </p:sp>
        <p:sp>
          <p:nvSpPr>
            <p:cNvPr id="27658"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7659" name="Text Box 19"/>
            <p:cNvSpPr txBox="1">
              <a:spLocks noChangeArrowheads="1"/>
            </p:cNvSpPr>
            <p:nvPr/>
          </p:nvSpPr>
          <p:spPr bwMode="auto">
            <a:xfrm>
              <a:off x="3418" y="1532"/>
              <a:ext cx="37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Quick</a:t>
              </a:r>
            </a:p>
            <a:p>
              <a:pPr algn="ctr">
                <a:lnSpc>
                  <a:spcPct val="90000"/>
                </a:lnSpc>
                <a:spcBef>
                  <a:spcPct val="0"/>
                </a:spcBef>
                <a:buClrTx/>
                <a:buSzTx/>
                <a:buFontTx/>
                <a:buNone/>
              </a:pPr>
              <a:r>
                <a:rPr lang="en-US" altLang="en-US" sz="1200">
                  <a:solidFill>
                    <a:schemeClr val="bg2"/>
                  </a:solidFill>
                </a:rPr>
                <a:t>plan</a:t>
              </a:r>
            </a:p>
          </p:txBody>
        </p:sp>
        <p:sp>
          <p:nvSpPr>
            <p:cNvPr id="27660"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7661"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7662" name="Text Box 22"/>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Modeling</a:t>
              </a:r>
            </a:p>
            <a:p>
              <a:pPr algn="ctr">
                <a:lnSpc>
                  <a:spcPct val="90000"/>
                </a:lnSpc>
                <a:spcBef>
                  <a:spcPct val="0"/>
                </a:spcBef>
                <a:buClrTx/>
                <a:buSzTx/>
                <a:buFontTx/>
                <a:buNone/>
              </a:pPr>
              <a:r>
                <a:rPr lang="en-US" altLang="en-US" sz="1200">
                  <a:solidFill>
                    <a:schemeClr val="bg2"/>
                  </a:solidFill>
                </a:rPr>
                <a:t>Quick design</a:t>
              </a:r>
            </a:p>
          </p:txBody>
        </p:sp>
        <p:sp>
          <p:nvSpPr>
            <p:cNvPr id="27663"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7664" name="Text Box 24"/>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Construction</a:t>
              </a:r>
            </a:p>
            <a:p>
              <a:pPr algn="ctr">
                <a:lnSpc>
                  <a:spcPct val="90000"/>
                </a:lnSpc>
                <a:spcBef>
                  <a:spcPct val="0"/>
                </a:spcBef>
                <a:buClrTx/>
                <a:buSzTx/>
                <a:buFontTx/>
                <a:buNone/>
              </a:pPr>
              <a:r>
                <a:rPr lang="en-US" altLang="en-US" sz="1200">
                  <a:solidFill>
                    <a:schemeClr val="bg2"/>
                  </a:solidFill>
                </a:rPr>
                <a:t>of prototype</a:t>
              </a:r>
            </a:p>
          </p:txBody>
        </p:sp>
        <p:sp>
          <p:nvSpPr>
            <p:cNvPr id="27665"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7666" name="Text Box 26"/>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Deployment</a:t>
              </a:r>
            </a:p>
            <a:p>
              <a:pPr algn="ctr">
                <a:lnSpc>
                  <a:spcPct val="90000"/>
                </a:lnSpc>
                <a:spcBef>
                  <a:spcPct val="0"/>
                </a:spcBef>
                <a:buClrTx/>
                <a:buSzTx/>
                <a:buFontTx/>
                <a:buNone/>
              </a:pPr>
              <a:r>
                <a:rPr lang="en-US" altLang="en-US" sz="1200">
                  <a:solidFill>
                    <a:schemeClr val="bg2"/>
                  </a:solidFill>
                </a:rPr>
                <a:t>delivery &amp;</a:t>
              </a:r>
            </a:p>
            <a:p>
              <a:pPr algn="ctr">
                <a:lnSpc>
                  <a:spcPct val="90000"/>
                </a:lnSpc>
                <a:spcBef>
                  <a:spcPct val="0"/>
                </a:spcBef>
                <a:buClrTx/>
                <a:buSzTx/>
                <a:buFontTx/>
                <a:buNone/>
              </a:pPr>
              <a:r>
                <a:rPr lang="en-US" altLang="en-US" sz="1200">
                  <a:solidFill>
                    <a:schemeClr val="bg2"/>
                  </a:solidFill>
                </a:rPr>
                <a:t>feedback</a:t>
              </a:r>
            </a:p>
          </p:txBody>
        </p:sp>
      </p:grpSp>
    </p:spTree>
    <p:extLst>
      <p:ext uri="{BB962C8B-B14F-4D97-AF65-F5344CB8AC3E}">
        <p14:creationId xmlns:p14="http://schemas.microsoft.com/office/powerpoint/2010/main" val="31323544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7494606-8FB5-4EC9-A806-A26C72F54305}" type="slidenum">
              <a:rPr lang="en-US" altLang="en-US"/>
              <a:pPr>
                <a:defRPr/>
              </a:pPr>
              <a:t>3</a:t>
            </a:fld>
            <a:endParaRPr lang="en-US" altLang="en-US"/>
          </a:p>
        </p:txBody>
      </p:sp>
      <p:sp>
        <p:nvSpPr>
          <p:cNvPr id="5124" name="Rectangle 2"/>
          <p:cNvSpPr>
            <a:spLocks noGrp="1" noChangeArrowheads="1"/>
          </p:cNvSpPr>
          <p:nvPr>
            <p:ph type="title"/>
          </p:nvPr>
        </p:nvSpPr>
        <p:spPr>
          <a:xfrm>
            <a:off x="1001097" y="146714"/>
            <a:ext cx="6705600" cy="633413"/>
          </a:xfrm>
        </p:spPr>
        <p:txBody>
          <a:bodyPr/>
          <a:lstStyle/>
          <a:p>
            <a:pPr eaLnBrk="1" hangingPunct="1"/>
            <a:r>
              <a:rPr lang="en-US" altLang="en-US" smtClean="0"/>
              <a:t>Process Flow</a:t>
            </a:r>
          </a:p>
        </p:txBody>
      </p:sp>
      <p:pic>
        <p:nvPicPr>
          <p:cNvPr id="5125" name="Picture 5"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 y="682388"/>
            <a:ext cx="7440304" cy="60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71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smtClean="0"/>
              <a:t>Prototyping Model</a:t>
            </a:r>
          </a:p>
        </p:txBody>
      </p:sp>
      <p:sp>
        <p:nvSpPr>
          <p:cNvPr id="28675" name="Content Placeholder 2"/>
          <p:cNvSpPr>
            <a:spLocks noGrp="1"/>
          </p:cNvSpPr>
          <p:nvPr>
            <p:ph idx="1"/>
          </p:nvPr>
        </p:nvSpPr>
        <p:spPr>
          <a:xfrm>
            <a:off x="609600" y="1447800"/>
            <a:ext cx="8534400" cy="4114800"/>
          </a:xfrm>
        </p:spPr>
        <p:txBody>
          <a:bodyPr/>
          <a:lstStyle/>
          <a:p>
            <a:pPr eaLnBrk="1" hangingPunct="1"/>
            <a:r>
              <a:rPr lang="en-US" altLang="en-US" sz="1800" b="1" dirty="0" smtClean="0"/>
              <a:t>Best approach when</a:t>
            </a:r>
            <a:r>
              <a:rPr lang="en-US" altLang="en-US" sz="1800" dirty="0" smtClean="0"/>
              <a:t>: </a:t>
            </a:r>
          </a:p>
          <a:p>
            <a:pPr lvl="1" eaLnBrk="1" hangingPunct="1"/>
            <a:r>
              <a:rPr lang="en-US" altLang="en-US" sz="1800" dirty="0" smtClean="0"/>
              <a:t>Objectives defines by customer are general but does not have details like input, processing, or output requirement.</a:t>
            </a:r>
          </a:p>
          <a:p>
            <a:pPr lvl="1" eaLnBrk="1" hangingPunct="1"/>
            <a:r>
              <a:rPr lang="en-US" altLang="en-US" sz="1800" dirty="0" smtClean="0"/>
              <a:t>Developer may be unsure of the efficiency of an algorithm, O.S., or the form that human machine interaction should take.  </a:t>
            </a:r>
          </a:p>
          <a:p>
            <a:pPr eaLnBrk="1" hangingPunct="1"/>
            <a:r>
              <a:rPr lang="en-US" altLang="en-US" sz="1800" dirty="0" smtClean="0"/>
              <a:t>It can be used as standalone process model.</a:t>
            </a:r>
          </a:p>
          <a:p>
            <a:pPr eaLnBrk="1" hangingPunct="1"/>
            <a:r>
              <a:rPr lang="en-US" altLang="en-US" sz="1800" dirty="0" smtClean="0"/>
              <a:t>Model assist software engineer and customer to better understand what is to be built when requirement are fuzzy.</a:t>
            </a:r>
          </a:p>
          <a:p>
            <a:pPr eaLnBrk="1" hangingPunct="1"/>
            <a:r>
              <a:rPr lang="en-US" altLang="en-US" sz="1800" dirty="0" smtClean="0"/>
              <a:t>Prototyping start with communication, between a customer and software engineer to define overall objective, identify requirements and make a boundary.</a:t>
            </a:r>
          </a:p>
          <a:p>
            <a:pPr eaLnBrk="1" hangingPunct="1"/>
            <a:r>
              <a:rPr lang="en-US" altLang="en-US" sz="1800" dirty="0" smtClean="0"/>
              <a:t>Going ahead, planned quickly and modeling (software layout visible to the customers/end-user) occurs.</a:t>
            </a:r>
          </a:p>
          <a:p>
            <a:pPr eaLnBrk="1" hangingPunct="1"/>
            <a:r>
              <a:rPr lang="en-US" altLang="en-US" sz="1800" dirty="0" smtClean="0"/>
              <a:t>Quick design leads to prototype construction.</a:t>
            </a:r>
          </a:p>
          <a:p>
            <a:pPr eaLnBrk="1" hangingPunct="1"/>
            <a:r>
              <a:rPr lang="en-US" altLang="en-US" sz="1800" dirty="0" smtClean="0"/>
              <a:t>Prototype is deployed and evaluated by the customer/user.</a:t>
            </a:r>
          </a:p>
          <a:p>
            <a:pPr eaLnBrk="1" hangingPunct="1"/>
            <a:r>
              <a:rPr lang="en-US" altLang="en-US" sz="1800" dirty="0" smtClean="0"/>
              <a:t>Feedback from customer/end user will refine requirement and that is how iteration occurs during prototype to satisfy the needs of the customer. </a:t>
            </a:r>
          </a:p>
        </p:txBody>
      </p:sp>
    </p:spTree>
    <p:extLst>
      <p:ext uri="{BB962C8B-B14F-4D97-AF65-F5344CB8AC3E}">
        <p14:creationId xmlns:p14="http://schemas.microsoft.com/office/powerpoint/2010/main" val="36667187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514066" y="209266"/>
            <a:ext cx="7772400" cy="773373"/>
          </a:xfrm>
        </p:spPr>
        <p:txBody>
          <a:bodyPr/>
          <a:lstStyle/>
          <a:p>
            <a:pPr eaLnBrk="1" hangingPunct="1"/>
            <a:r>
              <a:rPr lang="en-US" altLang="en-US" dirty="0" smtClean="0"/>
              <a:t>Prototyping (cont..)</a:t>
            </a:r>
          </a:p>
        </p:txBody>
      </p:sp>
      <p:sp>
        <p:nvSpPr>
          <p:cNvPr id="29699" name="Content Placeholder 2"/>
          <p:cNvSpPr>
            <a:spLocks/>
          </p:cNvSpPr>
          <p:nvPr/>
        </p:nvSpPr>
        <p:spPr bwMode="auto">
          <a:xfrm>
            <a:off x="514066" y="1296537"/>
            <a:ext cx="8725469"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908050" indent="-436563">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buClr>
                <a:schemeClr val="accent2"/>
              </a:buClr>
              <a:buSzTx/>
              <a:buFont typeface="Wingdings" panose="05000000000000000000" pitchFamily="2" charset="2"/>
              <a:buChar char="o"/>
            </a:pPr>
            <a:r>
              <a:rPr lang="en-US" altLang="en-US" sz="2000" dirty="0">
                <a:latin typeface="Verdana" panose="020B0604030504040204" pitchFamily="34" charset="0"/>
              </a:rPr>
              <a:t>Prototype can be serve as “the first system”.</a:t>
            </a:r>
          </a:p>
          <a:p>
            <a:pPr>
              <a:buClr>
                <a:schemeClr val="accent2"/>
              </a:buClr>
              <a:buSzTx/>
              <a:buFont typeface="Wingdings" panose="05000000000000000000" pitchFamily="2" charset="2"/>
              <a:buChar char="o"/>
            </a:pPr>
            <a:r>
              <a:rPr lang="en-US" altLang="en-US" sz="2000" dirty="0">
                <a:latin typeface="Verdana" panose="020B0604030504040204" pitchFamily="34" charset="0"/>
              </a:rPr>
              <a:t>Both customers and developers like the prototyping paradigm.</a:t>
            </a:r>
          </a:p>
          <a:p>
            <a:pPr lvl="1">
              <a:buClr>
                <a:schemeClr val="accent2"/>
              </a:buClr>
              <a:buSzTx/>
            </a:pPr>
            <a:r>
              <a:rPr lang="en-US" altLang="en-US" dirty="0">
                <a:latin typeface="Verdana" panose="020B0604030504040204" pitchFamily="34" charset="0"/>
              </a:rPr>
              <a:t>Customer/End user gets a feel for the actual system</a:t>
            </a:r>
          </a:p>
          <a:p>
            <a:pPr lvl="1">
              <a:buClr>
                <a:schemeClr val="accent2"/>
              </a:buClr>
              <a:buSzTx/>
            </a:pPr>
            <a:r>
              <a:rPr lang="en-US" altLang="en-US" dirty="0">
                <a:latin typeface="Verdana" panose="020B0604030504040204" pitchFamily="34" charset="0"/>
              </a:rPr>
              <a:t>Developer get to build something immediately.</a:t>
            </a:r>
          </a:p>
          <a:p>
            <a:pPr>
              <a:buClr>
                <a:schemeClr val="accent2"/>
              </a:buClr>
              <a:buSzTx/>
              <a:buFont typeface="Wingdings" panose="05000000000000000000" pitchFamily="2" charset="2"/>
              <a:buNone/>
            </a:pPr>
            <a:endParaRPr lang="en-US" altLang="en-US" sz="2000" dirty="0">
              <a:latin typeface="Verdana" panose="020B0604030504040204" pitchFamily="34" charset="0"/>
            </a:endParaRPr>
          </a:p>
          <a:p>
            <a:pPr>
              <a:buClr>
                <a:schemeClr val="accent2"/>
              </a:buClr>
              <a:buSzTx/>
              <a:buFont typeface="Wingdings" panose="05000000000000000000" pitchFamily="2" charset="2"/>
              <a:buNone/>
            </a:pPr>
            <a:r>
              <a:rPr lang="en-US" altLang="en-US" sz="2000" b="1" dirty="0">
                <a:latin typeface="Verdana" panose="020B0604030504040204" pitchFamily="34" charset="0"/>
              </a:rPr>
              <a:t>Problem Areas:</a:t>
            </a:r>
          </a:p>
          <a:p>
            <a:pPr>
              <a:buClr>
                <a:schemeClr val="accent2"/>
              </a:buClr>
              <a:buSzTx/>
              <a:buFont typeface="Wingdings" panose="05000000000000000000" pitchFamily="2" charset="2"/>
              <a:buChar char="o"/>
            </a:pPr>
            <a:endParaRPr lang="en-US" altLang="en-US" sz="2000" dirty="0" smtClean="0">
              <a:latin typeface="Verdana" panose="020B0604030504040204" pitchFamily="34" charset="0"/>
            </a:endParaRPr>
          </a:p>
          <a:p>
            <a:pPr>
              <a:buClr>
                <a:schemeClr val="accent2"/>
              </a:buClr>
              <a:buSzTx/>
              <a:buFont typeface="Wingdings" panose="05000000000000000000" pitchFamily="2" charset="2"/>
              <a:buChar char="o"/>
            </a:pPr>
            <a:r>
              <a:rPr lang="en-US" altLang="en-US" sz="2000" dirty="0">
                <a:latin typeface="Verdana" panose="020B0604030504040204" pitchFamily="34" charset="0"/>
              </a:rPr>
              <a:t>Developer often makes implementation in order to get a prototype working quickly without considering other factors in mind like OS, Programming language, etc.  </a:t>
            </a:r>
          </a:p>
          <a:p>
            <a:pPr>
              <a:buClr>
                <a:schemeClr val="accent2"/>
              </a:buClr>
              <a:buSzTx/>
              <a:buFont typeface="Wingdings" panose="05000000000000000000" pitchFamily="2" charset="2"/>
              <a:buChar char="o"/>
            </a:pPr>
            <a:r>
              <a:rPr lang="en-US" altLang="en-US" sz="2000" dirty="0" smtClean="0">
                <a:latin typeface="Verdana" panose="020B0604030504040204" pitchFamily="34" charset="0"/>
              </a:rPr>
              <a:t>Customer </a:t>
            </a:r>
            <a:r>
              <a:rPr lang="en-US" altLang="en-US" sz="2000" dirty="0">
                <a:latin typeface="Verdana" panose="020B0604030504040204" pitchFamily="34" charset="0"/>
              </a:rPr>
              <a:t>cries foul and demand that “a few fixes” be applied to make the prototype a working product, due to that software quality suffers as a result.</a:t>
            </a:r>
          </a:p>
          <a:p>
            <a:pPr>
              <a:buClr>
                <a:schemeClr val="accent2"/>
              </a:buClr>
              <a:buSzTx/>
              <a:buFont typeface="Wingdings" panose="05000000000000000000" pitchFamily="2" charset="2"/>
              <a:buNone/>
            </a:pPr>
            <a:r>
              <a:rPr lang="en-US" altLang="en-US" sz="2000" dirty="0" smtClean="0">
                <a:latin typeface="Verdana" panose="020B0604030504040204" pitchFamily="34" charset="0"/>
              </a:rPr>
              <a:t> </a:t>
            </a:r>
            <a:endParaRPr lang="en-US" altLang="en-US" sz="2000" dirty="0">
              <a:latin typeface="Verdana" panose="020B0604030504040204" pitchFamily="34" charset="0"/>
            </a:endParaRPr>
          </a:p>
          <a:p>
            <a:pPr>
              <a:buClr>
                <a:schemeClr val="accent2"/>
              </a:buClr>
              <a:buSzTx/>
              <a:buFont typeface="Wingdings" panose="05000000000000000000" pitchFamily="2" charset="2"/>
              <a:buNone/>
            </a:pPr>
            <a:r>
              <a:rPr lang="en-US" altLang="en-US" sz="2000" dirty="0">
                <a:latin typeface="Verdana" panose="020B0604030504040204" pitchFamily="34" charset="0"/>
              </a:rPr>
              <a:t>Customer and developer both must be agree that the prototype is built to serve as a mechanism for defining requirement.</a:t>
            </a:r>
          </a:p>
        </p:txBody>
      </p:sp>
    </p:spTree>
    <p:extLst>
      <p:ext uri="{BB962C8B-B14F-4D97-AF65-F5344CB8AC3E}">
        <p14:creationId xmlns:p14="http://schemas.microsoft.com/office/powerpoint/2010/main" val="1688662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AC3F0037-28F6-4F96-9C16-CDC14A9AC0E7}" type="slidenum">
              <a:rPr lang="en-US" altLang="en-US"/>
              <a:pPr>
                <a:defRPr/>
              </a:pPr>
              <a:t>32</a:t>
            </a:fld>
            <a:endParaRPr lang="en-US" altLang="en-US"/>
          </a:p>
        </p:txBody>
      </p:sp>
      <p:sp>
        <p:nvSpPr>
          <p:cNvPr id="30724" name="Rectangle 2"/>
          <p:cNvSpPr>
            <a:spLocks noGrp="1" noChangeArrowheads="1"/>
          </p:cNvSpPr>
          <p:nvPr>
            <p:ph type="title"/>
          </p:nvPr>
        </p:nvSpPr>
        <p:spPr>
          <a:xfrm>
            <a:off x="332096" y="778669"/>
            <a:ext cx="7299325"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Evolutionary Models: The Spiral</a:t>
            </a:r>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6068704"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35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66738" y="464024"/>
            <a:ext cx="8001000" cy="606425"/>
          </a:xfrm>
        </p:spPr>
        <p:txBody>
          <a:bodyPr/>
          <a:lstStyle/>
          <a:p>
            <a:pPr eaLnBrk="1" hangingPunct="1"/>
            <a:r>
              <a:rPr lang="en-US" altLang="en-US" sz="3400" smtClean="0"/>
              <a:t>Spiral Model</a:t>
            </a:r>
          </a:p>
        </p:txBody>
      </p:sp>
      <p:sp>
        <p:nvSpPr>
          <p:cNvPr id="31747" name="Rectangle 3"/>
          <p:cNvSpPr>
            <a:spLocks noGrp="1" noChangeArrowheads="1"/>
          </p:cNvSpPr>
          <p:nvPr>
            <p:ph type="body" idx="1"/>
          </p:nvPr>
        </p:nvSpPr>
        <p:spPr>
          <a:xfrm>
            <a:off x="566738" y="1201003"/>
            <a:ext cx="8222420" cy="5472752"/>
          </a:xfrm>
        </p:spPr>
        <p:txBody>
          <a:bodyPr/>
          <a:lstStyle/>
          <a:p>
            <a:pPr eaLnBrk="1" hangingPunct="1">
              <a:lnSpc>
                <a:spcPct val="90000"/>
              </a:lnSpc>
              <a:spcBef>
                <a:spcPct val="50000"/>
              </a:spcBef>
              <a:buFont typeface="Wingdings" panose="05000000000000000000" pitchFamily="2" charset="2"/>
              <a:buChar char="q"/>
            </a:pPr>
            <a:r>
              <a:rPr lang="en-US" altLang="en-US" sz="2200" dirty="0" smtClean="0"/>
              <a:t>Couples iterative nature of prototyping with the controlled and systematic aspects of the linear sequential model</a:t>
            </a:r>
            <a:r>
              <a:rPr lang="en-US" altLang="en-US" sz="2200" b="1" dirty="0" smtClean="0"/>
              <a:t> </a:t>
            </a:r>
          </a:p>
          <a:p>
            <a:pPr eaLnBrk="1" hangingPunct="1">
              <a:lnSpc>
                <a:spcPct val="80000"/>
              </a:lnSpc>
            </a:pPr>
            <a:r>
              <a:rPr lang="en-US" altLang="en-US" sz="2200" dirty="0" smtClean="0"/>
              <a:t>It provide potential for rapid development of increasingly more complete version of the software.</a:t>
            </a:r>
          </a:p>
          <a:p>
            <a:pPr eaLnBrk="1" hangingPunct="1">
              <a:lnSpc>
                <a:spcPct val="80000"/>
              </a:lnSpc>
            </a:pPr>
            <a:r>
              <a:rPr lang="en-US" altLang="en-US" sz="2200" dirty="0" smtClean="0"/>
              <a:t>Using spiral, software developed in as series of evolutionary release.</a:t>
            </a:r>
          </a:p>
          <a:p>
            <a:pPr lvl="1" eaLnBrk="1" hangingPunct="1">
              <a:lnSpc>
                <a:spcPct val="80000"/>
              </a:lnSpc>
            </a:pPr>
            <a:r>
              <a:rPr lang="en-US" altLang="en-US" sz="2200" dirty="0" smtClean="0"/>
              <a:t>Early iteration, release might be on paper or prototype.</a:t>
            </a:r>
          </a:p>
          <a:p>
            <a:pPr lvl="1" eaLnBrk="1" hangingPunct="1">
              <a:lnSpc>
                <a:spcPct val="80000"/>
              </a:lnSpc>
            </a:pPr>
            <a:r>
              <a:rPr lang="en-US" altLang="en-US" sz="2200" dirty="0" smtClean="0"/>
              <a:t>Later iteration, more complete version of software.</a:t>
            </a:r>
          </a:p>
          <a:p>
            <a:pPr eaLnBrk="1" hangingPunct="1">
              <a:lnSpc>
                <a:spcPct val="80000"/>
              </a:lnSpc>
            </a:pPr>
            <a:r>
              <a:rPr lang="en-US" altLang="en-US" sz="2200" dirty="0" smtClean="0"/>
              <a:t>Divided into framework activities (C,P,M,C,D). Each activity represent one segment. </a:t>
            </a:r>
          </a:p>
          <a:p>
            <a:pPr eaLnBrk="1" hangingPunct="1">
              <a:lnSpc>
                <a:spcPct val="80000"/>
              </a:lnSpc>
            </a:pPr>
            <a:r>
              <a:rPr lang="en-US" altLang="en-US" sz="2200" dirty="0" smtClean="0"/>
              <a:t>Evolutionary process begins in a clockwise direction, beginning at the center risk.</a:t>
            </a:r>
          </a:p>
          <a:p>
            <a:pPr eaLnBrk="1" hangingPunct="1">
              <a:lnSpc>
                <a:spcPct val="80000"/>
              </a:lnSpc>
            </a:pPr>
            <a:r>
              <a:rPr lang="en-US" altLang="en-US" sz="2200" dirty="0" smtClean="0"/>
              <a:t>First circuit around the spiral might result in development of a product specification. Subsequently, develop a prototype and then progressively more sophisticated version of software.</a:t>
            </a:r>
          </a:p>
          <a:p>
            <a:pPr eaLnBrk="1" hangingPunct="1">
              <a:lnSpc>
                <a:spcPct val="80000"/>
              </a:lnSpc>
            </a:pPr>
            <a:r>
              <a:rPr lang="en-US" altLang="en-US" sz="2200" dirty="0" smtClean="0"/>
              <a:t>Unlike other process models that end when software is delivered.</a:t>
            </a:r>
          </a:p>
          <a:p>
            <a:pPr eaLnBrk="1" hangingPunct="1">
              <a:lnSpc>
                <a:spcPct val="80000"/>
              </a:lnSpc>
            </a:pPr>
            <a:r>
              <a:rPr lang="en-US" altLang="en-US" sz="2200" dirty="0" smtClean="0"/>
              <a:t>It can be adapted to apply throughout the life of software.</a:t>
            </a:r>
          </a:p>
        </p:txBody>
      </p:sp>
    </p:spTree>
    <p:extLst>
      <p:ext uri="{BB962C8B-B14F-4D97-AF65-F5344CB8AC3E}">
        <p14:creationId xmlns:p14="http://schemas.microsoft.com/office/powerpoint/2010/main" val="3993661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Spiral Model</a:t>
            </a:r>
          </a:p>
        </p:txBody>
      </p:sp>
      <p:sp>
        <p:nvSpPr>
          <p:cNvPr id="32771" name="Content Placeholder 2"/>
          <p:cNvSpPr>
            <a:spLocks noGrp="1"/>
          </p:cNvSpPr>
          <p:nvPr>
            <p:ph sz="quarter" idx="1"/>
          </p:nvPr>
        </p:nvSpPr>
        <p:spPr/>
        <p:txBody>
          <a:bodyPr/>
          <a:lstStyle/>
          <a:p>
            <a:r>
              <a:rPr lang="en-US" altLang="en-US" smtClean="0"/>
              <a:t>Advantages:</a:t>
            </a:r>
          </a:p>
          <a:p>
            <a:pPr lvl="1"/>
            <a:r>
              <a:rPr lang="en-US" altLang="en-US" smtClean="0"/>
              <a:t>It is realistic approach for development for large scale system</a:t>
            </a:r>
          </a:p>
          <a:p>
            <a:pPr lvl="1"/>
            <a:r>
              <a:rPr lang="en-US" altLang="en-US" smtClean="0"/>
              <a:t>High amount of risk analysis</a:t>
            </a:r>
          </a:p>
          <a:p>
            <a:pPr lvl="1"/>
            <a:r>
              <a:rPr lang="en-US" altLang="en-US" smtClean="0"/>
              <a:t>Good for large and mission-critical projects</a:t>
            </a:r>
          </a:p>
          <a:p>
            <a:pPr lvl="1"/>
            <a:r>
              <a:rPr lang="en-US" altLang="en-US" smtClean="0"/>
              <a:t>Software is produced early in the software life cycle</a:t>
            </a:r>
          </a:p>
          <a:p>
            <a:pPr lvl="1">
              <a:buFont typeface="Wingdings" panose="05000000000000000000" pitchFamily="2" charset="2"/>
              <a:buNone/>
            </a:pPr>
            <a:endParaRPr lang="en-US" altLang="en-US" smtClean="0"/>
          </a:p>
        </p:txBody>
      </p:sp>
    </p:spTree>
    <p:extLst>
      <p:ext uri="{BB962C8B-B14F-4D97-AF65-F5344CB8AC3E}">
        <p14:creationId xmlns:p14="http://schemas.microsoft.com/office/powerpoint/2010/main" val="1106038078"/>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Spiral Model</a:t>
            </a:r>
          </a:p>
        </p:txBody>
      </p:sp>
      <p:sp>
        <p:nvSpPr>
          <p:cNvPr id="33795" name="Content Placeholder 2"/>
          <p:cNvSpPr>
            <a:spLocks noGrp="1"/>
          </p:cNvSpPr>
          <p:nvPr>
            <p:ph sz="quarter" idx="1"/>
          </p:nvPr>
        </p:nvSpPr>
        <p:spPr>
          <a:xfrm>
            <a:off x="609600" y="1447800"/>
            <a:ext cx="8302388" cy="4114800"/>
          </a:xfrm>
        </p:spPr>
        <p:txBody>
          <a:bodyPr/>
          <a:lstStyle/>
          <a:p>
            <a:r>
              <a:rPr lang="en-US" altLang="en-US" sz="2600" b="1" dirty="0" smtClean="0"/>
              <a:t>Disadvantages</a:t>
            </a:r>
          </a:p>
          <a:p>
            <a:pPr lvl="1"/>
            <a:r>
              <a:rPr lang="en-US" altLang="en-US" sz="2600" dirty="0" smtClean="0"/>
              <a:t>It is not widely used.</a:t>
            </a:r>
          </a:p>
          <a:p>
            <a:pPr lvl="1"/>
            <a:r>
              <a:rPr lang="en-US" altLang="en-US" sz="2600" dirty="0" smtClean="0"/>
              <a:t>Can be a costly to use</a:t>
            </a:r>
          </a:p>
          <a:p>
            <a:pPr lvl="1"/>
            <a:r>
              <a:rPr lang="en-US" altLang="en-US" sz="2600" dirty="0" smtClean="0"/>
              <a:t>Risk analysis requires highly specific expertise.</a:t>
            </a:r>
          </a:p>
          <a:p>
            <a:pPr lvl="1"/>
            <a:r>
              <a:rPr lang="en-US" altLang="en-US" sz="2600" dirty="0" smtClean="0"/>
              <a:t>Project’s success is highly dependent  on the risk analysis phase.</a:t>
            </a:r>
          </a:p>
          <a:p>
            <a:pPr lvl="1"/>
            <a:r>
              <a:rPr lang="en-US" altLang="en-US" sz="2600" dirty="0" smtClean="0"/>
              <a:t>Doesn’t work well for smaller projects.</a:t>
            </a:r>
          </a:p>
          <a:p>
            <a:pPr lvl="1"/>
            <a:r>
              <a:rPr lang="en-US" altLang="en-US" sz="2600" dirty="0" smtClean="0"/>
              <a:t>It demands considerable risk assessment expertise and relies on this expertise for success.</a:t>
            </a:r>
          </a:p>
          <a:p>
            <a:pPr lvl="1"/>
            <a:r>
              <a:rPr lang="en-US" altLang="en-US" sz="2600" dirty="0" smtClean="0"/>
              <a:t>It may be difficult to convince customers that the evolutionary approach is controllable.</a:t>
            </a:r>
          </a:p>
          <a:p>
            <a:pPr lvl="1"/>
            <a:endParaRPr lang="en-US" altLang="en-US" sz="2600" dirty="0" smtClean="0"/>
          </a:p>
        </p:txBody>
      </p:sp>
    </p:spTree>
    <p:extLst>
      <p:ext uri="{BB962C8B-B14F-4D97-AF65-F5344CB8AC3E}">
        <p14:creationId xmlns:p14="http://schemas.microsoft.com/office/powerpoint/2010/main" val="1919791980"/>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a:t>
            </a:r>
            <a:r>
              <a:rPr lang="en-IN" dirty="0"/>
              <a:t>v</a:t>
            </a:r>
            <a:r>
              <a:rPr lang="en-IN" dirty="0" smtClean="0"/>
              <a:t>s Spiral Model</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464974B7-27F5-4B72-A7B5-EBB99C7B7FD9}" type="slidenum">
              <a:rPr lang="en-US" altLang="en-US" smtClean="0"/>
              <a:pPr/>
              <a:t>36</a:t>
            </a:fld>
            <a:endParaRPr lang="en-US" altLang="en-US"/>
          </a:p>
        </p:txBody>
      </p:sp>
      <p:pic>
        <p:nvPicPr>
          <p:cNvPr id="6" name="Picture 5"/>
          <p:cNvPicPr>
            <a:picLocks noChangeAspect="1"/>
          </p:cNvPicPr>
          <p:nvPr/>
        </p:nvPicPr>
        <p:blipFill>
          <a:blip r:embed="rId2"/>
          <a:stretch>
            <a:fillRect/>
          </a:stretch>
        </p:blipFill>
        <p:spPr>
          <a:xfrm>
            <a:off x="955343" y="2074460"/>
            <a:ext cx="7426657" cy="3945340"/>
          </a:xfrm>
          <a:prstGeom prst="rect">
            <a:avLst/>
          </a:prstGeom>
        </p:spPr>
      </p:pic>
    </p:spTree>
    <p:extLst>
      <p:ext uri="{BB962C8B-B14F-4D97-AF65-F5344CB8AC3E}">
        <p14:creationId xmlns:p14="http://schemas.microsoft.com/office/powerpoint/2010/main" val="1689104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647D3305-8659-43DC-8B99-301775D44626}" type="slidenum">
              <a:rPr lang="en-US" altLang="en-US"/>
              <a:pPr>
                <a:defRPr/>
              </a:pPr>
              <a:t>37</a:t>
            </a:fld>
            <a:endParaRPr lang="en-US" altLang="en-US"/>
          </a:p>
        </p:txBody>
      </p:sp>
      <p:sp>
        <p:nvSpPr>
          <p:cNvPr id="34820" name="Rectangle 2"/>
          <p:cNvSpPr>
            <a:spLocks noGrp="1" noChangeArrowheads="1"/>
          </p:cNvSpPr>
          <p:nvPr>
            <p:ph type="title"/>
          </p:nvPr>
        </p:nvSpPr>
        <p:spPr>
          <a:xfrm>
            <a:off x="285051" y="542925"/>
            <a:ext cx="8573897" cy="600075"/>
          </a:xfrm>
        </p:spPr>
        <p:txBody>
          <a:bodyPr/>
          <a:lstStyle/>
          <a:p>
            <a:pPr eaLnBrk="1" hangingPunct="1"/>
            <a:r>
              <a:rPr lang="en-US" altLang="en-US" dirty="0" smtClean="0"/>
              <a:t>Evolutionary Models: Concurrent</a:t>
            </a:r>
          </a:p>
        </p:txBody>
      </p:sp>
      <p:pic>
        <p:nvPicPr>
          <p:cNvPr id="348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20000" cy="5105400"/>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470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83608" y="1666164"/>
            <a:ext cx="8032845" cy="4572000"/>
          </a:xfrm>
        </p:spPr>
        <p:txBody>
          <a:bodyPr/>
          <a:lstStyle/>
          <a:p>
            <a:pPr eaLnBrk="1" hangingPunct="1">
              <a:lnSpc>
                <a:spcPct val="80000"/>
              </a:lnSpc>
            </a:pPr>
            <a:r>
              <a:rPr lang="en-US" altLang="en-US" sz="2000" dirty="0" smtClean="0"/>
              <a:t>It represented  schematically as series of major technical activities, tasks, and their associated states.</a:t>
            </a:r>
          </a:p>
          <a:p>
            <a:pPr eaLnBrk="1" hangingPunct="1">
              <a:lnSpc>
                <a:spcPct val="80000"/>
              </a:lnSpc>
            </a:pPr>
            <a:r>
              <a:rPr lang="en-US" altLang="en-US" sz="2000" dirty="0" smtClean="0"/>
              <a:t>It is often more appropriate  for system engineering projects where different engineering teams are involved.</a:t>
            </a:r>
          </a:p>
          <a:p>
            <a:pPr eaLnBrk="1" hangingPunct="1">
              <a:lnSpc>
                <a:spcPct val="80000"/>
              </a:lnSpc>
            </a:pPr>
            <a:r>
              <a:rPr lang="en-US" altLang="en-US" sz="2000" dirty="0" smtClean="0"/>
              <a:t>The activity-modeling may be in any one of the states for a given time.</a:t>
            </a:r>
          </a:p>
          <a:p>
            <a:pPr eaLnBrk="1" hangingPunct="1">
              <a:lnSpc>
                <a:spcPct val="80000"/>
              </a:lnSpc>
            </a:pPr>
            <a:r>
              <a:rPr lang="en-US" altLang="en-US" sz="2000" dirty="0" smtClean="0"/>
              <a:t>All activities exist concurrently but reside in different states.</a:t>
            </a:r>
          </a:p>
          <a:p>
            <a:pPr eaLnBrk="1" hangingPunct="1">
              <a:lnSpc>
                <a:spcPct val="80000"/>
              </a:lnSpc>
              <a:buFont typeface="Wingdings" panose="05000000000000000000" pitchFamily="2" charset="2"/>
              <a:buNone/>
            </a:pPr>
            <a:r>
              <a:rPr lang="en-US" altLang="en-US" sz="2000" dirty="0" smtClean="0"/>
              <a:t>E.g. </a:t>
            </a:r>
          </a:p>
          <a:p>
            <a:pPr eaLnBrk="1" hangingPunct="1">
              <a:lnSpc>
                <a:spcPct val="80000"/>
              </a:lnSpc>
            </a:pPr>
            <a:r>
              <a:rPr lang="en-US" altLang="en-US" sz="2000" dirty="0" smtClean="0"/>
              <a:t>The </a:t>
            </a:r>
            <a:r>
              <a:rPr lang="en-US" altLang="en-US" sz="2000" i="1" dirty="0" smtClean="0"/>
              <a:t>analysis </a:t>
            </a:r>
            <a:r>
              <a:rPr lang="en-US" altLang="en-US" sz="2000" dirty="0" smtClean="0"/>
              <a:t>activity (existed in the </a:t>
            </a:r>
            <a:r>
              <a:rPr lang="en-US" altLang="en-US" sz="2000" b="1" dirty="0" smtClean="0"/>
              <a:t>none </a:t>
            </a:r>
            <a:r>
              <a:rPr lang="en-US" altLang="en-US" sz="2000" dirty="0" smtClean="0"/>
              <a:t>state while initial customer communication was completed) now makes a transition into the </a:t>
            </a:r>
            <a:r>
              <a:rPr lang="en-US" altLang="en-US" sz="2000" b="1" dirty="0" smtClean="0"/>
              <a:t>under development </a:t>
            </a:r>
            <a:r>
              <a:rPr lang="en-US" altLang="en-US" sz="2000" dirty="0" smtClean="0"/>
              <a:t>state.</a:t>
            </a:r>
          </a:p>
          <a:p>
            <a:pPr eaLnBrk="1" hangingPunct="1">
              <a:lnSpc>
                <a:spcPct val="80000"/>
              </a:lnSpc>
            </a:pPr>
            <a:r>
              <a:rPr lang="en-US" altLang="en-US" sz="2000" i="1" dirty="0" smtClean="0"/>
              <a:t>Analysis </a:t>
            </a:r>
            <a:r>
              <a:rPr lang="en-US" altLang="en-US" sz="2000" dirty="0" smtClean="0"/>
              <a:t>activity moves from the </a:t>
            </a:r>
            <a:r>
              <a:rPr lang="en-US" altLang="en-US" sz="2000" b="1" dirty="0" smtClean="0"/>
              <a:t>under development </a:t>
            </a:r>
            <a:r>
              <a:rPr lang="en-US" altLang="en-US" sz="2000" dirty="0" smtClean="0"/>
              <a:t>state into the </a:t>
            </a:r>
            <a:r>
              <a:rPr lang="en-US" altLang="en-US" sz="2000" b="1" dirty="0" smtClean="0"/>
              <a:t>awaiting changes </a:t>
            </a:r>
            <a:r>
              <a:rPr lang="en-US" altLang="en-US" sz="2000" dirty="0" smtClean="0"/>
              <a:t>state only if customer indicates  changes in requirements.</a:t>
            </a:r>
          </a:p>
          <a:p>
            <a:pPr eaLnBrk="1" hangingPunct="1">
              <a:lnSpc>
                <a:spcPct val="80000"/>
              </a:lnSpc>
            </a:pPr>
            <a:r>
              <a:rPr lang="en-US" altLang="en-US" sz="2000" dirty="0" smtClean="0"/>
              <a:t>Series of event will trigger transition from state to state.</a:t>
            </a:r>
          </a:p>
          <a:p>
            <a:pPr eaLnBrk="1" hangingPunct="1">
              <a:lnSpc>
                <a:spcPct val="80000"/>
              </a:lnSpc>
              <a:buFont typeface="Wingdings" panose="05000000000000000000" pitchFamily="2" charset="2"/>
              <a:buNone/>
            </a:pPr>
            <a:r>
              <a:rPr lang="en-US" altLang="en-US" sz="2000" dirty="0" smtClean="0"/>
              <a:t>E.g. During initial stage there was inconsistency in design which was uncovered.  This will triggers the analysis action from the </a:t>
            </a:r>
            <a:r>
              <a:rPr lang="en-US" altLang="en-US" sz="2000" b="1" dirty="0" smtClean="0"/>
              <a:t>Done</a:t>
            </a:r>
            <a:r>
              <a:rPr lang="en-US" altLang="en-US" sz="2000" dirty="0" smtClean="0"/>
              <a:t> state into </a:t>
            </a:r>
            <a:r>
              <a:rPr lang="en-US" altLang="en-US" sz="2000" b="1" dirty="0" smtClean="0"/>
              <a:t>Awaiting Changes</a:t>
            </a:r>
            <a:r>
              <a:rPr lang="en-US" altLang="en-US" sz="2000" dirty="0" smtClean="0"/>
              <a:t> state.</a:t>
            </a:r>
          </a:p>
          <a:p>
            <a:pPr eaLnBrk="1" hangingPunct="1">
              <a:lnSpc>
                <a:spcPct val="80000"/>
              </a:lnSpc>
              <a:buFont typeface="Wingdings" panose="05000000000000000000" pitchFamily="2" charset="2"/>
              <a:buNone/>
            </a:pPr>
            <a:endParaRPr lang="en-US" altLang="en-US" sz="2000" dirty="0" smtClean="0"/>
          </a:p>
        </p:txBody>
      </p:sp>
      <p:sp>
        <p:nvSpPr>
          <p:cNvPr id="35843" name="Rectangle 4"/>
          <p:cNvSpPr>
            <a:spLocks noGrp="1" noChangeArrowheads="1"/>
          </p:cNvSpPr>
          <p:nvPr>
            <p:ph type="title"/>
          </p:nvPr>
        </p:nvSpPr>
        <p:spPr>
          <a:xfrm>
            <a:off x="609599" y="304800"/>
            <a:ext cx="8029433" cy="1143000"/>
          </a:xfrm>
          <a:noFill/>
        </p:spPr>
        <p:txBody>
          <a:bodyPr/>
          <a:lstStyle/>
          <a:p>
            <a:pPr eaLnBrk="1" hangingPunct="1"/>
            <a:r>
              <a:rPr lang="en-US" altLang="en-US" dirty="0" smtClean="0"/>
              <a:t>Concurrent Development Model</a:t>
            </a:r>
          </a:p>
        </p:txBody>
      </p:sp>
    </p:spTree>
    <p:extLst>
      <p:ext uri="{BB962C8B-B14F-4D97-AF65-F5344CB8AC3E}">
        <p14:creationId xmlns:p14="http://schemas.microsoft.com/office/powerpoint/2010/main" val="1329060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Evolutionary Processes</a:t>
            </a:r>
            <a:endParaRPr lang="en-IN" dirty="0"/>
          </a:p>
        </p:txBody>
      </p:sp>
      <p:sp>
        <p:nvSpPr>
          <p:cNvPr id="3" name="Content Placeholder 2"/>
          <p:cNvSpPr>
            <a:spLocks noGrp="1"/>
          </p:cNvSpPr>
          <p:nvPr>
            <p:ph idx="1"/>
          </p:nvPr>
        </p:nvSpPr>
        <p:spPr/>
        <p:txBody>
          <a:bodyPr/>
          <a:lstStyle/>
          <a:p>
            <a:r>
              <a:rPr lang="en-IN" dirty="0" smtClean="0"/>
              <a:t>The first concern is that prototyping poses a problem to project planning.</a:t>
            </a:r>
          </a:p>
          <a:p>
            <a:r>
              <a:rPr lang="en-IN" dirty="0" smtClean="0"/>
              <a:t>Evolution Processes do not establish the maximum speed of evolution.</a:t>
            </a:r>
          </a:p>
          <a:p>
            <a:r>
              <a:rPr lang="en-IN" dirty="0" smtClean="0"/>
              <a:t>The</a:t>
            </a:r>
            <a:r>
              <a:rPr lang="en-IN" dirty="0"/>
              <a:t> Evolution Processes </a:t>
            </a:r>
            <a:r>
              <a:rPr lang="en-IN" dirty="0" smtClean="0"/>
              <a:t>should be focused on flexibility and extendibility  than on high quality,</a:t>
            </a:r>
            <a:endParaRPr lang="en-IN" dirty="0"/>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464974B7-27F5-4B72-A7B5-EBB99C7B7FD9}" type="slidenum">
              <a:rPr lang="en-US" altLang="en-US" smtClean="0"/>
              <a:pPr/>
              <a:t>39</a:t>
            </a:fld>
            <a:endParaRPr lang="en-US" altLang="en-US"/>
          </a:p>
        </p:txBody>
      </p:sp>
    </p:spTree>
    <p:extLst>
      <p:ext uri="{BB962C8B-B14F-4D97-AF65-F5344CB8AC3E}">
        <p14:creationId xmlns:p14="http://schemas.microsoft.com/office/powerpoint/2010/main" val="1807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78976" y="688145"/>
            <a:ext cx="7786048" cy="633413"/>
          </a:xfrm>
        </p:spPr>
        <p:txBody>
          <a:bodyPr/>
          <a:lstStyle/>
          <a:p>
            <a:r>
              <a:rPr lang="en-IN" altLang="en-US" dirty="0" smtClean="0"/>
              <a:t>Defining a Framework Activity</a:t>
            </a:r>
          </a:p>
        </p:txBody>
      </p:sp>
      <p:sp>
        <p:nvSpPr>
          <p:cNvPr id="6147" name="Content Placeholder 2"/>
          <p:cNvSpPr>
            <a:spLocks noGrp="1"/>
          </p:cNvSpPr>
          <p:nvPr>
            <p:ph idx="1"/>
          </p:nvPr>
        </p:nvSpPr>
        <p:spPr>
          <a:xfrm>
            <a:off x="824552" y="1727579"/>
            <a:ext cx="8428630" cy="4114800"/>
          </a:xfrm>
        </p:spPr>
        <p:txBody>
          <a:bodyPr/>
          <a:lstStyle/>
          <a:p>
            <a:r>
              <a:rPr lang="en-US" altLang="en-US" dirty="0" smtClean="0"/>
              <a:t>A software team would need significantly more information before it could properly execute any one of these activities as part of the </a:t>
            </a:r>
            <a:r>
              <a:rPr lang="en-IN" altLang="en-US" dirty="0" smtClean="0"/>
              <a:t>software process.</a:t>
            </a:r>
          </a:p>
          <a:p>
            <a:r>
              <a:rPr lang="en-IN" altLang="en-US" i="1" dirty="0" smtClean="0"/>
              <a:t>What actions are </a:t>
            </a:r>
            <a:r>
              <a:rPr lang="en-US" altLang="en-US" i="1" dirty="0" smtClean="0"/>
              <a:t>appropriate for a framework activity, given the nature of the problem to be solved, the characteristics of the people doing the work, and the stakeholders who are sponsoring </a:t>
            </a:r>
            <a:r>
              <a:rPr lang="en-IN" altLang="en-US" i="1" dirty="0" smtClean="0"/>
              <a:t>the project?</a:t>
            </a:r>
            <a:endParaRPr lang="en-IN" altLang="en-US" dirty="0" smtClean="0"/>
          </a:p>
        </p:txBody>
      </p:sp>
      <p:sp>
        <p:nvSpPr>
          <p:cNvPr id="5" name="Slide Number Placeholder 4"/>
          <p:cNvSpPr>
            <a:spLocks noGrp="1"/>
          </p:cNvSpPr>
          <p:nvPr>
            <p:ph type="sldNum" sz="quarter" idx="11"/>
          </p:nvPr>
        </p:nvSpPr>
        <p:spPr/>
        <p:txBody>
          <a:bodyPr/>
          <a:lstStyle/>
          <a:p>
            <a:pPr>
              <a:defRPr/>
            </a:pPr>
            <a:fld id="{8AFCAB56-B421-499C-9E16-E5EE05FDCDB5}" type="slidenum">
              <a:rPr lang="en-US" altLang="en-US" smtClean="0"/>
              <a:pPr>
                <a:defRPr/>
              </a:pPr>
              <a:t>4</a:t>
            </a:fld>
            <a:endParaRPr lang="en-US" altLang="en-US"/>
          </a:p>
        </p:txBody>
      </p:sp>
    </p:spTree>
    <p:extLst>
      <p:ext uri="{BB962C8B-B14F-4D97-AF65-F5344CB8AC3E}">
        <p14:creationId xmlns:p14="http://schemas.microsoft.com/office/powerpoint/2010/main" val="1917756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DC188C0D-52B5-4E89-A9BF-61798831CD08}" type="slidenum">
              <a:rPr lang="en-US" altLang="en-US"/>
              <a:pPr>
                <a:defRPr/>
              </a:pPr>
              <a:t>40</a:t>
            </a:fld>
            <a:endParaRPr lang="en-US" altLang="en-US"/>
          </a:p>
        </p:txBody>
      </p:sp>
      <p:sp>
        <p:nvSpPr>
          <p:cNvPr id="36868" name="Rectangle 2"/>
          <p:cNvSpPr>
            <a:spLocks noGrp="1" noChangeArrowheads="1"/>
          </p:cNvSpPr>
          <p:nvPr>
            <p:ph type="title"/>
          </p:nvPr>
        </p:nvSpPr>
        <p:spPr>
          <a:xfrm>
            <a:off x="967854" y="561832"/>
            <a:ext cx="6111875"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Still Other Process Models</a:t>
            </a:r>
          </a:p>
        </p:txBody>
      </p:sp>
      <p:sp>
        <p:nvSpPr>
          <p:cNvPr id="36869" name="Rectangle 3"/>
          <p:cNvSpPr>
            <a:spLocks noGrp="1" noChangeArrowheads="1"/>
          </p:cNvSpPr>
          <p:nvPr>
            <p:ph type="body" idx="1"/>
          </p:nvPr>
        </p:nvSpPr>
        <p:spPr>
          <a:xfrm>
            <a:off x="685800" y="1485828"/>
            <a:ext cx="8352430" cy="4498975"/>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eaLnBrk="1" hangingPunct="1"/>
            <a:r>
              <a:rPr lang="en-US" altLang="en-US" sz="2800" b="1" dirty="0" smtClean="0"/>
              <a:t>Component based development</a:t>
            </a:r>
            <a:r>
              <a:rPr lang="en-US" altLang="en-US" sz="2800" dirty="0" smtClean="0"/>
              <a:t>—the process to apply when reuse is a development objective</a:t>
            </a:r>
          </a:p>
          <a:p>
            <a:pPr marL="285750" indent="-285750" eaLnBrk="1" hangingPunct="1"/>
            <a:r>
              <a:rPr lang="en-US" altLang="en-US" sz="2800" b="1" dirty="0"/>
              <a:t>Unified Process</a:t>
            </a:r>
            <a:r>
              <a:rPr lang="en-US" altLang="en-US" sz="2800" dirty="0"/>
              <a:t>—a “use-case driven, architecture-centric, iterative and incremental” software process closely aligned with the Unified Modeling Language (UML)</a:t>
            </a:r>
          </a:p>
          <a:p>
            <a:pPr marL="285750" indent="-285750" eaLnBrk="1" hangingPunct="1"/>
            <a:r>
              <a:rPr lang="en-US" altLang="en-US" sz="2800" b="1" dirty="0" smtClean="0"/>
              <a:t>Formal methods</a:t>
            </a:r>
            <a:r>
              <a:rPr lang="en-US" altLang="en-US" sz="2800" dirty="0" smtClean="0"/>
              <a:t>—emphasizes the mathematical specification of requirements</a:t>
            </a:r>
          </a:p>
          <a:p>
            <a:pPr marL="285750" indent="-285750" eaLnBrk="1" hangingPunct="1"/>
            <a:r>
              <a:rPr lang="en-US" altLang="en-US" sz="2800" b="1" dirty="0" smtClean="0"/>
              <a:t>AOSD</a:t>
            </a:r>
            <a:r>
              <a:rPr lang="en-US" altLang="en-US" sz="2800" dirty="0" smtClean="0"/>
              <a:t>—provides a process and methodological approach for defining, specifying, designing, and constructing </a:t>
            </a:r>
            <a:r>
              <a:rPr lang="en-US" altLang="en-US" sz="2800" i="1" dirty="0" smtClean="0"/>
              <a:t>aspects</a:t>
            </a:r>
          </a:p>
        </p:txBody>
      </p:sp>
    </p:spTree>
    <p:extLst>
      <p:ext uri="{BB962C8B-B14F-4D97-AF65-F5344CB8AC3E}">
        <p14:creationId xmlns:p14="http://schemas.microsoft.com/office/powerpoint/2010/main" val="32118356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599" y="304800"/>
            <a:ext cx="8111319" cy="1143000"/>
          </a:xfrm>
        </p:spPr>
        <p:txBody>
          <a:bodyPr/>
          <a:lstStyle/>
          <a:p>
            <a:pPr eaLnBrk="1" hangingPunct="1"/>
            <a:r>
              <a:rPr lang="en-US" altLang="en-US" dirty="0" smtClean="0"/>
              <a:t>Component Based Development</a:t>
            </a:r>
          </a:p>
        </p:txBody>
      </p:sp>
      <p:sp>
        <p:nvSpPr>
          <p:cNvPr id="37891" name="Content Placeholder 2"/>
          <p:cNvSpPr>
            <a:spLocks noGrp="1"/>
          </p:cNvSpPr>
          <p:nvPr>
            <p:ph idx="1"/>
          </p:nvPr>
        </p:nvSpPr>
        <p:spPr/>
        <p:txBody>
          <a:bodyPr/>
          <a:lstStyle/>
          <a:p>
            <a:pPr eaLnBrk="1" hangingPunct="1"/>
            <a:r>
              <a:rPr lang="en-US" altLang="en-US" smtClean="0"/>
              <a:t>component-based development (CBD) model incorporates many of the characteristics of the spiral model.</a:t>
            </a:r>
          </a:p>
          <a:p>
            <a:pPr eaLnBrk="1" hangingPunct="1"/>
            <a:r>
              <a:rPr lang="en-US" altLang="en-US" smtClean="0"/>
              <a:t>It is evolutionary by nature and iterative approach to create software.</a:t>
            </a:r>
          </a:p>
          <a:p>
            <a:pPr eaLnBrk="1" hangingPunct="1"/>
            <a:r>
              <a:rPr lang="en-US" altLang="en-US" smtClean="0"/>
              <a:t>CBD model creates applications from prepackaged software components (called </a:t>
            </a:r>
            <a:r>
              <a:rPr lang="en-US" altLang="en-US" i="1" smtClean="0"/>
              <a:t>classes).</a:t>
            </a:r>
          </a:p>
          <a:p>
            <a:pPr eaLnBrk="1" hangingPunct="1"/>
            <a:endParaRPr lang="en-US" altLang="en-US" smtClean="0"/>
          </a:p>
        </p:txBody>
      </p:sp>
    </p:spTree>
    <p:extLst>
      <p:ext uri="{BB962C8B-B14F-4D97-AF65-F5344CB8AC3E}">
        <p14:creationId xmlns:p14="http://schemas.microsoft.com/office/powerpoint/2010/main" val="2012034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SDLC: Component Based Development</a:t>
            </a:r>
          </a:p>
        </p:txBody>
      </p:sp>
      <p:pic>
        <p:nvPicPr>
          <p:cNvPr id="3891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9600" y="1447800"/>
            <a:ext cx="8077200" cy="4876800"/>
          </a:xfrm>
        </p:spPr>
      </p:pic>
    </p:spTree>
    <p:extLst>
      <p:ext uri="{BB962C8B-B14F-4D97-AF65-F5344CB8AC3E}">
        <p14:creationId xmlns:p14="http://schemas.microsoft.com/office/powerpoint/2010/main" val="1806479870"/>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CBD model (cont.)</a:t>
            </a:r>
          </a:p>
        </p:txBody>
      </p:sp>
      <p:sp>
        <p:nvSpPr>
          <p:cNvPr id="39939" name="Content Placeholder 2"/>
          <p:cNvSpPr>
            <a:spLocks noGrp="1"/>
          </p:cNvSpPr>
          <p:nvPr>
            <p:ph idx="1"/>
          </p:nvPr>
        </p:nvSpPr>
        <p:spPr>
          <a:xfrm>
            <a:off x="838200" y="1905000"/>
            <a:ext cx="7978254" cy="4114800"/>
          </a:xfrm>
        </p:spPr>
        <p:txBody>
          <a:bodyPr/>
          <a:lstStyle/>
          <a:p>
            <a:pPr eaLnBrk="1" hangingPunct="1"/>
            <a:r>
              <a:rPr lang="en-US" altLang="en-US" sz="2200" dirty="0" smtClean="0"/>
              <a:t>Modeling and construction activities begin with identification of candidate components.</a:t>
            </a:r>
          </a:p>
          <a:p>
            <a:pPr eaLnBrk="1" hangingPunct="1"/>
            <a:r>
              <a:rPr lang="en-US" altLang="en-US" sz="2200" dirty="0" smtClean="0"/>
              <a:t>Classes created in past software engineering projects are stored in a class library or repository.</a:t>
            </a:r>
          </a:p>
          <a:p>
            <a:pPr eaLnBrk="1" hangingPunct="1"/>
            <a:r>
              <a:rPr lang="en-US" altLang="en-US" sz="2200" dirty="0" smtClean="0"/>
              <a:t>Once candidate classes are identified, the class library is searched to determine if these classes already exist.</a:t>
            </a:r>
          </a:p>
          <a:p>
            <a:pPr eaLnBrk="1" hangingPunct="1"/>
            <a:r>
              <a:rPr lang="en-US" altLang="en-US" sz="2200" dirty="0" smtClean="0"/>
              <a:t>If class is already available in library extract and reuse it.</a:t>
            </a:r>
          </a:p>
          <a:p>
            <a:pPr eaLnBrk="1" hangingPunct="1"/>
            <a:r>
              <a:rPr lang="en-US" altLang="en-US" sz="2200" dirty="0" smtClean="0"/>
              <a:t>If class is not available in library, it is engineered or developed using object-oriented methods.</a:t>
            </a:r>
          </a:p>
          <a:p>
            <a:pPr eaLnBrk="1" hangingPunct="1"/>
            <a:r>
              <a:rPr lang="en-US" altLang="en-US" sz="2200" dirty="0" smtClean="0"/>
              <a:t>Any new classes built to meet the unique needs of the application.</a:t>
            </a:r>
          </a:p>
          <a:p>
            <a:pPr eaLnBrk="1" hangingPunct="1"/>
            <a:r>
              <a:rPr lang="en-US" altLang="en-US" sz="2200" dirty="0" smtClean="0"/>
              <a:t>Now process flow return to the spiral activity.</a:t>
            </a:r>
          </a:p>
          <a:p>
            <a:pPr eaLnBrk="1" hangingPunct="1"/>
            <a:endParaRPr lang="en-US" altLang="en-US" sz="2200" dirty="0" smtClean="0"/>
          </a:p>
        </p:txBody>
      </p:sp>
    </p:spTree>
    <p:extLst>
      <p:ext uri="{BB962C8B-B14F-4D97-AF65-F5344CB8AC3E}">
        <p14:creationId xmlns:p14="http://schemas.microsoft.com/office/powerpoint/2010/main" val="3539647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t>CBD model (cont.)	</a:t>
            </a:r>
          </a:p>
        </p:txBody>
      </p:sp>
      <p:sp>
        <p:nvSpPr>
          <p:cNvPr id="40963" name="Content Placeholder 2"/>
          <p:cNvSpPr>
            <a:spLocks noGrp="1"/>
          </p:cNvSpPr>
          <p:nvPr>
            <p:ph idx="1"/>
          </p:nvPr>
        </p:nvSpPr>
        <p:spPr>
          <a:xfrm>
            <a:off x="838199" y="1905000"/>
            <a:ext cx="8032845" cy="4114800"/>
          </a:xfrm>
        </p:spPr>
        <p:txBody>
          <a:bodyPr/>
          <a:lstStyle/>
          <a:p>
            <a:pPr eaLnBrk="1" hangingPunct="1"/>
            <a:r>
              <a:rPr lang="en-US" altLang="en-US" dirty="0" smtClean="0"/>
              <a:t>CBD model leads to software reusability.</a:t>
            </a:r>
          </a:p>
          <a:p>
            <a:pPr eaLnBrk="1" hangingPunct="1"/>
            <a:endParaRPr lang="en-US" altLang="en-US" dirty="0" smtClean="0"/>
          </a:p>
          <a:p>
            <a:pPr eaLnBrk="1" hangingPunct="1"/>
            <a:r>
              <a:rPr lang="en-US" altLang="en-US" dirty="0" smtClean="0"/>
              <a:t>Based on studies, CBD model leads to 70 % reduction in development cycle time.</a:t>
            </a:r>
          </a:p>
          <a:p>
            <a:pPr eaLnBrk="1" hangingPunct="1"/>
            <a:endParaRPr lang="en-US" altLang="en-US" dirty="0" smtClean="0"/>
          </a:p>
          <a:p>
            <a:pPr eaLnBrk="1" hangingPunct="1"/>
            <a:r>
              <a:rPr lang="en-US" altLang="en-US" dirty="0" smtClean="0"/>
              <a:t>84% reduction in project cost.</a:t>
            </a:r>
          </a:p>
          <a:p>
            <a:pPr eaLnBrk="1" hangingPunct="1"/>
            <a:endParaRPr lang="en-US" altLang="en-US" dirty="0" smtClean="0"/>
          </a:p>
          <a:p>
            <a:pPr eaLnBrk="1" hangingPunct="1"/>
            <a:r>
              <a:rPr lang="en-US" altLang="en-US" dirty="0" smtClean="0"/>
              <a:t>Productivity is very high.</a:t>
            </a:r>
          </a:p>
        </p:txBody>
      </p:sp>
    </p:spTree>
    <p:extLst>
      <p:ext uri="{BB962C8B-B14F-4D97-AF65-F5344CB8AC3E}">
        <p14:creationId xmlns:p14="http://schemas.microsoft.com/office/powerpoint/2010/main" val="18506829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Unified Process</a:t>
            </a:r>
          </a:p>
        </p:txBody>
      </p:sp>
      <p:sp>
        <p:nvSpPr>
          <p:cNvPr id="41987" name="Content Placeholder 2"/>
          <p:cNvSpPr>
            <a:spLocks noGrp="1"/>
          </p:cNvSpPr>
          <p:nvPr>
            <p:ph sz="quarter" idx="1"/>
          </p:nvPr>
        </p:nvSpPr>
        <p:spPr>
          <a:xfrm>
            <a:off x="838199" y="1905000"/>
            <a:ext cx="8305801" cy="4114800"/>
          </a:xfrm>
        </p:spPr>
        <p:txBody>
          <a:bodyPr/>
          <a:lstStyle/>
          <a:p>
            <a:r>
              <a:rPr lang="en-US" altLang="en-US" sz="2800" dirty="0" smtClean="0"/>
              <a:t>Good Start  =&gt; Unified Process (UP) is a standard  development process within the object-oriented and component-based software communities.</a:t>
            </a:r>
          </a:p>
          <a:p>
            <a:endParaRPr lang="en-US" altLang="en-US" sz="2800" dirty="0" smtClean="0"/>
          </a:p>
          <a:p>
            <a:r>
              <a:rPr lang="en-US" altLang="en-US" sz="2800" dirty="0" smtClean="0"/>
              <a:t>Product =&gt; Rational Unified Process (RUP) </a:t>
            </a:r>
          </a:p>
          <a:p>
            <a:endParaRPr lang="en-US" altLang="en-US" sz="2800" dirty="0" smtClean="0"/>
          </a:p>
          <a:p>
            <a:r>
              <a:rPr lang="en-US" altLang="en-US" sz="2800" dirty="0" smtClean="0"/>
              <a:t>More Needed =&gt; Enterprise Unified Process (EUP)  is a  software process that reflects the full  lifecycle of  software-based systems.</a:t>
            </a:r>
          </a:p>
          <a:p>
            <a:endParaRPr lang="en-US" altLang="en-US" sz="2800" dirty="0" smtClean="0"/>
          </a:p>
        </p:txBody>
      </p:sp>
    </p:spTree>
    <p:extLst>
      <p:ext uri="{BB962C8B-B14F-4D97-AF65-F5344CB8AC3E}">
        <p14:creationId xmlns:p14="http://schemas.microsoft.com/office/powerpoint/2010/main" val="215324143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3 Key Aspects of UP</a:t>
            </a:r>
          </a:p>
        </p:txBody>
      </p:sp>
      <p:sp>
        <p:nvSpPr>
          <p:cNvPr id="43011" name="Content Placeholder 2"/>
          <p:cNvSpPr>
            <a:spLocks noGrp="1"/>
          </p:cNvSpPr>
          <p:nvPr>
            <p:ph sz="quarter" idx="1"/>
          </p:nvPr>
        </p:nvSpPr>
        <p:spPr/>
        <p:txBody>
          <a:bodyPr/>
          <a:lstStyle/>
          <a:p>
            <a:r>
              <a:rPr lang="en-US" altLang="en-US" smtClean="0"/>
              <a:t>Use-case driven</a:t>
            </a:r>
          </a:p>
          <a:p>
            <a:endParaRPr lang="en-US" altLang="en-US" smtClean="0"/>
          </a:p>
          <a:p>
            <a:r>
              <a:rPr lang="en-US" altLang="en-US" smtClean="0"/>
              <a:t>Architecture-centric</a:t>
            </a:r>
          </a:p>
          <a:p>
            <a:endParaRPr lang="en-US" altLang="en-US" smtClean="0"/>
          </a:p>
          <a:p>
            <a:r>
              <a:rPr lang="en-US" altLang="en-US" smtClean="0"/>
              <a:t>Iterative and incremental</a:t>
            </a:r>
          </a:p>
        </p:txBody>
      </p:sp>
    </p:spTree>
    <p:extLst>
      <p:ext uri="{BB962C8B-B14F-4D97-AF65-F5344CB8AC3E}">
        <p14:creationId xmlns:p14="http://schemas.microsoft.com/office/powerpoint/2010/main" val="399074020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Use-Case Driven</a:t>
            </a:r>
          </a:p>
        </p:txBody>
      </p:sp>
      <p:sp>
        <p:nvSpPr>
          <p:cNvPr id="3" name="Content Placeholder 2"/>
          <p:cNvSpPr>
            <a:spLocks noGrp="1"/>
          </p:cNvSpPr>
          <p:nvPr>
            <p:ph sz="quarter" idx="1"/>
          </p:nvPr>
        </p:nvSpPr>
        <p:spPr/>
        <p:txBody>
          <a:bodyPr/>
          <a:lstStyle/>
          <a:p>
            <a:pPr marL="457200" indent="-457200">
              <a:defRPr/>
            </a:pPr>
            <a:r>
              <a:rPr lang="en-US" b="1" dirty="0" smtClean="0"/>
              <a:t>Use-Case driven means:</a:t>
            </a:r>
          </a:p>
          <a:p>
            <a:pPr marL="457200" indent="-457200">
              <a:defRPr/>
            </a:pPr>
            <a:endParaRPr lang="en-US" b="1" dirty="0" smtClean="0"/>
          </a:p>
          <a:p>
            <a:pPr marL="457200" indent="-457200">
              <a:defRPr/>
            </a:pPr>
            <a:r>
              <a:rPr lang="en-US" dirty="0" smtClean="0"/>
              <a:t>Development process proceeds through a series of workflows that derive from </a:t>
            </a:r>
            <a:r>
              <a:rPr lang="en-US" u="sng" dirty="0" smtClean="0"/>
              <a:t>use cases</a:t>
            </a:r>
            <a:r>
              <a:rPr lang="en-US" dirty="0" smtClean="0"/>
              <a:t>.</a:t>
            </a:r>
          </a:p>
          <a:p>
            <a:pPr marL="457200" indent="-457200">
              <a:defRPr/>
            </a:pPr>
            <a:endParaRPr lang="en-US" dirty="0" smtClean="0"/>
          </a:p>
          <a:p>
            <a:pPr>
              <a:defRPr/>
            </a:pPr>
            <a:endParaRPr lang="en-US" dirty="0"/>
          </a:p>
        </p:txBody>
      </p:sp>
    </p:spTree>
    <p:extLst>
      <p:ext uri="{BB962C8B-B14F-4D97-AF65-F5344CB8AC3E}">
        <p14:creationId xmlns:p14="http://schemas.microsoft.com/office/powerpoint/2010/main" val="404594699"/>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3 Terminologies</a:t>
            </a:r>
          </a:p>
        </p:txBody>
      </p:sp>
      <p:sp>
        <p:nvSpPr>
          <p:cNvPr id="45059" name="Content Placeholder 2"/>
          <p:cNvSpPr>
            <a:spLocks noGrp="1"/>
          </p:cNvSpPr>
          <p:nvPr>
            <p:ph sz="quarter" idx="1"/>
          </p:nvPr>
        </p:nvSpPr>
        <p:spPr/>
        <p:txBody>
          <a:bodyPr/>
          <a:lstStyle/>
          <a:p>
            <a:pPr>
              <a:spcBef>
                <a:spcPct val="50000"/>
              </a:spcBef>
            </a:pPr>
            <a:r>
              <a:rPr lang="en-US" altLang="en-US" b="1" smtClean="0"/>
              <a:t>Users:</a:t>
            </a:r>
            <a:r>
              <a:rPr lang="en-US" altLang="en-US" smtClean="0"/>
              <a:t> someone or something that interact with system.</a:t>
            </a:r>
          </a:p>
          <a:p>
            <a:pPr>
              <a:spcBef>
                <a:spcPct val="50000"/>
              </a:spcBef>
            </a:pPr>
            <a:r>
              <a:rPr lang="en-US" altLang="en-US" b="1" smtClean="0"/>
              <a:t>Use Case:</a:t>
            </a:r>
            <a:r>
              <a:rPr lang="en-US" altLang="en-US" smtClean="0"/>
              <a:t> interaction between users and system,---what is the system supposed to do for each user?</a:t>
            </a:r>
            <a:endParaRPr lang="en-US" altLang="en-US" smtClean="0">
              <a:solidFill>
                <a:schemeClr val="tx2"/>
              </a:solidFill>
            </a:endParaRPr>
          </a:p>
          <a:p>
            <a:pPr>
              <a:spcBef>
                <a:spcPct val="50000"/>
              </a:spcBef>
            </a:pPr>
            <a:r>
              <a:rPr lang="en-US" altLang="en-US" b="1" smtClean="0"/>
              <a:t>Use Case Model:</a:t>
            </a:r>
            <a:r>
              <a:rPr lang="en-US" altLang="en-US" smtClean="0"/>
              <a:t> collection of use cases; description of complete functionality</a:t>
            </a:r>
          </a:p>
          <a:p>
            <a:endParaRPr lang="en-US" altLang="en-US" smtClean="0"/>
          </a:p>
        </p:txBody>
      </p:sp>
    </p:spTree>
    <p:extLst>
      <p:ext uri="{BB962C8B-B14F-4D97-AF65-F5344CB8AC3E}">
        <p14:creationId xmlns:p14="http://schemas.microsoft.com/office/powerpoint/2010/main" val="3943426474"/>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Initiate AND bind</a:t>
            </a:r>
          </a:p>
        </p:txBody>
      </p:sp>
      <p:sp>
        <p:nvSpPr>
          <p:cNvPr id="46083" name="Content Placeholder 2"/>
          <p:cNvSpPr>
            <a:spLocks noGrp="1"/>
          </p:cNvSpPr>
          <p:nvPr>
            <p:ph sz="quarter" idx="1"/>
          </p:nvPr>
        </p:nvSpPr>
        <p:spPr/>
        <p:txBody>
          <a:bodyPr/>
          <a:lstStyle/>
          <a:p>
            <a:r>
              <a:rPr lang="en-US" altLang="en-US" smtClean="0">
                <a:sym typeface="Symbol" panose="05050102010706020507" pitchFamily="18" charset="2"/>
              </a:rPr>
              <a:t>Tool for specifying requirements </a:t>
            </a:r>
          </a:p>
          <a:p>
            <a:endParaRPr lang="en-US" altLang="en-US" smtClean="0">
              <a:sym typeface="Symbol" panose="05050102010706020507" pitchFamily="18" charset="2"/>
            </a:endParaRPr>
          </a:p>
          <a:p>
            <a:r>
              <a:rPr lang="en-US" altLang="en-US" smtClean="0">
                <a:sym typeface="Symbol" panose="05050102010706020507" pitchFamily="18" charset="2"/>
              </a:rPr>
              <a:t>Driving design</a:t>
            </a:r>
          </a:p>
          <a:p>
            <a:endParaRPr lang="en-US" altLang="en-US" smtClean="0">
              <a:sym typeface="Symbol" panose="05050102010706020507" pitchFamily="18" charset="2"/>
            </a:endParaRPr>
          </a:p>
          <a:p>
            <a:r>
              <a:rPr lang="en-US" altLang="en-US" smtClean="0">
                <a:sym typeface="Symbol" panose="05050102010706020507" pitchFamily="18" charset="2"/>
              </a:rPr>
              <a:t>Source for testing</a:t>
            </a:r>
          </a:p>
          <a:p>
            <a:endParaRPr lang="en-US" altLang="en-US" smtClean="0">
              <a:sym typeface="Symbol" panose="05050102010706020507" pitchFamily="18" charset="2"/>
            </a:endParaRPr>
          </a:p>
        </p:txBody>
      </p:sp>
    </p:spTree>
    <p:extLst>
      <p:ext uri="{BB962C8B-B14F-4D97-AF65-F5344CB8AC3E}">
        <p14:creationId xmlns:p14="http://schemas.microsoft.com/office/powerpoint/2010/main" val="62512979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9418946-142A-4828-B6BE-A52367B1749A}" type="slidenum">
              <a:rPr lang="en-US" altLang="en-US"/>
              <a:pPr>
                <a:defRPr/>
              </a:pPr>
              <a:t>5</a:t>
            </a:fld>
            <a:endParaRPr lang="en-US" altLang="en-US"/>
          </a:p>
        </p:txBody>
      </p:sp>
      <p:sp>
        <p:nvSpPr>
          <p:cNvPr id="7172" name="Rectangle 2"/>
          <p:cNvSpPr>
            <a:spLocks noGrp="1" noChangeArrowheads="1"/>
          </p:cNvSpPr>
          <p:nvPr>
            <p:ph type="title"/>
          </p:nvPr>
        </p:nvSpPr>
        <p:spPr>
          <a:xfrm>
            <a:off x="609600" y="304800"/>
            <a:ext cx="7772400" cy="718782"/>
          </a:xfrm>
        </p:spPr>
        <p:txBody>
          <a:bodyPr/>
          <a:lstStyle/>
          <a:p>
            <a:pPr eaLnBrk="1" hangingPunct="1"/>
            <a:r>
              <a:rPr lang="en-US" altLang="en-US" dirty="0" smtClean="0"/>
              <a:t>Identifying a Task Set</a:t>
            </a:r>
          </a:p>
        </p:txBody>
      </p:sp>
      <p:sp>
        <p:nvSpPr>
          <p:cNvPr id="7173" name="Rectangle 3"/>
          <p:cNvSpPr>
            <a:spLocks noGrp="1" noChangeArrowheads="1"/>
          </p:cNvSpPr>
          <p:nvPr>
            <p:ph type="body" idx="1"/>
          </p:nvPr>
        </p:nvSpPr>
        <p:spPr>
          <a:xfrm>
            <a:off x="838200" y="805218"/>
            <a:ext cx="7772400" cy="5214582"/>
          </a:xfrm>
        </p:spPr>
        <p:txBody>
          <a:bodyPr/>
          <a:lstStyle/>
          <a:p>
            <a:pPr eaLnBrk="1" hangingPunct="1"/>
            <a:r>
              <a:rPr lang="en-US" altLang="en-US" dirty="0" smtClean="0">
                <a:latin typeface="Palatino" pitchFamily="-128" charset="0"/>
              </a:rPr>
              <a:t>Each software engineering action (e.g., elicitation, an action associated with the communication activity) can be represented by a number of different task sets.</a:t>
            </a:r>
          </a:p>
          <a:p>
            <a:pPr eaLnBrk="1" hangingPunct="1"/>
            <a:r>
              <a:rPr lang="en-US" altLang="en-US" dirty="0" smtClean="0">
                <a:latin typeface="Palatino" pitchFamily="-128" charset="0"/>
              </a:rPr>
              <a:t>A task set defines the actual work to be done to accomplish the objectives of a software engineering action.</a:t>
            </a:r>
          </a:p>
          <a:p>
            <a:pPr lvl="1" eaLnBrk="1" hangingPunct="1"/>
            <a:r>
              <a:rPr lang="en-US" altLang="en-US" dirty="0" smtClean="0">
                <a:latin typeface="Palatino" pitchFamily="-128" charset="0"/>
              </a:rPr>
              <a:t>A list of the task to be accomplished</a:t>
            </a:r>
          </a:p>
          <a:p>
            <a:pPr lvl="1" eaLnBrk="1" hangingPunct="1"/>
            <a:r>
              <a:rPr lang="en-US" altLang="en-US" dirty="0" smtClean="0">
                <a:latin typeface="Palatino" pitchFamily="-128" charset="0"/>
              </a:rPr>
              <a:t>A list of the work products to be produced</a:t>
            </a:r>
          </a:p>
          <a:p>
            <a:pPr lvl="1" eaLnBrk="1" hangingPunct="1"/>
            <a:r>
              <a:rPr lang="en-US" altLang="en-US" dirty="0" smtClean="0">
                <a:latin typeface="Palatino" pitchFamily="-128" charset="0"/>
              </a:rPr>
              <a:t>A list of the quality assurance filters to be applied</a:t>
            </a:r>
          </a:p>
        </p:txBody>
      </p:sp>
    </p:spTree>
    <p:extLst>
      <p:ext uri="{BB962C8B-B14F-4D97-AF65-F5344CB8AC3E}">
        <p14:creationId xmlns:p14="http://schemas.microsoft.com/office/powerpoint/2010/main" val="3620771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II. Architecture-Centric</a:t>
            </a:r>
          </a:p>
        </p:txBody>
      </p:sp>
      <p:sp>
        <p:nvSpPr>
          <p:cNvPr id="47107" name="Content Placeholder 2"/>
          <p:cNvSpPr>
            <a:spLocks noGrp="1"/>
          </p:cNvSpPr>
          <p:nvPr>
            <p:ph sz="quarter" idx="1"/>
          </p:nvPr>
        </p:nvSpPr>
        <p:spPr/>
        <p:txBody>
          <a:bodyPr/>
          <a:lstStyle/>
          <a:p>
            <a:r>
              <a:rPr lang="en-US" altLang="en-US" b="1" dirty="0" smtClean="0"/>
              <a:t>Architecture</a:t>
            </a:r>
            <a:r>
              <a:rPr lang="en-US" altLang="en-US" dirty="0" smtClean="0"/>
              <a:t> is the view of the whole design with key Characteristics and without too many details</a:t>
            </a:r>
          </a:p>
          <a:p>
            <a:pPr lvl="1"/>
            <a:r>
              <a:rPr lang="en-US" altLang="en-US" dirty="0" smtClean="0">
                <a:sym typeface="Symbol" panose="05050102010706020507" pitchFamily="18" charset="2"/>
              </a:rPr>
              <a:t> Only 5-10% use cases</a:t>
            </a:r>
          </a:p>
          <a:p>
            <a:pPr lvl="1"/>
            <a:r>
              <a:rPr lang="en-US" altLang="en-US" dirty="0" smtClean="0"/>
              <a:t> growth with use case in parallel (structure and function)</a:t>
            </a:r>
          </a:p>
        </p:txBody>
      </p:sp>
    </p:spTree>
    <p:extLst>
      <p:ext uri="{BB962C8B-B14F-4D97-AF65-F5344CB8AC3E}">
        <p14:creationId xmlns:p14="http://schemas.microsoft.com/office/powerpoint/2010/main" val="2344713780"/>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Use case &amp; Architecture</a:t>
            </a:r>
          </a:p>
        </p:txBody>
      </p:sp>
      <p:sp>
        <p:nvSpPr>
          <p:cNvPr id="48131" name="Rectangle 1027"/>
          <p:cNvSpPr>
            <a:spLocks noChangeArrowheads="1"/>
          </p:cNvSpPr>
          <p:nvPr/>
        </p:nvSpPr>
        <p:spPr bwMode="auto">
          <a:xfrm>
            <a:off x="3352800" y="2209800"/>
            <a:ext cx="2057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a:latin typeface="Arial" panose="020B0604020202020204" pitchFamily="34" charset="0"/>
              </a:rPr>
              <a:t>Use case</a:t>
            </a:r>
          </a:p>
        </p:txBody>
      </p:sp>
      <p:sp>
        <p:nvSpPr>
          <p:cNvPr id="48132" name="Rectangle 1028"/>
          <p:cNvSpPr>
            <a:spLocks noChangeArrowheads="1"/>
          </p:cNvSpPr>
          <p:nvPr/>
        </p:nvSpPr>
        <p:spPr bwMode="auto">
          <a:xfrm>
            <a:off x="3124200" y="4419600"/>
            <a:ext cx="27432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a:latin typeface="Arial" panose="020B0604020202020204" pitchFamily="34" charset="0"/>
              </a:rPr>
              <a:t>System architecture</a:t>
            </a:r>
          </a:p>
        </p:txBody>
      </p:sp>
      <p:sp>
        <p:nvSpPr>
          <p:cNvPr id="48133" name="Line 1031"/>
          <p:cNvSpPr>
            <a:spLocks noChangeShapeType="1"/>
          </p:cNvSpPr>
          <p:nvPr/>
        </p:nvSpPr>
        <p:spPr bwMode="auto">
          <a:xfrm>
            <a:off x="3886200" y="29718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4" name="Line 1032"/>
          <p:cNvSpPr>
            <a:spLocks noChangeShapeType="1"/>
          </p:cNvSpPr>
          <p:nvPr/>
        </p:nvSpPr>
        <p:spPr bwMode="auto">
          <a:xfrm flipV="1">
            <a:off x="4876800" y="29718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5" name="Text Box 1033"/>
          <p:cNvSpPr txBox="1">
            <a:spLocks noChangeArrowheads="1"/>
          </p:cNvSpPr>
          <p:nvPr/>
        </p:nvSpPr>
        <p:spPr bwMode="auto">
          <a:xfrm>
            <a:off x="2879725" y="341312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a:latin typeface="Arial" panose="020B0604020202020204" pitchFamily="34" charset="0"/>
              </a:rPr>
              <a:t>drive</a:t>
            </a:r>
          </a:p>
        </p:txBody>
      </p:sp>
      <p:sp>
        <p:nvSpPr>
          <p:cNvPr id="48136" name="Text Box 1034"/>
          <p:cNvSpPr txBox="1">
            <a:spLocks noChangeArrowheads="1"/>
          </p:cNvSpPr>
          <p:nvPr/>
        </p:nvSpPr>
        <p:spPr bwMode="auto">
          <a:xfrm>
            <a:off x="5089525" y="3413125"/>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a:latin typeface="Arial" panose="020B0604020202020204" pitchFamily="34" charset="0"/>
              </a:rPr>
              <a:t>influence</a:t>
            </a:r>
          </a:p>
        </p:txBody>
      </p:sp>
    </p:spTree>
    <p:extLst>
      <p:ext uri="{BB962C8B-B14F-4D97-AF65-F5344CB8AC3E}">
        <p14:creationId xmlns:p14="http://schemas.microsoft.com/office/powerpoint/2010/main" val="3227061977"/>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304800"/>
            <a:ext cx="8316036" cy="1143000"/>
          </a:xfrm>
        </p:spPr>
        <p:txBody>
          <a:bodyPr/>
          <a:lstStyle/>
          <a:p>
            <a:r>
              <a:rPr lang="en-US" altLang="en-US" dirty="0" smtClean="0"/>
              <a:t>III. Iterative and Incremental ??</a:t>
            </a:r>
          </a:p>
        </p:txBody>
      </p:sp>
      <p:sp>
        <p:nvSpPr>
          <p:cNvPr id="49155" name="Content Placeholder 2"/>
          <p:cNvSpPr>
            <a:spLocks noGrp="1"/>
          </p:cNvSpPr>
          <p:nvPr>
            <p:ph sz="quarter" idx="1"/>
          </p:nvPr>
        </p:nvSpPr>
        <p:spPr/>
        <p:txBody>
          <a:bodyPr/>
          <a:lstStyle/>
          <a:p>
            <a:r>
              <a:rPr lang="en-US" altLang="en-US" b="1" smtClean="0"/>
              <a:t>Iteration:  </a:t>
            </a:r>
            <a:r>
              <a:rPr lang="en-US" altLang="en-US" smtClean="0"/>
              <a:t>Steps in the workflow (mini-project)</a:t>
            </a:r>
            <a:endParaRPr lang="en-US" altLang="en-US" smtClean="0">
              <a:solidFill>
                <a:srgbClr val="991B29"/>
              </a:solidFill>
            </a:endParaRPr>
          </a:p>
          <a:p>
            <a:pPr lvl="1"/>
            <a:r>
              <a:rPr lang="en-US" altLang="en-US" smtClean="0">
                <a:solidFill>
                  <a:srgbClr val="991B29"/>
                </a:solidFill>
              </a:rPr>
              <a:t> </a:t>
            </a:r>
            <a:r>
              <a:rPr lang="en-US" altLang="en-US" smtClean="0"/>
              <a:t>Create a design for relevant use cases</a:t>
            </a:r>
          </a:p>
          <a:p>
            <a:pPr lvl="1"/>
            <a:r>
              <a:rPr lang="en-US" altLang="en-US" smtClean="0"/>
              <a:t> Implement with components</a:t>
            </a:r>
          </a:p>
          <a:p>
            <a:pPr lvl="1"/>
            <a:r>
              <a:rPr lang="en-US" altLang="en-US" smtClean="0">
                <a:sym typeface="Symbol" panose="05050102010706020507" pitchFamily="18" charset="2"/>
              </a:rPr>
              <a:t> Required iteration in logical order for economy</a:t>
            </a:r>
          </a:p>
          <a:p>
            <a:endParaRPr lang="en-US" altLang="en-US" smtClean="0"/>
          </a:p>
          <a:p>
            <a:r>
              <a:rPr lang="en-US" altLang="en-US" b="1" smtClean="0"/>
              <a:t>Increments:  </a:t>
            </a:r>
            <a:r>
              <a:rPr lang="en-US" altLang="en-US" smtClean="0"/>
              <a:t>Growth in the product (might not be additive)</a:t>
            </a:r>
          </a:p>
          <a:p>
            <a:endParaRPr lang="en-US" altLang="en-US" smtClean="0"/>
          </a:p>
        </p:txBody>
      </p:sp>
    </p:spTree>
    <p:extLst>
      <p:ext uri="{BB962C8B-B14F-4D97-AF65-F5344CB8AC3E}">
        <p14:creationId xmlns:p14="http://schemas.microsoft.com/office/powerpoint/2010/main" val="3049994066"/>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Benefits to controlled iteration</a:t>
            </a:r>
          </a:p>
        </p:txBody>
      </p:sp>
      <p:sp>
        <p:nvSpPr>
          <p:cNvPr id="50179" name="Content Placeholder 2"/>
          <p:cNvSpPr>
            <a:spLocks noGrp="1"/>
          </p:cNvSpPr>
          <p:nvPr>
            <p:ph sz="quarter" idx="1"/>
          </p:nvPr>
        </p:nvSpPr>
        <p:spPr/>
        <p:txBody>
          <a:bodyPr/>
          <a:lstStyle/>
          <a:p>
            <a:r>
              <a:rPr lang="en-US" altLang="en-US" smtClean="0"/>
              <a:t>Reduce the cost risk to the expenditures on a single increment</a:t>
            </a:r>
          </a:p>
          <a:p>
            <a:r>
              <a:rPr lang="en-US" altLang="en-US" smtClean="0"/>
              <a:t>Reduce the risk of delayed product delivery (find the risks earlier)</a:t>
            </a:r>
          </a:p>
          <a:p>
            <a:r>
              <a:rPr lang="en-US" altLang="en-US" smtClean="0"/>
              <a:t>Speed up the tempo of the whole development effort </a:t>
            </a:r>
          </a:p>
          <a:p>
            <a:r>
              <a:rPr lang="en-US" altLang="en-US" smtClean="0"/>
              <a:t>Easier to adapt to the requirement modification </a:t>
            </a:r>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1342946261"/>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9" name="Slide Number Placeholder 4"/>
          <p:cNvSpPr>
            <a:spLocks noGrp="1"/>
          </p:cNvSpPr>
          <p:nvPr>
            <p:ph type="sldNum" sz="quarter" idx="11"/>
          </p:nvPr>
        </p:nvSpPr>
        <p:spPr/>
        <p:txBody>
          <a:bodyPr/>
          <a:lstStyle/>
          <a:p>
            <a:pPr>
              <a:defRPr/>
            </a:pPr>
            <a:fld id="{96F9BABD-7B2D-4414-A345-7E6A5EDFAAD2}" type="slidenum">
              <a:rPr lang="en-US" altLang="en-US"/>
              <a:pPr>
                <a:defRPr/>
              </a:pPr>
              <a:t>54</a:t>
            </a:fld>
            <a:endParaRPr lang="en-US" altLang="en-US"/>
          </a:p>
        </p:txBody>
      </p:sp>
      <p:sp>
        <p:nvSpPr>
          <p:cNvPr id="51204" name="Rectangle 3"/>
          <p:cNvSpPr>
            <a:spLocks noGrp="1" noChangeArrowheads="1"/>
          </p:cNvSpPr>
          <p:nvPr>
            <p:ph type="title"/>
          </p:nvPr>
        </p:nvSpPr>
        <p:spPr>
          <a:xfrm>
            <a:off x="1219200" y="1143000"/>
            <a:ext cx="7351713" cy="600075"/>
          </a:xfrm>
        </p:spPr>
        <p:txBody>
          <a:bodyPr/>
          <a:lstStyle/>
          <a:p>
            <a:pPr eaLnBrk="1" hangingPunct="1"/>
            <a:r>
              <a:rPr lang="en-US" altLang="en-US" smtClean="0"/>
              <a:t>The Unified Process (UP)</a:t>
            </a:r>
          </a:p>
        </p:txBody>
      </p:sp>
      <p:grpSp>
        <p:nvGrpSpPr>
          <p:cNvPr id="51205" name="Group 8"/>
          <p:cNvGrpSpPr>
            <a:grpSpLocks/>
          </p:cNvGrpSpPr>
          <p:nvPr/>
        </p:nvGrpSpPr>
        <p:grpSpPr bwMode="auto">
          <a:xfrm>
            <a:off x="685801" y="1743076"/>
            <a:ext cx="7885112" cy="4753258"/>
            <a:chOff x="1132" y="638"/>
            <a:chExt cx="3496" cy="3177"/>
          </a:xfrm>
        </p:grpSpPr>
        <p:pic>
          <p:nvPicPr>
            <p:cNvPr id="512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600">
                  <a:solidFill>
                    <a:schemeClr val="bg2"/>
                  </a:solidFill>
                </a:rPr>
                <a:t>inception</a:t>
              </a:r>
              <a:endParaRPr lang="en-US" altLang="en-US" sz="1800" b="1">
                <a:solidFill>
                  <a:schemeClr val="bg2"/>
                </a:solidFill>
              </a:endParaRPr>
            </a:p>
          </p:txBody>
        </p:sp>
        <p:sp>
          <p:nvSpPr>
            <p:cNvPr id="51208"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51209" name="Text Box 7"/>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600">
                  <a:solidFill>
                    <a:schemeClr val="bg2"/>
                  </a:solidFill>
                </a:rPr>
                <a:t>elaboration</a:t>
              </a:r>
            </a:p>
          </p:txBody>
        </p:sp>
      </p:grpSp>
    </p:spTree>
    <p:extLst>
      <p:ext uri="{BB962C8B-B14F-4D97-AF65-F5344CB8AC3E}">
        <p14:creationId xmlns:p14="http://schemas.microsoft.com/office/powerpoint/2010/main" val="1558171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7" name="Slide Number Placeholder 4"/>
          <p:cNvSpPr>
            <a:spLocks noGrp="1"/>
          </p:cNvSpPr>
          <p:nvPr>
            <p:ph type="sldNum" sz="quarter" idx="11"/>
          </p:nvPr>
        </p:nvSpPr>
        <p:spPr/>
        <p:txBody>
          <a:bodyPr/>
          <a:lstStyle/>
          <a:p>
            <a:pPr>
              <a:defRPr/>
            </a:pPr>
            <a:fld id="{3F8A3FAC-B64A-495A-9B76-9AF11BACE58D}" type="slidenum">
              <a:rPr lang="en-US" altLang="en-US"/>
              <a:pPr>
                <a:defRPr/>
              </a:pPr>
              <a:t>55</a:t>
            </a:fld>
            <a:endParaRPr lang="en-US" altLang="en-US"/>
          </a:p>
        </p:txBody>
      </p:sp>
      <p:sp>
        <p:nvSpPr>
          <p:cNvPr id="52228" name="Rectangle 3"/>
          <p:cNvSpPr>
            <a:spLocks noGrp="1" noChangeArrowheads="1"/>
          </p:cNvSpPr>
          <p:nvPr>
            <p:ph type="title"/>
          </p:nvPr>
        </p:nvSpPr>
        <p:spPr>
          <a:xfrm>
            <a:off x="1219200" y="914400"/>
            <a:ext cx="2971800" cy="836613"/>
          </a:xfrm>
        </p:spPr>
        <p:txBody>
          <a:bodyPr/>
          <a:lstStyle/>
          <a:p>
            <a:pPr eaLnBrk="1" hangingPunct="1"/>
            <a:r>
              <a:rPr lang="en-US" altLang="en-US" smtClean="0"/>
              <a:t>UP Phases</a:t>
            </a:r>
          </a:p>
        </p:txBody>
      </p:sp>
      <p:grpSp>
        <p:nvGrpSpPr>
          <p:cNvPr id="52229" name="Group 5"/>
          <p:cNvGrpSpPr>
            <a:grpSpLocks/>
          </p:cNvGrpSpPr>
          <p:nvPr/>
        </p:nvGrpSpPr>
        <p:grpSpPr bwMode="auto">
          <a:xfrm>
            <a:off x="990600" y="1828800"/>
            <a:ext cx="7408863" cy="4416425"/>
            <a:chOff x="421" y="674"/>
            <a:chExt cx="5043" cy="3143"/>
          </a:xfrm>
        </p:grpSpPr>
        <p:sp>
          <p:nvSpPr>
            <p:cNvPr id="52230" name="Rectangle 2"/>
            <p:cNvSpPr>
              <a:spLocks noChangeArrowheads="1"/>
            </p:cNvSpPr>
            <p:nvPr/>
          </p:nvSpPr>
          <p:spPr bwMode="auto">
            <a:xfrm>
              <a:off x="421" y="674"/>
              <a:ext cx="5043" cy="3143"/>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pic>
          <p:nvPicPr>
            <p:cNvPr id="522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958681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9C97413D-ECFF-4065-906A-73D5F5F47418}" type="slidenum">
              <a:rPr lang="en-US" altLang="en-US"/>
              <a:pPr>
                <a:defRPr/>
              </a:pPr>
              <a:t>56</a:t>
            </a:fld>
            <a:endParaRPr lang="en-US" altLang="en-US"/>
          </a:p>
        </p:txBody>
      </p:sp>
      <p:sp>
        <p:nvSpPr>
          <p:cNvPr id="53252" name="Rectangle 2"/>
          <p:cNvSpPr>
            <a:spLocks noGrp="1" noChangeArrowheads="1"/>
          </p:cNvSpPr>
          <p:nvPr>
            <p:ph type="title"/>
          </p:nvPr>
        </p:nvSpPr>
        <p:spPr>
          <a:xfrm>
            <a:off x="1219200" y="1143000"/>
            <a:ext cx="5629275" cy="633413"/>
          </a:xfrm>
        </p:spPr>
        <p:txBody>
          <a:bodyPr/>
          <a:lstStyle/>
          <a:p>
            <a:pPr eaLnBrk="1" hangingPunct="1"/>
            <a:r>
              <a:rPr lang="en-US" altLang="en-US" smtClean="0"/>
              <a:t>UP Work Products</a:t>
            </a:r>
          </a:p>
        </p:txBody>
      </p:sp>
      <p:pic>
        <p:nvPicPr>
          <p:cNvPr id="532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8" y="1776413"/>
            <a:ext cx="8911988"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1754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2373BCF3-2EC4-4C7B-A32E-632A6F72624A}"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57</a:t>
            </a:fld>
            <a:endParaRPr lang="en-GB" altLang="en-US" sz="1400">
              <a:latin typeface="Times New Roman" panose="02020603050405020304" pitchFamily="18" charset="0"/>
            </a:endParaRPr>
          </a:p>
        </p:txBody>
      </p:sp>
      <p:sp>
        <p:nvSpPr>
          <p:cNvPr id="54275" name="Rectangle 2"/>
          <p:cNvSpPr>
            <a:spLocks noGrp="1" noChangeArrowheads="1"/>
          </p:cNvSpPr>
          <p:nvPr>
            <p:ph type="title"/>
          </p:nvPr>
        </p:nvSpPr>
        <p:spPr>
          <a:xfrm>
            <a:off x="762000" y="2286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Inception Phase</a:t>
            </a:r>
          </a:p>
        </p:txBody>
      </p:sp>
      <p:sp>
        <p:nvSpPr>
          <p:cNvPr id="54276" name="Rectangle 3"/>
          <p:cNvSpPr>
            <a:spLocks noGrp="1" noChangeArrowheads="1"/>
          </p:cNvSpPr>
          <p:nvPr>
            <p:ph type="body" idx="1"/>
          </p:nvPr>
        </p:nvSpPr>
        <p:spPr>
          <a:xfrm>
            <a:off x="685800" y="1981200"/>
            <a:ext cx="8305800"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Encompasses both customer communication and planning activities of the generic process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Business requirements for the software are identified</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A rough architecture for the system is proposed</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A plan is created for an incremental, iterative development</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Fundamental business requirements are described through preliminary use cases</a:t>
            </a:r>
          </a:p>
          <a:p>
            <a:pPr lvl="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A use case describes a sequence of actions that are performed by a user</a:t>
            </a:r>
          </a:p>
        </p:txBody>
      </p:sp>
    </p:spTree>
    <p:extLst>
      <p:ext uri="{BB962C8B-B14F-4D97-AF65-F5344CB8AC3E}">
        <p14:creationId xmlns:p14="http://schemas.microsoft.com/office/powerpoint/2010/main" val="1646721565"/>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3825D716-258F-4EC3-BD7E-79396A81B18C}"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58</a:t>
            </a:fld>
            <a:endParaRPr lang="en-GB" altLang="en-US" sz="1400">
              <a:latin typeface="Times New Roman" panose="02020603050405020304" pitchFamily="18" charset="0"/>
            </a:endParaRPr>
          </a:p>
        </p:txBody>
      </p:sp>
      <p:sp>
        <p:nvSpPr>
          <p:cNvPr id="56323" name="Rectangle 2"/>
          <p:cNvSpPr>
            <a:spLocks noGrp="1" noChangeArrowheads="1"/>
          </p:cNvSpPr>
          <p:nvPr>
            <p:ph type="title"/>
          </p:nvPr>
        </p:nvSpPr>
        <p:spPr>
          <a:xfrm>
            <a:off x="762000" y="2286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Elaboration Phase</a:t>
            </a:r>
          </a:p>
        </p:txBody>
      </p:sp>
      <p:sp>
        <p:nvSpPr>
          <p:cNvPr id="56324" name="Rectangle 3"/>
          <p:cNvSpPr>
            <a:spLocks noGrp="1" noChangeArrowheads="1"/>
          </p:cNvSpPr>
          <p:nvPr>
            <p:ph type="body" idx="1"/>
          </p:nvPr>
        </p:nvSpPr>
        <p:spPr>
          <a:xfrm>
            <a:off x="228600" y="1524000"/>
            <a:ext cx="8763000" cy="4699000"/>
          </a:xfrm>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Encompasses both the planning and modeling activities of the generic process</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Refines and expands the preliminary use cases</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Expands the architectural representation to include five views</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Use-case model</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Analysis model</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Design model</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Implementation model</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Deployment model</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Often results in an executable architectural baseline that represents a first cut executable system</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The baseline demonstrates the viability of the architecture but does not provide all features and functions required to use the system</a:t>
            </a:r>
          </a:p>
        </p:txBody>
      </p:sp>
    </p:spTree>
    <p:extLst>
      <p:ext uri="{BB962C8B-B14F-4D97-AF65-F5344CB8AC3E}">
        <p14:creationId xmlns:p14="http://schemas.microsoft.com/office/powerpoint/2010/main" val="1828005545"/>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5CCE7281-20C2-423C-B9FB-0AB77D5E8DBF}"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59</a:t>
            </a:fld>
            <a:endParaRPr lang="en-GB" altLang="en-US" sz="1400">
              <a:latin typeface="Times New Roman" panose="02020603050405020304" pitchFamily="18" charset="0"/>
            </a:endParaRPr>
          </a:p>
        </p:txBody>
      </p:sp>
      <p:sp>
        <p:nvSpPr>
          <p:cNvPr id="58371" name="Rectangle 2"/>
          <p:cNvSpPr>
            <a:spLocks noGrp="1" noChangeArrowheads="1"/>
          </p:cNvSpPr>
          <p:nvPr>
            <p:ph type="title"/>
          </p:nvPr>
        </p:nvSpPr>
        <p:spPr>
          <a:xfrm>
            <a:off x="762000" y="2286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Construction Phase</a:t>
            </a:r>
          </a:p>
        </p:txBody>
      </p:sp>
      <p:sp>
        <p:nvSpPr>
          <p:cNvPr id="58372" name="Rectangle 3"/>
          <p:cNvSpPr>
            <a:spLocks noGrp="1" noChangeArrowheads="1"/>
          </p:cNvSpPr>
          <p:nvPr>
            <p:ph type="body" idx="1"/>
          </p:nvPr>
        </p:nvSpPr>
        <p:spPr>
          <a:xfrm>
            <a:off x="381000" y="1905000"/>
            <a:ext cx="8763000"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Encompasses the construction activity of the generic process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Uses the architectural model from the elaboration phase as input</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Develops or acquires the software components that make each use-case operational</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Analysis and design models from the previous phase are completed to reflect the final version of the increment</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Use cases are used to derive a set of acceptance tests that are executed prior to the next phase</a:t>
            </a:r>
          </a:p>
        </p:txBody>
      </p:sp>
    </p:spTree>
    <p:extLst>
      <p:ext uri="{BB962C8B-B14F-4D97-AF65-F5344CB8AC3E}">
        <p14:creationId xmlns:p14="http://schemas.microsoft.com/office/powerpoint/2010/main" val="27943748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E99D190-5908-47B2-957E-937718D954FB}" type="slidenum">
              <a:rPr lang="en-US" altLang="en-US"/>
              <a:pPr>
                <a:defRPr/>
              </a:pPr>
              <a:t>6</a:t>
            </a:fld>
            <a:endParaRPr lang="en-US" altLang="en-US"/>
          </a:p>
        </p:txBody>
      </p:sp>
      <p:sp>
        <p:nvSpPr>
          <p:cNvPr id="8196" name="Rectangle 2"/>
          <p:cNvSpPr>
            <a:spLocks noGrp="1" noChangeArrowheads="1"/>
          </p:cNvSpPr>
          <p:nvPr>
            <p:ph type="title"/>
          </p:nvPr>
        </p:nvSpPr>
        <p:spPr/>
        <p:txBody>
          <a:bodyPr/>
          <a:lstStyle/>
          <a:p>
            <a:pPr eaLnBrk="1" hangingPunct="1"/>
            <a:r>
              <a:rPr lang="en-US" altLang="en-US" smtClean="0"/>
              <a:t>Process Patterns</a:t>
            </a:r>
          </a:p>
        </p:txBody>
      </p:sp>
      <p:sp>
        <p:nvSpPr>
          <p:cNvPr id="8197" name="Rectangle 3"/>
          <p:cNvSpPr>
            <a:spLocks noGrp="1" noChangeArrowheads="1"/>
          </p:cNvSpPr>
          <p:nvPr>
            <p:ph type="body" idx="1"/>
          </p:nvPr>
        </p:nvSpPr>
        <p:spPr>
          <a:xfrm>
            <a:off x="838199" y="1447800"/>
            <a:ext cx="8455925" cy="4572000"/>
          </a:xfrm>
        </p:spPr>
        <p:txBody>
          <a:bodyPr/>
          <a:lstStyle/>
          <a:p>
            <a:pPr eaLnBrk="1" hangingPunct="1">
              <a:lnSpc>
                <a:spcPct val="90000"/>
              </a:lnSpc>
            </a:pPr>
            <a:r>
              <a:rPr lang="en-US" altLang="en-US" dirty="0" smtClean="0">
                <a:latin typeface="Palatino" pitchFamily="-128" charset="0"/>
              </a:rPr>
              <a:t>A </a:t>
            </a:r>
            <a:r>
              <a:rPr lang="en-US" altLang="en-US" i="1" dirty="0" smtClean="0">
                <a:latin typeface="Palatino" pitchFamily="-128" charset="0"/>
              </a:rPr>
              <a:t>process pattern</a:t>
            </a:r>
            <a:r>
              <a:rPr lang="en-US" altLang="en-US" dirty="0" smtClean="0">
                <a:latin typeface="Palatino" pitchFamily="-128" charset="0"/>
              </a:rPr>
              <a:t> </a:t>
            </a:r>
          </a:p>
          <a:p>
            <a:pPr lvl="1" eaLnBrk="1" hangingPunct="1">
              <a:lnSpc>
                <a:spcPct val="90000"/>
              </a:lnSpc>
            </a:pPr>
            <a:r>
              <a:rPr lang="en-US" altLang="en-US" dirty="0" smtClean="0">
                <a:latin typeface="Palatino" pitchFamily="-128" charset="0"/>
              </a:rPr>
              <a:t>describes a process-related problem that is encountered during software engineering work, </a:t>
            </a:r>
          </a:p>
          <a:p>
            <a:pPr lvl="1" eaLnBrk="1" hangingPunct="1">
              <a:lnSpc>
                <a:spcPct val="90000"/>
              </a:lnSpc>
            </a:pPr>
            <a:r>
              <a:rPr lang="en-US" altLang="en-US" dirty="0" smtClean="0">
                <a:latin typeface="Palatino" pitchFamily="-128" charset="0"/>
              </a:rPr>
              <a:t>identifies the environment in which the problem has been encountered, and </a:t>
            </a:r>
          </a:p>
          <a:p>
            <a:pPr lvl="1" eaLnBrk="1" hangingPunct="1">
              <a:lnSpc>
                <a:spcPct val="90000"/>
              </a:lnSpc>
            </a:pPr>
            <a:r>
              <a:rPr lang="en-US" altLang="en-US" dirty="0" smtClean="0">
                <a:latin typeface="Palatino" pitchFamily="-128" charset="0"/>
              </a:rPr>
              <a:t>suggests one or more proven solutions to the problem. </a:t>
            </a:r>
          </a:p>
          <a:p>
            <a:pPr eaLnBrk="1" hangingPunct="1">
              <a:lnSpc>
                <a:spcPct val="90000"/>
              </a:lnSpc>
            </a:pPr>
            <a:r>
              <a:rPr lang="en-US" altLang="en-US" dirty="0" smtClean="0">
                <a:latin typeface="Palatino" pitchFamily="-128" charset="0"/>
              </a:rPr>
              <a:t>Stated in more general terms, a process pattern provides you with a </a:t>
            </a:r>
            <a:r>
              <a:rPr lang="en-US" altLang="en-US" i="1" dirty="0" smtClean="0">
                <a:latin typeface="Palatino" pitchFamily="-128" charset="0"/>
              </a:rPr>
              <a:t>template</a:t>
            </a:r>
            <a:r>
              <a:rPr lang="en-US" altLang="en-US" dirty="0" smtClean="0">
                <a:latin typeface="Palatino" pitchFamily="-128" charset="0"/>
              </a:rPr>
              <a:t> [Amb98]—a consistent method for describing problem solutions within the context of the software process.</a:t>
            </a:r>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69559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D7CCE381-CE7A-44EA-A3E8-D76D54992F5B}"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60</a:t>
            </a:fld>
            <a:endParaRPr lang="en-GB" altLang="en-US" sz="1400">
              <a:latin typeface="Times New Roman" panose="02020603050405020304" pitchFamily="18" charset="0"/>
            </a:endParaRPr>
          </a:p>
        </p:txBody>
      </p:sp>
      <p:sp>
        <p:nvSpPr>
          <p:cNvPr id="60419" name="Rectangle 2"/>
          <p:cNvSpPr>
            <a:spLocks noGrp="1" noChangeArrowheads="1"/>
          </p:cNvSpPr>
          <p:nvPr>
            <p:ph type="title"/>
          </p:nvPr>
        </p:nvSpPr>
        <p:spPr>
          <a:xfrm>
            <a:off x="762000" y="2286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Transition Phase</a:t>
            </a:r>
          </a:p>
        </p:txBody>
      </p:sp>
      <p:sp>
        <p:nvSpPr>
          <p:cNvPr id="60420" name="Rectangle 3"/>
          <p:cNvSpPr>
            <a:spLocks noGrp="1" noChangeArrowheads="1"/>
          </p:cNvSpPr>
          <p:nvPr>
            <p:ph type="body" idx="1"/>
          </p:nvPr>
        </p:nvSpPr>
        <p:spPr>
          <a:xfrm>
            <a:off x="381000" y="1905000"/>
            <a:ext cx="8763000"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Encompasses the last part of the construction activity and the first part of the deployment activity of the generic process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Software is given to end users for beta testing and user feedback reports on defects and necessary changes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The software teams create necessary support documentation (user manuals, trouble-shooting guides, installation procedures)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At the conclusion of this phase, the software increment becomes a usable software release</a:t>
            </a:r>
          </a:p>
        </p:txBody>
      </p:sp>
    </p:spTree>
    <p:extLst>
      <p:ext uri="{BB962C8B-B14F-4D97-AF65-F5344CB8AC3E}">
        <p14:creationId xmlns:p14="http://schemas.microsoft.com/office/powerpoint/2010/main" val="4200336404"/>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37263049-06BC-4F6C-95BE-F642B46444BE}"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61</a:t>
            </a:fld>
            <a:endParaRPr lang="en-GB" altLang="en-US" sz="1400">
              <a:latin typeface="Times New Roman" panose="02020603050405020304" pitchFamily="18" charset="0"/>
            </a:endParaRPr>
          </a:p>
        </p:txBody>
      </p:sp>
      <p:sp>
        <p:nvSpPr>
          <p:cNvPr id="62467" name="Rectangle 2"/>
          <p:cNvSpPr>
            <a:spLocks noGrp="1" noChangeArrowheads="1"/>
          </p:cNvSpPr>
          <p:nvPr>
            <p:ph type="title"/>
          </p:nvPr>
        </p:nvSpPr>
        <p:spPr>
          <a:xfrm>
            <a:off x="762000" y="2286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Production Phase</a:t>
            </a:r>
          </a:p>
        </p:txBody>
      </p:sp>
      <p:sp>
        <p:nvSpPr>
          <p:cNvPr id="62468" name="Rectangle 3"/>
          <p:cNvSpPr>
            <a:spLocks noGrp="1" noChangeArrowheads="1"/>
          </p:cNvSpPr>
          <p:nvPr>
            <p:ph type="body" idx="1"/>
          </p:nvPr>
        </p:nvSpPr>
        <p:spPr>
          <a:xfrm>
            <a:off x="381000" y="1828800"/>
            <a:ext cx="8763000"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Encompasses the last part of the deployment activity of the generic process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On-going use of the software is monitored</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Support for the operating environment (infrastructure) is provided</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Defect reports and requests for changes are submitted and evaluated </a:t>
            </a:r>
          </a:p>
        </p:txBody>
      </p:sp>
    </p:spTree>
    <p:extLst>
      <p:ext uri="{BB962C8B-B14F-4D97-AF65-F5344CB8AC3E}">
        <p14:creationId xmlns:p14="http://schemas.microsoft.com/office/powerpoint/2010/main" val="220157234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UP strengths</a:t>
            </a:r>
          </a:p>
        </p:txBody>
      </p:sp>
      <p:sp>
        <p:nvSpPr>
          <p:cNvPr id="64515" name="Content Placeholder 2"/>
          <p:cNvSpPr>
            <a:spLocks noGrp="1"/>
          </p:cNvSpPr>
          <p:nvPr>
            <p:ph sz="quarter" idx="1"/>
          </p:nvPr>
        </p:nvSpPr>
        <p:spPr/>
        <p:txBody>
          <a:bodyPr/>
          <a:lstStyle/>
          <a:p>
            <a:r>
              <a:rPr lang="en-US" altLang="en-US" b="1" smtClean="0"/>
              <a:t>Strength of RUP:</a:t>
            </a:r>
          </a:p>
          <a:p>
            <a:endParaRPr lang="en-US" altLang="en-US" smtClean="0"/>
          </a:p>
          <a:p>
            <a:r>
              <a:rPr lang="en-US" altLang="en-US" smtClean="0"/>
              <a:t>Based on sound SWE principles</a:t>
            </a:r>
          </a:p>
          <a:p>
            <a:r>
              <a:rPr lang="en-US" altLang="en-US" smtClean="0"/>
              <a:t>Mechanisms that provide management visibility into the development process</a:t>
            </a:r>
          </a:p>
          <a:p>
            <a:r>
              <a:rPr lang="en-US" altLang="en-US" smtClean="0"/>
              <a:t>HTML-based description of the RUP </a:t>
            </a:r>
          </a:p>
          <a:p>
            <a:endParaRPr lang="en-US" altLang="en-US" smtClean="0"/>
          </a:p>
        </p:txBody>
      </p:sp>
    </p:spTree>
    <p:extLst>
      <p:ext uri="{BB962C8B-B14F-4D97-AF65-F5344CB8AC3E}">
        <p14:creationId xmlns:p14="http://schemas.microsoft.com/office/powerpoint/2010/main" val="1909537080"/>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UP weaknesses</a:t>
            </a:r>
          </a:p>
        </p:txBody>
      </p:sp>
      <p:sp>
        <p:nvSpPr>
          <p:cNvPr id="3" name="Content Placeholder 2"/>
          <p:cNvSpPr>
            <a:spLocks noGrp="1"/>
          </p:cNvSpPr>
          <p:nvPr>
            <p:ph sz="quarter" idx="1"/>
          </p:nvPr>
        </p:nvSpPr>
        <p:spPr>
          <a:xfrm>
            <a:off x="851848" y="1331794"/>
            <a:ext cx="7772400" cy="4114800"/>
          </a:xfrm>
        </p:spPr>
        <p:txBody>
          <a:bodyPr/>
          <a:lstStyle/>
          <a:p>
            <a:pPr marL="0" indent="0">
              <a:buNone/>
              <a:defRPr/>
            </a:pPr>
            <a:endParaRPr lang="en-US" dirty="0" smtClean="0"/>
          </a:p>
          <a:p>
            <a:pPr marL="457200" indent="-457200">
              <a:defRPr/>
            </a:pPr>
            <a:r>
              <a:rPr lang="en-US" dirty="0" smtClean="0"/>
              <a:t>Only developing process, not the entire software process</a:t>
            </a:r>
          </a:p>
          <a:p>
            <a:pPr marL="457200" indent="-457200">
              <a:defRPr/>
            </a:pPr>
            <a:r>
              <a:rPr lang="en-US" dirty="0" smtClean="0"/>
              <a:t>Not supporting multi-system infrastructure development efforts</a:t>
            </a:r>
          </a:p>
          <a:p>
            <a:pPr marL="457200" indent="-457200">
              <a:defRPr/>
            </a:pPr>
            <a:r>
              <a:rPr lang="en-US" dirty="0" smtClean="0"/>
              <a:t>Iterative nature foreign to experienced developers</a:t>
            </a:r>
          </a:p>
          <a:p>
            <a:pPr marL="457200" indent="-457200">
              <a:defRPr/>
            </a:pPr>
            <a:r>
              <a:rPr lang="en-US" dirty="0" smtClean="0"/>
              <a:t>Tool-driven approach, not sufficient for complex system</a:t>
            </a:r>
          </a:p>
          <a:p>
            <a:pPr>
              <a:defRPr/>
            </a:pPr>
            <a:endParaRPr lang="en-US" dirty="0"/>
          </a:p>
        </p:txBody>
      </p:sp>
    </p:spTree>
    <p:extLst>
      <p:ext uri="{BB962C8B-B14F-4D97-AF65-F5344CB8AC3E}">
        <p14:creationId xmlns:p14="http://schemas.microsoft.com/office/powerpoint/2010/main" val="1515730762"/>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6553200" y="6248400"/>
            <a:ext cx="1905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r" eaLnBrk="1" hangingPunct="1">
              <a:lnSpc>
                <a:spcPct val="95000"/>
              </a:lnSpc>
              <a:spcBef>
                <a:spcPct val="0"/>
              </a:spcBef>
              <a:buClr>
                <a:srgbClr val="000000"/>
              </a:buClr>
              <a:buSzPct val="100000"/>
              <a:buFont typeface="Times New Roman" panose="02020603050405020304" pitchFamily="18" charset="0"/>
              <a:buNone/>
            </a:pPr>
            <a:fld id="{7EF53690-A8A6-4C8C-AB7E-BFFDECC40904}" type="slidenum">
              <a:rPr lang="en-GB" altLang="en-US" sz="1400">
                <a:latin typeface="Times New Roman" panose="02020603050405020304" pitchFamily="18" charset="0"/>
              </a:rPr>
              <a:pPr algn="r" eaLnBrk="1" hangingPunct="1">
                <a:lnSpc>
                  <a:spcPct val="95000"/>
                </a:lnSpc>
                <a:spcBef>
                  <a:spcPct val="0"/>
                </a:spcBef>
                <a:buClr>
                  <a:srgbClr val="000000"/>
                </a:buClr>
                <a:buSzPct val="100000"/>
                <a:buFont typeface="Times New Roman" panose="02020603050405020304" pitchFamily="18" charset="0"/>
                <a:buNone/>
              </a:pPr>
              <a:t>64</a:t>
            </a:fld>
            <a:endParaRPr lang="en-GB" altLang="en-US" sz="1400">
              <a:latin typeface="Times New Roman" panose="02020603050405020304" pitchFamily="18" charset="0"/>
            </a:endParaRPr>
          </a:p>
        </p:txBody>
      </p:sp>
      <p:sp>
        <p:nvSpPr>
          <p:cNvPr id="66563" name="Rectangle 2"/>
          <p:cNvSpPr>
            <a:spLocks noGrp="1" noChangeArrowheads="1"/>
          </p:cNvSpPr>
          <p:nvPr>
            <p:ph type="title"/>
          </p:nvPr>
        </p:nvSpPr>
        <p:spPr>
          <a:xfrm>
            <a:off x="685800" y="609600"/>
            <a:ext cx="7772400" cy="768824"/>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Unified Process Work Products</a:t>
            </a:r>
          </a:p>
        </p:txBody>
      </p:sp>
      <p:sp>
        <p:nvSpPr>
          <p:cNvPr id="66564" name="Rectangle 3"/>
          <p:cNvSpPr>
            <a:spLocks noGrp="1" noChangeArrowheads="1"/>
          </p:cNvSpPr>
          <p:nvPr>
            <p:ph type="body" idx="1"/>
          </p:nvPr>
        </p:nvSpPr>
        <p:spPr>
          <a:xfrm>
            <a:off x="685800" y="1981200"/>
            <a:ext cx="7772400" cy="4511675"/>
          </a:xfrm>
        </p:spPr>
        <p:txBody>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Work products are produced in each of the first four phases of the unified process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In this course, we will concentrate on the analysis model and the design model work products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Analysis model includes</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Scenario-based model, class-based model, and behavioral model</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smtClean="0"/>
              <a:t>Design model includes</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smtClean="0"/>
              <a:t>Component-level design, interface design, architectural design, and data/class design</a:t>
            </a:r>
          </a:p>
          <a:p>
            <a:pPr lvl="1">
              <a:lnSpc>
                <a:spcPct val="90000"/>
              </a:lnSpc>
              <a:spcBef>
                <a:spcPts val="600"/>
              </a:spcBef>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smtClean="0"/>
          </a:p>
        </p:txBody>
      </p:sp>
      <p:sp>
        <p:nvSpPr>
          <p:cNvPr id="66565" name="AutoShape 4"/>
          <p:cNvSpPr>
            <a:spLocks noChangeArrowheads="1"/>
          </p:cNvSpPr>
          <p:nvPr/>
        </p:nvSpPr>
        <p:spPr bwMode="auto">
          <a:xfrm>
            <a:off x="8626475" y="6289675"/>
            <a:ext cx="441325" cy="457200"/>
          </a:xfrm>
          <a:prstGeom prst="roundRect">
            <a:avLst>
              <a:gd name="adj" fmla="val 3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chemeClr val="folHlink"/>
              </a:buClr>
              <a:buSzPct val="7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Helvetica" panose="020B0604020202020204" pitchFamily="34" charset="0"/>
              </a:defRPr>
            </a:lvl2pPr>
            <a:lvl3pPr marL="1143000" indent="-228600">
              <a:spcBef>
                <a:spcPct val="20000"/>
              </a:spcBef>
              <a:buClr>
                <a:schemeClr val="tx2"/>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Helvetica" panose="020B0604020202020204" pitchFamily="34" charset="0"/>
              </a:defRPr>
            </a:lvl3pPr>
            <a:lvl4pPr marL="1600200" indent="-228600">
              <a:spcBef>
                <a:spcPct val="20000"/>
              </a:spcBef>
              <a:buClr>
                <a:schemeClr val="hlink"/>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4pPr>
            <a:lvl5pPr marL="2057400" indent="-228600">
              <a:spcBef>
                <a:spcPct val="20000"/>
              </a:spcBef>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tx1"/>
                </a:solidFill>
                <a:latin typeface="Helvetica" panose="020B0604020202020204" pitchFamily="34" charset="0"/>
              </a:defRPr>
            </a:lvl9pPr>
          </a:lstStyle>
          <a:p>
            <a:pPr algn="ctr" eaLnBrk="1" hangingPunct="1">
              <a:lnSpc>
                <a:spcPct val="92000"/>
              </a:lnSpc>
              <a:spcBef>
                <a:spcPct val="0"/>
              </a:spcBef>
              <a:buClr>
                <a:srgbClr val="000000"/>
              </a:buClr>
              <a:buSzPct val="100000"/>
              <a:buFont typeface="Wingdings" panose="05000000000000000000" pitchFamily="2" charset="2"/>
              <a:buNone/>
            </a:pPr>
            <a:r>
              <a:rPr lang="en-GB" altLang="en-US" u="sng">
                <a:latin typeface="Wingdings" panose="05000000000000000000" pitchFamily="2" charset="2"/>
              </a:rPr>
              <a:t></a:t>
            </a:r>
          </a:p>
        </p:txBody>
      </p:sp>
    </p:spTree>
    <p:extLst>
      <p:ext uri="{BB962C8B-B14F-4D97-AF65-F5344CB8AC3E}">
        <p14:creationId xmlns:p14="http://schemas.microsoft.com/office/powerpoint/2010/main" val="3888611508"/>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a:t>Workflows of the UP</a:t>
            </a:r>
          </a:p>
        </p:txBody>
      </p:sp>
      <p:sp>
        <p:nvSpPr>
          <p:cNvPr id="3" name="Content Placeholder 2"/>
          <p:cNvSpPr>
            <a:spLocks noGrp="1"/>
          </p:cNvSpPr>
          <p:nvPr>
            <p:ph sz="quarter" idx="1"/>
          </p:nvPr>
        </p:nvSpPr>
        <p:spPr/>
        <p:txBody>
          <a:bodyPr>
            <a:normAutofit fontScale="70000" lnSpcReduction="20000"/>
          </a:bodyPr>
          <a:lstStyle/>
          <a:p>
            <a:pPr>
              <a:defRPr/>
            </a:pPr>
            <a:r>
              <a:rPr lang="en-US" dirty="0" smtClean="0"/>
              <a:t>A workflow is a sequence of activities that produces a result of discernible value. In the UP, there are nine core process workflows. They are: </a:t>
            </a:r>
          </a:p>
          <a:p>
            <a:pPr>
              <a:defRPr/>
            </a:pPr>
            <a:r>
              <a:rPr lang="en-US" dirty="0" smtClean="0"/>
              <a:t>Business Modeling Workflow</a:t>
            </a:r>
          </a:p>
          <a:p>
            <a:pPr>
              <a:defRPr/>
            </a:pPr>
            <a:r>
              <a:rPr lang="en-US" dirty="0" smtClean="0"/>
              <a:t>Requirements Workflow</a:t>
            </a:r>
          </a:p>
          <a:p>
            <a:pPr>
              <a:defRPr/>
            </a:pPr>
            <a:r>
              <a:rPr lang="en-US" dirty="0" smtClean="0"/>
              <a:t>Design Workflow</a:t>
            </a:r>
          </a:p>
          <a:p>
            <a:pPr>
              <a:defRPr/>
            </a:pPr>
            <a:r>
              <a:rPr lang="en-US" dirty="0" smtClean="0"/>
              <a:t>Implementation Workflow</a:t>
            </a:r>
          </a:p>
          <a:p>
            <a:pPr>
              <a:defRPr/>
            </a:pPr>
            <a:r>
              <a:rPr lang="en-US" dirty="0" smtClean="0"/>
              <a:t>Test Workflow</a:t>
            </a:r>
          </a:p>
          <a:p>
            <a:pPr>
              <a:defRPr/>
            </a:pPr>
            <a:r>
              <a:rPr lang="en-US" dirty="0" smtClean="0"/>
              <a:t>Deployment Workflow</a:t>
            </a:r>
          </a:p>
          <a:p>
            <a:pPr>
              <a:defRPr/>
            </a:pPr>
            <a:r>
              <a:rPr lang="en-US" dirty="0" smtClean="0"/>
              <a:t>Project Management Workflow</a:t>
            </a:r>
          </a:p>
          <a:p>
            <a:pPr>
              <a:defRPr/>
            </a:pPr>
            <a:r>
              <a:rPr lang="en-US" dirty="0" smtClean="0"/>
              <a:t>Configuration and Change management Workflow</a:t>
            </a:r>
          </a:p>
          <a:p>
            <a:pPr>
              <a:defRPr/>
            </a:pPr>
            <a:r>
              <a:rPr lang="en-US" dirty="0" smtClean="0"/>
              <a:t>Environment Workflow</a:t>
            </a:r>
            <a:endParaRPr lang="en-US" dirty="0"/>
          </a:p>
        </p:txBody>
      </p:sp>
    </p:spTree>
    <p:extLst>
      <p:ext uri="{BB962C8B-B14F-4D97-AF65-F5344CB8AC3E}">
        <p14:creationId xmlns:p14="http://schemas.microsoft.com/office/powerpoint/2010/main" val="196322061"/>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t>Business Modeling Workflow</a:t>
            </a:r>
          </a:p>
        </p:txBody>
      </p:sp>
      <p:sp>
        <p:nvSpPr>
          <p:cNvPr id="69635" name="Content Placeholder 2"/>
          <p:cNvSpPr>
            <a:spLocks noGrp="1"/>
          </p:cNvSpPr>
          <p:nvPr>
            <p:ph sz="quarter" idx="1"/>
          </p:nvPr>
        </p:nvSpPr>
        <p:spPr/>
        <p:txBody>
          <a:bodyPr/>
          <a:lstStyle/>
          <a:p>
            <a:r>
              <a:rPr lang="en-US" altLang="en-US" smtClean="0"/>
              <a:t>Main aim: Evolve a common understanding among various stakeholders about what the project will deliver. </a:t>
            </a:r>
          </a:p>
          <a:p>
            <a:r>
              <a:rPr lang="en-US" altLang="en-US" smtClean="0"/>
              <a:t>Unified Process provides a common language and process for various stakeholders.</a:t>
            </a:r>
          </a:p>
          <a:p>
            <a:endParaRPr lang="en-US" altLang="en-US" smtClean="0"/>
          </a:p>
          <a:p>
            <a:endParaRPr lang="en-US" altLang="en-US" smtClean="0"/>
          </a:p>
        </p:txBody>
      </p:sp>
    </p:spTree>
    <p:extLst>
      <p:ext uri="{BB962C8B-B14F-4D97-AF65-F5344CB8AC3E}">
        <p14:creationId xmlns:p14="http://schemas.microsoft.com/office/powerpoint/2010/main" val="3015912275"/>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Requirements Workflow</a:t>
            </a:r>
          </a:p>
        </p:txBody>
      </p:sp>
      <p:sp>
        <p:nvSpPr>
          <p:cNvPr id="70659" name="Content Placeholder 2"/>
          <p:cNvSpPr>
            <a:spLocks noGrp="1"/>
          </p:cNvSpPr>
          <p:nvPr>
            <p:ph sz="quarter" idx="1"/>
          </p:nvPr>
        </p:nvSpPr>
        <p:spPr/>
        <p:txBody>
          <a:bodyPr/>
          <a:lstStyle/>
          <a:p>
            <a:r>
              <a:rPr lang="en-US" altLang="en-US" smtClean="0"/>
              <a:t>The aim: To achieve the above task by eliciting the functional requirements as well as the constraints. </a:t>
            </a:r>
          </a:p>
          <a:p>
            <a:endParaRPr lang="en-US" altLang="en-US" smtClean="0"/>
          </a:p>
          <a:p>
            <a:r>
              <a:rPr lang="en-US" altLang="en-US" smtClean="0"/>
              <a:t>A document describing the vision and scope of the project is created.</a:t>
            </a:r>
          </a:p>
          <a:p>
            <a:endParaRPr lang="en-US" altLang="en-US" smtClean="0"/>
          </a:p>
          <a:p>
            <a:r>
              <a:rPr lang="en-US" altLang="en-US" smtClean="0"/>
              <a:t>Actors and use cases are identified and described in detail.</a:t>
            </a:r>
          </a:p>
          <a:p>
            <a:endParaRPr lang="en-US" altLang="en-US" smtClean="0"/>
          </a:p>
          <a:p>
            <a:r>
              <a:rPr lang="en-US" altLang="en-US" smtClean="0"/>
              <a:t>The constraints are also documented. </a:t>
            </a:r>
          </a:p>
          <a:p>
            <a:pPr>
              <a:buFont typeface="Wingdings" panose="05000000000000000000" pitchFamily="2" charset="2"/>
              <a:buNone/>
            </a:pPr>
            <a:endParaRPr lang="en-US" altLang="en-US" smtClean="0"/>
          </a:p>
        </p:txBody>
      </p:sp>
    </p:spTree>
    <p:extLst>
      <p:ext uri="{BB962C8B-B14F-4D97-AF65-F5344CB8AC3E}">
        <p14:creationId xmlns:p14="http://schemas.microsoft.com/office/powerpoint/2010/main" val="2635714433"/>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Design Workflow</a:t>
            </a:r>
          </a:p>
        </p:txBody>
      </p:sp>
      <p:sp>
        <p:nvSpPr>
          <p:cNvPr id="71683" name="Content Placeholder 2"/>
          <p:cNvSpPr>
            <a:spLocks noGrp="1"/>
          </p:cNvSpPr>
          <p:nvPr>
            <p:ph sz="quarter" idx="1"/>
          </p:nvPr>
        </p:nvSpPr>
        <p:spPr>
          <a:xfrm>
            <a:off x="227462" y="1447800"/>
            <a:ext cx="8780060" cy="4114800"/>
          </a:xfrm>
        </p:spPr>
        <p:txBody>
          <a:bodyPr/>
          <a:lstStyle/>
          <a:p>
            <a:r>
              <a:rPr lang="en-US" altLang="en-US" dirty="0" smtClean="0"/>
              <a:t>The main aim : Deliver the design model.</a:t>
            </a:r>
          </a:p>
          <a:p>
            <a:r>
              <a:rPr lang="en-US" altLang="en-US" dirty="0" smtClean="0"/>
              <a:t>The identification and validation of core architecture is done in an iterative manner.</a:t>
            </a:r>
          </a:p>
          <a:p>
            <a:r>
              <a:rPr lang="en-US" altLang="en-US" dirty="0" smtClean="0"/>
              <a:t>Initially, only the core architectural design is done without paying much attention to details.</a:t>
            </a:r>
          </a:p>
          <a:p>
            <a:r>
              <a:rPr lang="en-US" altLang="en-US" dirty="0" smtClean="0"/>
              <a:t>This is followed by detailed design of the core architecture. </a:t>
            </a:r>
          </a:p>
          <a:p>
            <a:r>
              <a:rPr lang="en-US" altLang="en-US" dirty="0" smtClean="0"/>
              <a:t>Other facets of the design like the databases, networking etc. are also designed.</a:t>
            </a:r>
          </a:p>
          <a:p>
            <a:pPr>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958747860"/>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Implementation Workflow</a:t>
            </a:r>
          </a:p>
        </p:txBody>
      </p:sp>
      <p:sp>
        <p:nvSpPr>
          <p:cNvPr id="72707" name="Content Placeholder 2"/>
          <p:cNvSpPr>
            <a:spLocks noGrp="1"/>
          </p:cNvSpPr>
          <p:nvPr>
            <p:ph sz="quarter" idx="1"/>
          </p:nvPr>
        </p:nvSpPr>
        <p:spPr/>
        <p:txBody>
          <a:bodyPr/>
          <a:lstStyle/>
          <a:p>
            <a:r>
              <a:rPr lang="en-US" altLang="en-US" smtClean="0"/>
              <a:t>Main aim:To program and build the system. </a:t>
            </a:r>
          </a:p>
          <a:p>
            <a:r>
              <a:rPr lang="en-US" altLang="en-US" smtClean="0"/>
              <a:t>Unit tests are also carried out and the unit-tested units are integrated into a complete system. </a:t>
            </a:r>
          </a:p>
          <a:p>
            <a:endParaRPr lang="en-US" altLang="en-US" smtClean="0"/>
          </a:p>
          <a:p>
            <a:endParaRPr lang="en-US" altLang="en-US" smtClean="0"/>
          </a:p>
        </p:txBody>
      </p:sp>
    </p:spTree>
    <p:extLst>
      <p:ext uri="{BB962C8B-B14F-4D97-AF65-F5344CB8AC3E}">
        <p14:creationId xmlns:p14="http://schemas.microsoft.com/office/powerpoint/2010/main" val="382940559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44E90BCA-3DEE-4302-9F02-6536F4C37EBB}" type="slidenum">
              <a:rPr lang="en-US" altLang="en-US"/>
              <a:pPr>
                <a:defRPr/>
              </a:pPr>
              <a:t>7</a:t>
            </a:fld>
            <a:endParaRPr lang="en-US" altLang="en-US"/>
          </a:p>
        </p:txBody>
      </p:sp>
      <p:sp>
        <p:nvSpPr>
          <p:cNvPr id="9220" name="Rectangle 2"/>
          <p:cNvSpPr>
            <a:spLocks noGrp="1" noChangeArrowheads="1"/>
          </p:cNvSpPr>
          <p:nvPr>
            <p:ph type="title"/>
          </p:nvPr>
        </p:nvSpPr>
        <p:spPr>
          <a:xfrm>
            <a:off x="609600" y="304800"/>
            <a:ext cx="7772400" cy="914400"/>
          </a:xfrm>
        </p:spPr>
        <p:txBody>
          <a:bodyPr/>
          <a:lstStyle/>
          <a:p>
            <a:pPr eaLnBrk="1" hangingPunct="1"/>
            <a:r>
              <a:rPr lang="en-US" altLang="en-US" dirty="0" smtClean="0"/>
              <a:t>Process Pattern Types</a:t>
            </a:r>
          </a:p>
        </p:txBody>
      </p:sp>
      <p:sp>
        <p:nvSpPr>
          <p:cNvPr id="9221" name="Rectangle 3"/>
          <p:cNvSpPr>
            <a:spLocks noGrp="1" noChangeArrowheads="1"/>
          </p:cNvSpPr>
          <p:nvPr>
            <p:ph type="body" idx="1"/>
          </p:nvPr>
        </p:nvSpPr>
        <p:spPr>
          <a:xfrm>
            <a:off x="609599" y="1219200"/>
            <a:ext cx="8698173" cy="4800600"/>
          </a:xfrm>
        </p:spPr>
        <p:txBody>
          <a:bodyPr/>
          <a:lstStyle/>
          <a:p>
            <a:pPr eaLnBrk="1" hangingPunct="1"/>
            <a:r>
              <a:rPr lang="en-US" altLang="en-US" i="1" dirty="0" smtClean="0">
                <a:latin typeface="Palatino" pitchFamily="-128" charset="0"/>
              </a:rPr>
              <a:t>Stage patterns</a:t>
            </a:r>
            <a:r>
              <a:rPr lang="en-US" altLang="en-US" dirty="0" smtClean="0">
                <a:latin typeface="Palatino" pitchFamily="-128" charset="0"/>
              </a:rPr>
              <a:t>—defines a problem associated with a framework activity for the process.</a:t>
            </a:r>
          </a:p>
          <a:p>
            <a:pPr eaLnBrk="1" hangingPunct="1"/>
            <a:r>
              <a:rPr lang="en-US" altLang="en-US" i="1" dirty="0" smtClean="0">
                <a:latin typeface="Palatino" pitchFamily="-128" charset="0"/>
              </a:rPr>
              <a:t>Task patterns</a:t>
            </a:r>
            <a:r>
              <a:rPr lang="en-US" altLang="en-US" dirty="0" smtClean="0">
                <a:latin typeface="Palatino" pitchFamily="-128" charset="0"/>
              </a:rPr>
              <a:t>—defines a problem associated with a software engineering action or work task and relevant to successful software engineering practice</a:t>
            </a:r>
          </a:p>
          <a:p>
            <a:pPr eaLnBrk="1" hangingPunct="1"/>
            <a:r>
              <a:rPr lang="en-US" altLang="en-US" i="1" dirty="0" smtClean="0">
                <a:latin typeface="Palatino" pitchFamily="-128" charset="0"/>
              </a:rPr>
              <a:t>Phase patterns</a:t>
            </a:r>
            <a:r>
              <a:rPr lang="en-US" altLang="en-US" dirty="0" smtClean="0">
                <a:latin typeface="Palatino" pitchFamily="-128" charset="0"/>
              </a:rPr>
              <a:t>—define the sequence of framework activities that occur with the process, even when the overall flow of activities is iterative in nature. </a:t>
            </a:r>
          </a:p>
        </p:txBody>
      </p:sp>
    </p:spTree>
    <p:extLst>
      <p:ext uri="{BB962C8B-B14F-4D97-AF65-F5344CB8AC3E}">
        <p14:creationId xmlns:p14="http://schemas.microsoft.com/office/powerpoint/2010/main" val="31503214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Test Workflow</a:t>
            </a:r>
          </a:p>
        </p:txBody>
      </p:sp>
      <p:sp>
        <p:nvSpPr>
          <p:cNvPr id="73731" name="Content Placeholder 2"/>
          <p:cNvSpPr>
            <a:spLocks noGrp="1"/>
          </p:cNvSpPr>
          <p:nvPr>
            <p:ph sz="quarter" idx="1"/>
          </p:nvPr>
        </p:nvSpPr>
        <p:spPr>
          <a:xfrm>
            <a:off x="729018" y="1577454"/>
            <a:ext cx="8305800" cy="4114800"/>
          </a:xfrm>
        </p:spPr>
        <p:txBody>
          <a:bodyPr/>
          <a:lstStyle/>
          <a:p>
            <a:r>
              <a:rPr lang="en-US" altLang="en-US" dirty="0" smtClean="0"/>
              <a:t>Actually, testing is done throughout the project in an iterative manner. </a:t>
            </a:r>
          </a:p>
          <a:p>
            <a:r>
              <a:rPr lang="en-US" altLang="en-US" dirty="0" smtClean="0"/>
              <a:t>Testing includes</a:t>
            </a:r>
          </a:p>
          <a:p>
            <a:r>
              <a:rPr lang="en-US" altLang="en-US" dirty="0" smtClean="0"/>
              <a:t>the verification whether software has been developed according to the user requirements and</a:t>
            </a:r>
          </a:p>
          <a:p>
            <a:r>
              <a:rPr lang="en-US" altLang="en-US" dirty="0" smtClean="0"/>
              <a:t>whether the components of the software are properly integrated and defects addressed prior to the deployment of the software. </a:t>
            </a:r>
          </a:p>
          <a:p>
            <a:endParaRPr lang="en-US" altLang="en-US" dirty="0" smtClean="0"/>
          </a:p>
          <a:p>
            <a:endParaRPr lang="en-US" altLang="en-US" dirty="0" smtClean="0"/>
          </a:p>
        </p:txBody>
      </p:sp>
    </p:spTree>
    <p:extLst>
      <p:ext uri="{BB962C8B-B14F-4D97-AF65-F5344CB8AC3E}">
        <p14:creationId xmlns:p14="http://schemas.microsoft.com/office/powerpoint/2010/main" val="587481135"/>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mtClean="0"/>
              <a:t>Project Management Workflow</a:t>
            </a:r>
          </a:p>
        </p:txBody>
      </p:sp>
      <p:sp>
        <p:nvSpPr>
          <p:cNvPr id="3" name="Content Placeholder 2"/>
          <p:cNvSpPr>
            <a:spLocks noGrp="1"/>
          </p:cNvSpPr>
          <p:nvPr>
            <p:ph sz="quarter" idx="1"/>
          </p:nvPr>
        </p:nvSpPr>
        <p:spPr>
          <a:xfrm>
            <a:off x="838200" y="1651379"/>
            <a:ext cx="8101084" cy="4776717"/>
          </a:xfrm>
        </p:spPr>
        <p:txBody>
          <a:bodyPr>
            <a:normAutofit fontScale="77500" lnSpcReduction="20000"/>
          </a:bodyPr>
          <a:lstStyle/>
          <a:p>
            <a:pPr>
              <a:defRPr/>
            </a:pPr>
            <a:r>
              <a:rPr lang="en-US" dirty="0"/>
              <a:t>The aim</a:t>
            </a:r>
            <a:r>
              <a:rPr lang="en-US" dirty="0" smtClean="0"/>
              <a:t>: To </a:t>
            </a:r>
            <a:r>
              <a:rPr lang="en-US" dirty="0"/>
              <a:t>simplify these tasks by providing a framework for managing the overall project, managing risks and providing guidelines for formulating a project plan, allocating staff and monitoring the course of the </a:t>
            </a:r>
            <a:r>
              <a:rPr lang="en-US" dirty="0" smtClean="0"/>
              <a:t>project.</a:t>
            </a:r>
            <a:endParaRPr lang="en-US" dirty="0"/>
          </a:p>
          <a:p>
            <a:pPr>
              <a:defRPr/>
            </a:pPr>
            <a:r>
              <a:rPr lang="en-US" dirty="0" smtClean="0"/>
              <a:t>To manage a software project, it is necessary for the project manager to </a:t>
            </a:r>
          </a:p>
          <a:p>
            <a:pPr>
              <a:defRPr/>
            </a:pPr>
            <a:r>
              <a:rPr lang="en-US" dirty="0" smtClean="0"/>
              <a:t>Manage risks,</a:t>
            </a:r>
          </a:p>
          <a:p>
            <a:pPr>
              <a:defRPr/>
            </a:pPr>
            <a:r>
              <a:rPr lang="en-US" dirty="0" smtClean="0"/>
              <a:t>Overcome difficulties in course of the project,</a:t>
            </a:r>
          </a:p>
          <a:p>
            <a:pPr>
              <a:defRPr/>
            </a:pPr>
            <a:r>
              <a:rPr lang="en-US" dirty="0" smtClean="0"/>
              <a:t>Balance the objectives of different people and</a:t>
            </a:r>
          </a:p>
          <a:p>
            <a:pPr>
              <a:defRPr/>
            </a:pPr>
            <a:r>
              <a:rPr lang="en-US" dirty="0" smtClean="0"/>
              <a:t>Ultimately deliver a product to the customer of high quality, reasonable cost and within the estimated schedule. </a:t>
            </a:r>
          </a:p>
          <a:p>
            <a:pPr marL="0" indent="0">
              <a:buNone/>
              <a:defRPr/>
            </a:pPr>
            <a:endParaRPr lang="en-US" dirty="0"/>
          </a:p>
        </p:txBody>
      </p:sp>
    </p:spTree>
    <p:extLst>
      <p:ext uri="{BB962C8B-B14F-4D97-AF65-F5344CB8AC3E}">
        <p14:creationId xmlns:p14="http://schemas.microsoft.com/office/powerpoint/2010/main" val="421854346"/>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Configuration and Change Management Workflow</a:t>
            </a:r>
          </a:p>
        </p:txBody>
      </p:sp>
      <p:sp>
        <p:nvSpPr>
          <p:cNvPr id="75779" name="Content Placeholder 2"/>
          <p:cNvSpPr>
            <a:spLocks noGrp="1"/>
          </p:cNvSpPr>
          <p:nvPr>
            <p:ph sz="quarter" idx="1"/>
          </p:nvPr>
        </p:nvSpPr>
        <p:spPr>
          <a:xfrm>
            <a:off x="810904" y="1256732"/>
            <a:ext cx="8592403" cy="4114800"/>
          </a:xfrm>
        </p:spPr>
        <p:txBody>
          <a:bodyPr/>
          <a:lstStyle/>
          <a:p>
            <a:r>
              <a:rPr lang="en-US" altLang="en-US" dirty="0" smtClean="0"/>
              <a:t>Gives guidelines on how to manage the various problems that are inherent when teamwork is performed. </a:t>
            </a:r>
          </a:p>
          <a:p>
            <a:r>
              <a:rPr lang="en-US" altLang="en-US" dirty="0" smtClean="0"/>
              <a:t>Guidelines can be in regard to:</a:t>
            </a:r>
          </a:p>
          <a:p>
            <a:r>
              <a:rPr lang="en-US" altLang="en-US" dirty="0" smtClean="0"/>
              <a:t>Maintaining different variants of software,</a:t>
            </a:r>
          </a:p>
          <a:p>
            <a:r>
              <a:rPr lang="en-US" altLang="en-US" dirty="0" smtClean="0"/>
              <a:t>Enforcing organizational development policies,</a:t>
            </a:r>
          </a:p>
          <a:p>
            <a:r>
              <a:rPr lang="en-US" altLang="en-US" dirty="0" smtClean="0"/>
              <a:t>Managing change requests,</a:t>
            </a:r>
          </a:p>
          <a:p>
            <a:r>
              <a:rPr lang="en-US" altLang="en-US" dirty="0" smtClean="0"/>
              <a:t>Tracking changes and </a:t>
            </a:r>
          </a:p>
          <a:p>
            <a:r>
              <a:rPr lang="en-US" altLang="en-US" dirty="0" smtClean="0"/>
              <a:t>Keeping an audit of the changes made. </a:t>
            </a:r>
          </a:p>
          <a:p>
            <a:endParaRPr lang="en-US" altLang="en-US" dirty="0" smtClean="0"/>
          </a:p>
          <a:p>
            <a:endParaRPr lang="en-US" altLang="en-US" dirty="0" smtClean="0"/>
          </a:p>
        </p:txBody>
      </p:sp>
    </p:spTree>
    <p:extLst>
      <p:ext uri="{BB962C8B-B14F-4D97-AF65-F5344CB8AC3E}">
        <p14:creationId xmlns:p14="http://schemas.microsoft.com/office/powerpoint/2010/main" val="4170568173"/>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Environment Workflow</a:t>
            </a:r>
          </a:p>
        </p:txBody>
      </p:sp>
      <p:sp>
        <p:nvSpPr>
          <p:cNvPr id="76803" name="Content Placeholder 2"/>
          <p:cNvSpPr>
            <a:spLocks noGrp="1"/>
          </p:cNvSpPr>
          <p:nvPr>
            <p:ph sz="quarter" idx="1"/>
          </p:nvPr>
        </p:nvSpPr>
        <p:spPr/>
        <p:txBody>
          <a:bodyPr/>
          <a:lstStyle/>
          <a:p>
            <a:r>
              <a:rPr lang="en-US" altLang="en-US" smtClean="0"/>
              <a:t>Main aim: To provide the software development organization the processes and the tools that are needed to support the development team. </a:t>
            </a:r>
          </a:p>
          <a:p>
            <a:endParaRPr lang="en-US" altLang="en-US" smtClean="0"/>
          </a:p>
          <a:p>
            <a:r>
              <a:rPr lang="en-US" altLang="en-US" smtClean="0"/>
              <a:t>A detailed guide is provided to implement a customized process for a particular project in the organization.</a:t>
            </a:r>
          </a:p>
          <a:p>
            <a:endParaRPr lang="en-US" altLang="en-US" smtClean="0"/>
          </a:p>
        </p:txBody>
      </p:sp>
    </p:spTree>
    <p:extLst>
      <p:ext uri="{BB962C8B-B14F-4D97-AF65-F5344CB8AC3E}">
        <p14:creationId xmlns:p14="http://schemas.microsoft.com/office/powerpoint/2010/main" val="347931665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sz="2400" dirty="0">
              <a:latin typeface="Palatino" pitchFamily="-128" charset="0"/>
            </a:endParaRPr>
          </a:p>
        </p:txBody>
      </p:sp>
      <p:sp>
        <p:nvSpPr>
          <p:cNvPr id="5" name="Slide Number Placeholder 4"/>
          <p:cNvSpPr>
            <a:spLocks noGrp="1"/>
          </p:cNvSpPr>
          <p:nvPr>
            <p:ph type="sldNum" sz="quarter" idx="11"/>
          </p:nvPr>
        </p:nvSpPr>
        <p:spPr/>
        <p:txBody>
          <a:bodyPr/>
          <a:lstStyle/>
          <a:p>
            <a:pPr>
              <a:defRPr/>
            </a:pPr>
            <a:fld id="{F7F429FD-B821-4C82-ADFA-451C9E5F27F3}" type="slidenum">
              <a:rPr lang="en-US" altLang="en-US"/>
              <a:pPr>
                <a:defRPr/>
              </a:pPr>
              <a:t>8</a:t>
            </a:fld>
            <a:endParaRPr lang="en-US" altLang="en-US"/>
          </a:p>
        </p:txBody>
      </p:sp>
      <p:sp>
        <p:nvSpPr>
          <p:cNvPr id="10244" name="Rectangle 1026"/>
          <p:cNvSpPr>
            <a:spLocks noGrp="1" noChangeArrowheads="1"/>
          </p:cNvSpPr>
          <p:nvPr>
            <p:ph type="title"/>
          </p:nvPr>
        </p:nvSpPr>
        <p:spPr>
          <a:xfrm>
            <a:off x="454925" y="728663"/>
            <a:ext cx="7543800" cy="633413"/>
          </a:xfrm>
        </p:spPr>
        <p:txBody>
          <a:bodyPr/>
          <a:lstStyle/>
          <a:p>
            <a:pPr eaLnBrk="1" hangingPunct="1"/>
            <a:r>
              <a:rPr lang="en-US" altLang="en-US" sz="3200" dirty="0" smtClean="0"/>
              <a:t>Process Assessment and Improvement</a:t>
            </a:r>
            <a:endParaRPr lang="en-US" altLang="en-US" dirty="0" smtClean="0"/>
          </a:p>
        </p:txBody>
      </p:sp>
      <p:sp>
        <p:nvSpPr>
          <p:cNvPr id="10245" name="Rectangle 1027"/>
          <p:cNvSpPr>
            <a:spLocks noGrp="1" noChangeArrowheads="1"/>
          </p:cNvSpPr>
          <p:nvPr>
            <p:ph type="body" idx="1"/>
          </p:nvPr>
        </p:nvSpPr>
        <p:spPr>
          <a:xfrm>
            <a:off x="759724" y="1557338"/>
            <a:ext cx="8384276" cy="4843462"/>
          </a:xfrm>
        </p:spPr>
        <p:txBody>
          <a:bodyPr/>
          <a:lstStyle/>
          <a:p>
            <a:pPr eaLnBrk="1" hangingPunct="1">
              <a:lnSpc>
                <a:spcPct val="90000"/>
              </a:lnSpc>
            </a:pPr>
            <a:r>
              <a:rPr lang="en-US" altLang="en-US" sz="2000" b="1" dirty="0" smtClean="0">
                <a:latin typeface="Times New Roman" panose="02020603050405020304" pitchFamily="18" charset="0"/>
              </a:rPr>
              <a:t>Standard CMMI Assessment Method for Process Improvement (SCAMPI)</a:t>
            </a:r>
            <a:r>
              <a:rPr lang="en-US" altLang="en-US" sz="2000" dirty="0" smtClean="0">
                <a:latin typeface="Times New Roman" panose="02020603050405020304" pitchFamily="18" charset="0"/>
              </a:rPr>
              <a:t> — provides a five step process assessment model that incorporates five phases: initiating, diagnosing, establishing, acting and learning. </a:t>
            </a:r>
          </a:p>
          <a:p>
            <a:pPr eaLnBrk="1" hangingPunct="1">
              <a:lnSpc>
                <a:spcPct val="90000"/>
              </a:lnSpc>
            </a:pPr>
            <a:r>
              <a:rPr lang="en-US" altLang="en-US" sz="2000" b="1" dirty="0" smtClean="0">
                <a:latin typeface="Palatino" pitchFamily="-128" charset="0"/>
              </a:rPr>
              <a:t>CMM-Based Appraisal for Internal Process Improvement (CBA IPI)</a:t>
            </a:r>
            <a:r>
              <a:rPr lang="en-US" altLang="en-US" sz="2000" dirty="0" smtClean="0">
                <a:latin typeface="Palatino" pitchFamily="-128" charset="0"/>
              </a:rPr>
              <a:t>—provides a diagnostic technique for assessing the relative maturity of a software organization; uses the SEI CMM as the basis for the assessment [Dun01]</a:t>
            </a:r>
          </a:p>
          <a:p>
            <a:pPr eaLnBrk="1" hangingPunct="1">
              <a:lnSpc>
                <a:spcPct val="90000"/>
              </a:lnSpc>
              <a:spcAft>
                <a:spcPts val="1200"/>
              </a:spcAft>
            </a:pPr>
            <a:r>
              <a:rPr lang="en-US" altLang="en-US" sz="2000" b="1" dirty="0" smtClean="0">
                <a:latin typeface="Palatino" pitchFamily="-128" charset="0"/>
              </a:rPr>
              <a:t>SPICE—The SPICE (ISO/IEC15504)</a:t>
            </a:r>
            <a:r>
              <a:rPr lang="en-US" altLang="en-US" sz="2000" dirty="0" smtClean="0">
                <a:latin typeface="Palatino" pitchFamily="-128" charset="0"/>
              </a:rPr>
              <a:t> standard defines a set of requirements for software process assessment. The intent of the standard is to assist organizations in developing an objective evaluation of the efficacy of any defined software process. [ISO08]</a:t>
            </a:r>
          </a:p>
          <a:p>
            <a:pPr eaLnBrk="1" hangingPunct="1">
              <a:lnSpc>
                <a:spcPct val="90000"/>
              </a:lnSpc>
              <a:spcAft>
                <a:spcPts val="1200"/>
              </a:spcAft>
            </a:pPr>
            <a:r>
              <a:rPr lang="en-US" altLang="en-US" sz="2000" b="1" dirty="0" smtClean="0">
                <a:latin typeface="Palatino" pitchFamily="-128" charset="0"/>
              </a:rPr>
              <a:t>ISO 9001:2000  for Software—</a:t>
            </a:r>
            <a:r>
              <a:rPr lang="en-US" altLang="en-US" sz="2000" dirty="0" smtClean="0">
                <a:latin typeface="Palatino" pitchFamily="-128" charset="0"/>
              </a:rPr>
              <a:t>a generic standard that applies to any organization that wants to improve the overall quality of the products, systems, or services that it provides. Therefore, the standard is directly applicable to software organizations and companies. [Ant06]</a:t>
            </a:r>
            <a:endParaRPr lang="en-US" altLang="en-US" sz="2000" b="1" dirty="0" smtClean="0">
              <a:latin typeface="Palatino" pitchFamily="-128" charset="0"/>
            </a:endParaRPr>
          </a:p>
        </p:txBody>
      </p:sp>
    </p:spTree>
    <p:extLst>
      <p:ext uri="{BB962C8B-B14F-4D97-AF65-F5344CB8AC3E}">
        <p14:creationId xmlns:p14="http://schemas.microsoft.com/office/powerpoint/2010/main" val="417640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560695" y="1555845"/>
            <a:ext cx="8001000" cy="4946176"/>
          </a:xfrm>
        </p:spPr>
        <p:txBody>
          <a:bodyPr/>
          <a:lstStyle/>
          <a:p>
            <a:pPr>
              <a:lnSpc>
                <a:spcPct val="80000"/>
              </a:lnSpc>
            </a:pPr>
            <a:r>
              <a:rPr lang="en-US" altLang="en-US" sz="2400" dirty="0"/>
              <a:t>The </a:t>
            </a:r>
            <a:r>
              <a:rPr lang="en-US" altLang="en-US" sz="2400" u="sng" dirty="0"/>
              <a:t>Software Engineering Institute (SEI)</a:t>
            </a:r>
            <a:r>
              <a:rPr lang="en-US" altLang="en-US" sz="2400" dirty="0"/>
              <a:t> has developed process meta-model to measure organization different level of process capability and maturity.  </a:t>
            </a:r>
          </a:p>
          <a:p>
            <a:pPr>
              <a:lnSpc>
                <a:spcPct val="80000"/>
              </a:lnSpc>
            </a:pPr>
            <a:r>
              <a:rPr lang="en-US" altLang="en-US" sz="2400" dirty="0"/>
              <a:t>CMMI – developed by </a:t>
            </a:r>
            <a:r>
              <a:rPr lang="en-US" altLang="en-US" sz="2400" dirty="0" smtClean="0"/>
              <a:t>SEI</a:t>
            </a:r>
          </a:p>
          <a:p>
            <a:pPr>
              <a:lnSpc>
                <a:spcPct val="80000"/>
              </a:lnSpc>
            </a:pPr>
            <a:r>
              <a:rPr lang="en-US" altLang="en-US" sz="2400" dirty="0"/>
              <a:t>CMMI is a collection of best practices used by software, hardware, IT development, and service organizations to improve their </a:t>
            </a:r>
            <a:r>
              <a:rPr lang="en-US" altLang="en-US" sz="2400" b="1" dirty="0"/>
              <a:t>cost, schedule and quality results</a:t>
            </a:r>
            <a:r>
              <a:rPr lang="en-US" altLang="en-US" sz="2400" dirty="0"/>
              <a:t>.</a:t>
            </a:r>
          </a:p>
          <a:p>
            <a:pPr>
              <a:lnSpc>
                <a:spcPct val="80000"/>
              </a:lnSpc>
            </a:pPr>
            <a:r>
              <a:rPr lang="en-US" altLang="en-US" sz="2400" dirty="0"/>
              <a:t>The CMMI defines each process area in terms of “specific goals” and the “specific practices” required to achieve these goals.</a:t>
            </a:r>
          </a:p>
          <a:p>
            <a:pPr>
              <a:lnSpc>
                <a:spcPct val="80000"/>
              </a:lnSpc>
            </a:pPr>
            <a:r>
              <a:rPr lang="en-US" altLang="en-US" sz="2400" b="1" i="1" dirty="0"/>
              <a:t>Specific goals</a:t>
            </a:r>
            <a:r>
              <a:rPr lang="en-US" altLang="en-US" sz="2400" dirty="0"/>
              <a:t> establish the characteristics that must exist if the activities implied by a process area are to be effective. </a:t>
            </a:r>
          </a:p>
          <a:p>
            <a:pPr>
              <a:lnSpc>
                <a:spcPct val="80000"/>
              </a:lnSpc>
            </a:pPr>
            <a:r>
              <a:rPr lang="en-US" altLang="en-US" sz="2400" b="1" i="1" dirty="0"/>
              <a:t>Specific practices</a:t>
            </a:r>
            <a:r>
              <a:rPr lang="en-US" altLang="en-US" sz="2400" i="1" dirty="0"/>
              <a:t> </a:t>
            </a:r>
            <a:r>
              <a:rPr lang="en-US" altLang="en-US" sz="2400" dirty="0"/>
              <a:t>refine a goal into a set of process-related activities.</a:t>
            </a:r>
          </a:p>
        </p:txBody>
      </p:sp>
      <p:sp>
        <p:nvSpPr>
          <p:cNvPr id="18436" name="Rectangle 4"/>
          <p:cNvSpPr>
            <a:spLocks noGrp="1" noChangeArrowheads="1"/>
          </p:cNvSpPr>
          <p:nvPr>
            <p:ph type="title"/>
          </p:nvPr>
        </p:nvSpPr>
        <p:spPr>
          <a:xfrm>
            <a:off x="268405" y="13648"/>
            <a:ext cx="8875595" cy="1216025"/>
          </a:xfrm>
          <a:noFill/>
          <a:ln/>
        </p:spPr>
        <p:txBody>
          <a:bodyPr/>
          <a:lstStyle/>
          <a:p>
            <a:r>
              <a:rPr lang="en-US" altLang="zh-TW" sz="3400" dirty="0">
                <a:ea typeface="新細明體" charset="-120"/>
              </a:rPr>
              <a:t>Capability Maturity Model Integration (CMMI)</a:t>
            </a:r>
          </a:p>
        </p:txBody>
      </p:sp>
    </p:spTree>
    <p:extLst>
      <p:ext uri="{BB962C8B-B14F-4D97-AF65-F5344CB8AC3E}">
        <p14:creationId xmlns:p14="http://schemas.microsoft.com/office/powerpoint/2010/main" val="749816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3925</Words>
  <Application>Microsoft Office PowerPoint</Application>
  <PresentationFormat>On-screen Show (4:3)</PresentationFormat>
  <Paragraphs>478</Paragraphs>
  <Slides>73</Slides>
  <Notes>7</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0</vt:i4>
      </vt:variant>
      <vt:variant>
        <vt:lpstr>Slide Titles</vt:lpstr>
      </vt:variant>
      <vt:variant>
        <vt:i4>73</vt:i4>
      </vt:variant>
    </vt:vector>
  </HeadingPairs>
  <TitlesOfParts>
    <vt:vector size="88" baseType="lpstr">
      <vt:lpstr>MS PGothic</vt:lpstr>
      <vt:lpstr>SimSun</vt:lpstr>
      <vt:lpstr>Arial</vt:lpstr>
      <vt:lpstr>Calibri</vt:lpstr>
      <vt:lpstr>Calibri Light</vt:lpstr>
      <vt:lpstr>Helvetica</vt:lpstr>
      <vt:lpstr>Palatino</vt:lpstr>
      <vt:lpstr>新細明體</vt:lpstr>
      <vt:lpstr>Symbol</vt:lpstr>
      <vt:lpstr>Tahoma</vt:lpstr>
      <vt:lpstr>Times New Roman</vt:lpstr>
      <vt:lpstr>Verdana</vt:lpstr>
      <vt:lpstr>Wingdings</vt:lpstr>
      <vt:lpstr>Office Theme</vt:lpstr>
      <vt:lpstr>Blueprint</vt:lpstr>
      <vt:lpstr>Process Models</vt:lpstr>
      <vt:lpstr> A Generic Process Model</vt:lpstr>
      <vt:lpstr>Process Flow</vt:lpstr>
      <vt:lpstr>Defining a Framework Activity</vt:lpstr>
      <vt:lpstr>Identifying a Task Set</vt:lpstr>
      <vt:lpstr>Process Patterns</vt:lpstr>
      <vt:lpstr>Process Pattern Types</vt:lpstr>
      <vt:lpstr>Process Assessment and Improvement</vt:lpstr>
      <vt:lpstr>Capability Maturity Model Integration (CMMI)</vt:lpstr>
      <vt:lpstr>Specific Practices</vt:lpstr>
      <vt:lpstr>CMMI Level</vt:lpstr>
      <vt:lpstr>CMMI Level (cont.)</vt:lpstr>
      <vt:lpstr>PowerPoint Presentation</vt:lpstr>
      <vt:lpstr>Software process model</vt:lpstr>
      <vt:lpstr>Build and Fix Model</vt:lpstr>
      <vt:lpstr>Build and Fix Model</vt:lpstr>
      <vt:lpstr>Prescriptive Process Models</vt:lpstr>
      <vt:lpstr>The Waterfall Model/Classical Model/ Linear Model</vt:lpstr>
      <vt:lpstr>Waterfall Model or Classic Life Cycle</vt:lpstr>
      <vt:lpstr>The V-Model</vt:lpstr>
      <vt:lpstr>Advantages of Waterfall model</vt:lpstr>
      <vt:lpstr>Drawbacks of waterfall model</vt:lpstr>
      <vt:lpstr>Incremental Process Model</vt:lpstr>
      <vt:lpstr>The Incremental Model</vt:lpstr>
      <vt:lpstr>The Incremental Model</vt:lpstr>
      <vt:lpstr>Advantages</vt:lpstr>
      <vt:lpstr>Disadvantages</vt:lpstr>
      <vt:lpstr>Evolutionary Process Model</vt:lpstr>
      <vt:lpstr>Evolutionary Models: Prototyping</vt:lpstr>
      <vt:lpstr>Prototyping Model</vt:lpstr>
      <vt:lpstr>Prototyping (cont..)</vt:lpstr>
      <vt:lpstr>Evolutionary Models: The Spiral</vt:lpstr>
      <vt:lpstr>Spiral Model</vt:lpstr>
      <vt:lpstr>Spiral Model</vt:lpstr>
      <vt:lpstr>Spiral Model</vt:lpstr>
      <vt:lpstr>Waterfall vs Spiral Model</vt:lpstr>
      <vt:lpstr>Evolutionary Models: Concurrent</vt:lpstr>
      <vt:lpstr>Concurrent Development Model</vt:lpstr>
      <vt:lpstr>Evolutionary Processes</vt:lpstr>
      <vt:lpstr>Still Other Process Models</vt:lpstr>
      <vt:lpstr>Component Based Development</vt:lpstr>
      <vt:lpstr>SDLC: Component Based Development</vt:lpstr>
      <vt:lpstr>CBD model (cont.)</vt:lpstr>
      <vt:lpstr>CBD model (cont.) </vt:lpstr>
      <vt:lpstr>Unified Process</vt:lpstr>
      <vt:lpstr>3 Key Aspects of UP</vt:lpstr>
      <vt:lpstr>Use-Case Driven</vt:lpstr>
      <vt:lpstr>3 Terminologies</vt:lpstr>
      <vt:lpstr>Initiate AND bind</vt:lpstr>
      <vt:lpstr>II. Architecture-Centric</vt:lpstr>
      <vt:lpstr>Use case &amp; Architecture</vt:lpstr>
      <vt:lpstr>III. Iterative and Incremental ??</vt:lpstr>
      <vt:lpstr>Benefits to controlled iteration</vt:lpstr>
      <vt:lpstr>The Unified Process (UP)</vt:lpstr>
      <vt:lpstr>UP Phases</vt:lpstr>
      <vt:lpstr>UP Work Products</vt:lpstr>
      <vt:lpstr>Inception Phase</vt:lpstr>
      <vt:lpstr>Elaboration Phase</vt:lpstr>
      <vt:lpstr>Construction Phase</vt:lpstr>
      <vt:lpstr>Transition Phase</vt:lpstr>
      <vt:lpstr>Production Phase</vt:lpstr>
      <vt:lpstr>UP strengths</vt:lpstr>
      <vt:lpstr>UP weaknesses</vt:lpstr>
      <vt:lpstr>Unified Process Work Products</vt:lpstr>
      <vt:lpstr>Workflows of the UP</vt:lpstr>
      <vt:lpstr>Business Modeling Workflow</vt:lpstr>
      <vt:lpstr>Requirements Workflow</vt:lpstr>
      <vt:lpstr>Design Workflow</vt:lpstr>
      <vt:lpstr>Implementation Workflow</vt:lpstr>
      <vt:lpstr>Test Workflow</vt:lpstr>
      <vt:lpstr>Project Management Workflow</vt:lpstr>
      <vt:lpstr>Configuration and Change Management Workflow</vt:lpstr>
      <vt:lpstr>Environment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Ramachandra Reddy</dc:creator>
  <cp:lastModifiedBy>Windows User</cp:lastModifiedBy>
  <cp:revision>155</cp:revision>
  <dcterms:created xsi:type="dcterms:W3CDTF">2019-07-22T17:02:15Z</dcterms:created>
  <dcterms:modified xsi:type="dcterms:W3CDTF">2021-02-09T05:25:23Z</dcterms:modified>
</cp:coreProperties>
</file>