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0"/>
  </p:notesMasterIdLst>
  <p:sldIdLst>
    <p:sldId id="444" r:id="rId3"/>
    <p:sldId id="397" r:id="rId4"/>
    <p:sldId id="398" r:id="rId5"/>
    <p:sldId id="399" r:id="rId6"/>
    <p:sldId id="400" r:id="rId7"/>
    <p:sldId id="401" r:id="rId8"/>
    <p:sldId id="402" r:id="rId9"/>
    <p:sldId id="403" r:id="rId10"/>
    <p:sldId id="404" r:id="rId11"/>
    <p:sldId id="405" r:id="rId12"/>
    <p:sldId id="406" r:id="rId13"/>
    <p:sldId id="407" r:id="rId14"/>
    <p:sldId id="408" r:id="rId15"/>
    <p:sldId id="409" r:id="rId16"/>
    <p:sldId id="410" r:id="rId17"/>
    <p:sldId id="411" r:id="rId18"/>
    <p:sldId id="412" r:id="rId19"/>
    <p:sldId id="413" r:id="rId20"/>
    <p:sldId id="414" r:id="rId21"/>
    <p:sldId id="415" r:id="rId22"/>
    <p:sldId id="416" r:id="rId23"/>
    <p:sldId id="417" r:id="rId24"/>
    <p:sldId id="418" r:id="rId25"/>
    <p:sldId id="419" r:id="rId26"/>
    <p:sldId id="420" r:id="rId27"/>
    <p:sldId id="421" r:id="rId28"/>
    <p:sldId id="422" r:id="rId29"/>
    <p:sldId id="423" r:id="rId30"/>
    <p:sldId id="424" r:id="rId31"/>
    <p:sldId id="425" r:id="rId32"/>
    <p:sldId id="426" r:id="rId33"/>
    <p:sldId id="427" r:id="rId34"/>
    <p:sldId id="428" r:id="rId35"/>
    <p:sldId id="445" r:id="rId36"/>
    <p:sldId id="429" r:id="rId37"/>
    <p:sldId id="431" r:id="rId38"/>
    <p:sldId id="432" r:id="rId39"/>
    <p:sldId id="433" r:id="rId40"/>
    <p:sldId id="434" r:id="rId41"/>
    <p:sldId id="435" r:id="rId42"/>
    <p:sldId id="436" r:id="rId43"/>
    <p:sldId id="437" r:id="rId44"/>
    <p:sldId id="438" r:id="rId45"/>
    <p:sldId id="439" r:id="rId46"/>
    <p:sldId id="440" r:id="rId47"/>
    <p:sldId id="441" r:id="rId48"/>
    <p:sldId id="44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12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3AEB44-40D8-4EB7-B731-5661FF390EB6}" type="datetimeFigureOut">
              <a:rPr lang="en-US" smtClean="0"/>
              <a:t>2/11/2021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1597E-E1FF-4C8D-9F29-24311A373CA7}" type="slidenum">
              <a:rPr lang="en-US" smtClean="0"/>
              <a:t>‹#›</a:t>
            </a:fld>
            <a:endParaRPr lang="en-US"/>
          </a:p>
        </p:txBody>
      </p:sp>
    </p:spTree>
    <p:extLst>
      <p:ext uri="{BB962C8B-B14F-4D97-AF65-F5344CB8AC3E}">
        <p14:creationId xmlns:p14="http://schemas.microsoft.com/office/powerpoint/2010/main" val="76402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Date Placeholder 1"/>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mtClean="0"/>
              <a:t>2013-01-24 </a:t>
            </a:r>
          </a:p>
        </p:txBody>
      </p:sp>
      <p:sp>
        <p:nvSpPr>
          <p:cNvPr id="46083" name="Slide Number Placeholder 2"/>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fld id="{97E2301B-C502-405E-96DB-55157217AA39}" type="slidenum">
              <a:rPr lang="en-US" altLang="en-US" smtClean="0"/>
              <a:pPr eaLnBrk="1" hangingPunct="1">
                <a:spcBef>
                  <a:spcPct val="50000"/>
                </a:spcBef>
              </a:pPr>
              <a:t>41</a:t>
            </a:fld>
            <a:endParaRPr lang="en-US" altLang="en-US" smtClean="0"/>
          </a:p>
        </p:txBody>
      </p:sp>
      <p:sp>
        <p:nvSpPr>
          <p:cNvPr id="46084" name="Header Placeholder 3"/>
          <p:cNvSpPr>
            <a:spLocks noGrp="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mtClean="0"/>
              <a:t> </a:t>
            </a:r>
          </a:p>
        </p:txBody>
      </p:sp>
      <p:sp>
        <p:nvSpPr>
          <p:cNvPr id="46085" name="Footer Placeholder 5"/>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mtClean="0"/>
              <a:t> </a:t>
            </a:r>
          </a:p>
        </p:txBody>
      </p:sp>
      <p:sp>
        <p:nvSpPr>
          <p:cNvPr id="46086" name="Rectangle 2"/>
          <p:cNvSpPr>
            <a:spLocks noGrp="1" noRot="1" noChangeAspect="1" noChangeArrowheads="1" noTextEdit="1"/>
          </p:cNvSpPr>
          <p:nvPr>
            <p:ph type="sldImg"/>
          </p:nvPr>
        </p:nvSpPr>
        <p:spPr>
          <a:xfrm>
            <a:off x="938213" y="750888"/>
            <a:ext cx="5010150" cy="3757612"/>
          </a:xfrm>
          <a:ln/>
        </p:spPr>
      </p:sp>
      <p:sp>
        <p:nvSpPr>
          <p:cNvPr id="460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en-US" altLang="en-US" smtClean="0"/>
          </a:p>
        </p:txBody>
      </p:sp>
    </p:spTree>
    <p:extLst>
      <p:ext uri="{BB962C8B-B14F-4D97-AF65-F5344CB8AC3E}">
        <p14:creationId xmlns:p14="http://schemas.microsoft.com/office/powerpoint/2010/main" val="1230901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Date Placeholder 1"/>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mtClean="0"/>
              <a:t>2013-01-24 </a:t>
            </a:r>
          </a:p>
        </p:txBody>
      </p:sp>
      <p:sp>
        <p:nvSpPr>
          <p:cNvPr id="48131" name="Slide Number Placeholder 2"/>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fld id="{88B8258C-35E0-46F3-BFC4-62820D21503D}" type="slidenum">
              <a:rPr lang="en-US" altLang="en-US" smtClean="0"/>
              <a:pPr eaLnBrk="1" hangingPunct="1">
                <a:spcBef>
                  <a:spcPct val="50000"/>
                </a:spcBef>
              </a:pPr>
              <a:t>42</a:t>
            </a:fld>
            <a:endParaRPr lang="en-US" altLang="en-US" smtClean="0"/>
          </a:p>
        </p:txBody>
      </p:sp>
      <p:sp>
        <p:nvSpPr>
          <p:cNvPr id="48132" name="Header Placeholder 3"/>
          <p:cNvSpPr>
            <a:spLocks noGrp="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mtClean="0"/>
              <a:t> </a:t>
            </a:r>
          </a:p>
        </p:txBody>
      </p:sp>
      <p:sp>
        <p:nvSpPr>
          <p:cNvPr id="48133" name="Footer Placeholder 5"/>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mtClean="0"/>
              <a:t> </a:t>
            </a:r>
          </a:p>
        </p:txBody>
      </p:sp>
      <p:sp>
        <p:nvSpPr>
          <p:cNvPr id="48134" name="Rectangle 2"/>
          <p:cNvSpPr>
            <a:spLocks noGrp="1" noRot="1" noChangeAspect="1" noChangeArrowheads="1" noTextEdit="1"/>
          </p:cNvSpPr>
          <p:nvPr>
            <p:ph type="sldImg"/>
          </p:nvPr>
        </p:nvSpPr>
        <p:spPr>
          <a:xfrm>
            <a:off x="938213" y="750888"/>
            <a:ext cx="5010150" cy="3757612"/>
          </a:xfrm>
          <a:ln/>
        </p:spPr>
      </p:sp>
      <p:sp>
        <p:nvSpPr>
          <p:cNvPr id="481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en-US" altLang="en-US" smtClean="0"/>
          </a:p>
        </p:txBody>
      </p:sp>
    </p:spTree>
    <p:extLst>
      <p:ext uri="{BB962C8B-B14F-4D97-AF65-F5344CB8AC3E}">
        <p14:creationId xmlns:p14="http://schemas.microsoft.com/office/powerpoint/2010/main" val="1360509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Date Placeholder 1"/>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mtClean="0"/>
              <a:t>2013-01-24 </a:t>
            </a:r>
          </a:p>
        </p:txBody>
      </p:sp>
      <p:sp>
        <p:nvSpPr>
          <p:cNvPr id="50179" name="Slide Number Placeholder 2"/>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fld id="{A3393C9C-3EC4-48E0-AF36-69DC620C95BF}" type="slidenum">
              <a:rPr lang="en-US" altLang="en-US" smtClean="0"/>
              <a:pPr eaLnBrk="1" hangingPunct="1">
                <a:spcBef>
                  <a:spcPct val="50000"/>
                </a:spcBef>
              </a:pPr>
              <a:t>43</a:t>
            </a:fld>
            <a:endParaRPr lang="en-US" altLang="en-US" smtClean="0"/>
          </a:p>
        </p:txBody>
      </p:sp>
      <p:sp>
        <p:nvSpPr>
          <p:cNvPr id="50180" name="Header Placeholder 3"/>
          <p:cNvSpPr>
            <a:spLocks noGrp="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mtClean="0"/>
              <a:t> </a:t>
            </a:r>
          </a:p>
        </p:txBody>
      </p:sp>
      <p:sp>
        <p:nvSpPr>
          <p:cNvPr id="50181" name="Footer Placeholder 5"/>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mtClean="0"/>
              <a:t> </a:t>
            </a:r>
          </a:p>
        </p:txBody>
      </p:sp>
      <p:sp>
        <p:nvSpPr>
          <p:cNvPr id="50182" name="Rectangle 2"/>
          <p:cNvSpPr>
            <a:spLocks noGrp="1" noRot="1" noChangeAspect="1" noChangeArrowheads="1" noTextEdit="1"/>
          </p:cNvSpPr>
          <p:nvPr>
            <p:ph type="sldImg"/>
          </p:nvPr>
        </p:nvSpPr>
        <p:spPr>
          <a:xfrm>
            <a:off x="938213" y="750888"/>
            <a:ext cx="5010150" cy="3757612"/>
          </a:xfrm>
          <a:ln/>
        </p:spPr>
      </p:sp>
      <p:sp>
        <p:nvSpPr>
          <p:cNvPr id="501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en-US" altLang="en-US" smtClean="0"/>
          </a:p>
        </p:txBody>
      </p:sp>
    </p:spTree>
    <p:extLst>
      <p:ext uri="{BB962C8B-B14F-4D97-AF65-F5344CB8AC3E}">
        <p14:creationId xmlns:p14="http://schemas.microsoft.com/office/powerpoint/2010/main" val="3232832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The Burndown Chart</a:t>
            </a:r>
            <a:r>
              <a:rPr lang="en-US" altLang="en-US" smtClean="0"/>
              <a:t> tracks your progress in the sprint. It measures the amount of work remaining in the sprint, or the estimated amount of work remaining in the sprint. It lets the team see at a glance if they are on track to deliver the sprint backlog.</a:t>
            </a:r>
          </a:p>
          <a:p>
            <a:pPr eaLnBrk="1" hangingPunct="1"/>
            <a:endParaRPr lang="en-US" altLang="en-US" smtClean="0"/>
          </a:p>
        </p:txBody>
      </p:sp>
      <p:sp>
        <p:nvSpPr>
          <p:cNvPr id="52228" name="Date Placeholder 3"/>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mtClean="0"/>
              <a:t>2013-01-24 </a:t>
            </a:r>
          </a:p>
        </p:txBody>
      </p:sp>
      <p:sp>
        <p:nvSpPr>
          <p:cNvPr id="52229"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fld id="{D8FF596C-3075-4F62-9A48-483F41FE4D4C}" type="slidenum">
              <a:rPr lang="en-US" altLang="en-US" smtClean="0"/>
              <a:pPr eaLnBrk="1" hangingPunct="1">
                <a:spcBef>
                  <a:spcPct val="50000"/>
                </a:spcBef>
              </a:pPr>
              <a:t>44</a:t>
            </a:fld>
            <a:endParaRPr lang="en-US" altLang="en-US" smtClean="0"/>
          </a:p>
        </p:txBody>
      </p:sp>
      <p:sp>
        <p:nvSpPr>
          <p:cNvPr id="52230" name="Header Placeholder 5"/>
          <p:cNvSpPr>
            <a:spLocks noGrp="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mtClean="0"/>
              <a:t> </a:t>
            </a:r>
          </a:p>
        </p:txBody>
      </p:sp>
      <p:sp>
        <p:nvSpPr>
          <p:cNvPr id="52231" name="Footer Placeholder 6"/>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mtClean="0"/>
              <a:t> </a:t>
            </a:r>
          </a:p>
        </p:txBody>
      </p:sp>
    </p:spTree>
    <p:extLst>
      <p:ext uri="{BB962C8B-B14F-4D97-AF65-F5344CB8AC3E}">
        <p14:creationId xmlns:p14="http://schemas.microsoft.com/office/powerpoint/2010/main" val="737288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CED41-01AB-4B29-A99E-1848753D82E1}"/>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110348-9B6C-46FE-854F-FECFD37A181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BDF41A-1D0C-4570-8472-911E50488E1C}"/>
              </a:ext>
            </a:extLst>
          </p:cNvPr>
          <p:cNvSpPr>
            <a:spLocks noGrp="1"/>
          </p:cNvSpPr>
          <p:nvPr>
            <p:ph type="dt" sz="half" idx="10"/>
          </p:nvPr>
        </p:nvSpPr>
        <p:spPr/>
        <p:txBody>
          <a:bodyPr/>
          <a:lstStyle/>
          <a:p>
            <a:fld id="{8A16383A-35EE-488C-BB3C-F503CDC8DD63}" type="datetimeFigureOut">
              <a:rPr lang="en-US" smtClean="0"/>
              <a:t>2/11/2021</a:t>
            </a:fld>
            <a:endParaRPr lang="en-US"/>
          </a:p>
        </p:txBody>
      </p:sp>
      <p:sp>
        <p:nvSpPr>
          <p:cNvPr id="5" name="Footer Placeholder 4">
            <a:extLst>
              <a:ext uri="{FF2B5EF4-FFF2-40B4-BE49-F238E27FC236}">
                <a16:creationId xmlns:a16="http://schemas.microsoft.com/office/drawing/2014/main" id="{016EB5B2-AFF9-44F3-A4A4-16078FDB7A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A500F-2CE3-4B6C-ACA7-CD5FE8CD9DC0}"/>
              </a:ext>
            </a:extLst>
          </p:cNvPr>
          <p:cNvSpPr>
            <a:spLocks noGrp="1"/>
          </p:cNvSpPr>
          <p:nvPr>
            <p:ph type="sldNum" sz="quarter" idx="12"/>
          </p:nvPr>
        </p:nvSpPr>
        <p:spPr/>
        <p:txBody>
          <a:bodyPr/>
          <a:lstStyle/>
          <a:p>
            <a:fld id="{0D5AEDC4-6F29-431C-B5BC-AC3C184C3ABC}" type="slidenum">
              <a:rPr lang="en-US" smtClean="0"/>
              <a:t>‹#›</a:t>
            </a:fld>
            <a:endParaRPr lang="en-US"/>
          </a:p>
        </p:txBody>
      </p:sp>
    </p:spTree>
    <p:extLst>
      <p:ext uri="{BB962C8B-B14F-4D97-AF65-F5344CB8AC3E}">
        <p14:creationId xmlns:p14="http://schemas.microsoft.com/office/powerpoint/2010/main" val="3030035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04AD-79A7-402F-8EEE-B02FBC9FD3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803460-19E0-4484-94E7-F6FC11B7BE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88A0A8-0865-41DD-A165-5A4978A5C9F2}"/>
              </a:ext>
            </a:extLst>
          </p:cNvPr>
          <p:cNvSpPr>
            <a:spLocks noGrp="1"/>
          </p:cNvSpPr>
          <p:nvPr>
            <p:ph type="dt" sz="half" idx="10"/>
          </p:nvPr>
        </p:nvSpPr>
        <p:spPr/>
        <p:txBody>
          <a:bodyPr/>
          <a:lstStyle/>
          <a:p>
            <a:fld id="{8A16383A-35EE-488C-BB3C-F503CDC8DD63}" type="datetimeFigureOut">
              <a:rPr lang="en-US" smtClean="0"/>
              <a:t>2/11/2021</a:t>
            </a:fld>
            <a:endParaRPr lang="en-US"/>
          </a:p>
        </p:txBody>
      </p:sp>
      <p:sp>
        <p:nvSpPr>
          <p:cNvPr id="5" name="Footer Placeholder 4">
            <a:extLst>
              <a:ext uri="{FF2B5EF4-FFF2-40B4-BE49-F238E27FC236}">
                <a16:creationId xmlns:a16="http://schemas.microsoft.com/office/drawing/2014/main" id="{62D6A6C8-F36C-4EBC-AB67-46691ECA0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700A0A-817C-4D72-8DDF-F76ACDDCE198}"/>
              </a:ext>
            </a:extLst>
          </p:cNvPr>
          <p:cNvSpPr>
            <a:spLocks noGrp="1"/>
          </p:cNvSpPr>
          <p:nvPr>
            <p:ph type="sldNum" sz="quarter" idx="12"/>
          </p:nvPr>
        </p:nvSpPr>
        <p:spPr/>
        <p:txBody>
          <a:bodyPr/>
          <a:lstStyle/>
          <a:p>
            <a:fld id="{0D5AEDC4-6F29-431C-B5BC-AC3C184C3ABC}" type="slidenum">
              <a:rPr lang="en-US" smtClean="0"/>
              <a:t>‹#›</a:t>
            </a:fld>
            <a:endParaRPr lang="en-US"/>
          </a:p>
        </p:txBody>
      </p:sp>
    </p:spTree>
    <p:extLst>
      <p:ext uri="{BB962C8B-B14F-4D97-AF65-F5344CB8AC3E}">
        <p14:creationId xmlns:p14="http://schemas.microsoft.com/office/powerpoint/2010/main" val="2716423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C31B88-E265-4340-83AA-4A4071038DB0}"/>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55EACB-113E-4697-8009-24D00678C4F0}"/>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B53715-F2FD-4A0D-B89B-9DF70DFE2697}"/>
              </a:ext>
            </a:extLst>
          </p:cNvPr>
          <p:cNvSpPr>
            <a:spLocks noGrp="1"/>
          </p:cNvSpPr>
          <p:nvPr>
            <p:ph type="dt" sz="half" idx="10"/>
          </p:nvPr>
        </p:nvSpPr>
        <p:spPr/>
        <p:txBody>
          <a:bodyPr/>
          <a:lstStyle/>
          <a:p>
            <a:fld id="{8A16383A-35EE-488C-BB3C-F503CDC8DD63}" type="datetimeFigureOut">
              <a:rPr lang="en-US" smtClean="0"/>
              <a:t>2/11/2021</a:t>
            </a:fld>
            <a:endParaRPr lang="en-US"/>
          </a:p>
        </p:txBody>
      </p:sp>
      <p:sp>
        <p:nvSpPr>
          <p:cNvPr id="5" name="Footer Placeholder 4">
            <a:extLst>
              <a:ext uri="{FF2B5EF4-FFF2-40B4-BE49-F238E27FC236}">
                <a16:creationId xmlns:a16="http://schemas.microsoft.com/office/drawing/2014/main" id="{70127BAE-3255-4ABB-B00F-66F970075F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0C1E5-C639-44B2-A77F-B671C24B8DE2}"/>
              </a:ext>
            </a:extLst>
          </p:cNvPr>
          <p:cNvSpPr>
            <a:spLocks noGrp="1"/>
          </p:cNvSpPr>
          <p:nvPr>
            <p:ph type="sldNum" sz="quarter" idx="12"/>
          </p:nvPr>
        </p:nvSpPr>
        <p:spPr/>
        <p:txBody>
          <a:bodyPr/>
          <a:lstStyle/>
          <a:p>
            <a:fld id="{0D5AEDC4-6F29-431C-B5BC-AC3C184C3ABC}" type="slidenum">
              <a:rPr lang="en-US" smtClean="0"/>
              <a:t>‹#›</a:t>
            </a:fld>
            <a:endParaRPr lang="en-US"/>
          </a:p>
        </p:txBody>
      </p:sp>
    </p:spTree>
    <p:extLst>
      <p:ext uri="{BB962C8B-B14F-4D97-AF65-F5344CB8AC3E}">
        <p14:creationId xmlns:p14="http://schemas.microsoft.com/office/powerpoint/2010/main" val="1409750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064E92D-50F0-4E45-BBE1-22C8433CF810}"/>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5267B09C-0828-4E90-BA46-94D751A50447}"/>
                </a:ext>
              </a:extLst>
            </p:cNvPr>
            <p:cNvGrpSpPr>
              <a:grpSpLocks/>
            </p:cNvGrpSpPr>
            <p:nvPr/>
          </p:nvGrpSpPr>
          <p:grpSpPr bwMode="auto">
            <a:xfrm>
              <a:off x="0" y="0"/>
              <a:ext cx="5760" cy="4320"/>
              <a:chOff x="0" y="0"/>
              <a:chExt cx="5760" cy="4320"/>
            </a:xfrm>
          </p:grpSpPr>
          <p:sp>
            <p:nvSpPr>
              <p:cNvPr id="15" name="Rectangle 4">
                <a:extLst>
                  <a:ext uri="{FF2B5EF4-FFF2-40B4-BE49-F238E27FC236}">
                    <a16:creationId xmlns:a16="http://schemas.microsoft.com/office/drawing/2014/main" id="{9F15B253-C1BF-477A-8821-3F3E7A3C219B}"/>
                  </a:ext>
                </a:extLst>
              </p:cNvPr>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ltLang="en-US" sz="2400"/>
              </a:p>
            </p:txBody>
          </p:sp>
          <p:grpSp>
            <p:nvGrpSpPr>
              <p:cNvPr id="16" name="Group 5">
                <a:extLst>
                  <a:ext uri="{FF2B5EF4-FFF2-40B4-BE49-F238E27FC236}">
                    <a16:creationId xmlns:a16="http://schemas.microsoft.com/office/drawing/2014/main" id="{6452F69C-CA9E-4F9A-B27A-12527F1E2B3F}"/>
                  </a:ext>
                </a:extLst>
              </p:cNvPr>
              <p:cNvGrpSpPr>
                <a:grpSpLocks/>
              </p:cNvGrpSpPr>
              <p:nvPr userDrawn="1"/>
            </p:nvGrpSpPr>
            <p:grpSpPr bwMode="auto">
              <a:xfrm>
                <a:off x="0" y="0"/>
                <a:ext cx="5760" cy="4320"/>
                <a:chOff x="0" y="0"/>
                <a:chExt cx="5760" cy="4320"/>
              </a:xfrm>
            </p:grpSpPr>
            <p:sp>
              <p:nvSpPr>
                <p:cNvPr id="18" name="Line 6">
                  <a:extLst>
                    <a:ext uri="{FF2B5EF4-FFF2-40B4-BE49-F238E27FC236}">
                      <a16:creationId xmlns:a16="http://schemas.microsoft.com/office/drawing/2014/main" id="{8F83D198-E188-4C47-B6DA-2D0BBA6E18F8}"/>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9" name="Line 7">
                  <a:extLst>
                    <a:ext uri="{FF2B5EF4-FFF2-40B4-BE49-F238E27FC236}">
                      <a16:creationId xmlns:a16="http://schemas.microsoft.com/office/drawing/2014/main" id="{EF018C32-B16A-4B1D-9FC7-94D3B9725E59}"/>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0" name="Line 8">
                  <a:extLst>
                    <a:ext uri="{FF2B5EF4-FFF2-40B4-BE49-F238E27FC236}">
                      <a16:creationId xmlns:a16="http://schemas.microsoft.com/office/drawing/2014/main" id="{A1B9363C-F879-40E2-AEE0-0BF4F0E1390E}"/>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1" name="Line 9">
                  <a:extLst>
                    <a:ext uri="{FF2B5EF4-FFF2-40B4-BE49-F238E27FC236}">
                      <a16:creationId xmlns:a16="http://schemas.microsoft.com/office/drawing/2014/main" id="{36F04FA4-06E0-44CA-B0F2-CD193FA83712}"/>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2" name="Line 10">
                  <a:extLst>
                    <a:ext uri="{FF2B5EF4-FFF2-40B4-BE49-F238E27FC236}">
                      <a16:creationId xmlns:a16="http://schemas.microsoft.com/office/drawing/2014/main" id="{03730F64-C0E3-4BD6-A881-E9C85218CD09}"/>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3" name="Line 11">
                  <a:extLst>
                    <a:ext uri="{FF2B5EF4-FFF2-40B4-BE49-F238E27FC236}">
                      <a16:creationId xmlns:a16="http://schemas.microsoft.com/office/drawing/2014/main" id="{DE50A97C-6703-4DE2-A7F7-EFA50F0FC5B0}"/>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4" name="Line 12">
                  <a:extLst>
                    <a:ext uri="{FF2B5EF4-FFF2-40B4-BE49-F238E27FC236}">
                      <a16:creationId xmlns:a16="http://schemas.microsoft.com/office/drawing/2014/main" id="{2917BC26-72A7-46E3-AFD9-C9AF12901CE1}"/>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5" name="Line 13">
                  <a:extLst>
                    <a:ext uri="{FF2B5EF4-FFF2-40B4-BE49-F238E27FC236}">
                      <a16:creationId xmlns:a16="http://schemas.microsoft.com/office/drawing/2014/main" id="{633B397A-7903-43AD-A485-B2490BDEA4AD}"/>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6" name="Line 14">
                  <a:extLst>
                    <a:ext uri="{FF2B5EF4-FFF2-40B4-BE49-F238E27FC236}">
                      <a16:creationId xmlns:a16="http://schemas.microsoft.com/office/drawing/2014/main" id="{0D27713A-76F2-4E23-B5AF-A7BC10DFBC01}"/>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7" name="Line 15">
                  <a:extLst>
                    <a:ext uri="{FF2B5EF4-FFF2-40B4-BE49-F238E27FC236}">
                      <a16:creationId xmlns:a16="http://schemas.microsoft.com/office/drawing/2014/main" id="{613F2CC3-E70F-4D13-A3C3-C0116404E48B}"/>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8" name="Line 16">
                  <a:extLst>
                    <a:ext uri="{FF2B5EF4-FFF2-40B4-BE49-F238E27FC236}">
                      <a16:creationId xmlns:a16="http://schemas.microsoft.com/office/drawing/2014/main" id="{42E8AF54-1674-48BC-8B62-30BDB45ABC2C}"/>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9" name="Line 17">
                  <a:extLst>
                    <a:ext uri="{FF2B5EF4-FFF2-40B4-BE49-F238E27FC236}">
                      <a16:creationId xmlns:a16="http://schemas.microsoft.com/office/drawing/2014/main" id="{BC4291CA-7C6A-49BF-B389-666E7E0A48F0}"/>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 name="Line 18">
                  <a:extLst>
                    <a:ext uri="{FF2B5EF4-FFF2-40B4-BE49-F238E27FC236}">
                      <a16:creationId xmlns:a16="http://schemas.microsoft.com/office/drawing/2014/main" id="{317DD766-077A-4FA3-B369-8833DAEE5A27}"/>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 name="Line 19">
                  <a:extLst>
                    <a:ext uri="{FF2B5EF4-FFF2-40B4-BE49-F238E27FC236}">
                      <a16:creationId xmlns:a16="http://schemas.microsoft.com/office/drawing/2014/main" id="{BEC7B253-2DD4-4C62-98AF-4322F36055B1}"/>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2" name="Line 20">
                  <a:extLst>
                    <a:ext uri="{FF2B5EF4-FFF2-40B4-BE49-F238E27FC236}">
                      <a16:creationId xmlns:a16="http://schemas.microsoft.com/office/drawing/2014/main" id="{6E866C1A-0CA2-4D51-BCFA-CF857EE3F07B}"/>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 name="Line 21">
                  <a:extLst>
                    <a:ext uri="{FF2B5EF4-FFF2-40B4-BE49-F238E27FC236}">
                      <a16:creationId xmlns:a16="http://schemas.microsoft.com/office/drawing/2014/main" id="{B42E561A-23EB-402F-BD5D-96D991857B49}"/>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4" name="Line 22">
                  <a:extLst>
                    <a:ext uri="{FF2B5EF4-FFF2-40B4-BE49-F238E27FC236}">
                      <a16:creationId xmlns:a16="http://schemas.microsoft.com/office/drawing/2014/main" id="{D9B9A9A1-7DBD-4661-AF31-C45068F9E828}"/>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5" name="Line 23">
                  <a:extLst>
                    <a:ext uri="{FF2B5EF4-FFF2-40B4-BE49-F238E27FC236}">
                      <a16:creationId xmlns:a16="http://schemas.microsoft.com/office/drawing/2014/main" id="{4369D462-2354-48C7-9526-443ED2DBE0A5}"/>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6" name="Line 24">
                  <a:extLst>
                    <a:ext uri="{FF2B5EF4-FFF2-40B4-BE49-F238E27FC236}">
                      <a16:creationId xmlns:a16="http://schemas.microsoft.com/office/drawing/2014/main" id="{EB8AC191-E6C6-4D24-ACCB-D4466F97E8A6}"/>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7" name="Line 25">
                  <a:extLst>
                    <a:ext uri="{FF2B5EF4-FFF2-40B4-BE49-F238E27FC236}">
                      <a16:creationId xmlns:a16="http://schemas.microsoft.com/office/drawing/2014/main" id="{AED62E05-52BD-4A7D-89FD-AF483142AC8F}"/>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8" name="Line 26">
                  <a:extLst>
                    <a:ext uri="{FF2B5EF4-FFF2-40B4-BE49-F238E27FC236}">
                      <a16:creationId xmlns:a16="http://schemas.microsoft.com/office/drawing/2014/main" id="{AF3016B4-4275-4E95-A961-6ECEF998828E}"/>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 name="Line 27">
                  <a:extLst>
                    <a:ext uri="{FF2B5EF4-FFF2-40B4-BE49-F238E27FC236}">
                      <a16:creationId xmlns:a16="http://schemas.microsoft.com/office/drawing/2014/main" id="{1B46BAAE-CCEB-4440-BFA6-247D204617E0}"/>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0" name="Line 28">
                  <a:extLst>
                    <a:ext uri="{FF2B5EF4-FFF2-40B4-BE49-F238E27FC236}">
                      <a16:creationId xmlns:a16="http://schemas.microsoft.com/office/drawing/2014/main" id="{CD2920CA-22E7-4E96-BE2F-9C0A9B180554}"/>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1" name="Line 29">
                  <a:extLst>
                    <a:ext uri="{FF2B5EF4-FFF2-40B4-BE49-F238E27FC236}">
                      <a16:creationId xmlns:a16="http://schemas.microsoft.com/office/drawing/2014/main" id="{4B1CBA9A-A6B8-49DE-B242-6877B2CFA42C}"/>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2" name="Line 30">
                  <a:extLst>
                    <a:ext uri="{FF2B5EF4-FFF2-40B4-BE49-F238E27FC236}">
                      <a16:creationId xmlns:a16="http://schemas.microsoft.com/office/drawing/2014/main" id="{15F580CB-B0D0-45F9-BC6A-9F414FD2D43C}"/>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3" name="Line 31">
                  <a:extLst>
                    <a:ext uri="{FF2B5EF4-FFF2-40B4-BE49-F238E27FC236}">
                      <a16:creationId xmlns:a16="http://schemas.microsoft.com/office/drawing/2014/main" id="{2A25AF7E-89F1-4590-92C2-D927EEA7616A}"/>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4" name="Line 32">
                  <a:extLst>
                    <a:ext uri="{FF2B5EF4-FFF2-40B4-BE49-F238E27FC236}">
                      <a16:creationId xmlns:a16="http://schemas.microsoft.com/office/drawing/2014/main" id="{53EA9824-A885-49E3-86E3-2A2FDA80717D}"/>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5" name="Line 33">
                  <a:extLst>
                    <a:ext uri="{FF2B5EF4-FFF2-40B4-BE49-F238E27FC236}">
                      <a16:creationId xmlns:a16="http://schemas.microsoft.com/office/drawing/2014/main" id="{05B24864-4F9E-4C52-956E-FAE918858E56}"/>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6" name="Line 34">
                  <a:extLst>
                    <a:ext uri="{FF2B5EF4-FFF2-40B4-BE49-F238E27FC236}">
                      <a16:creationId xmlns:a16="http://schemas.microsoft.com/office/drawing/2014/main" id="{4EA3FA0B-7EFE-4145-860D-A670AF3B854E}"/>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7" name="Line 35">
                  <a:extLst>
                    <a:ext uri="{FF2B5EF4-FFF2-40B4-BE49-F238E27FC236}">
                      <a16:creationId xmlns:a16="http://schemas.microsoft.com/office/drawing/2014/main" id="{F0904362-7505-486F-8E61-C7C7DEDB19DB}"/>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8" name="Line 36">
                  <a:extLst>
                    <a:ext uri="{FF2B5EF4-FFF2-40B4-BE49-F238E27FC236}">
                      <a16:creationId xmlns:a16="http://schemas.microsoft.com/office/drawing/2014/main" id="{B22136DF-14CF-4E89-B7F9-38C797B6C6D1}"/>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9" name="Line 37">
                  <a:extLst>
                    <a:ext uri="{FF2B5EF4-FFF2-40B4-BE49-F238E27FC236}">
                      <a16:creationId xmlns:a16="http://schemas.microsoft.com/office/drawing/2014/main" id="{E50D898C-1EF0-4CED-A379-A12AF70E94C0}"/>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0" name="Line 38">
                  <a:extLst>
                    <a:ext uri="{FF2B5EF4-FFF2-40B4-BE49-F238E27FC236}">
                      <a16:creationId xmlns:a16="http://schemas.microsoft.com/office/drawing/2014/main" id="{183C691F-7DC3-410B-89A8-F86C7E514252}"/>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1" name="Line 39">
                  <a:extLst>
                    <a:ext uri="{FF2B5EF4-FFF2-40B4-BE49-F238E27FC236}">
                      <a16:creationId xmlns:a16="http://schemas.microsoft.com/office/drawing/2014/main" id="{28580651-FD4E-4C17-A9EB-27A6C84E9BF6}"/>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2" name="Line 40">
                  <a:extLst>
                    <a:ext uri="{FF2B5EF4-FFF2-40B4-BE49-F238E27FC236}">
                      <a16:creationId xmlns:a16="http://schemas.microsoft.com/office/drawing/2014/main" id="{EE171FF5-E11F-4FD4-AC71-AA75C18F969C}"/>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 name="Line 41">
                  <a:extLst>
                    <a:ext uri="{FF2B5EF4-FFF2-40B4-BE49-F238E27FC236}">
                      <a16:creationId xmlns:a16="http://schemas.microsoft.com/office/drawing/2014/main" id="{DD9D9A09-186A-4943-9E59-676D65D8493C}"/>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 name="Line 42">
                  <a:extLst>
                    <a:ext uri="{FF2B5EF4-FFF2-40B4-BE49-F238E27FC236}">
                      <a16:creationId xmlns:a16="http://schemas.microsoft.com/office/drawing/2014/main" id="{7515E458-C3CC-47D8-82AB-784A63AE8FA2}"/>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5" name="Line 43">
                  <a:extLst>
                    <a:ext uri="{FF2B5EF4-FFF2-40B4-BE49-F238E27FC236}">
                      <a16:creationId xmlns:a16="http://schemas.microsoft.com/office/drawing/2014/main" id="{3E342BED-2257-4BB3-825B-B7410793C9EC}"/>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6" name="Line 44">
                  <a:extLst>
                    <a:ext uri="{FF2B5EF4-FFF2-40B4-BE49-F238E27FC236}">
                      <a16:creationId xmlns:a16="http://schemas.microsoft.com/office/drawing/2014/main" id="{9170B741-7F4E-48C6-84C6-42A85E1D299E}"/>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7" name="Line 45">
                  <a:extLst>
                    <a:ext uri="{FF2B5EF4-FFF2-40B4-BE49-F238E27FC236}">
                      <a16:creationId xmlns:a16="http://schemas.microsoft.com/office/drawing/2014/main" id="{6D2B70D6-0E1A-45A5-BB69-98CCB851F1F7}"/>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8" name="Line 46">
                  <a:extLst>
                    <a:ext uri="{FF2B5EF4-FFF2-40B4-BE49-F238E27FC236}">
                      <a16:creationId xmlns:a16="http://schemas.microsoft.com/office/drawing/2014/main" id="{A63C4761-DD42-4AF2-B13D-290F90B7A671}"/>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9" name="Line 47">
                  <a:extLst>
                    <a:ext uri="{FF2B5EF4-FFF2-40B4-BE49-F238E27FC236}">
                      <a16:creationId xmlns:a16="http://schemas.microsoft.com/office/drawing/2014/main" id="{4FAC6DAF-1C9C-469D-AAFE-F170B3AC9B52}"/>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0" name="Line 48">
                  <a:extLst>
                    <a:ext uri="{FF2B5EF4-FFF2-40B4-BE49-F238E27FC236}">
                      <a16:creationId xmlns:a16="http://schemas.microsoft.com/office/drawing/2014/main" id="{C73CBFEA-62F3-488C-8589-9297762149B4}"/>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1" name="Line 49">
                  <a:extLst>
                    <a:ext uri="{FF2B5EF4-FFF2-40B4-BE49-F238E27FC236}">
                      <a16:creationId xmlns:a16="http://schemas.microsoft.com/office/drawing/2014/main" id="{77D0EDA5-0F24-4B35-85F7-58DA374F1CD7}"/>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2" name="Line 50">
                  <a:extLst>
                    <a:ext uri="{FF2B5EF4-FFF2-40B4-BE49-F238E27FC236}">
                      <a16:creationId xmlns:a16="http://schemas.microsoft.com/office/drawing/2014/main" id="{AF167C5E-2F10-414C-AA86-A4CC8567AB4C}"/>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3" name="Line 51">
                  <a:extLst>
                    <a:ext uri="{FF2B5EF4-FFF2-40B4-BE49-F238E27FC236}">
                      <a16:creationId xmlns:a16="http://schemas.microsoft.com/office/drawing/2014/main" id="{C3EC9BED-885B-4E2B-9EA8-FC71ABE88D10}"/>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4" name="Line 52">
                  <a:extLst>
                    <a:ext uri="{FF2B5EF4-FFF2-40B4-BE49-F238E27FC236}">
                      <a16:creationId xmlns:a16="http://schemas.microsoft.com/office/drawing/2014/main" id="{F6706049-1F9E-4E00-980A-423B76532F6A}"/>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5" name="Line 53">
                  <a:extLst>
                    <a:ext uri="{FF2B5EF4-FFF2-40B4-BE49-F238E27FC236}">
                      <a16:creationId xmlns:a16="http://schemas.microsoft.com/office/drawing/2014/main" id="{287018E7-FF83-47CD-8A44-BD1AC48086EF}"/>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6" name="Line 54">
                  <a:extLst>
                    <a:ext uri="{FF2B5EF4-FFF2-40B4-BE49-F238E27FC236}">
                      <a16:creationId xmlns:a16="http://schemas.microsoft.com/office/drawing/2014/main" id="{4F66C1D1-E65E-47D1-B54E-6E0ACCEB5222}"/>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7" name="Line 55">
                  <a:extLst>
                    <a:ext uri="{FF2B5EF4-FFF2-40B4-BE49-F238E27FC236}">
                      <a16:creationId xmlns:a16="http://schemas.microsoft.com/office/drawing/2014/main" id="{1E0B9379-6DDC-4080-A7F0-55A85A788B5D}"/>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8" name="Line 56">
                  <a:extLst>
                    <a:ext uri="{FF2B5EF4-FFF2-40B4-BE49-F238E27FC236}">
                      <a16:creationId xmlns:a16="http://schemas.microsoft.com/office/drawing/2014/main" id="{1F69691C-1893-4369-8CA8-B7997F4322DB}"/>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17" name="Line 57">
                <a:extLst>
                  <a:ext uri="{FF2B5EF4-FFF2-40B4-BE49-F238E27FC236}">
                    <a16:creationId xmlns:a16="http://schemas.microsoft.com/office/drawing/2014/main" id="{7265C7A3-D46A-4E3F-9128-DA97A10D4A3C}"/>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6" name="Group 58">
              <a:extLst>
                <a:ext uri="{FF2B5EF4-FFF2-40B4-BE49-F238E27FC236}">
                  <a16:creationId xmlns:a16="http://schemas.microsoft.com/office/drawing/2014/main" id="{697CB26D-FE7F-45AC-AFE2-36D13932B953}"/>
                </a:ext>
              </a:extLst>
            </p:cNvPr>
            <p:cNvGrpSpPr>
              <a:grpSpLocks/>
            </p:cNvGrpSpPr>
            <p:nvPr userDrawn="1"/>
          </p:nvGrpSpPr>
          <p:grpSpPr bwMode="auto">
            <a:xfrm>
              <a:off x="3" y="559"/>
              <a:ext cx="4192" cy="1796"/>
              <a:chOff x="3" y="559"/>
              <a:chExt cx="4192" cy="1796"/>
            </a:xfrm>
          </p:grpSpPr>
          <p:sp>
            <p:nvSpPr>
              <p:cNvPr id="11" name="Line 59">
                <a:extLst>
                  <a:ext uri="{FF2B5EF4-FFF2-40B4-BE49-F238E27FC236}">
                    <a16:creationId xmlns:a16="http://schemas.microsoft.com/office/drawing/2014/main" id="{D71F876B-48C1-402C-80CB-4B21886A223C}"/>
                  </a:ext>
                </a:extLst>
              </p:cNvPr>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2" name="Line 60">
                <a:extLst>
                  <a:ext uri="{FF2B5EF4-FFF2-40B4-BE49-F238E27FC236}">
                    <a16:creationId xmlns:a16="http://schemas.microsoft.com/office/drawing/2014/main" id="{79920F86-65A5-44A2-BC95-A955DB90EFDF}"/>
                  </a:ext>
                </a:extLst>
              </p:cNvPr>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3" name="Line 61">
                <a:extLst>
                  <a:ext uri="{FF2B5EF4-FFF2-40B4-BE49-F238E27FC236}">
                    <a16:creationId xmlns:a16="http://schemas.microsoft.com/office/drawing/2014/main" id="{DC5979CB-9E22-443F-B7A3-B1C5A564E213}"/>
                  </a:ext>
                </a:extLst>
              </p:cNvPr>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4" name="Arc 62">
                <a:extLst>
                  <a:ext uri="{FF2B5EF4-FFF2-40B4-BE49-F238E27FC236}">
                    <a16:creationId xmlns:a16="http://schemas.microsoft.com/office/drawing/2014/main" id="{60C2EF03-F1BF-496C-88AC-E90FFAC3AADE}"/>
                  </a:ext>
                </a:extLst>
              </p:cNvPr>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7" name="Group 63">
              <a:extLst>
                <a:ext uri="{FF2B5EF4-FFF2-40B4-BE49-F238E27FC236}">
                  <a16:creationId xmlns:a16="http://schemas.microsoft.com/office/drawing/2014/main" id="{B01AE373-AD20-4B7E-A94D-CD88F065643D}"/>
                </a:ext>
              </a:extLst>
            </p:cNvPr>
            <p:cNvGrpSpPr>
              <a:grpSpLocks/>
            </p:cNvGrpSpPr>
            <p:nvPr userDrawn="1"/>
          </p:nvGrpSpPr>
          <p:grpSpPr bwMode="auto">
            <a:xfrm>
              <a:off x="1480" y="1952"/>
              <a:ext cx="3808" cy="1812"/>
              <a:chOff x="1480" y="1952"/>
              <a:chExt cx="3808" cy="1812"/>
            </a:xfrm>
          </p:grpSpPr>
          <p:sp>
            <p:nvSpPr>
              <p:cNvPr id="8" name="Line 64">
                <a:extLst>
                  <a:ext uri="{FF2B5EF4-FFF2-40B4-BE49-F238E27FC236}">
                    <a16:creationId xmlns:a16="http://schemas.microsoft.com/office/drawing/2014/main" id="{9DD63A87-18CD-4A3D-9195-D6344A187E8F}"/>
                  </a:ext>
                </a:extLst>
              </p:cNvPr>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 name="Line 65">
                <a:extLst>
                  <a:ext uri="{FF2B5EF4-FFF2-40B4-BE49-F238E27FC236}">
                    <a16:creationId xmlns:a16="http://schemas.microsoft.com/office/drawing/2014/main" id="{C168E8A1-3BC4-44FF-8860-2A6F19299907}"/>
                  </a:ext>
                </a:extLst>
              </p:cNvPr>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 name="Arc 66">
                <a:extLst>
                  <a:ext uri="{FF2B5EF4-FFF2-40B4-BE49-F238E27FC236}">
                    <a16:creationId xmlns:a16="http://schemas.microsoft.com/office/drawing/2014/main" id="{F2570731-37E9-4B8C-8D87-88F84CFD3F58}"/>
                  </a:ext>
                </a:extLst>
              </p:cNvPr>
              <p:cNvSpPr>
                <a:spLocks/>
              </p:cNvSpPr>
              <p:nvPr/>
            </p:nvSpPr>
            <p:spPr bwMode="ltGray">
              <a:xfrm rot="5400000">
                <a:off x="5097" y="334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pPr lvl="0"/>
            <a:r>
              <a:rPr lang="en-US" noProof="0"/>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en-US" noProof="0"/>
              <a:t>Click to edit Master subtitle style</a:t>
            </a:r>
          </a:p>
        </p:txBody>
      </p:sp>
      <p:sp>
        <p:nvSpPr>
          <p:cNvPr id="69" name="Rectangle 69">
            <a:extLst>
              <a:ext uri="{FF2B5EF4-FFF2-40B4-BE49-F238E27FC236}">
                <a16:creationId xmlns:a16="http://schemas.microsoft.com/office/drawing/2014/main" id="{15A89985-74C2-4391-97A4-626BBD29F437}"/>
              </a:ext>
            </a:extLst>
          </p:cNvPr>
          <p:cNvSpPr>
            <a:spLocks noGrp="1" noChangeArrowheads="1"/>
          </p:cNvSpPr>
          <p:nvPr>
            <p:ph type="dt" sz="quarter" idx="10"/>
          </p:nvPr>
        </p:nvSpPr>
        <p:spPr/>
        <p:txBody>
          <a:bodyPr/>
          <a:lstStyle>
            <a:lvl1pPr>
              <a:defRPr/>
            </a:lvl1pPr>
          </a:lstStyle>
          <a:p>
            <a:pPr>
              <a:defRPr/>
            </a:pPr>
            <a:endParaRPr lang="en-US"/>
          </a:p>
        </p:txBody>
      </p:sp>
      <p:sp>
        <p:nvSpPr>
          <p:cNvPr id="70" name="Rectangle 70">
            <a:extLst>
              <a:ext uri="{FF2B5EF4-FFF2-40B4-BE49-F238E27FC236}">
                <a16:creationId xmlns:a16="http://schemas.microsoft.com/office/drawing/2014/main" id="{1E6D9969-5845-4729-A58F-35FEEDB8FB47}"/>
              </a:ext>
            </a:extLst>
          </p:cNvPr>
          <p:cNvSpPr>
            <a:spLocks noGrp="1" noChangeArrowheads="1"/>
          </p:cNvSpPr>
          <p:nvPr>
            <p:ph type="ftr" sz="quarter" idx="11"/>
          </p:nvPr>
        </p:nvSpPr>
        <p:spPr/>
        <p:txBody>
          <a:bodyPr/>
          <a:lstStyle>
            <a:lvl1pPr>
              <a:defRPr smtClean="0"/>
            </a:lvl1pPr>
          </a:lstStyle>
          <a:p>
            <a:pPr>
              <a:defRPr/>
            </a:pPr>
            <a:r>
              <a:rPr lang="en-US" dirty="0" smtClean="0"/>
              <a:t>SE CSE SRM-AP</a:t>
            </a:r>
            <a:endParaRPr lang="en-US" dirty="0"/>
          </a:p>
        </p:txBody>
      </p:sp>
      <p:sp>
        <p:nvSpPr>
          <p:cNvPr id="71" name="Rectangle 71">
            <a:extLst>
              <a:ext uri="{FF2B5EF4-FFF2-40B4-BE49-F238E27FC236}">
                <a16:creationId xmlns:a16="http://schemas.microsoft.com/office/drawing/2014/main" id="{A5A81E1E-5E53-4977-AB8A-107692164C68}"/>
              </a:ext>
            </a:extLst>
          </p:cNvPr>
          <p:cNvSpPr>
            <a:spLocks noGrp="1" noChangeArrowheads="1"/>
          </p:cNvSpPr>
          <p:nvPr>
            <p:ph type="sldNum" sz="quarter" idx="12"/>
          </p:nvPr>
        </p:nvSpPr>
        <p:spPr/>
        <p:txBody>
          <a:bodyPr/>
          <a:lstStyle>
            <a:lvl1pPr>
              <a:defRPr/>
            </a:lvl1pPr>
          </a:lstStyle>
          <a:p>
            <a:fld id="{6A56DD53-7C22-4067-ADD3-66C1FD9D2442}" type="slidenum">
              <a:rPr lang="en-US" altLang="en-US"/>
              <a:pPr/>
              <a:t>‹#›</a:t>
            </a:fld>
            <a:endParaRPr lang="en-US" altLang="en-US"/>
          </a:p>
        </p:txBody>
      </p:sp>
    </p:spTree>
    <p:extLst>
      <p:ext uri="{BB962C8B-B14F-4D97-AF65-F5344CB8AC3E}">
        <p14:creationId xmlns:p14="http://schemas.microsoft.com/office/powerpoint/2010/main" val="2563847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65">
            <a:extLst>
              <a:ext uri="{FF2B5EF4-FFF2-40B4-BE49-F238E27FC236}">
                <a16:creationId xmlns:a16="http://schemas.microsoft.com/office/drawing/2014/main" id="{486C16AC-ECF6-467A-9050-9ECBF377465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6">
            <a:extLst>
              <a:ext uri="{FF2B5EF4-FFF2-40B4-BE49-F238E27FC236}">
                <a16:creationId xmlns:a16="http://schemas.microsoft.com/office/drawing/2014/main" id="{8EBEEA41-B536-4E54-A886-AFCF51DB4CA7}"/>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6" name="Rectangle 67">
            <a:extLst>
              <a:ext uri="{FF2B5EF4-FFF2-40B4-BE49-F238E27FC236}">
                <a16:creationId xmlns:a16="http://schemas.microsoft.com/office/drawing/2014/main" id="{8DD45603-D61F-4C34-BE10-E256CCF2D9DD}"/>
              </a:ext>
            </a:extLst>
          </p:cNvPr>
          <p:cNvSpPr>
            <a:spLocks noGrp="1" noChangeArrowheads="1"/>
          </p:cNvSpPr>
          <p:nvPr>
            <p:ph type="sldNum" sz="quarter" idx="12"/>
          </p:nvPr>
        </p:nvSpPr>
        <p:spPr>
          <a:ln/>
        </p:spPr>
        <p:txBody>
          <a:bodyPr/>
          <a:lstStyle>
            <a:lvl1pPr>
              <a:defRPr/>
            </a:lvl1pPr>
          </a:lstStyle>
          <a:p>
            <a:fld id="{464974B7-27F5-4B72-A7B5-EBB99C7B7FD9}" type="slidenum">
              <a:rPr lang="en-US" altLang="en-US"/>
              <a:pPr/>
              <a:t>‹#›</a:t>
            </a:fld>
            <a:endParaRPr lang="en-US" altLang="en-US"/>
          </a:p>
        </p:txBody>
      </p:sp>
    </p:spTree>
    <p:extLst>
      <p:ext uri="{BB962C8B-B14F-4D97-AF65-F5344CB8AC3E}">
        <p14:creationId xmlns:p14="http://schemas.microsoft.com/office/powerpoint/2010/main" val="1266853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5">
            <a:extLst>
              <a:ext uri="{FF2B5EF4-FFF2-40B4-BE49-F238E27FC236}">
                <a16:creationId xmlns:a16="http://schemas.microsoft.com/office/drawing/2014/main" id="{F9989363-F76D-407B-A52A-59A6EC95298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6">
            <a:extLst>
              <a:ext uri="{FF2B5EF4-FFF2-40B4-BE49-F238E27FC236}">
                <a16:creationId xmlns:a16="http://schemas.microsoft.com/office/drawing/2014/main" id="{10133BED-E30A-403D-ACFA-39AF90689359}"/>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6" name="Rectangle 67">
            <a:extLst>
              <a:ext uri="{FF2B5EF4-FFF2-40B4-BE49-F238E27FC236}">
                <a16:creationId xmlns:a16="http://schemas.microsoft.com/office/drawing/2014/main" id="{7F5B3B25-F4DE-4EDF-8914-A507D9D6C377}"/>
              </a:ext>
            </a:extLst>
          </p:cNvPr>
          <p:cNvSpPr>
            <a:spLocks noGrp="1" noChangeArrowheads="1"/>
          </p:cNvSpPr>
          <p:nvPr>
            <p:ph type="sldNum" sz="quarter" idx="12"/>
          </p:nvPr>
        </p:nvSpPr>
        <p:spPr>
          <a:ln/>
        </p:spPr>
        <p:txBody>
          <a:bodyPr/>
          <a:lstStyle>
            <a:lvl1pPr>
              <a:defRPr/>
            </a:lvl1pPr>
          </a:lstStyle>
          <a:p>
            <a:fld id="{86467A27-F988-4626-A004-F9F1F6116F18}" type="slidenum">
              <a:rPr lang="en-US" altLang="en-US"/>
              <a:pPr/>
              <a:t>‹#›</a:t>
            </a:fld>
            <a:endParaRPr lang="en-US" altLang="en-US"/>
          </a:p>
        </p:txBody>
      </p:sp>
    </p:spTree>
    <p:extLst>
      <p:ext uri="{BB962C8B-B14F-4D97-AF65-F5344CB8AC3E}">
        <p14:creationId xmlns:p14="http://schemas.microsoft.com/office/powerpoint/2010/main" val="2088022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65">
            <a:extLst>
              <a:ext uri="{FF2B5EF4-FFF2-40B4-BE49-F238E27FC236}">
                <a16:creationId xmlns:a16="http://schemas.microsoft.com/office/drawing/2014/main" id="{63E5804F-34E9-48CC-B59B-18EBEAE0D62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6">
            <a:extLst>
              <a:ext uri="{FF2B5EF4-FFF2-40B4-BE49-F238E27FC236}">
                <a16:creationId xmlns:a16="http://schemas.microsoft.com/office/drawing/2014/main" id="{D8273D0A-7351-4C48-83B9-B6EE98574485}"/>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7" name="Rectangle 67">
            <a:extLst>
              <a:ext uri="{FF2B5EF4-FFF2-40B4-BE49-F238E27FC236}">
                <a16:creationId xmlns:a16="http://schemas.microsoft.com/office/drawing/2014/main" id="{334B40F7-0FD1-4A04-A0B2-7A616C2CFD65}"/>
              </a:ext>
            </a:extLst>
          </p:cNvPr>
          <p:cNvSpPr>
            <a:spLocks noGrp="1" noChangeArrowheads="1"/>
          </p:cNvSpPr>
          <p:nvPr>
            <p:ph type="sldNum" sz="quarter" idx="12"/>
          </p:nvPr>
        </p:nvSpPr>
        <p:spPr>
          <a:ln/>
        </p:spPr>
        <p:txBody>
          <a:bodyPr/>
          <a:lstStyle>
            <a:lvl1pPr>
              <a:defRPr/>
            </a:lvl1pPr>
          </a:lstStyle>
          <a:p>
            <a:fld id="{C7281906-AFA9-471C-98D9-874DD1E4C026}" type="slidenum">
              <a:rPr lang="en-US" altLang="en-US"/>
              <a:pPr/>
              <a:t>‹#›</a:t>
            </a:fld>
            <a:endParaRPr lang="en-US" altLang="en-US"/>
          </a:p>
        </p:txBody>
      </p:sp>
    </p:spTree>
    <p:extLst>
      <p:ext uri="{BB962C8B-B14F-4D97-AF65-F5344CB8AC3E}">
        <p14:creationId xmlns:p14="http://schemas.microsoft.com/office/powerpoint/2010/main" val="2375153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65">
            <a:extLst>
              <a:ext uri="{FF2B5EF4-FFF2-40B4-BE49-F238E27FC236}">
                <a16:creationId xmlns:a16="http://schemas.microsoft.com/office/drawing/2014/main" id="{70209888-57C7-4992-8494-05D6B2489A17}"/>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6">
            <a:extLst>
              <a:ext uri="{FF2B5EF4-FFF2-40B4-BE49-F238E27FC236}">
                <a16:creationId xmlns:a16="http://schemas.microsoft.com/office/drawing/2014/main" id="{299FED34-F475-4FA2-BAB2-FE5B05DC21ED}"/>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9" name="Rectangle 67">
            <a:extLst>
              <a:ext uri="{FF2B5EF4-FFF2-40B4-BE49-F238E27FC236}">
                <a16:creationId xmlns:a16="http://schemas.microsoft.com/office/drawing/2014/main" id="{3998D007-DF06-4CC6-B5EC-1B1D82070073}"/>
              </a:ext>
            </a:extLst>
          </p:cNvPr>
          <p:cNvSpPr>
            <a:spLocks noGrp="1" noChangeArrowheads="1"/>
          </p:cNvSpPr>
          <p:nvPr>
            <p:ph type="sldNum" sz="quarter" idx="12"/>
          </p:nvPr>
        </p:nvSpPr>
        <p:spPr>
          <a:ln/>
        </p:spPr>
        <p:txBody>
          <a:bodyPr/>
          <a:lstStyle>
            <a:lvl1pPr>
              <a:defRPr/>
            </a:lvl1pPr>
          </a:lstStyle>
          <a:p>
            <a:fld id="{4682369F-14D1-487C-8925-81218C4597A7}" type="slidenum">
              <a:rPr lang="en-US" altLang="en-US"/>
              <a:pPr/>
              <a:t>‹#›</a:t>
            </a:fld>
            <a:endParaRPr lang="en-US" altLang="en-US"/>
          </a:p>
        </p:txBody>
      </p:sp>
    </p:spTree>
    <p:extLst>
      <p:ext uri="{BB962C8B-B14F-4D97-AF65-F5344CB8AC3E}">
        <p14:creationId xmlns:p14="http://schemas.microsoft.com/office/powerpoint/2010/main" val="4231158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65">
            <a:extLst>
              <a:ext uri="{FF2B5EF4-FFF2-40B4-BE49-F238E27FC236}">
                <a16:creationId xmlns:a16="http://schemas.microsoft.com/office/drawing/2014/main" id="{F1CD89E2-51AC-4ED9-87C6-9188605BA357}"/>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6">
            <a:extLst>
              <a:ext uri="{FF2B5EF4-FFF2-40B4-BE49-F238E27FC236}">
                <a16:creationId xmlns:a16="http://schemas.microsoft.com/office/drawing/2014/main" id="{D5A659D6-12BB-4121-B364-70DEA03D60A3}"/>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5" name="Rectangle 67">
            <a:extLst>
              <a:ext uri="{FF2B5EF4-FFF2-40B4-BE49-F238E27FC236}">
                <a16:creationId xmlns:a16="http://schemas.microsoft.com/office/drawing/2014/main" id="{D541DCCF-57EB-4D9E-BB58-9270DB57EB8A}"/>
              </a:ext>
            </a:extLst>
          </p:cNvPr>
          <p:cNvSpPr>
            <a:spLocks noGrp="1" noChangeArrowheads="1"/>
          </p:cNvSpPr>
          <p:nvPr>
            <p:ph type="sldNum" sz="quarter" idx="12"/>
          </p:nvPr>
        </p:nvSpPr>
        <p:spPr>
          <a:ln/>
        </p:spPr>
        <p:txBody>
          <a:bodyPr/>
          <a:lstStyle>
            <a:lvl1pPr>
              <a:defRPr/>
            </a:lvl1pPr>
          </a:lstStyle>
          <a:p>
            <a:fld id="{6CB03AD0-3269-410D-BB88-5792F7521BE1}" type="slidenum">
              <a:rPr lang="en-US" altLang="en-US"/>
              <a:pPr/>
              <a:t>‹#›</a:t>
            </a:fld>
            <a:endParaRPr lang="en-US" altLang="en-US"/>
          </a:p>
        </p:txBody>
      </p:sp>
    </p:spTree>
    <p:extLst>
      <p:ext uri="{BB962C8B-B14F-4D97-AF65-F5344CB8AC3E}">
        <p14:creationId xmlns:p14="http://schemas.microsoft.com/office/powerpoint/2010/main" val="4283745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a:extLst>
              <a:ext uri="{FF2B5EF4-FFF2-40B4-BE49-F238E27FC236}">
                <a16:creationId xmlns:a16="http://schemas.microsoft.com/office/drawing/2014/main" id="{BCB4D73D-C1E0-41AB-BE5B-91B614CA915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6">
            <a:extLst>
              <a:ext uri="{FF2B5EF4-FFF2-40B4-BE49-F238E27FC236}">
                <a16:creationId xmlns:a16="http://schemas.microsoft.com/office/drawing/2014/main" id="{932099A6-D874-499C-84F6-EB458361765B}"/>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4" name="Rectangle 67">
            <a:extLst>
              <a:ext uri="{FF2B5EF4-FFF2-40B4-BE49-F238E27FC236}">
                <a16:creationId xmlns:a16="http://schemas.microsoft.com/office/drawing/2014/main" id="{1BFB7A91-3E3F-4B55-849F-44CAF3638E0A}"/>
              </a:ext>
            </a:extLst>
          </p:cNvPr>
          <p:cNvSpPr>
            <a:spLocks noGrp="1" noChangeArrowheads="1"/>
          </p:cNvSpPr>
          <p:nvPr>
            <p:ph type="sldNum" sz="quarter" idx="12"/>
          </p:nvPr>
        </p:nvSpPr>
        <p:spPr>
          <a:ln/>
        </p:spPr>
        <p:txBody>
          <a:bodyPr/>
          <a:lstStyle>
            <a:lvl1pPr>
              <a:defRPr/>
            </a:lvl1pPr>
          </a:lstStyle>
          <a:p>
            <a:fld id="{AC99C01F-723D-4A09-B204-1F6E18633089}" type="slidenum">
              <a:rPr lang="en-US" altLang="en-US"/>
              <a:pPr/>
              <a:t>‹#›</a:t>
            </a:fld>
            <a:endParaRPr lang="en-US" altLang="en-US"/>
          </a:p>
        </p:txBody>
      </p:sp>
    </p:spTree>
    <p:extLst>
      <p:ext uri="{BB962C8B-B14F-4D97-AF65-F5344CB8AC3E}">
        <p14:creationId xmlns:p14="http://schemas.microsoft.com/office/powerpoint/2010/main" val="1138242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a:extLst>
              <a:ext uri="{FF2B5EF4-FFF2-40B4-BE49-F238E27FC236}">
                <a16:creationId xmlns:a16="http://schemas.microsoft.com/office/drawing/2014/main" id="{E6D69A60-55B0-4B7C-B1DE-ABD5B57FD55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6">
            <a:extLst>
              <a:ext uri="{FF2B5EF4-FFF2-40B4-BE49-F238E27FC236}">
                <a16:creationId xmlns:a16="http://schemas.microsoft.com/office/drawing/2014/main" id="{0F0B4A10-F57D-444E-AC5E-A83D55A16AD0}"/>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7" name="Rectangle 67">
            <a:extLst>
              <a:ext uri="{FF2B5EF4-FFF2-40B4-BE49-F238E27FC236}">
                <a16:creationId xmlns:a16="http://schemas.microsoft.com/office/drawing/2014/main" id="{BCDBA2EB-A9EF-4371-8D47-6E034D938AD7}"/>
              </a:ext>
            </a:extLst>
          </p:cNvPr>
          <p:cNvSpPr>
            <a:spLocks noGrp="1" noChangeArrowheads="1"/>
          </p:cNvSpPr>
          <p:nvPr>
            <p:ph type="sldNum" sz="quarter" idx="12"/>
          </p:nvPr>
        </p:nvSpPr>
        <p:spPr>
          <a:ln/>
        </p:spPr>
        <p:txBody>
          <a:bodyPr/>
          <a:lstStyle>
            <a:lvl1pPr>
              <a:defRPr/>
            </a:lvl1pPr>
          </a:lstStyle>
          <a:p>
            <a:fld id="{854B73A2-7B50-4B1F-871E-5BBC8821F3FC}" type="slidenum">
              <a:rPr lang="en-US" altLang="en-US"/>
              <a:pPr/>
              <a:t>‹#›</a:t>
            </a:fld>
            <a:endParaRPr lang="en-US" altLang="en-US"/>
          </a:p>
        </p:txBody>
      </p:sp>
    </p:spTree>
    <p:extLst>
      <p:ext uri="{BB962C8B-B14F-4D97-AF65-F5344CB8AC3E}">
        <p14:creationId xmlns:p14="http://schemas.microsoft.com/office/powerpoint/2010/main" val="3662422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40A9-BFCE-494F-A5C7-0722D7EF31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E112F-F211-4EC0-839B-E2E52A866D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18F45-EEF2-4C53-954C-C66F131671B8}"/>
              </a:ext>
            </a:extLst>
          </p:cNvPr>
          <p:cNvSpPr>
            <a:spLocks noGrp="1"/>
          </p:cNvSpPr>
          <p:nvPr>
            <p:ph type="dt" sz="half" idx="10"/>
          </p:nvPr>
        </p:nvSpPr>
        <p:spPr/>
        <p:txBody>
          <a:bodyPr/>
          <a:lstStyle/>
          <a:p>
            <a:fld id="{8A16383A-35EE-488C-BB3C-F503CDC8DD63}" type="datetimeFigureOut">
              <a:rPr lang="en-US" smtClean="0"/>
              <a:t>2/11/2021</a:t>
            </a:fld>
            <a:endParaRPr lang="en-US"/>
          </a:p>
        </p:txBody>
      </p:sp>
      <p:sp>
        <p:nvSpPr>
          <p:cNvPr id="5" name="Footer Placeholder 4">
            <a:extLst>
              <a:ext uri="{FF2B5EF4-FFF2-40B4-BE49-F238E27FC236}">
                <a16:creationId xmlns:a16="http://schemas.microsoft.com/office/drawing/2014/main" id="{7D55E9EC-A7A6-4C2A-AA06-D72806960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2A411-DCB2-41AE-ABA4-568940EB27C4}"/>
              </a:ext>
            </a:extLst>
          </p:cNvPr>
          <p:cNvSpPr>
            <a:spLocks noGrp="1"/>
          </p:cNvSpPr>
          <p:nvPr>
            <p:ph type="sldNum" sz="quarter" idx="12"/>
          </p:nvPr>
        </p:nvSpPr>
        <p:spPr/>
        <p:txBody>
          <a:bodyPr/>
          <a:lstStyle/>
          <a:p>
            <a:fld id="{0D5AEDC4-6F29-431C-B5BC-AC3C184C3ABC}" type="slidenum">
              <a:rPr lang="en-US" smtClean="0"/>
              <a:t>‹#›</a:t>
            </a:fld>
            <a:endParaRPr lang="en-US"/>
          </a:p>
        </p:txBody>
      </p:sp>
    </p:spTree>
    <p:extLst>
      <p:ext uri="{BB962C8B-B14F-4D97-AF65-F5344CB8AC3E}">
        <p14:creationId xmlns:p14="http://schemas.microsoft.com/office/powerpoint/2010/main" val="2545369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a:extLst>
              <a:ext uri="{FF2B5EF4-FFF2-40B4-BE49-F238E27FC236}">
                <a16:creationId xmlns:a16="http://schemas.microsoft.com/office/drawing/2014/main" id="{300F6936-E2B3-439D-9F1E-6E04B7065F4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6">
            <a:extLst>
              <a:ext uri="{FF2B5EF4-FFF2-40B4-BE49-F238E27FC236}">
                <a16:creationId xmlns:a16="http://schemas.microsoft.com/office/drawing/2014/main" id="{9FE1879D-1E18-4514-935C-0B17FED2C47C}"/>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7" name="Rectangle 67">
            <a:extLst>
              <a:ext uri="{FF2B5EF4-FFF2-40B4-BE49-F238E27FC236}">
                <a16:creationId xmlns:a16="http://schemas.microsoft.com/office/drawing/2014/main" id="{65F75F86-593E-4B40-A9D6-56708A407D88}"/>
              </a:ext>
            </a:extLst>
          </p:cNvPr>
          <p:cNvSpPr>
            <a:spLocks noGrp="1" noChangeArrowheads="1"/>
          </p:cNvSpPr>
          <p:nvPr>
            <p:ph type="sldNum" sz="quarter" idx="12"/>
          </p:nvPr>
        </p:nvSpPr>
        <p:spPr>
          <a:ln/>
        </p:spPr>
        <p:txBody>
          <a:bodyPr/>
          <a:lstStyle>
            <a:lvl1pPr>
              <a:defRPr/>
            </a:lvl1pPr>
          </a:lstStyle>
          <a:p>
            <a:fld id="{59A0F3C4-830E-423D-AF71-71DE884790AF}" type="slidenum">
              <a:rPr lang="en-US" altLang="en-US"/>
              <a:pPr/>
              <a:t>‹#›</a:t>
            </a:fld>
            <a:endParaRPr lang="en-US" altLang="en-US"/>
          </a:p>
        </p:txBody>
      </p:sp>
    </p:spTree>
    <p:extLst>
      <p:ext uri="{BB962C8B-B14F-4D97-AF65-F5344CB8AC3E}">
        <p14:creationId xmlns:p14="http://schemas.microsoft.com/office/powerpoint/2010/main" val="1436854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65">
            <a:extLst>
              <a:ext uri="{FF2B5EF4-FFF2-40B4-BE49-F238E27FC236}">
                <a16:creationId xmlns:a16="http://schemas.microsoft.com/office/drawing/2014/main" id="{9831D09C-F05D-4829-83D7-223483FA245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6">
            <a:extLst>
              <a:ext uri="{FF2B5EF4-FFF2-40B4-BE49-F238E27FC236}">
                <a16:creationId xmlns:a16="http://schemas.microsoft.com/office/drawing/2014/main" id="{0E6BB641-0A95-4C9A-A39B-25CB8EF2E868}"/>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6" name="Rectangle 67">
            <a:extLst>
              <a:ext uri="{FF2B5EF4-FFF2-40B4-BE49-F238E27FC236}">
                <a16:creationId xmlns:a16="http://schemas.microsoft.com/office/drawing/2014/main" id="{991C55A7-E374-4E69-89F7-66E21010330B}"/>
              </a:ext>
            </a:extLst>
          </p:cNvPr>
          <p:cNvSpPr>
            <a:spLocks noGrp="1" noChangeArrowheads="1"/>
          </p:cNvSpPr>
          <p:nvPr>
            <p:ph type="sldNum" sz="quarter" idx="12"/>
          </p:nvPr>
        </p:nvSpPr>
        <p:spPr>
          <a:ln/>
        </p:spPr>
        <p:txBody>
          <a:bodyPr/>
          <a:lstStyle>
            <a:lvl1pPr>
              <a:defRPr/>
            </a:lvl1pPr>
          </a:lstStyle>
          <a:p>
            <a:fld id="{0D552E79-8CAD-4998-A182-5C0FDB59B5C0}" type="slidenum">
              <a:rPr lang="en-US" altLang="en-US"/>
              <a:pPr/>
              <a:t>‹#›</a:t>
            </a:fld>
            <a:endParaRPr lang="en-US" altLang="en-US"/>
          </a:p>
        </p:txBody>
      </p:sp>
    </p:spTree>
    <p:extLst>
      <p:ext uri="{BB962C8B-B14F-4D97-AF65-F5344CB8AC3E}">
        <p14:creationId xmlns:p14="http://schemas.microsoft.com/office/powerpoint/2010/main" val="30143828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65">
            <a:extLst>
              <a:ext uri="{FF2B5EF4-FFF2-40B4-BE49-F238E27FC236}">
                <a16:creationId xmlns:a16="http://schemas.microsoft.com/office/drawing/2014/main" id="{D06272B5-0205-4232-993F-F5DB0FCC271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6">
            <a:extLst>
              <a:ext uri="{FF2B5EF4-FFF2-40B4-BE49-F238E27FC236}">
                <a16:creationId xmlns:a16="http://schemas.microsoft.com/office/drawing/2014/main" id="{3A9A85FA-4111-4586-8989-EF5D06224B08}"/>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6" name="Rectangle 67">
            <a:extLst>
              <a:ext uri="{FF2B5EF4-FFF2-40B4-BE49-F238E27FC236}">
                <a16:creationId xmlns:a16="http://schemas.microsoft.com/office/drawing/2014/main" id="{A4788B32-7033-4827-B873-56527B727AE7}"/>
              </a:ext>
            </a:extLst>
          </p:cNvPr>
          <p:cNvSpPr>
            <a:spLocks noGrp="1" noChangeArrowheads="1"/>
          </p:cNvSpPr>
          <p:nvPr>
            <p:ph type="sldNum" sz="quarter" idx="12"/>
          </p:nvPr>
        </p:nvSpPr>
        <p:spPr>
          <a:ln/>
        </p:spPr>
        <p:txBody>
          <a:bodyPr/>
          <a:lstStyle>
            <a:lvl1pPr>
              <a:defRPr/>
            </a:lvl1pPr>
          </a:lstStyle>
          <a:p>
            <a:fld id="{E629F6BA-E270-43D1-895F-E737624ECE24}" type="slidenum">
              <a:rPr lang="en-US" altLang="en-US"/>
              <a:pPr/>
              <a:t>‹#›</a:t>
            </a:fld>
            <a:endParaRPr lang="en-US" altLang="en-US"/>
          </a:p>
        </p:txBody>
      </p:sp>
    </p:spTree>
    <p:extLst>
      <p:ext uri="{BB962C8B-B14F-4D97-AF65-F5344CB8AC3E}">
        <p14:creationId xmlns:p14="http://schemas.microsoft.com/office/powerpoint/2010/main" val="10248846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hart Placeholder 3"/>
          <p:cNvSpPr>
            <a:spLocks noGrp="1"/>
          </p:cNvSpPr>
          <p:nvPr>
            <p:ph type="chart" sz="half" idx="2"/>
          </p:nvPr>
        </p:nvSpPr>
        <p:spPr>
          <a:xfrm>
            <a:off x="4800600" y="1905000"/>
            <a:ext cx="3810000" cy="4114800"/>
          </a:xfrm>
        </p:spPr>
        <p:txBody>
          <a:bodyPr/>
          <a:lstStyle/>
          <a:p>
            <a:pPr lvl="0"/>
            <a:endParaRPr lang="en-IN" noProof="0"/>
          </a:p>
        </p:txBody>
      </p:sp>
      <p:sp>
        <p:nvSpPr>
          <p:cNvPr id="5" name="Rectangle 65">
            <a:extLst>
              <a:ext uri="{FF2B5EF4-FFF2-40B4-BE49-F238E27FC236}">
                <a16:creationId xmlns:a16="http://schemas.microsoft.com/office/drawing/2014/main" id="{D87A1C7A-8195-45C7-B53F-AF2BF604CF2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6">
            <a:extLst>
              <a:ext uri="{FF2B5EF4-FFF2-40B4-BE49-F238E27FC236}">
                <a16:creationId xmlns:a16="http://schemas.microsoft.com/office/drawing/2014/main" id="{A6ACF8A6-BA59-45E3-A5FB-2FBAA3C47F59}"/>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7" name="Rectangle 67">
            <a:extLst>
              <a:ext uri="{FF2B5EF4-FFF2-40B4-BE49-F238E27FC236}">
                <a16:creationId xmlns:a16="http://schemas.microsoft.com/office/drawing/2014/main" id="{5FAE0A86-BFE0-401B-88C2-D24FCB9D56AC}"/>
              </a:ext>
            </a:extLst>
          </p:cNvPr>
          <p:cNvSpPr>
            <a:spLocks noGrp="1" noChangeArrowheads="1"/>
          </p:cNvSpPr>
          <p:nvPr>
            <p:ph type="sldNum" sz="quarter" idx="12"/>
          </p:nvPr>
        </p:nvSpPr>
        <p:spPr>
          <a:ln/>
        </p:spPr>
        <p:txBody>
          <a:bodyPr/>
          <a:lstStyle>
            <a:lvl1pPr>
              <a:defRPr/>
            </a:lvl1pPr>
          </a:lstStyle>
          <a:p>
            <a:fld id="{0AEC7B2B-83D4-44B8-A475-DF728A6D1248}" type="slidenum">
              <a:rPr lang="en-US" altLang="en-US"/>
              <a:pPr/>
              <a:t>‹#›</a:t>
            </a:fld>
            <a:endParaRPr lang="en-US" altLang="en-US"/>
          </a:p>
        </p:txBody>
      </p:sp>
    </p:spTree>
    <p:extLst>
      <p:ext uri="{BB962C8B-B14F-4D97-AF65-F5344CB8AC3E}">
        <p14:creationId xmlns:p14="http://schemas.microsoft.com/office/powerpoint/2010/main" val="462424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65">
            <a:extLst>
              <a:ext uri="{FF2B5EF4-FFF2-40B4-BE49-F238E27FC236}">
                <a16:creationId xmlns:a16="http://schemas.microsoft.com/office/drawing/2014/main" id="{4C6D97DB-B997-445D-91FB-79E5899D3C3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6">
            <a:extLst>
              <a:ext uri="{FF2B5EF4-FFF2-40B4-BE49-F238E27FC236}">
                <a16:creationId xmlns:a16="http://schemas.microsoft.com/office/drawing/2014/main" id="{46ECCEE5-16CF-46ED-93D5-509F9E1C9ED1}"/>
              </a:ext>
            </a:extLst>
          </p:cNvPr>
          <p:cNvSpPr>
            <a:spLocks noGrp="1" noChangeArrowheads="1"/>
          </p:cNvSpPr>
          <p:nvPr>
            <p:ph type="ftr" sz="quarter" idx="11"/>
          </p:nvPr>
        </p:nvSpPr>
        <p:spPr>
          <a:ln/>
        </p:spPr>
        <p:txBody>
          <a:bodyPr/>
          <a:lstStyle>
            <a:lvl1pPr>
              <a:defRPr/>
            </a:lvl1pPr>
          </a:lstStyle>
          <a:p>
            <a:pPr>
              <a:defRPr/>
            </a:pPr>
            <a:r>
              <a:rPr lang="en-US" dirty="0" smtClean="0"/>
              <a:t>SE CSE SRM-AP</a:t>
            </a:r>
            <a:endParaRPr lang="en-US" dirty="0"/>
          </a:p>
        </p:txBody>
      </p:sp>
      <p:sp>
        <p:nvSpPr>
          <p:cNvPr id="7" name="Rectangle 67">
            <a:extLst>
              <a:ext uri="{FF2B5EF4-FFF2-40B4-BE49-F238E27FC236}">
                <a16:creationId xmlns:a16="http://schemas.microsoft.com/office/drawing/2014/main" id="{C6A5C4BF-BD3B-4937-AA0D-521ED10659A8}"/>
              </a:ext>
            </a:extLst>
          </p:cNvPr>
          <p:cNvSpPr>
            <a:spLocks noGrp="1" noChangeArrowheads="1"/>
          </p:cNvSpPr>
          <p:nvPr>
            <p:ph type="sldNum" sz="quarter" idx="12"/>
          </p:nvPr>
        </p:nvSpPr>
        <p:spPr>
          <a:ln/>
        </p:spPr>
        <p:txBody>
          <a:bodyPr/>
          <a:lstStyle>
            <a:lvl1pPr>
              <a:defRPr/>
            </a:lvl1pPr>
          </a:lstStyle>
          <a:p>
            <a:fld id="{18BB824D-12DC-4D2C-AAF9-DFB49CF91B7A}" type="slidenum">
              <a:rPr lang="en-US" altLang="en-US"/>
              <a:pPr/>
              <a:t>‹#›</a:t>
            </a:fld>
            <a:endParaRPr lang="en-US" altLang="en-US"/>
          </a:p>
        </p:txBody>
      </p:sp>
    </p:spTree>
    <p:extLst>
      <p:ext uri="{BB962C8B-B14F-4D97-AF65-F5344CB8AC3E}">
        <p14:creationId xmlns:p14="http://schemas.microsoft.com/office/powerpoint/2010/main" val="3314417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93700" y="239713"/>
            <a:ext cx="7494588" cy="10858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6875" y="1800225"/>
            <a:ext cx="8351838" cy="18494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6875" y="3802063"/>
            <a:ext cx="8351838" cy="18494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131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4364-5DD2-4DA4-A43C-DF74061213CC}"/>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5DA08E-72B9-4A98-9DF6-3BED9626DA27}"/>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075B75-7F96-4017-9C04-B02334A414CF}"/>
              </a:ext>
            </a:extLst>
          </p:cNvPr>
          <p:cNvSpPr>
            <a:spLocks noGrp="1"/>
          </p:cNvSpPr>
          <p:nvPr>
            <p:ph type="dt" sz="half" idx="10"/>
          </p:nvPr>
        </p:nvSpPr>
        <p:spPr/>
        <p:txBody>
          <a:bodyPr/>
          <a:lstStyle/>
          <a:p>
            <a:fld id="{8A16383A-35EE-488C-BB3C-F503CDC8DD63}" type="datetimeFigureOut">
              <a:rPr lang="en-US" smtClean="0"/>
              <a:t>2/11/2021</a:t>
            </a:fld>
            <a:endParaRPr lang="en-US"/>
          </a:p>
        </p:txBody>
      </p:sp>
      <p:sp>
        <p:nvSpPr>
          <p:cNvPr id="5" name="Footer Placeholder 4">
            <a:extLst>
              <a:ext uri="{FF2B5EF4-FFF2-40B4-BE49-F238E27FC236}">
                <a16:creationId xmlns:a16="http://schemas.microsoft.com/office/drawing/2014/main" id="{65588B25-7006-4784-AF1E-9E568F03D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2A283-E2D1-48A9-8975-882DD0BF3103}"/>
              </a:ext>
            </a:extLst>
          </p:cNvPr>
          <p:cNvSpPr>
            <a:spLocks noGrp="1"/>
          </p:cNvSpPr>
          <p:nvPr>
            <p:ph type="sldNum" sz="quarter" idx="12"/>
          </p:nvPr>
        </p:nvSpPr>
        <p:spPr/>
        <p:txBody>
          <a:bodyPr/>
          <a:lstStyle/>
          <a:p>
            <a:fld id="{0D5AEDC4-6F29-431C-B5BC-AC3C184C3ABC}" type="slidenum">
              <a:rPr lang="en-US" smtClean="0"/>
              <a:t>‹#›</a:t>
            </a:fld>
            <a:endParaRPr lang="en-US"/>
          </a:p>
        </p:txBody>
      </p:sp>
    </p:spTree>
    <p:extLst>
      <p:ext uri="{BB962C8B-B14F-4D97-AF65-F5344CB8AC3E}">
        <p14:creationId xmlns:p14="http://schemas.microsoft.com/office/powerpoint/2010/main" val="57033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FF9D-5A31-4688-934A-FA697C9947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28D925-2F2F-49D2-828E-8F45842CB7E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911C3C-2F5D-46C2-82C0-4C3596F24C0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990E27-AA62-4922-9F83-DB98BCC86CC7}"/>
              </a:ext>
            </a:extLst>
          </p:cNvPr>
          <p:cNvSpPr>
            <a:spLocks noGrp="1"/>
          </p:cNvSpPr>
          <p:nvPr>
            <p:ph type="dt" sz="half" idx="10"/>
          </p:nvPr>
        </p:nvSpPr>
        <p:spPr/>
        <p:txBody>
          <a:bodyPr/>
          <a:lstStyle/>
          <a:p>
            <a:fld id="{8A16383A-35EE-488C-BB3C-F503CDC8DD63}" type="datetimeFigureOut">
              <a:rPr lang="en-US" smtClean="0"/>
              <a:t>2/11/2021</a:t>
            </a:fld>
            <a:endParaRPr lang="en-US"/>
          </a:p>
        </p:txBody>
      </p:sp>
      <p:sp>
        <p:nvSpPr>
          <p:cNvPr id="6" name="Footer Placeholder 5">
            <a:extLst>
              <a:ext uri="{FF2B5EF4-FFF2-40B4-BE49-F238E27FC236}">
                <a16:creationId xmlns:a16="http://schemas.microsoft.com/office/drawing/2014/main" id="{D82D38BB-6B25-47CF-A165-BD8BBEB5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9E18B3-D1CE-4DC6-BFE3-64E0E05CA0A2}"/>
              </a:ext>
            </a:extLst>
          </p:cNvPr>
          <p:cNvSpPr>
            <a:spLocks noGrp="1"/>
          </p:cNvSpPr>
          <p:nvPr>
            <p:ph type="sldNum" sz="quarter" idx="12"/>
          </p:nvPr>
        </p:nvSpPr>
        <p:spPr/>
        <p:txBody>
          <a:bodyPr/>
          <a:lstStyle/>
          <a:p>
            <a:fld id="{0D5AEDC4-6F29-431C-B5BC-AC3C184C3ABC}" type="slidenum">
              <a:rPr lang="en-US" smtClean="0"/>
              <a:t>‹#›</a:t>
            </a:fld>
            <a:endParaRPr lang="en-US"/>
          </a:p>
        </p:txBody>
      </p:sp>
    </p:spTree>
    <p:extLst>
      <p:ext uri="{BB962C8B-B14F-4D97-AF65-F5344CB8AC3E}">
        <p14:creationId xmlns:p14="http://schemas.microsoft.com/office/powerpoint/2010/main" val="1013393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0C50-3080-4D3B-ABE5-9DEBB20E76EB}"/>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17E71B-FFCC-495F-8DA1-D159FFFDA126}"/>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18FFCC-E5BD-493F-B547-3354078B92C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2636AA-0467-4DF0-9E1C-4A8C83E80C43}"/>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D05BA2-AA1B-4449-A55D-27EEFABA47E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4D4FE4-717D-420D-A99D-36287F54DDB6}"/>
              </a:ext>
            </a:extLst>
          </p:cNvPr>
          <p:cNvSpPr>
            <a:spLocks noGrp="1"/>
          </p:cNvSpPr>
          <p:nvPr>
            <p:ph type="dt" sz="half" idx="10"/>
          </p:nvPr>
        </p:nvSpPr>
        <p:spPr/>
        <p:txBody>
          <a:bodyPr/>
          <a:lstStyle/>
          <a:p>
            <a:fld id="{8A16383A-35EE-488C-BB3C-F503CDC8DD63}" type="datetimeFigureOut">
              <a:rPr lang="en-US" smtClean="0"/>
              <a:t>2/11/2021</a:t>
            </a:fld>
            <a:endParaRPr lang="en-US"/>
          </a:p>
        </p:txBody>
      </p:sp>
      <p:sp>
        <p:nvSpPr>
          <p:cNvPr id="8" name="Footer Placeholder 7">
            <a:extLst>
              <a:ext uri="{FF2B5EF4-FFF2-40B4-BE49-F238E27FC236}">
                <a16:creationId xmlns:a16="http://schemas.microsoft.com/office/drawing/2014/main" id="{E2DBADE3-F001-4CFE-A33E-A4EE4D7714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27CF0C-084C-4782-84A4-8DA302F57FD0}"/>
              </a:ext>
            </a:extLst>
          </p:cNvPr>
          <p:cNvSpPr>
            <a:spLocks noGrp="1"/>
          </p:cNvSpPr>
          <p:nvPr>
            <p:ph type="sldNum" sz="quarter" idx="12"/>
          </p:nvPr>
        </p:nvSpPr>
        <p:spPr/>
        <p:txBody>
          <a:bodyPr/>
          <a:lstStyle/>
          <a:p>
            <a:fld id="{0D5AEDC4-6F29-431C-B5BC-AC3C184C3ABC}" type="slidenum">
              <a:rPr lang="en-US" smtClean="0"/>
              <a:t>‹#›</a:t>
            </a:fld>
            <a:endParaRPr lang="en-US"/>
          </a:p>
        </p:txBody>
      </p:sp>
    </p:spTree>
    <p:extLst>
      <p:ext uri="{BB962C8B-B14F-4D97-AF65-F5344CB8AC3E}">
        <p14:creationId xmlns:p14="http://schemas.microsoft.com/office/powerpoint/2010/main" val="365009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EAED-3960-4105-B3C7-43C0395248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97BDDB-B948-471A-A7E0-DC07BC86119E}"/>
              </a:ext>
            </a:extLst>
          </p:cNvPr>
          <p:cNvSpPr>
            <a:spLocks noGrp="1"/>
          </p:cNvSpPr>
          <p:nvPr>
            <p:ph type="dt" sz="half" idx="10"/>
          </p:nvPr>
        </p:nvSpPr>
        <p:spPr/>
        <p:txBody>
          <a:bodyPr/>
          <a:lstStyle/>
          <a:p>
            <a:fld id="{8A16383A-35EE-488C-BB3C-F503CDC8DD63}" type="datetimeFigureOut">
              <a:rPr lang="en-US" smtClean="0"/>
              <a:t>2/11/2021</a:t>
            </a:fld>
            <a:endParaRPr lang="en-US"/>
          </a:p>
        </p:txBody>
      </p:sp>
      <p:sp>
        <p:nvSpPr>
          <p:cNvPr id="4" name="Footer Placeholder 3">
            <a:extLst>
              <a:ext uri="{FF2B5EF4-FFF2-40B4-BE49-F238E27FC236}">
                <a16:creationId xmlns:a16="http://schemas.microsoft.com/office/drawing/2014/main" id="{20DB8004-D0D1-4F13-998F-521B21AFE7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A89186-CA77-4540-9CDD-FF41A88273C1}"/>
              </a:ext>
            </a:extLst>
          </p:cNvPr>
          <p:cNvSpPr>
            <a:spLocks noGrp="1"/>
          </p:cNvSpPr>
          <p:nvPr>
            <p:ph type="sldNum" sz="quarter" idx="12"/>
          </p:nvPr>
        </p:nvSpPr>
        <p:spPr/>
        <p:txBody>
          <a:bodyPr/>
          <a:lstStyle/>
          <a:p>
            <a:fld id="{0D5AEDC4-6F29-431C-B5BC-AC3C184C3ABC}" type="slidenum">
              <a:rPr lang="en-US" smtClean="0"/>
              <a:t>‹#›</a:t>
            </a:fld>
            <a:endParaRPr lang="en-US"/>
          </a:p>
        </p:txBody>
      </p:sp>
    </p:spTree>
    <p:extLst>
      <p:ext uri="{BB962C8B-B14F-4D97-AF65-F5344CB8AC3E}">
        <p14:creationId xmlns:p14="http://schemas.microsoft.com/office/powerpoint/2010/main" val="214329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C09D61-86E6-42D5-8BD7-DB3C18905572}"/>
              </a:ext>
            </a:extLst>
          </p:cNvPr>
          <p:cNvSpPr>
            <a:spLocks noGrp="1"/>
          </p:cNvSpPr>
          <p:nvPr>
            <p:ph type="dt" sz="half" idx="10"/>
          </p:nvPr>
        </p:nvSpPr>
        <p:spPr/>
        <p:txBody>
          <a:bodyPr/>
          <a:lstStyle/>
          <a:p>
            <a:fld id="{8A16383A-35EE-488C-BB3C-F503CDC8DD63}" type="datetimeFigureOut">
              <a:rPr lang="en-US" smtClean="0"/>
              <a:t>2/11/2021</a:t>
            </a:fld>
            <a:endParaRPr lang="en-US"/>
          </a:p>
        </p:txBody>
      </p:sp>
      <p:sp>
        <p:nvSpPr>
          <p:cNvPr id="3" name="Footer Placeholder 2">
            <a:extLst>
              <a:ext uri="{FF2B5EF4-FFF2-40B4-BE49-F238E27FC236}">
                <a16:creationId xmlns:a16="http://schemas.microsoft.com/office/drawing/2014/main" id="{DB5997CD-A7F5-4C5D-9700-04F9F68241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E40253-4694-4636-9D87-D943C190EB00}"/>
              </a:ext>
            </a:extLst>
          </p:cNvPr>
          <p:cNvSpPr>
            <a:spLocks noGrp="1"/>
          </p:cNvSpPr>
          <p:nvPr>
            <p:ph type="sldNum" sz="quarter" idx="12"/>
          </p:nvPr>
        </p:nvSpPr>
        <p:spPr/>
        <p:txBody>
          <a:bodyPr/>
          <a:lstStyle/>
          <a:p>
            <a:fld id="{0D5AEDC4-6F29-431C-B5BC-AC3C184C3ABC}" type="slidenum">
              <a:rPr lang="en-US" smtClean="0"/>
              <a:t>‹#›</a:t>
            </a:fld>
            <a:endParaRPr lang="en-US"/>
          </a:p>
        </p:txBody>
      </p:sp>
    </p:spTree>
    <p:extLst>
      <p:ext uri="{BB962C8B-B14F-4D97-AF65-F5344CB8AC3E}">
        <p14:creationId xmlns:p14="http://schemas.microsoft.com/office/powerpoint/2010/main" val="3355266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2E677-A5F7-4527-A99C-93D52923F665}"/>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1B5299-8BCF-43E7-9781-E82119248042}"/>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6E7012-B3B2-4C77-A0CE-2658A102A9B0}"/>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B67DF-CFE6-4CD3-8715-50FCD72C1ED4}"/>
              </a:ext>
            </a:extLst>
          </p:cNvPr>
          <p:cNvSpPr>
            <a:spLocks noGrp="1"/>
          </p:cNvSpPr>
          <p:nvPr>
            <p:ph type="dt" sz="half" idx="10"/>
          </p:nvPr>
        </p:nvSpPr>
        <p:spPr/>
        <p:txBody>
          <a:bodyPr/>
          <a:lstStyle/>
          <a:p>
            <a:fld id="{8A16383A-35EE-488C-BB3C-F503CDC8DD63}" type="datetimeFigureOut">
              <a:rPr lang="en-US" smtClean="0"/>
              <a:t>2/11/2021</a:t>
            </a:fld>
            <a:endParaRPr lang="en-US"/>
          </a:p>
        </p:txBody>
      </p:sp>
      <p:sp>
        <p:nvSpPr>
          <p:cNvPr id="6" name="Footer Placeholder 5">
            <a:extLst>
              <a:ext uri="{FF2B5EF4-FFF2-40B4-BE49-F238E27FC236}">
                <a16:creationId xmlns:a16="http://schemas.microsoft.com/office/drawing/2014/main" id="{47BA51D5-C5C9-4E35-ABF9-3BCADEA336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CB1379-3CBB-4AB2-9192-17EADD4503C8}"/>
              </a:ext>
            </a:extLst>
          </p:cNvPr>
          <p:cNvSpPr>
            <a:spLocks noGrp="1"/>
          </p:cNvSpPr>
          <p:nvPr>
            <p:ph type="sldNum" sz="quarter" idx="12"/>
          </p:nvPr>
        </p:nvSpPr>
        <p:spPr/>
        <p:txBody>
          <a:bodyPr/>
          <a:lstStyle/>
          <a:p>
            <a:fld id="{0D5AEDC4-6F29-431C-B5BC-AC3C184C3ABC}" type="slidenum">
              <a:rPr lang="en-US" smtClean="0"/>
              <a:t>‹#›</a:t>
            </a:fld>
            <a:endParaRPr lang="en-US"/>
          </a:p>
        </p:txBody>
      </p:sp>
    </p:spTree>
    <p:extLst>
      <p:ext uri="{BB962C8B-B14F-4D97-AF65-F5344CB8AC3E}">
        <p14:creationId xmlns:p14="http://schemas.microsoft.com/office/powerpoint/2010/main" val="1112599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40F2-654E-46A4-BE45-971A35D29A82}"/>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0839DB-082F-400C-9F7D-C482A8DFC69B}"/>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04F34F-7648-446E-A7B0-38E5C6E776D0}"/>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002EA8-97A0-4575-8FD2-535566A1673B}"/>
              </a:ext>
            </a:extLst>
          </p:cNvPr>
          <p:cNvSpPr>
            <a:spLocks noGrp="1"/>
          </p:cNvSpPr>
          <p:nvPr>
            <p:ph type="dt" sz="half" idx="10"/>
          </p:nvPr>
        </p:nvSpPr>
        <p:spPr/>
        <p:txBody>
          <a:bodyPr/>
          <a:lstStyle/>
          <a:p>
            <a:fld id="{8A16383A-35EE-488C-BB3C-F503CDC8DD63}" type="datetimeFigureOut">
              <a:rPr lang="en-US" smtClean="0"/>
              <a:t>2/11/2021</a:t>
            </a:fld>
            <a:endParaRPr lang="en-US"/>
          </a:p>
        </p:txBody>
      </p:sp>
      <p:sp>
        <p:nvSpPr>
          <p:cNvPr id="6" name="Footer Placeholder 5">
            <a:extLst>
              <a:ext uri="{FF2B5EF4-FFF2-40B4-BE49-F238E27FC236}">
                <a16:creationId xmlns:a16="http://schemas.microsoft.com/office/drawing/2014/main" id="{8814350B-12C8-4793-92F8-20F469DD4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F5D5AD-01D7-4E49-92B5-699CFF356751}"/>
              </a:ext>
            </a:extLst>
          </p:cNvPr>
          <p:cNvSpPr>
            <a:spLocks noGrp="1"/>
          </p:cNvSpPr>
          <p:nvPr>
            <p:ph type="sldNum" sz="quarter" idx="12"/>
          </p:nvPr>
        </p:nvSpPr>
        <p:spPr/>
        <p:txBody>
          <a:bodyPr/>
          <a:lstStyle/>
          <a:p>
            <a:fld id="{0D5AEDC4-6F29-431C-B5BC-AC3C184C3ABC}" type="slidenum">
              <a:rPr lang="en-US" smtClean="0"/>
              <a:t>‹#›</a:t>
            </a:fld>
            <a:endParaRPr lang="en-US"/>
          </a:p>
        </p:txBody>
      </p:sp>
    </p:spTree>
    <p:extLst>
      <p:ext uri="{BB962C8B-B14F-4D97-AF65-F5344CB8AC3E}">
        <p14:creationId xmlns:p14="http://schemas.microsoft.com/office/powerpoint/2010/main" val="1860301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68A83F-5F95-4D55-A1CC-AA5FC756248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E87BC9-B30A-4D30-A773-EE6A3A5D865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EC8D0B-820B-4D8F-920F-9BFDF415E1D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6383A-35EE-488C-BB3C-F503CDC8DD63}" type="datetimeFigureOut">
              <a:rPr lang="en-US" smtClean="0"/>
              <a:t>2/11/2021</a:t>
            </a:fld>
            <a:endParaRPr lang="en-US"/>
          </a:p>
        </p:txBody>
      </p:sp>
      <p:sp>
        <p:nvSpPr>
          <p:cNvPr id="5" name="Footer Placeholder 4">
            <a:extLst>
              <a:ext uri="{FF2B5EF4-FFF2-40B4-BE49-F238E27FC236}">
                <a16:creationId xmlns:a16="http://schemas.microsoft.com/office/drawing/2014/main" id="{C62D339C-C317-4EED-8CBF-3A78CE691F8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107C16-3C35-47B5-BFA8-C54755E8BA9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AEDC4-6F29-431C-B5BC-AC3C184C3ABC}" type="slidenum">
              <a:rPr lang="en-US" smtClean="0"/>
              <a:t>‹#›</a:t>
            </a:fld>
            <a:endParaRPr lang="en-US"/>
          </a:p>
        </p:txBody>
      </p:sp>
    </p:spTree>
    <p:extLst>
      <p:ext uri="{BB962C8B-B14F-4D97-AF65-F5344CB8AC3E}">
        <p14:creationId xmlns:p14="http://schemas.microsoft.com/office/powerpoint/2010/main" val="2820039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0E658A4A-8F9E-4329-8E4D-0C30EFC2A58D}"/>
              </a:ext>
            </a:extLst>
          </p:cNvPr>
          <p:cNvGrpSpPr>
            <a:grpSpLocks/>
          </p:cNvGrpSpPr>
          <p:nvPr/>
        </p:nvGrpSpPr>
        <p:grpSpPr bwMode="auto">
          <a:xfrm>
            <a:off x="0" y="0"/>
            <a:ext cx="9144000" cy="6858000"/>
            <a:chOff x="0" y="0"/>
            <a:chExt cx="5760" cy="4320"/>
          </a:xfrm>
        </p:grpSpPr>
        <p:grpSp>
          <p:nvGrpSpPr>
            <p:cNvPr id="1032" name="Group 3">
              <a:extLst>
                <a:ext uri="{FF2B5EF4-FFF2-40B4-BE49-F238E27FC236}">
                  <a16:creationId xmlns:a16="http://schemas.microsoft.com/office/drawing/2014/main" id="{04B0A2CF-5099-42C6-8DFD-B3CE265AEE36}"/>
                </a:ext>
              </a:extLst>
            </p:cNvPr>
            <p:cNvGrpSpPr>
              <a:grpSpLocks/>
            </p:cNvGrpSpPr>
            <p:nvPr/>
          </p:nvGrpSpPr>
          <p:grpSpPr bwMode="auto">
            <a:xfrm>
              <a:off x="0" y="0"/>
              <a:ext cx="5760" cy="4320"/>
              <a:chOff x="0" y="0"/>
              <a:chExt cx="5760" cy="4320"/>
            </a:xfrm>
          </p:grpSpPr>
          <p:grpSp>
            <p:nvGrpSpPr>
              <p:cNvPr id="1039" name="Group 4">
                <a:extLst>
                  <a:ext uri="{FF2B5EF4-FFF2-40B4-BE49-F238E27FC236}">
                    <a16:creationId xmlns:a16="http://schemas.microsoft.com/office/drawing/2014/main" id="{7A7388FA-7509-4634-9F9A-D3070A19059F}"/>
                  </a:ext>
                </a:extLst>
              </p:cNvPr>
              <p:cNvGrpSpPr>
                <a:grpSpLocks/>
              </p:cNvGrpSpPr>
              <p:nvPr/>
            </p:nvGrpSpPr>
            <p:grpSpPr bwMode="auto">
              <a:xfrm>
                <a:off x="0" y="192"/>
                <a:ext cx="5760" cy="4032"/>
                <a:chOff x="0" y="192"/>
                <a:chExt cx="5760" cy="4032"/>
              </a:xfrm>
            </p:grpSpPr>
            <p:sp>
              <p:nvSpPr>
                <p:cNvPr id="1070" name="Line 5">
                  <a:extLst>
                    <a:ext uri="{FF2B5EF4-FFF2-40B4-BE49-F238E27FC236}">
                      <a16:creationId xmlns:a16="http://schemas.microsoft.com/office/drawing/2014/main" id="{CD068C3C-7F6B-44C6-BE4C-19BE4446E5CB}"/>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1" name="Line 6">
                  <a:extLst>
                    <a:ext uri="{FF2B5EF4-FFF2-40B4-BE49-F238E27FC236}">
                      <a16:creationId xmlns:a16="http://schemas.microsoft.com/office/drawing/2014/main" id="{F86811A5-CF40-436B-9EFC-94442E66A4A4}"/>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2" name="Line 7">
                  <a:extLst>
                    <a:ext uri="{FF2B5EF4-FFF2-40B4-BE49-F238E27FC236}">
                      <a16:creationId xmlns:a16="http://schemas.microsoft.com/office/drawing/2014/main" id="{B74943C1-5675-484B-9F9B-A9DDBCF8452C}"/>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3" name="Line 8">
                  <a:extLst>
                    <a:ext uri="{FF2B5EF4-FFF2-40B4-BE49-F238E27FC236}">
                      <a16:creationId xmlns:a16="http://schemas.microsoft.com/office/drawing/2014/main" id="{F85D639A-D25A-4CDF-9916-D6DBF8EA6BA5}"/>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4" name="Line 9">
                  <a:extLst>
                    <a:ext uri="{FF2B5EF4-FFF2-40B4-BE49-F238E27FC236}">
                      <a16:creationId xmlns:a16="http://schemas.microsoft.com/office/drawing/2014/main" id="{8B09E457-F0F5-48AF-9EED-26861F434F28}"/>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5" name="Line 10">
                  <a:extLst>
                    <a:ext uri="{FF2B5EF4-FFF2-40B4-BE49-F238E27FC236}">
                      <a16:creationId xmlns:a16="http://schemas.microsoft.com/office/drawing/2014/main" id="{5C32E143-1FE8-423C-9FE3-5CF57A1EC454}"/>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6" name="Line 11">
                  <a:extLst>
                    <a:ext uri="{FF2B5EF4-FFF2-40B4-BE49-F238E27FC236}">
                      <a16:creationId xmlns:a16="http://schemas.microsoft.com/office/drawing/2014/main" id="{B8348A90-DAD1-44BF-9F1B-9116C72EC210}"/>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7" name="Line 12">
                  <a:extLst>
                    <a:ext uri="{FF2B5EF4-FFF2-40B4-BE49-F238E27FC236}">
                      <a16:creationId xmlns:a16="http://schemas.microsoft.com/office/drawing/2014/main" id="{94B2934F-8E0A-4D6F-AB3B-D92862253C8E}"/>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8" name="Line 13">
                  <a:extLst>
                    <a:ext uri="{FF2B5EF4-FFF2-40B4-BE49-F238E27FC236}">
                      <a16:creationId xmlns:a16="http://schemas.microsoft.com/office/drawing/2014/main" id="{B427E974-FC8E-4DDA-AA7B-236B7C332B59}"/>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9" name="Line 14">
                  <a:extLst>
                    <a:ext uri="{FF2B5EF4-FFF2-40B4-BE49-F238E27FC236}">
                      <a16:creationId xmlns:a16="http://schemas.microsoft.com/office/drawing/2014/main" id="{B63D3BE3-F957-40AA-8665-5A21A8566306}"/>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0" name="Line 15">
                  <a:extLst>
                    <a:ext uri="{FF2B5EF4-FFF2-40B4-BE49-F238E27FC236}">
                      <a16:creationId xmlns:a16="http://schemas.microsoft.com/office/drawing/2014/main" id="{61A13AF0-C432-43AE-BCFC-D23639E6E4BD}"/>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1" name="Line 16">
                  <a:extLst>
                    <a:ext uri="{FF2B5EF4-FFF2-40B4-BE49-F238E27FC236}">
                      <a16:creationId xmlns:a16="http://schemas.microsoft.com/office/drawing/2014/main" id="{7E48C1CC-A850-477C-803E-E964F8DBEA7C}"/>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2" name="Line 17">
                  <a:extLst>
                    <a:ext uri="{FF2B5EF4-FFF2-40B4-BE49-F238E27FC236}">
                      <a16:creationId xmlns:a16="http://schemas.microsoft.com/office/drawing/2014/main" id="{3B3DED19-DD08-4F2A-8856-1E705F265289}"/>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3" name="Line 18">
                  <a:extLst>
                    <a:ext uri="{FF2B5EF4-FFF2-40B4-BE49-F238E27FC236}">
                      <a16:creationId xmlns:a16="http://schemas.microsoft.com/office/drawing/2014/main" id="{103C314C-2A2B-4C54-B683-3218EF2DF0A5}"/>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4" name="Line 19">
                  <a:extLst>
                    <a:ext uri="{FF2B5EF4-FFF2-40B4-BE49-F238E27FC236}">
                      <a16:creationId xmlns:a16="http://schemas.microsoft.com/office/drawing/2014/main" id="{1D321F05-1118-4A1D-B4C9-0AAD1B32B294}"/>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5" name="Line 20">
                  <a:extLst>
                    <a:ext uri="{FF2B5EF4-FFF2-40B4-BE49-F238E27FC236}">
                      <a16:creationId xmlns:a16="http://schemas.microsoft.com/office/drawing/2014/main" id="{B1F1E02E-8848-4B7A-A7E6-B755F7AA9D29}"/>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6" name="Line 21">
                  <a:extLst>
                    <a:ext uri="{FF2B5EF4-FFF2-40B4-BE49-F238E27FC236}">
                      <a16:creationId xmlns:a16="http://schemas.microsoft.com/office/drawing/2014/main" id="{9A09262A-BA4F-4B03-8D39-0775D15B9D49}"/>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7" name="Line 22">
                  <a:extLst>
                    <a:ext uri="{FF2B5EF4-FFF2-40B4-BE49-F238E27FC236}">
                      <a16:creationId xmlns:a16="http://schemas.microsoft.com/office/drawing/2014/main" id="{DEC26068-DD45-4D42-8954-F20EF7B259EA}"/>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8" name="Line 23">
                  <a:extLst>
                    <a:ext uri="{FF2B5EF4-FFF2-40B4-BE49-F238E27FC236}">
                      <a16:creationId xmlns:a16="http://schemas.microsoft.com/office/drawing/2014/main" id="{6D4201EF-B1BD-4730-BA3E-9FEE05792905}"/>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9" name="Line 24">
                  <a:extLst>
                    <a:ext uri="{FF2B5EF4-FFF2-40B4-BE49-F238E27FC236}">
                      <a16:creationId xmlns:a16="http://schemas.microsoft.com/office/drawing/2014/main" id="{6C186F11-2ADD-4399-A6A0-5FAA7FBE488B}"/>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0" name="Line 25">
                  <a:extLst>
                    <a:ext uri="{FF2B5EF4-FFF2-40B4-BE49-F238E27FC236}">
                      <a16:creationId xmlns:a16="http://schemas.microsoft.com/office/drawing/2014/main" id="{320FE583-F1A6-4D48-8BDC-7A79A435EADC}"/>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1" name="Line 26">
                  <a:extLst>
                    <a:ext uri="{FF2B5EF4-FFF2-40B4-BE49-F238E27FC236}">
                      <a16:creationId xmlns:a16="http://schemas.microsoft.com/office/drawing/2014/main" id="{708AD823-3BCC-4EC2-B04E-20E8A5BF7DB4}"/>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1040" name="Group 27">
                <a:extLst>
                  <a:ext uri="{FF2B5EF4-FFF2-40B4-BE49-F238E27FC236}">
                    <a16:creationId xmlns:a16="http://schemas.microsoft.com/office/drawing/2014/main" id="{076F8443-DF00-4E54-8D62-8E28E503E209}"/>
                  </a:ext>
                </a:extLst>
              </p:cNvPr>
              <p:cNvGrpSpPr>
                <a:grpSpLocks/>
              </p:cNvGrpSpPr>
              <p:nvPr/>
            </p:nvGrpSpPr>
            <p:grpSpPr bwMode="auto">
              <a:xfrm>
                <a:off x="192" y="0"/>
                <a:ext cx="5376" cy="4320"/>
                <a:chOff x="192" y="0"/>
                <a:chExt cx="5376" cy="4320"/>
              </a:xfrm>
            </p:grpSpPr>
            <p:sp>
              <p:nvSpPr>
                <p:cNvPr id="1041" name="Line 28">
                  <a:extLst>
                    <a:ext uri="{FF2B5EF4-FFF2-40B4-BE49-F238E27FC236}">
                      <a16:creationId xmlns:a16="http://schemas.microsoft.com/office/drawing/2014/main" id="{97551F4F-B943-4F48-9283-574FD4C3628A}"/>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2" name="Line 29">
                  <a:extLst>
                    <a:ext uri="{FF2B5EF4-FFF2-40B4-BE49-F238E27FC236}">
                      <a16:creationId xmlns:a16="http://schemas.microsoft.com/office/drawing/2014/main" id="{3DB87C02-BC42-415A-94D0-690B32321049}"/>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3" name="Line 30">
                  <a:extLst>
                    <a:ext uri="{FF2B5EF4-FFF2-40B4-BE49-F238E27FC236}">
                      <a16:creationId xmlns:a16="http://schemas.microsoft.com/office/drawing/2014/main" id="{37D6ADE7-D6B5-4C2B-942A-92F9A33A6FEF}"/>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4" name="Line 31">
                  <a:extLst>
                    <a:ext uri="{FF2B5EF4-FFF2-40B4-BE49-F238E27FC236}">
                      <a16:creationId xmlns:a16="http://schemas.microsoft.com/office/drawing/2014/main" id="{5D3D8799-70E7-4429-B041-1B48D8E5E360}"/>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5" name="Line 32">
                  <a:extLst>
                    <a:ext uri="{FF2B5EF4-FFF2-40B4-BE49-F238E27FC236}">
                      <a16:creationId xmlns:a16="http://schemas.microsoft.com/office/drawing/2014/main" id="{8BA202E9-F245-42A0-9892-D59A41244217}"/>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6" name="Line 33">
                  <a:extLst>
                    <a:ext uri="{FF2B5EF4-FFF2-40B4-BE49-F238E27FC236}">
                      <a16:creationId xmlns:a16="http://schemas.microsoft.com/office/drawing/2014/main" id="{052B3202-5AB7-4457-974D-F2CFE3573EEF}"/>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7" name="Line 34">
                  <a:extLst>
                    <a:ext uri="{FF2B5EF4-FFF2-40B4-BE49-F238E27FC236}">
                      <a16:creationId xmlns:a16="http://schemas.microsoft.com/office/drawing/2014/main" id="{D50603E2-9C99-4CE4-A4B0-2BBD50ADD141}"/>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8" name="Line 35">
                  <a:extLst>
                    <a:ext uri="{FF2B5EF4-FFF2-40B4-BE49-F238E27FC236}">
                      <a16:creationId xmlns:a16="http://schemas.microsoft.com/office/drawing/2014/main" id="{FF337D02-7CC7-475A-B61C-7A7B1D699D66}"/>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9" name="Line 36">
                  <a:extLst>
                    <a:ext uri="{FF2B5EF4-FFF2-40B4-BE49-F238E27FC236}">
                      <a16:creationId xmlns:a16="http://schemas.microsoft.com/office/drawing/2014/main" id="{66D2ED7A-3FE3-4CDC-836B-2D291F1799CA}"/>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0" name="Line 37">
                  <a:extLst>
                    <a:ext uri="{FF2B5EF4-FFF2-40B4-BE49-F238E27FC236}">
                      <a16:creationId xmlns:a16="http://schemas.microsoft.com/office/drawing/2014/main" id="{D23200CD-1FD4-4854-A68A-1838D07BAD9D}"/>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1" name="Line 38">
                  <a:extLst>
                    <a:ext uri="{FF2B5EF4-FFF2-40B4-BE49-F238E27FC236}">
                      <a16:creationId xmlns:a16="http://schemas.microsoft.com/office/drawing/2014/main" id="{E408FD24-613A-4E36-9FEC-B56D7DB2C142}"/>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2" name="Line 39">
                  <a:extLst>
                    <a:ext uri="{FF2B5EF4-FFF2-40B4-BE49-F238E27FC236}">
                      <a16:creationId xmlns:a16="http://schemas.microsoft.com/office/drawing/2014/main" id="{6AE82BCD-A721-4DB1-9574-191000FA6D20}"/>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3" name="Line 40">
                  <a:extLst>
                    <a:ext uri="{FF2B5EF4-FFF2-40B4-BE49-F238E27FC236}">
                      <a16:creationId xmlns:a16="http://schemas.microsoft.com/office/drawing/2014/main" id="{44C17DB7-78F1-413B-942F-0F967555948F}"/>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4" name="Line 41">
                  <a:extLst>
                    <a:ext uri="{FF2B5EF4-FFF2-40B4-BE49-F238E27FC236}">
                      <a16:creationId xmlns:a16="http://schemas.microsoft.com/office/drawing/2014/main" id="{3C215452-BFA8-4217-8763-282EBFB85218}"/>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5" name="Line 42">
                  <a:extLst>
                    <a:ext uri="{FF2B5EF4-FFF2-40B4-BE49-F238E27FC236}">
                      <a16:creationId xmlns:a16="http://schemas.microsoft.com/office/drawing/2014/main" id="{510F5FE6-CD48-4232-B0B5-E41D6E6261D2}"/>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6" name="Line 43">
                  <a:extLst>
                    <a:ext uri="{FF2B5EF4-FFF2-40B4-BE49-F238E27FC236}">
                      <a16:creationId xmlns:a16="http://schemas.microsoft.com/office/drawing/2014/main" id="{4E14982E-B816-4BBE-8493-3D53C5EE8B8C}"/>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7" name="Line 44">
                  <a:extLst>
                    <a:ext uri="{FF2B5EF4-FFF2-40B4-BE49-F238E27FC236}">
                      <a16:creationId xmlns:a16="http://schemas.microsoft.com/office/drawing/2014/main" id="{335EDE64-6D64-4AC0-9859-D8D2EBC25525}"/>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8" name="Line 45">
                  <a:extLst>
                    <a:ext uri="{FF2B5EF4-FFF2-40B4-BE49-F238E27FC236}">
                      <a16:creationId xmlns:a16="http://schemas.microsoft.com/office/drawing/2014/main" id="{2E523575-F872-4908-AD6A-CEE0DB5BA7A1}"/>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9" name="Line 46">
                  <a:extLst>
                    <a:ext uri="{FF2B5EF4-FFF2-40B4-BE49-F238E27FC236}">
                      <a16:creationId xmlns:a16="http://schemas.microsoft.com/office/drawing/2014/main" id="{BE76D8BB-0B98-47E5-82AA-B644536D432F}"/>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0" name="Line 47">
                  <a:extLst>
                    <a:ext uri="{FF2B5EF4-FFF2-40B4-BE49-F238E27FC236}">
                      <a16:creationId xmlns:a16="http://schemas.microsoft.com/office/drawing/2014/main" id="{203249A5-4D7D-4D68-AA5E-3DFB659C2974}"/>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1" name="Line 48">
                  <a:extLst>
                    <a:ext uri="{FF2B5EF4-FFF2-40B4-BE49-F238E27FC236}">
                      <a16:creationId xmlns:a16="http://schemas.microsoft.com/office/drawing/2014/main" id="{8C9E6825-989A-4113-B424-4439E037CA23}"/>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2" name="Line 49">
                  <a:extLst>
                    <a:ext uri="{FF2B5EF4-FFF2-40B4-BE49-F238E27FC236}">
                      <a16:creationId xmlns:a16="http://schemas.microsoft.com/office/drawing/2014/main" id="{EFCA249F-E44A-4808-BA66-EFC68E07B2C7}"/>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3" name="Line 50">
                  <a:extLst>
                    <a:ext uri="{FF2B5EF4-FFF2-40B4-BE49-F238E27FC236}">
                      <a16:creationId xmlns:a16="http://schemas.microsoft.com/office/drawing/2014/main" id="{28FE3661-8834-4195-95DA-B409DE20A952}"/>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4" name="Line 51">
                  <a:extLst>
                    <a:ext uri="{FF2B5EF4-FFF2-40B4-BE49-F238E27FC236}">
                      <a16:creationId xmlns:a16="http://schemas.microsoft.com/office/drawing/2014/main" id="{03C7FA62-F763-4381-A850-2E9E08079D9E}"/>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5" name="Line 52">
                  <a:extLst>
                    <a:ext uri="{FF2B5EF4-FFF2-40B4-BE49-F238E27FC236}">
                      <a16:creationId xmlns:a16="http://schemas.microsoft.com/office/drawing/2014/main" id="{7E4F9437-0592-4F76-AF39-180C144E9FF3}"/>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6" name="Line 53">
                  <a:extLst>
                    <a:ext uri="{FF2B5EF4-FFF2-40B4-BE49-F238E27FC236}">
                      <a16:creationId xmlns:a16="http://schemas.microsoft.com/office/drawing/2014/main" id="{FB9F5B8C-6917-4DF2-869D-07BD65A8C721}"/>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7" name="Line 54">
                  <a:extLst>
                    <a:ext uri="{FF2B5EF4-FFF2-40B4-BE49-F238E27FC236}">
                      <a16:creationId xmlns:a16="http://schemas.microsoft.com/office/drawing/2014/main" id="{B66A1BD6-5D8C-4C2F-B9CA-8443041F98B4}"/>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8" name="Line 55">
                  <a:extLst>
                    <a:ext uri="{FF2B5EF4-FFF2-40B4-BE49-F238E27FC236}">
                      <a16:creationId xmlns:a16="http://schemas.microsoft.com/office/drawing/2014/main" id="{C174DD8D-D48F-45DC-931B-06AACA365C55}"/>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9" name="Line 56">
                  <a:extLst>
                    <a:ext uri="{FF2B5EF4-FFF2-40B4-BE49-F238E27FC236}">
                      <a16:creationId xmlns:a16="http://schemas.microsoft.com/office/drawing/2014/main" id="{DF31E95F-595D-48EA-9CA2-B0C4455272A7}"/>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1033" name="Rectangle 57" descr="60%">
              <a:extLst>
                <a:ext uri="{FF2B5EF4-FFF2-40B4-BE49-F238E27FC236}">
                  <a16:creationId xmlns:a16="http://schemas.microsoft.com/office/drawing/2014/main" id="{E417F592-7FC2-4A4C-A2B2-87C8BED06E8B}"/>
                </a:ext>
              </a:extLst>
            </p:cNvPr>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ltLang="en-US" sz="2400"/>
            </a:p>
          </p:txBody>
        </p:sp>
        <p:sp>
          <p:nvSpPr>
            <p:cNvPr id="1034" name="Line 58">
              <a:extLst>
                <a:ext uri="{FF2B5EF4-FFF2-40B4-BE49-F238E27FC236}">
                  <a16:creationId xmlns:a16="http://schemas.microsoft.com/office/drawing/2014/main" id="{E916E1D7-70DA-4133-AD91-22BBC93202FC}"/>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nvGrpSpPr>
            <p:cNvPr id="1035" name="Group 59">
              <a:extLst>
                <a:ext uri="{FF2B5EF4-FFF2-40B4-BE49-F238E27FC236}">
                  <a16:creationId xmlns:a16="http://schemas.microsoft.com/office/drawing/2014/main" id="{0C22F7B9-7B87-4F26-BE87-FE7549CF5CE2}"/>
                </a:ext>
              </a:extLst>
            </p:cNvPr>
            <p:cNvGrpSpPr>
              <a:grpSpLocks/>
            </p:cNvGrpSpPr>
            <p:nvPr/>
          </p:nvGrpSpPr>
          <p:grpSpPr bwMode="auto">
            <a:xfrm>
              <a:off x="261" y="892"/>
              <a:ext cx="1124" cy="1464"/>
              <a:chOff x="96" y="916"/>
              <a:chExt cx="2208" cy="2876"/>
            </a:xfrm>
          </p:grpSpPr>
          <p:sp>
            <p:nvSpPr>
              <p:cNvPr id="1036" name="Line 60">
                <a:extLst>
                  <a:ext uri="{FF2B5EF4-FFF2-40B4-BE49-F238E27FC236}">
                    <a16:creationId xmlns:a16="http://schemas.microsoft.com/office/drawing/2014/main" id="{1E16F0B8-8521-4388-9598-27FC8851C682}"/>
                  </a:ext>
                </a:extLst>
              </p:cNvPr>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37" name="Line 61">
                <a:extLst>
                  <a:ext uri="{FF2B5EF4-FFF2-40B4-BE49-F238E27FC236}">
                    <a16:creationId xmlns:a16="http://schemas.microsoft.com/office/drawing/2014/main" id="{DF06A826-2FCD-4FD0-9472-9E595BDA59AE}"/>
                  </a:ext>
                </a:extLst>
              </p:cNvPr>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38" name="Arc 62">
                <a:extLst>
                  <a:ext uri="{FF2B5EF4-FFF2-40B4-BE49-F238E27FC236}">
                    <a16:creationId xmlns:a16="http://schemas.microsoft.com/office/drawing/2014/main" id="{1A2B3E51-A658-490E-98FD-B86972BD2F34}"/>
                  </a:ext>
                </a:extLst>
              </p:cNvPr>
              <p:cNvSpPr>
                <a:spLocks/>
              </p:cNvSpPr>
              <p:nvPr/>
            </p:nvSpPr>
            <p:spPr bwMode="ltGray">
              <a:xfrm flipH="1">
                <a:off x="217" y="916"/>
                <a:ext cx="239" cy="239"/>
              </a:xfrm>
              <a:custGeom>
                <a:avLst/>
                <a:gdLst>
                  <a:gd name="T0" fmla="*/ 1 w 43195"/>
                  <a:gd name="T1" fmla="*/ 0 h 43200"/>
                  <a:gd name="T2" fmla="*/ 0 w 43195"/>
                  <a:gd name="T3" fmla="*/ 1 h 43200"/>
                  <a:gd name="T4" fmla="*/ 1 w 43195"/>
                  <a:gd name="T5" fmla="*/ 1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1027" name="Rectangle 63">
            <a:extLst>
              <a:ext uri="{FF2B5EF4-FFF2-40B4-BE49-F238E27FC236}">
                <a16:creationId xmlns:a16="http://schemas.microsoft.com/office/drawing/2014/main" id="{FAF51B82-C7C9-4148-852B-CA1FA92AC9B3}"/>
              </a:ext>
            </a:extLst>
          </p:cNvPr>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64" descr="Rectangle: Click to edit Master text styles&#10;Second level&#10;Third level&#10;Fourth level&#10;Fifth level">
            <a:extLst>
              <a:ext uri="{FF2B5EF4-FFF2-40B4-BE49-F238E27FC236}">
                <a16:creationId xmlns:a16="http://schemas.microsoft.com/office/drawing/2014/main" id="{089A9DED-2A58-4A72-994A-5A62929E8589}"/>
              </a:ext>
            </a:extLst>
          </p:cNvPr>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61" name="Rectangle 65">
            <a:extLst>
              <a:ext uri="{FF2B5EF4-FFF2-40B4-BE49-F238E27FC236}">
                <a16:creationId xmlns:a16="http://schemas.microsoft.com/office/drawing/2014/main" id="{418F68AF-4769-4297-B162-0D7E71DABE05}"/>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pPr>
              <a:defRPr/>
            </a:pPr>
            <a:endParaRPr lang="en-US"/>
          </a:p>
        </p:txBody>
      </p:sp>
      <p:sp>
        <p:nvSpPr>
          <p:cNvPr id="4162" name="Rectangle 66">
            <a:extLst>
              <a:ext uri="{FF2B5EF4-FFF2-40B4-BE49-F238E27FC236}">
                <a16:creationId xmlns:a16="http://schemas.microsoft.com/office/drawing/2014/main" id="{AEEDFFC6-7E98-4B1A-84D5-734674F46926}"/>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smtClean="0"/>
            </a:lvl1pPr>
          </a:lstStyle>
          <a:p>
            <a:pPr>
              <a:defRPr/>
            </a:pPr>
            <a:r>
              <a:rPr lang="en-US" dirty="0" smtClean="0"/>
              <a:t>SE CSE SRM-AP</a:t>
            </a:r>
            <a:endParaRPr lang="en-US" dirty="0"/>
          </a:p>
        </p:txBody>
      </p:sp>
      <p:sp>
        <p:nvSpPr>
          <p:cNvPr id="4163" name="Rectangle 67">
            <a:extLst>
              <a:ext uri="{FF2B5EF4-FFF2-40B4-BE49-F238E27FC236}">
                <a16:creationId xmlns:a16="http://schemas.microsoft.com/office/drawing/2014/main" id="{810AD47A-84DB-4A5F-9B13-8451E24E8C3C}"/>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4D010107-C43F-4745-BE1A-73C6A20072A7}" type="slidenum">
              <a:rPr lang="en-US" altLang="en-US"/>
              <a:pPr/>
              <a:t>‹#›</a:t>
            </a:fld>
            <a:endParaRPr lang="en-US" altLang="en-US"/>
          </a:p>
        </p:txBody>
      </p:sp>
    </p:spTree>
    <p:extLst>
      <p:ext uri="{BB962C8B-B14F-4D97-AF65-F5344CB8AC3E}">
        <p14:creationId xmlns:p14="http://schemas.microsoft.com/office/powerpoint/2010/main" val="3690017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16"/>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hyperlink" Target="https://www.visual-paradigm.com/scrum/what-is-scrum-master/" TargetMode="Externa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Agile Process</a:t>
            </a:r>
            <a:endParaRPr lang="en-IN" dirty="0"/>
          </a:p>
        </p:txBody>
      </p:sp>
      <p:sp>
        <p:nvSpPr>
          <p:cNvPr id="3" name="Subtitle 2"/>
          <p:cNvSpPr>
            <a:spLocks noGrp="1"/>
          </p:cNvSpPr>
          <p:nvPr>
            <p:ph type="subTitle" idx="1"/>
          </p:nvPr>
        </p:nvSpPr>
        <p:spPr>
          <a:xfrm>
            <a:off x="226893" y="5227092"/>
            <a:ext cx="9299813" cy="872675"/>
          </a:xfrm>
        </p:spPr>
        <p:txBody>
          <a:bodyPr/>
          <a:lstStyle/>
          <a:p>
            <a:r>
              <a:rPr lang="en-IN" sz="2200" dirty="0" smtClean="0"/>
              <a:t>Text Book Reference:</a:t>
            </a:r>
          </a:p>
          <a:p>
            <a:pPr lvl="0"/>
            <a:r>
              <a:rPr lang="en-IN" sz="2200" dirty="0" smtClean="0"/>
              <a:t>Roger S. Pressman, Software Engineering – A </a:t>
            </a:r>
            <a:r>
              <a:rPr lang="en-IN" sz="2200" dirty="0" err="1" smtClean="0"/>
              <a:t>Practitioner‟s</a:t>
            </a:r>
            <a:r>
              <a:rPr lang="en-IN" sz="2200" dirty="0" smtClean="0"/>
              <a:t> Approach, Seventh Edition, Mc </a:t>
            </a:r>
            <a:r>
              <a:rPr lang="en-IN" sz="2200" dirty="0" err="1" smtClean="0"/>
              <a:t>Graw</a:t>
            </a:r>
            <a:r>
              <a:rPr lang="en-IN" sz="2200" dirty="0" smtClean="0"/>
              <a:t>-Hill International Edition, 2010.</a:t>
            </a:r>
          </a:p>
          <a:p>
            <a:endParaRPr lang="en-IN" sz="2200" dirty="0"/>
          </a:p>
        </p:txBody>
      </p:sp>
      <p:sp>
        <p:nvSpPr>
          <p:cNvPr id="4" name="Footer Placeholder 3"/>
          <p:cNvSpPr>
            <a:spLocks noGrp="1"/>
          </p:cNvSpPr>
          <p:nvPr>
            <p:ph type="ftr" sz="quarter" idx="11"/>
          </p:nvPr>
        </p:nvSpPr>
        <p:spPr/>
        <p:txBody>
          <a:bodyPr/>
          <a:lstStyle/>
          <a:p>
            <a:pPr>
              <a:defRPr/>
            </a:pPr>
            <a:r>
              <a:rPr lang="en-US" smtClean="0"/>
              <a:t>SE CSE SRM-AP</a:t>
            </a:r>
            <a:endParaRPr lang="en-US" dirty="0"/>
          </a:p>
        </p:txBody>
      </p:sp>
      <p:sp>
        <p:nvSpPr>
          <p:cNvPr id="5" name="Slide Number Placeholder 4"/>
          <p:cNvSpPr>
            <a:spLocks noGrp="1"/>
          </p:cNvSpPr>
          <p:nvPr>
            <p:ph type="sldNum" sz="quarter" idx="12"/>
          </p:nvPr>
        </p:nvSpPr>
        <p:spPr/>
        <p:txBody>
          <a:bodyPr/>
          <a:lstStyle/>
          <a:p>
            <a:fld id="{6A56DD53-7C22-4067-ADD3-66C1FD9D2442}" type="slidenum">
              <a:rPr lang="en-US" altLang="en-US" smtClean="0"/>
              <a:pPr/>
              <a:t>1</a:t>
            </a:fld>
            <a:endParaRPr lang="en-US" altLang="en-US"/>
          </a:p>
        </p:txBody>
      </p:sp>
    </p:spTree>
    <p:extLst>
      <p:ext uri="{BB962C8B-B14F-4D97-AF65-F5344CB8AC3E}">
        <p14:creationId xmlns:p14="http://schemas.microsoft.com/office/powerpoint/2010/main" val="1561873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CE63D79B-84C1-44C2-A03B-F74B162CDF24}" type="slidenum">
              <a:rPr lang="en-US" altLang="en-US"/>
              <a:pPr>
                <a:defRPr/>
              </a:pPr>
              <a:t>10</a:t>
            </a:fld>
            <a:endParaRPr lang="en-US" altLang="en-US"/>
          </a:p>
        </p:txBody>
      </p:sp>
      <p:sp>
        <p:nvSpPr>
          <p:cNvPr id="13316" name="Rectangle 2"/>
          <p:cNvSpPr>
            <a:spLocks noGrp="1" noChangeArrowheads="1"/>
          </p:cNvSpPr>
          <p:nvPr>
            <p:ph type="title"/>
          </p:nvPr>
        </p:nvSpPr>
        <p:spPr>
          <a:xfrm>
            <a:off x="1219200" y="990600"/>
            <a:ext cx="7162800" cy="633413"/>
          </a:xfrm>
        </p:spPr>
        <p:txBody>
          <a:bodyPr/>
          <a:lstStyle/>
          <a:p>
            <a:pPr eaLnBrk="1" hangingPunct="1"/>
            <a:r>
              <a:rPr lang="en-US" altLang="en-US" smtClean="0"/>
              <a:t>Agility and the Cost of Change</a:t>
            </a:r>
          </a:p>
        </p:txBody>
      </p:sp>
      <p:pic>
        <p:nvPicPr>
          <p:cNvPr id="13317" name="Picture 5" descr="Fig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057400"/>
            <a:ext cx="6107113"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3416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CC65C4AF-EFD1-4018-B535-D17EE9D00F15}" type="slidenum">
              <a:rPr lang="en-US" altLang="en-US"/>
              <a:pPr>
                <a:defRPr/>
              </a:pPr>
              <a:t>11</a:t>
            </a:fld>
            <a:endParaRPr lang="en-US" altLang="en-US"/>
          </a:p>
        </p:txBody>
      </p:sp>
      <p:sp>
        <p:nvSpPr>
          <p:cNvPr id="14340" name="Rectangle 2"/>
          <p:cNvSpPr>
            <a:spLocks noGrp="1" noChangeArrowheads="1"/>
          </p:cNvSpPr>
          <p:nvPr>
            <p:ph type="title"/>
          </p:nvPr>
        </p:nvSpPr>
        <p:spPr>
          <a:xfrm>
            <a:off x="685800" y="833437"/>
            <a:ext cx="5032375" cy="633413"/>
          </a:xfrm>
        </p:spPr>
        <p:txBody>
          <a:bodyPr/>
          <a:lstStyle/>
          <a:p>
            <a:pPr eaLnBrk="1" hangingPunct="1"/>
            <a:r>
              <a:rPr lang="en-US" altLang="en-US" dirty="0" smtClean="0"/>
              <a:t>An Agile Process</a:t>
            </a:r>
          </a:p>
        </p:txBody>
      </p:sp>
      <p:sp>
        <p:nvSpPr>
          <p:cNvPr id="14341" name="Rectangle 3"/>
          <p:cNvSpPr>
            <a:spLocks noGrp="1" noChangeArrowheads="1"/>
          </p:cNvSpPr>
          <p:nvPr>
            <p:ph type="body" idx="1"/>
          </p:nvPr>
        </p:nvSpPr>
        <p:spPr>
          <a:xfrm>
            <a:off x="888206" y="1607024"/>
            <a:ext cx="7367587" cy="3009900"/>
          </a:xfrm>
        </p:spPr>
        <p:txBody>
          <a:bodyPr/>
          <a:lstStyle/>
          <a:p>
            <a:pPr eaLnBrk="1" hangingPunct="1"/>
            <a:r>
              <a:rPr lang="en-US" altLang="en-US" dirty="0" smtClean="0"/>
              <a:t>Is driven by customer descriptions of what is required (scenarios)</a:t>
            </a:r>
          </a:p>
          <a:p>
            <a:pPr eaLnBrk="1" hangingPunct="1"/>
            <a:r>
              <a:rPr lang="en-US" altLang="en-US" dirty="0" smtClean="0"/>
              <a:t>Recognizes that plans are short-lived</a:t>
            </a:r>
          </a:p>
          <a:p>
            <a:pPr eaLnBrk="1" hangingPunct="1"/>
            <a:r>
              <a:rPr lang="en-US" altLang="en-US" dirty="0" smtClean="0"/>
              <a:t>Develops software iteratively with a heavy emphasis on construction activities</a:t>
            </a:r>
          </a:p>
          <a:p>
            <a:pPr eaLnBrk="1" hangingPunct="1"/>
            <a:r>
              <a:rPr lang="en-US" altLang="en-US" dirty="0" smtClean="0"/>
              <a:t>Delivers multiple ‘software increments’</a:t>
            </a:r>
          </a:p>
          <a:p>
            <a:pPr eaLnBrk="1" hangingPunct="1"/>
            <a:r>
              <a:rPr lang="en-US" altLang="en-US" dirty="0" smtClean="0"/>
              <a:t>Adapts as changes occur</a:t>
            </a:r>
          </a:p>
        </p:txBody>
      </p:sp>
    </p:spTree>
    <p:extLst>
      <p:ext uri="{BB962C8B-B14F-4D97-AF65-F5344CB8AC3E}">
        <p14:creationId xmlns:p14="http://schemas.microsoft.com/office/powerpoint/2010/main" val="1857187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1D6621AE-DEA4-414C-93F7-C63AE2FCCFA2}" type="slidenum">
              <a:rPr lang="en-US" altLang="en-US"/>
              <a:pPr>
                <a:defRPr/>
              </a:pPr>
              <a:t>12</a:t>
            </a:fld>
            <a:endParaRPr lang="en-US" altLang="en-US"/>
          </a:p>
        </p:txBody>
      </p:sp>
      <p:sp>
        <p:nvSpPr>
          <p:cNvPr id="15364" name="Rectangle 2"/>
          <p:cNvSpPr>
            <a:spLocks noGrp="1" noChangeArrowheads="1"/>
          </p:cNvSpPr>
          <p:nvPr>
            <p:ph type="title"/>
          </p:nvPr>
        </p:nvSpPr>
        <p:spPr>
          <a:xfrm>
            <a:off x="564107" y="840581"/>
            <a:ext cx="6705600" cy="633413"/>
          </a:xfrm>
        </p:spPr>
        <p:txBody>
          <a:bodyPr/>
          <a:lstStyle/>
          <a:p>
            <a:pPr eaLnBrk="1" hangingPunct="1"/>
            <a:r>
              <a:rPr lang="en-US" altLang="en-US" dirty="0" smtClean="0"/>
              <a:t>Agility Principles - I</a:t>
            </a:r>
          </a:p>
        </p:txBody>
      </p:sp>
      <p:sp>
        <p:nvSpPr>
          <p:cNvPr id="15365" name="Rectangle 3"/>
          <p:cNvSpPr>
            <a:spLocks noGrp="1" noChangeArrowheads="1"/>
          </p:cNvSpPr>
          <p:nvPr>
            <p:ph type="body" idx="1"/>
          </p:nvPr>
        </p:nvSpPr>
        <p:spPr>
          <a:xfrm>
            <a:off x="564106" y="1473994"/>
            <a:ext cx="7993039" cy="4114800"/>
          </a:xfrm>
        </p:spPr>
        <p:txBody>
          <a:bodyPr/>
          <a:lstStyle/>
          <a:p>
            <a:pPr eaLnBrk="1" hangingPunct="1">
              <a:lnSpc>
                <a:spcPct val="90000"/>
              </a:lnSpc>
              <a:spcBef>
                <a:spcPts val="1200"/>
              </a:spcBef>
              <a:buFont typeface="Wingdings" panose="05000000000000000000" pitchFamily="2" charset="2"/>
              <a:buNone/>
            </a:pPr>
            <a:r>
              <a:rPr lang="en-US" altLang="en-US" sz="2200" dirty="0" smtClean="0">
                <a:latin typeface="Palatino" pitchFamily="-128" charset="0"/>
              </a:rPr>
              <a:t>1.	Our highest priority is to satisfy the customer through early and continuous delivery of valuable software.</a:t>
            </a:r>
          </a:p>
          <a:p>
            <a:pPr eaLnBrk="1" hangingPunct="1">
              <a:lnSpc>
                <a:spcPct val="90000"/>
              </a:lnSpc>
              <a:spcBef>
                <a:spcPts val="600"/>
              </a:spcBef>
              <a:buFont typeface="Wingdings" panose="05000000000000000000" pitchFamily="2" charset="2"/>
              <a:buNone/>
            </a:pPr>
            <a:r>
              <a:rPr lang="en-US" altLang="en-US" sz="2200" dirty="0" smtClean="0">
                <a:latin typeface="Palatino" pitchFamily="-128" charset="0"/>
              </a:rPr>
              <a:t>2.	Welcome changing requirements, even late in development. Agile processes harness change for the customer's competitive advantage. </a:t>
            </a:r>
          </a:p>
          <a:p>
            <a:pPr eaLnBrk="1" hangingPunct="1">
              <a:lnSpc>
                <a:spcPct val="90000"/>
              </a:lnSpc>
              <a:spcBef>
                <a:spcPts val="600"/>
              </a:spcBef>
              <a:buFont typeface="Wingdings" panose="05000000000000000000" pitchFamily="2" charset="2"/>
              <a:buNone/>
            </a:pPr>
            <a:r>
              <a:rPr lang="en-US" altLang="en-US" sz="2200" dirty="0" smtClean="0">
                <a:latin typeface="Palatino" pitchFamily="-128" charset="0"/>
              </a:rPr>
              <a:t>3.	Deliver working software frequently, from a couple of weeks to a couple of months, with a preference to the shorter timescale. </a:t>
            </a:r>
          </a:p>
          <a:p>
            <a:pPr eaLnBrk="1" hangingPunct="1">
              <a:lnSpc>
                <a:spcPct val="90000"/>
              </a:lnSpc>
              <a:spcBef>
                <a:spcPts val="600"/>
              </a:spcBef>
              <a:buFont typeface="Wingdings" panose="05000000000000000000" pitchFamily="2" charset="2"/>
              <a:buNone/>
            </a:pPr>
            <a:r>
              <a:rPr lang="en-US" altLang="en-US" sz="2200" dirty="0" smtClean="0">
                <a:latin typeface="Palatino" pitchFamily="-128" charset="0"/>
              </a:rPr>
              <a:t>4.	Business people and developers must work together daily throughout the project.  </a:t>
            </a:r>
          </a:p>
          <a:p>
            <a:pPr eaLnBrk="1" hangingPunct="1">
              <a:lnSpc>
                <a:spcPct val="90000"/>
              </a:lnSpc>
              <a:spcBef>
                <a:spcPts val="600"/>
              </a:spcBef>
              <a:buFont typeface="Wingdings" panose="05000000000000000000" pitchFamily="2" charset="2"/>
              <a:buNone/>
            </a:pPr>
            <a:r>
              <a:rPr lang="en-US" altLang="en-US" sz="2200" dirty="0" smtClean="0">
                <a:latin typeface="Palatino" pitchFamily="-128" charset="0"/>
              </a:rPr>
              <a:t>5.	Build projects around motivated individuals. Give them the environment and support they need, and trust them to get the job done. </a:t>
            </a:r>
          </a:p>
          <a:p>
            <a:pPr eaLnBrk="1" hangingPunct="1">
              <a:lnSpc>
                <a:spcPct val="90000"/>
              </a:lnSpc>
              <a:spcBef>
                <a:spcPts val="600"/>
              </a:spcBef>
              <a:spcAft>
                <a:spcPts val="1000"/>
              </a:spcAft>
              <a:buFont typeface="Wingdings" panose="05000000000000000000" pitchFamily="2" charset="2"/>
              <a:buNone/>
            </a:pPr>
            <a:r>
              <a:rPr lang="en-US" altLang="en-US" sz="2200" dirty="0" smtClean="0">
                <a:latin typeface="Palatino" pitchFamily="-128" charset="0"/>
              </a:rPr>
              <a:t>6.	The most efficient and effective method of conveying information to and within a development team is face–to–face conversation.</a:t>
            </a:r>
          </a:p>
        </p:txBody>
      </p:sp>
    </p:spTree>
    <p:extLst>
      <p:ext uri="{BB962C8B-B14F-4D97-AF65-F5344CB8AC3E}">
        <p14:creationId xmlns:p14="http://schemas.microsoft.com/office/powerpoint/2010/main" val="2210025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3DEC2847-5C77-46A5-BA2F-CB7185471D91}" type="slidenum">
              <a:rPr lang="en-US" altLang="en-US"/>
              <a:pPr>
                <a:defRPr/>
              </a:pPr>
              <a:t>13</a:t>
            </a:fld>
            <a:endParaRPr lang="en-US" altLang="en-US"/>
          </a:p>
        </p:txBody>
      </p:sp>
      <p:sp>
        <p:nvSpPr>
          <p:cNvPr id="16388" name="Rectangle 2"/>
          <p:cNvSpPr>
            <a:spLocks noGrp="1" noChangeArrowheads="1"/>
          </p:cNvSpPr>
          <p:nvPr>
            <p:ph type="title"/>
          </p:nvPr>
        </p:nvSpPr>
        <p:spPr>
          <a:xfrm>
            <a:off x="685800" y="840581"/>
            <a:ext cx="6705600" cy="633413"/>
          </a:xfrm>
        </p:spPr>
        <p:txBody>
          <a:bodyPr/>
          <a:lstStyle/>
          <a:p>
            <a:pPr eaLnBrk="1" hangingPunct="1"/>
            <a:r>
              <a:rPr lang="en-US" altLang="en-US" dirty="0" smtClean="0"/>
              <a:t>Agility Principles - II</a:t>
            </a:r>
          </a:p>
        </p:txBody>
      </p:sp>
      <p:sp>
        <p:nvSpPr>
          <p:cNvPr id="16389" name="Rectangle 3"/>
          <p:cNvSpPr>
            <a:spLocks noGrp="1" noChangeArrowheads="1"/>
          </p:cNvSpPr>
          <p:nvPr>
            <p:ph type="body" idx="1"/>
          </p:nvPr>
        </p:nvSpPr>
        <p:spPr/>
        <p:txBody>
          <a:bodyPr/>
          <a:lstStyle/>
          <a:p>
            <a:pPr eaLnBrk="1" hangingPunct="1">
              <a:lnSpc>
                <a:spcPct val="90000"/>
              </a:lnSpc>
              <a:spcBef>
                <a:spcPts val="600"/>
              </a:spcBef>
              <a:buFont typeface="Wingdings" panose="05000000000000000000" pitchFamily="2" charset="2"/>
              <a:buNone/>
            </a:pPr>
            <a:r>
              <a:rPr lang="en-US" altLang="en-US" sz="2200" dirty="0" smtClean="0">
                <a:latin typeface="Palatino" pitchFamily="-128" charset="0"/>
              </a:rPr>
              <a:t>7.	Working software is the primary measure of progress. </a:t>
            </a:r>
          </a:p>
          <a:p>
            <a:pPr eaLnBrk="1" hangingPunct="1">
              <a:lnSpc>
                <a:spcPct val="90000"/>
              </a:lnSpc>
              <a:spcBef>
                <a:spcPts val="600"/>
              </a:spcBef>
              <a:buFont typeface="Wingdings" panose="05000000000000000000" pitchFamily="2" charset="2"/>
              <a:buNone/>
            </a:pPr>
            <a:r>
              <a:rPr lang="en-US" altLang="en-US" sz="2200" dirty="0" smtClean="0">
                <a:latin typeface="Palatino" pitchFamily="-128" charset="0"/>
              </a:rPr>
              <a:t>8.	Agile processes promote sustainable development. The sponsors, developers, and users should be able to maintain a constant pace indefinitely.  </a:t>
            </a:r>
          </a:p>
          <a:p>
            <a:pPr eaLnBrk="1" hangingPunct="1">
              <a:lnSpc>
                <a:spcPct val="90000"/>
              </a:lnSpc>
              <a:spcBef>
                <a:spcPts val="600"/>
              </a:spcBef>
              <a:buFont typeface="Wingdings" panose="05000000000000000000" pitchFamily="2" charset="2"/>
              <a:buNone/>
            </a:pPr>
            <a:r>
              <a:rPr lang="en-US" altLang="en-US" sz="2200" dirty="0" smtClean="0">
                <a:latin typeface="Palatino" pitchFamily="-128" charset="0"/>
              </a:rPr>
              <a:t>9.	Continuous attention to technical excellence and good design enhances agility.  </a:t>
            </a:r>
          </a:p>
          <a:p>
            <a:pPr eaLnBrk="1" hangingPunct="1">
              <a:lnSpc>
                <a:spcPct val="90000"/>
              </a:lnSpc>
              <a:spcBef>
                <a:spcPts val="600"/>
              </a:spcBef>
              <a:buFont typeface="Wingdings" panose="05000000000000000000" pitchFamily="2" charset="2"/>
              <a:buNone/>
            </a:pPr>
            <a:r>
              <a:rPr lang="en-US" altLang="en-US" sz="2200" dirty="0" smtClean="0">
                <a:latin typeface="Palatino" pitchFamily="-128" charset="0"/>
              </a:rPr>
              <a:t>10. Simplicity – the art of maximizing the amount of work not done – is essential.  </a:t>
            </a:r>
          </a:p>
          <a:p>
            <a:pPr eaLnBrk="1" hangingPunct="1">
              <a:lnSpc>
                <a:spcPct val="90000"/>
              </a:lnSpc>
              <a:spcBef>
                <a:spcPts val="600"/>
              </a:spcBef>
              <a:buFont typeface="Wingdings" panose="05000000000000000000" pitchFamily="2" charset="2"/>
              <a:buNone/>
            </a:pPr>
            <a:r>
              <a:rPr lang="en-US" altLang="en-US" sz="2200" dirty="0" smtClean="0">
                <a:latin typeface="Palatino" pitchFamily="-128" charset="0"/>
              </a:rPr>
              <a:t>11. The best architectures, requirements, and designs emerge from self–organizing teams. </a:t>
            </a:r>
          </a:p>
          <a:p>
            <a:pPr eaLnBrk="1" hangingPunct="1">
              <a:lnSpc>
                <a:spcPct val="90000"/>
              </a:lnSpc>
              <a:spcBef>
                <a:spcPts val="600"/>
              </a:spcBef>
              <a:buFont typeface="Wingdings" panose="05000000000000000000" pitchFamily="2" charset="2"/>
              <a:buNone/>
            </a:pPr>
            <a:r>
              <a:rPr lang="en-US" altLang="en-US" sz="2200" dirty="0" smtClean="0">
                <a:latin typeface="Palatino" pitchFamily="-128" charset="0"/>
              </a:rPr>
              <a:t>12. At regular intervals, the team reflects on how to become more effective, then tunes and adjusts its behavior accordingly.</a:t>
            </a:r>
          </a:p>
          <a:p>
            <a:pPr eaLnBrk="1" hangingPunct="1">
              <a:lnSpc>
                <a:spcPct val="90000"/>
              </a:lnSpc>
            </a:pPr>
            <a:endParaRPr lang="en-US" altLang="en-US" sz="2200" dirty="0" smtClean="0"/>
          </a:p>
        </p:txBody>
      </p:sp>
    </p:spTree>
    <p:extLst>
      <p:ext uri="{BB962C8B-B14F-4D97-AF65-F5344CB8AC3E}">
        <p14:creationId xmlns:p14="http://schemas.microsoft.com/office/powerpoint/2010/main" val="1105432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smtClean="0"/>
          </a:p>
        </p:txBody>
      </p:sp>
      <p:sp>
        <p:nvSpPr>
          <p:cNvPr id="5" name="Slide Number Placeholder 4"/>
          <p:cNvSpPr>
            <a:spLocks noGrp="1"/>
          </p:cNvSpPr>
          <p:nvPr>
            <p:ph type="sldNum" sz="quarter" idx="11"/>
          </p:nvPr>
        </p:nvSpPr>
        <p:spPr/>
        <p:txBody>
          <a:bodyPr/>
          <a:lstStyle/>
          <a:p>
            <a:pPr>
              <a:defRPr/>
            </a:pPr>
            <a:fld id="{151C96A5-2371-417C-B8F0-5A0838314D13}" type="slidenum">
              <a:rPr lang="en-US" altLang="en-US" smtClean="0"/>
              <a:pPr>
                <a:defRPr/>
              </a:pPr>
              <a:t>14</a:t>
            </a:fld>
            <a:endParaRPr lang="en-US" altLang="en-US" smtClean="0"/>
          </a:p>
        </p:txBody>
      </p:sp>
      <p:sp>
        <p:nvSpPr>
          <p:cNvPr id="17412" name="Rectangle 2"/>
          <p:cNvSpPr>
            <a:spLocks noGrp="1" noChangeArrowheads="1"/>
          </p:cNvSpPr>
          <p:nvPr>
            <p:ph type="title"/>
          </p:nvPr>
        </p:nvSpPr>
        <p:spPr>
          <a:xfrm>
            <a:off x="569794" y="840581"/>
            <a:ext cx="6705600" cy="633413"/>
          </a:xfrm>
        </p:spPr>
        <p:txBody>
          <a:bodyPr/>
          <a:lstStyle/>
          <a:p>
            <a:r>
              <a:rPr lang="en-US" altLang="en-US" dirty="0" smtClean="0"/>
              <a:t>Human Factors</a:t>
            </a:r>
          </a:p>
        </p:txBody>
      </p:sp>
      <p:sp>
        <p:nvSpPr>
          <p:cNvPr id="17413" name="Rectangle 3"/>
          <p:cNvSpPr>
            <a:spLocks noGrp="1" noChangeArrowheads="1"/>
          </p:cNvSpPr>
          <p:nvPr>
            <p:ph type="body" idx="1"/>
          </p:nvPr>
        </p:nvSpPr>
        <p:spPr>
          <a:xfrm>
            <a:off x="685800" y="1591102"/>
            <a:ext cx="7772400" cy="4114800"/>
          </a:xfrm>
        </p:spPr>
        <p:txBody>
          <a:bodyPr/>
          <a:lstStyle/>
          <a:p>
            <a:r>
              <a:rPr lang="en-US" altLang="en-US" sz="2400" i="1" dirty="0">
                <a:latin typeface="Palatino" pitchFamily="-128" charset="0"/>
              </a:rPr>
              <a:t>T</a:t>
            </a:r>
            <a:r>
              <a:rPr lang="en-US" altLang="en-US" sz="2400" i="1" dirty="0" smtClean="0">
                <a:latin typeface="Palatino" pitchFamily="-128" charset="0"/>
              </a:rPr>
              <a:t>he process molds to the needs of the people</a:t>
            </a:r>
            <a:r>
              <a:rPr lang="en-US" altLang="en-US" sz="2400" dirty="0" smtClean="0">
                <a:latin typeface="Palatino" pitchFamily="-128" charset="0"/>
              </a:rPr>
              <a:t> </a:t>
            </a:r>
            <a:r>
              <a:rPr lang="en-US" altLang="en-US" sz="2400" i="1" dirty="0" smtClean="0">
                <a:latin typeface="Palatino" pitchFamily="-128" charset="0"/>
              </a:rPr>
              <a:t>and team,</a:t>
            </a:r>
            <a:r>
              <a:rPr lang="en-US" altLang="en-US" sz="2400" dirty="0" smtClean="0">
                <a:latin typeface="Palatino" pitchFamily="-128" charset="0"/>
              </a:rPr>
              <a:t> not the other way around</a:t>
            </a:r>
          </a:p>
          <a:p>
            <a:r>
              <a:rPr lang="en-US" altLang="en-US" sz="2400" dirty="0" smtClean="0">
                <a:latin typeface="Palatino" pitchFamily="-128" charset="0"/>
              </a:rPr>
              <a:t>key traits must exist among the people on an agile team and the team itself:</a:t>
            </a:r>
          </a:p>
          <a:p>
            <a:pPr lvl="1"/>
            <a:r>
              <a:rPr lang="en-US" altLang="en-US" sz="2400" b="1" dirty="0" smtClean="0">
                <a:latin typeface="Palatino" pitchFamily="-128" charset="0"/>
              </a:rPr>
              <a:t>Competence.</a:t>
            </a:r>
          </a:p>
          <a:p>
            <a:pPr lvl="1"/>
            <a:r>
              <a:rPr lang="en-US" altLang="en-US" sz="2400" b="1" dirty="0" smtClean="0">
                <a:latin typeface="Palatino" pitchFamily="-128" charset="0"/>
              </a:rPr>
              <a:t>Common focus.</a:t>
            </a:r>
          </a:p>
          <a:p>
            <a:pPr lvl="1"/>
            <a:r>
              <a:rPr lang="en-US" altLang="en-US" sz="2400" b="1" dirty="0" smtClean="0">
                <a:latin typeface="Palatino" pitchFamily="-128" charset="0"/>
              </a:rPr>
              <a:t>Collaboration.</a:t>
            </a:r>
          </a:p>
          <a:p>
            <a:pPr lvl="1"/>
            <a:r>
              <a:rPr lang="en-US" altLang="en-US" sz="2400" b="1" dirty="0" smtClean="0">
                <a:latin typeface="Palatino" pitchFamily="-128" charset="0"/>
              </a:rPr>
              <a:t>Decision-making ability.</a:t>
            </a:r>
          </a:p>
          <a:p>
            <a:pPr lvl="1"/>
            <a:r>
              <a:rPr lang="en-US" altLang="en-US" sz="2400" b="1" dirty="0" smtClean="0">
                <a:latin typeface="Palatino" pitchFamily="-128" charset="0"/>
              </a:rPr>
              <a:t>Fuzzy problem-solving ability.</a:t>
            </a:r>
          </a:p>
          <a:p>
            <a:pPr lvl="1"/>
            <a:r>
              <a:rPr lang="en-US" altLang="en-US" sz="2400" b="1" dirty="0" smtClean="0">
                <a:latin typeface="Palatino" pitchFamily="-128" charset="0"/>
              </a:rPr>
              <a:t>Mutual trust and respect.</a:t>
            </a:r>
          </a:p>
          <a:p>
            <a:pPr lvl="1"/>
            <a:r>
              <a:rPr lang="en-US" altLang="en-US" sz="2400" b="1" dirty="0" smtClean="0">
                <a:latin typeface="Palatino" pitchFamily="-128" charset="0"/>
              </a:rPr>
              <a:t>Self-organization.</a:t>
            </a:r>
          </a:p>
        </p:txBody>
      </p:sp>
    </p:spTree>
    <p:extLst>
      <p:ext uri="{BB962C8B-B14F-4D97-AF65-F5344CB8AC3E}">
        <p14:creationId xmlns:p14="http://schemas.microsoft.com/office/powerpoint/2010/main" val="2909202593"/>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09600" y="304800"/>
            <a:ext cx="7772400" cy="882555"/>
          </a:xfrm>
        </p:spPr>
        <p:txBody>
          <a:bodyPr/>
          <a:lstStyle/>
          <a:p>
            <a:r>
              <a:rPr lang="en-US" altLang="en-US" dirty="0" smtClean="0"/>
              <a:t>Agile Methods</a:t>
            </a:r>
          </a:p>
        </p:txBody>
      </p:sp>
      <p:sp>
        <p:nvSpPr>
          <p:cNvPr id="3" name="Content Placeholder 2"/>
          <p:cNvSpPr>
            <a:spLocks noGrp="1"/>
          </p:cNvSpPr>
          <p:nvPr>
            <p:ph sz="quarter" idx="1"/>
          </p:nvPr>
        </p:nvSpPr>
        <p:spPr>
          <a:xfrm>
            <a:off x="729018" y="1187355"/>
            <a:ext cx="7772400" cy="4375245"/>
          </a:xfrm>
        </p:spPr>
        <p:txBody>
          <a:bodyPr>
            <a:noAutofit/>
          </a:bodyPr>
          <a:lstStyle/>
          <a:p>
            <a:pPr>
              <a:defRPr/>
            </a:pPr>
            <a:r>
              <a:rPr lang="en-US" sz="2000" dirty="0" smtClean="0"/>
              <a:t>Agile methods:</a:t>
            </a:r>
          </a:p>
          <a:p>
            <a:pPr lvl="1">
              <a:defRPr/>
            </a:pPr>
            <a:r>
              <a:rPr lang="en-US" sz="2000" dirty="0" smtClean="0"/>
              <a:t>Scrum</a:t>
            </a:r>
          </a:p>
          <a:p>
            <a:pPr lvl="1">
              <a:defRPr/>
            </a:pPr>
            <a:r>
              <a:rPr lang="en-US" sz="2000" dirty="0" smtClean="0"/>
              <a:t>Extreme Programming (XP)</a:t>
            </a:r>
          </a:p>
          <a:p>
            <a:pPr lvl="1">
              <a:defRPr/>
            </a:pPr>
            <a:r>
              <a:rPr lang="en-US" sz="2000" dirty="0" smtClean="0"/>
              <a:t>Adaptive Software Development (ASD)</a:t>
            </a:r>
          </a:p>
          <a:p>
            <a:pPr lvl="1">
              <a:defRPr/>
            </a:pPr>
            <a:r>
              <a:rPr lang="en-US" sz="2000" dirty="0" smtClean="0"/>
              <a:t>Dynamic System Development Method (DSDM)</a:t>
            </a:r>
          </a:p>
          <a:p>
            <a:pPr lvl="1">
              <a:defRPr/>
            </a:pPr>
            <a:r>
              <a:rPr lang="en-US" sz="2000" dirty="0" smtClean="0"/>
              <a:t>Agile modeling</a:t>
            </a:r>
          </a:p>
          <a:p>
            <a:pPr lvl="1">
              <a:defRPr/>
            </a:pPr>
            <a:r>
              <a:rPr lang="en-US" sz="2000" dirty="0" smtClean="0"/>
              <a:t>Agile Unified Process (AUP)</a:t>
            </a:r>
          </a:p>
          <a:p>
            <a:pPr lvl="1">
              <a:defRPr/>
            </a:pPr>
            <a:r>
              <a:rPr lang="en-US" sz="2000" dirty="0" smtClean="0"/>
              <a:t>Crystal Clear Methods</a:t>
            </a:r>
          </a:p>
          <a:p>
            <a:pPr lvl="1">
              <a:defRPr/>
            </a:pPr>
            <a:r>
              <a:rPr lang="en-US" sz="2000" dirty="0" smtClean="0"/>
              <a:t>Disciplined agile delivery</a:t>
            </a:r>
          </a:p>
          <a:p>
            <a:pPr lvl="1">
              <a:defRPr/>
            </a:pPr>
            <a:r>
              <a:rPr lang="en-US" sz="2000" dirty="0" smtClean="0"/>
              <a:t>Feature-driven development (FDD)</a:t>
            </a:r>
          </a:p>
          <a:p>
            <a:pPr lvl="1">
              <a:defRPr/>
            </a:pPr>
            <a:r>
              <a:rPr lang="en-US" sz="2000" dirty="0" smtClean="0"/>
              <a:t>Lean software development</a:t>
            </a:r>
          </a:p>
          <a:p>
            <a:pPr lvl="1">
              <a:defRPr/>
            </a:pPr>
            <a:r>
              <a:rPr lang="en-US" sz="2000" dirty="0" smtClean="0"/>
              <a:t>Kanban (development)</a:t>
            </a:r>
          </a:p>
          <a:p>
            <a:pPr lvl="1">
              <a:defRPr/>
            </a:pPr>
            <a:r>
              <a:rPr lang="en-US" sz="2000" dirty="0" err="1" smtClean="0"/>
              <a:t>Scrumban</a:t>
            </a:r>
            <a:endParaRPr lang="en-US" sz="2000" dirty="0" smtClean="0"/>
          </a:p>
          <a:p>
            <a:pPr>
              <a:defRPr/>
            </a:pPr>
            <a:r>
              <a:rPr lang="en-US" sz="2000" dirty="0" smtClean="0"/>
              <a:t>Agile Alliance</a:t>
            </a:r>
          </a:p>
          <a:p>
            <a:pPr lvl="1">
              <a:defRPr/>
            </a:pPr>
            <a:r>
              <a:rPr lang="en-US" sz="2000" dirty="0" smtClean="0"/>
              <a:t>A non-profit organization promotes agile development</a:t>
            </a:r>
          </a:p>
          <a:p>
            <a:pPr>
              <a:defRPr/>
            </a:pPr>
            <a:endParaRPr lang="en-US" sz="2000" dirty="0"/>
          </a:p>
        </p:txBody>
      </p:sp>
    </p:spTree>
    <p:extLst>
      <p:ext uri="{BB962C8B-B14F-4D97-AF65-F5344CB8AC3E}">
        <p14:creationId xmlns:p14="http://schemas.microsoft.com/office/powerpoint/2010/main" val="259481201"/>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88AF5A24-6CBC-44A9-87A9-96B5E933CDBE}" type="slidenum">
              <a:rPr lang="en-US" altLang="en-US"/>
              <a:pPr>
                <a:defRPr/>
              </a:pPr>
              <a:t>16</a:t>
            </a:fld>
            <a:endParaRPr lang="en-US" altLang="en-US"/>
          </a:p>
        </p:txBody>
      </p:sp>
      <p:sp>
        <p:nvSpPr>
          <p:cNvPr id="19460" name="Rectangle 3"/>
          <p:cNvSpPr>
            <a:spLocks noGrp="1" noChangeArrowheads="1"/>
          </p:cNvSpPr>
          <p:nvPr>
            <p:ph type="title"/>
          </p:nvPr>
        </p:nvSpPr>
        <p:spPr>
          <a:xfrm>
            <a:off x="1116013" y="476250"/>
            <a:ext cx="8116887" cy="600075"/>
          </a:xfrm>
        </p:spPr>
        <p:txBody>
          <a:bodyPr/>
          <a:lstStyle/>
          <a:p>
            <a:pPr eaLnBrk="1" hangingPunct="1"/>
            <a:r>
              <a:rPr lang="en-US" altLang="en-US" smtClean="0"/>
              <a:t>Extreme Programming (XP)</a:t>
            </a:r>
          </a:p>
        </p:txBody>
      </p:sp>
      <p:sp>
        <p:nvSpPr>
          <p:cNvPr id="19461" name="Picture 4"/>
          <p:cNvSpPr>
            <a:spLocks noChangeAspect="1" noChangeArrowheads="1"/>
          </p:cNvSpPr>
          <p:nvPr/>
        </p:nvSpPr>
        <p:spPr bwMode="auto">
          <a:xfrm>
            <a:off x="2209800" y="1905000"/>
            <a:ext cx="4692650" cy="437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IN" altLang="en-US">
              <a:latin typeface="Arial" panose="020B0604020202020204" pitchFamily="34" charset="0"/>
            </a:endParaRPr>
          </a:p>
        </p:txBody>
      </p:sp>
      <p:sp>
        <p:nvSpPr>
          <p:cNvPr id="19462" name="AutoShape 7" descr="Image result for xp process model"/>
          <p:cNvSpPr>
            <a:spLocks noChangeAspect="1" noChangeArrowheads="1"/>
          </p:cNvSpPr>
          <p:nvPr/>
        </p:nvSpPr>
        <p:spPr bwMode="auto">
          <a:xfrm>
            <a:off x="176213"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IN" altLang="en-US">
              <a:latin typeface="Arial" panose="020B0604020202020204" pitchFamily="34" charset="0"/>
            </a:endParaRPr>
          </a:p>
        </p:txBody>
      </p:sp>
      <p:pic>
        <p:nvPicPr>
          <p:cNvPr id="19463" name="Picture 9" descr="Image result for xp process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241300"/>
            <a:ext cx="7854950" cy="623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6020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BFFF4EA5-40C0-41B4-99C6-8012C314BA73}" type="slidenum">
              <a:rPr lang="en-US" altLang="en-US"/>
              <a:pPr>
                <a:defRPr/>
              </a:pPr>
              <a:t>17</a:t>
            </a:fld>
            <a:endParaRPr lang="en-US" altLang="en-US"/>
          </a:p>
        </p:txBody>
      </p:sp>
      <p:sp>
        <p:nvSpPr>
          <p:cNvPr id="20484" name="Rectangle 2"/>
          <p:cNvSpPr>
            <a:spLocks noGrp="1" noChangeArrowheads="1"/>
          </p:cNvSpPr>
          <p:nvPr>
            <p:ph type="title"/>
          </p:nvPr>
        </p:nvSpPr>
        <p:spPr>
          <a:xfrm>
            <a:off x="685800" y="692624"/>
            <a:ext cx="7720013" cy="633413"/>
          </a:xfrm>
        </p:spPr>
        <p:txBody>
          <a:bodyPr/>
          <a:lstStyle/>
          <a:p>
            <a:pPr eaLnBrk="1" hangingPunct="1"/>
            <a:r>
              <a:rPr lang="en-US" altLang="en-US" dirty="0" smtClean="0"/>
              <a:t>Extreme Programming (XP)</a:t>
            </a:r>
          </a:p>
        </p:txBody>
      </p:sp>
      <p:sp>
        <p:nvSpPr>
          <p:cNvPr id="20485" name="Rectangle 3"/>
          <p:cNvSpPr>
            <a:spLocks noGrp="1" noChangeArrowheads="1"/>
          </p:cNvSpPr>
          <p:nvPr>
            <p:ph type="body" idx="1"/>
          </p:nvPr>
        </p:nvSpPr>
        <p:spPr>
          <a:xfrm>
            <a:off x="586854" y="1542197"/>
            <a:ext cx="8093122" cy="4477603"/>
          </a:xfrm>
        </p:spPr>
        <p:txBody>
          <a:bodyPr/>
          <a:lstStyle/>
          <a:p>
            <a:pPr eaLnBrk="1" hangingPunct="1"/>
            <a:r>
              <a:rPr lang="en-US" altLang="en-US" sz="2400" dirty="0" smtClean="0"/>
              <a:t>The most widely used agile process, originally proposed by Kent Beck</a:t>
            </a:r>
          </a:p>
          <a:p>
            <a:pPr eaLnBrk="1" hangingPunct="1"/>
            <a:r>
              <a:rPr lang="en-US" altLang="en-US" sz="2400" dirty="0" smtClean="0"/>
              <a:t>XP Planning</a:t>
            </a:r>
          </a:p>
          <a:p>
            <a:pPr lvl="1" eaLnBrk="1" hangingPunct="1"/>
            <a:r>
              <a:rPr lang="en-US" altLang="en-US" sz="2400" dirty="0" smtClean="0"/>
              <a:t>Begins with the creation of “</a:t>
            </a:r>
            <a:r>
              <a:rPr lang="en-US" altLang="en-US" sz="2400" dirty="0" smtClean="0">
                <a:solidFill>
                  <a:srgbClr val="FF0000"/>
                </a:solidFill>
              </a:rPr>
              <a:t>user stories</a:t>
            </a:r>
            <a:r>
              <a:rPr lang="en-US" altLang="en-US" sz="2400" dirty="0" smtClean="0"/>
              <a:t>”</a:t>
            </a:r>
          </a:p>
          <a:p>
            <a:pPr lvl="1" eaLnBrk="1" hangingPunct="1"/>
            <a:r>
              <a:rPr lang="en-US" altLang="en-US" sz="2400" dirty="0" smtClean="0"/>
              <a:t>Agile team assesses each story and assigns a </a:t>
            </a:r>
            <a:r>
              <a:rPr lang="en-US" altLang="en-US" sz="2400" dirty="0" smtClean="0">
                <a:solidFill>
                  <a:srgbClr val="FF0000"/>
                </a:solidFill>
              </a:rPr>
              <a:t>cost</a:t>
            </a:r>
          </a:p>
          <a:p>
            <a:pPr lvl="1" eaLnBrk="1" hangingPunct="1"/>
            <a:r>
              <a:rPr lang="en-US" altLang="en-US" sz="2400" dirty="0" smtClean="0"/>
              <a:t>Stories are grouped to for a </a:t>
            </a:r>
            <a:r>
              <a:rPr lang="en-US" altLang="en-US" sz="2400" dirty="0" smtClean="0">
                <a:solidFill>
                  <a:srgbClr val="FF0000"/>
                </a:solidFill>
              </a:rPr>
              <a:t>deliverable increment</a:t>
            </a:r>
          </a:p>
          <a:p>
            <a:pPr lvl="1" eaLnBrk="1" hangingPunct="1"/>
            <a:r>
              <a:rPr lang="en-US" altLang="en-US" sz="2400" dirty="0" smtClean="0"/>
              <a:t>A </a:t>
            </a:r>
            <a:r>
              <a:rPr lang="en-US" altLang="en-US" sz="2400" dirty="0" smtClean="0">
                <a:solidFill>
                  <a:srgbClr val="FF0000"/>
                </a:solidFill>
              </a:rPr>
              <a:t>commitment</a:t>
            </a:r>
            <a:r>
              <a:rPr lang="en-US" altLang="en-US" sz="2400" dirty="0" smtClean="0"/>
              <a:t> is made on delivery date</a:t>
            </a:r>
          </a:p>
          <a:p>
            <a:pPr lvl="1" eaLnBrk="1" hangingPunct="1"/>
            <a:r>
              <a:rPr lang="en-US" altLang="en-US" sz="2400" dirty="0" smtClean="0"/>
              <a:t>After the first increment “</a:t>
            </a:r>
            <a:r>
              <a:rPr lang="en-US" altLang="en-US" sz="2400" dirty="0" smtClean="0">
                <a:solidFill>
                  <a:srgbClr val="FF0000"/>
                </a:solidFill>
              </a:rPr>
              <a:t>project velocity</a:t>
            </a:r>
            <a:r>
              <a:rPr lang="en-US" altLang="en-US" sz="2400" dirty="0" smtClean="0"/>
              <a:t>” is used to help define subsequent delivery dates for other increments</a:t>
            </a:r>
          </a:p>
        </p:txBody>
      </p:sp>
    </p:spTree>
    <p:extLst>
      <p:ext uri="{BB962C8B-B14F-4D97-AF65-F5344CB8AC3E}">
        <p14:creationId xmlns:p14="http://schemas.microsoft.com/office/powerpoint/2010/main" val="1212905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0C835081-F5B0-4B4D-A962-2D566DDB78D6}" type="slidenum">
              <a:rPr lang="en-US" altLang="en-US"/>
              <a:pPr>
                <a:defRPr/>
              </a:pPr>
              <a:t>18</a:t>
            </a:fld>
            <a:endParaRPr lang="en-US" altLang="en-US"/>
          </a:p>
        </p:txBody>
      </p:sp>
      <p:sp>
        <p:nvSpPr>
          <p:cNvPr id="21508" name="Rectangle 2"/>
          <p:cNvSpPr>
            <a:spLocks noGrp="1" noChangeArrowheads="1"/>
          </p:cNvSpPr>
          <p:nvPr>
            <p:ph type="title"/>
          </p:nvPr>
        </p:nvSpPr>
        <p:spPr>
          <a:xfrm>
            <a:off x="685800" y="815454"/>
            <a:ext cx="7350125" cy="633413"/>
          </a:xfrm>
        </p:spPr>
        <p:txBody>
          <a:bodyPr/>
          <a:lstStyle/>
          <a:p>
            <a:pPr eaLnBrk="1" hangingPunct="1"/>
            <a:r>
              <a:rPr lang="en-US" altLang="en-US" dirty="0" smtClean="0"/>
              <a:t>Extreme Programming (XP)</a:t>
            </a:r>
          </a:p>
        </p:txBody>
      </p:sp>
      <p:sp>
        <p:nvSpPr>
          <p:cNvPr id="21509" name="Rectangle 3"/>
          <p:cNvSpPr>
            <a:spLocks noGrp="1" noChangeArrowheads="1"/>
          </p:cNvSpPr>
          <p:nvPr>
            <p:ph type="body" idx="1"/>
          </p:nvPr>
        </p:nvSpPr>
        <p:spPr>
          <a:xfrm>
            <a:off x="685800" y="1448867"/>
            <a:ext cx="8229600" cy="4723333"/>
          </a:xfrm>
        </p:spPr>
        <p:txBody>
          <a:bodyPr/>
          <a:lstStyle/>
          <a:p>
            <a:pPr marL="285750" indent="-285750" eaLnBrk="1" hangingPunct="1">
              <a:lnSpc>
                <a:spcPct val="90000"/>
              </a:lnSpc>
            </a:pPr>
            <a:r>
              <a:rPr lang="en-US" altLang="en-US" sz="2000" dirty="0" smtClean="0"/>
              <a:t>XP Design</a:t>
            </a:r>
          </a:p>
          <a:p>
            <a:pPr marL="685800" lvl="1" indent="-228600" eaLnBrk="1" hangingPunct="1">
              <a:lnSpc>
                <a:spcPct val="90000"/>
              </a:lnSpc>
            </a:pPr>
            <a:r>
              <a:rPr lang="en-US" altLang="en-US" sz="2000" dirty="0" smtClean="0"/>
              <a:t>Follows the </a:t>
            </a:r>
            <a:r>
              <a:rPr lang="en-US" altLang="en-US" sz="2000" dirty="0" smtClean="0">
                <a:solidFill>
                  <a:srgbClr val="FF0000"/>
                </a:solidFill>
              </a:rPr>
              <a:t>K.I.S (Keep It Simple) principle</a:t>
            </a:r>
          </a:p>
          <a:p>
            <a:pPr marL="685800" lvl="1" indent="-228600" eaLnBrk="1" hangingPunct="1">
              <a:lnSpc>
                <a:spcPct val="90000"/>
              </a:lnSpc>
            </a:pPr>
            <a:r>
              <a:rPr lang="en-US" altLang="en-US" sz="2000" dirty="0" smtClean="0"/>
              <a:t>Encourage the use of </a:t>
            </a:r>
            <a:r>
              <a:rPr lang="en-US" altLang="en-US" sz="2000" dirty="0" smtClean="0">
                <a:solidFill>
                  <a:srgbClr val="FF0000"/>
                </a:solidFill>
              </a:rPr>
              <a:t>CRC cards </a:t>
            </a:r>
            <a:r>
              <a:rPr lang="en-US" altLang="en-US" sz="2000" dirty="0" smtClean="0"/>
              <a:t>(see Chapter 8)</a:t>
            </a:r>
          </a:p>
          <a:p>
            <a:pPr marL="685800" lvl="1" indent="-228600" eaLnBrk="1" hangingPunct="1">
              <a:lnSpc>
                <a:spcPct val="90000"/>
              </a:lnSpc>
            </a:pPr>
            <a:r>
              <a:rPr lang="en-US" altLang="en-US" sz="2000" dirty="0" smtClean="0"/>
              <a:t>For difficult design problems, suggests the creation of “</a:t>
            </a:r>
            <a:r>
              <a:rPr lang="en-US" altLang="en-US" sz="2000" dirty="0" smtClean="0">
                <a:solidFill>
                  <a:srgbClr val="FF0000"/>
                </a:solidFill>
              </a:rPr>
              <a:t>spike solutions”—</a:t>
            </a:r>
            <a:r>
              <a:rPr lang="en-US" altLang="en-US" sz="2000" dirty="0" smtClean="0"/>
              <a:t>a design prototype</a:t>
            </a:r>
          </a:p>
          <a:p>
            <a:pPr marL="685800" lvl="1" indent="-228600" eaLnBrk="1" hangingPunct="1">
              <a:lnSpc>
                <a:spcPct val="90000"/>
              </a:lnSpc>
            </a:pPr>
            <a:r>
              <a:rPr lang="en-US" altLang="en-US" sz="2000" dirty="0" smtClean="0"/>
              <a:t>Encourages “</a:t>
            </a:r>
            <a:r>
              <a:rPr lang="en-US" altLang="en-US" sz="2000" dirty="0" smtClean="0">
                <a:solidFill>
                  <a:srgbClr val="FF0000"/>
                </a:solidFill>
              </a:rPr>
              <a:t>refactoring</a:t>
            </a:r>
            <a:r>
              <a:rPr lang="en-US" altLang="en-US" sz="2000" dirty="0" smtClean="0"/>
              <a:t>”—an iterative refinement of the internal program design</a:t>
            </a:r>
          </a:p>
          <a:p>
            <a:pPr marL="285750" indent="-285750" eaLnBrk="1" hangingPunct="1">
              <a:lnSpc>
                <a:spcPct val="90000"/>
              </a:lnSpc>
            </a:pPr>
            <a:r>
              <a:rPr lang="en-US" altLang="en-US" sz="2000" dirty="0" smtClean="0"/>
              <a:t>XP Coding</a:t>
            </a:r>
          </a:p>
          <a:p>
            <a:pPr marL="685800" lvl="1" indent="-228600" eaLnBrk="1" hangingPunct="1">
              <a:lnSpc>
                <a:spcPct val="90000"/>
              </a:lnSpc>
            </a:pPr>
            <a:r>
              <a:rPr lang="en-US" altLang="en-US" sz="2000" dirty="0" smtClean="0"/>
              <a:t>Recommends the </a:t>
            </a:r>
            <a:r>
              <a:rPr lang="en-US" altLang="en-US" sz="2000" dirty="0" smtClean="0">
                <a:solidFill>
                  <a:srgbClr val="FF0000"/>
                </a:solidFill>
              </a:rPr>
              <a:t>construction of a unit test </a:t>
            </a:r>
            <a:r>
              <a:rPr lang="en-US" altLang="en-US" sz="2000" dirty="0" smtClean="0"/>
              <a:t>for a store </a:t>
            </a:r>
            <a:r>
              <a:rPr lang="en-US" altLang="en-US" sz="2000" i="1" dirty="0" smtClean="0"/>
              <a:t>before</a:t>
            </a:r>
            <a:r>
              <a:rPr lang="en-US" altLang="en-US" sz="2000" dirty="0" smtClean="0"/>
              <a:t> coding commences</a:t>
            </a:r>
          </a:p>
          <a:p>
            <a:pPr marL="685800" lvl="1" indent="-228600" eaLnBrk="1" hangingPunct="1">
              <a:lnSpc>
                <a:spcPct val="90000"/>
              </a:lnSpc>
            </a:pPr>
            <a:r>
              <a:rPr lang="en-US" altLang="en-US" sz="2000" dirty="0" smtClean="0"/>
              <a:t>Encourages “</a:t>
            </a:r>
            <a:r>
              <a:rPr lang="en-US" altLang="en-US" sz="2000" dirty="0" smtClean="0">
                <a:solidFill>
                  <a:srgbClr val="FF0000"/>
                </a:solidFill>
              </a:rPr>
              <a:t>pair programming</a:t>
            </a:r>
            <a:r>
              <a:rPr lang="en-US" altLang="en-US" sz="2000" dirty="0" smtClean="0"/>
              <a:t>”</a:t>
            </a:r>
          </a:p>
          <a:p>
            <a:pPr marL="285750" indent="-285750" eaLnBrk="1" hangingPunct="1">
              <a:lnSpc>
                <a:spcPct val="90000"/>
              </a:lnSpc>
            </a:pPr>
            <a:r>
              <a:rPr lang="en-US" altLang="en-US" sz="2000" dirty="0" smtClean="0"/>
              <a:t>XP Testing</a:t>
            </a:r>
          </a:p>
          <a:p>
            <a:pPr marL="685800" lvl="1" indent="-228600" eaLnBrk="1" hangingPunct="1">
              <a:lnSpc>
                <a:spcPct val="90000"/>
              </a:lnSpc>
            </a:pPr>
            <a:r>
              <a:rPr lang="en-US" altLang="en-US" sz="2000" dirty="0" smtClean="0"/>
              <a:t>All </a:t>
            </a:r>
            <a:r>
              <a:rPr lang="en-US" altLang="en-US" sz="2000" dirty="0" smtClean="0">
                <a:solidFill>
                  <a:srgbClr val="FF0000"/>
                </a:solidFill>
              </a:rPr>
              <a:t>unit tests are executed daily</a:t>
            </a:r>
          </a:p>
          <a:p>
            <a:pPr marL="685800" lvl="1" indent="-228600" eaLnBrk="1" hangingPunct="1">
              <a:lnSpc>
                <a:spcPct val="90000"/>
              </a:lnSpc>
            </a:pPr>
            <a:r>
              <a:rPr lang="en-US" altLang="en-US" sz="2000" dirty="0" smtClean="0">
                <a:solidFill>
                  <a:schemeClr val="folHlink"/>
                </a:solidFill>
              </a:rPr>
              <a:t>“</a:t>
            </a:r>
            <a:r>
              <a:rPr lang="en-US" altLang="en-US" sz="2000" dirty="0" smtClean="0">
                <a:solidFill>
                  <a:srgbClr val="FF0000"/>
                </a:solidFill>
              </a:rPr>
              <a:t>Acceptance tests</a:t>
            </a:r>
            <a:r>
              <a:rPr lang="en-US" altLang="en-US" sz="2000" dirty="0" smtClean="0">
                <a:solidFill>
                  <a:schemeClr val="folHlink"/>
                </a:solidFill>
              </a:rPr>
              <a:t>”</a:t>
            </a:r>
            <a:r>
              <a:rPr lang="en-US" altLang="en-US" sz="2000" dirty="0" smtClean="0"/>
              <a:t> are defined by the customer and executed to assess customer visible functionality</a:t>
            </a:r>
          </a:p>
          <a:p>
            <a:pPr marL="685800" lvl="1" indent="-228600" eaLnBrk="1" hangingPunct="1">
              <a:lnSpc>
                <a:spcPct val="90000"/>
              </a:lnSpc>
            </a:pPr>
            <a:endParaRPr lang="en-US" altLang="en-US" sz="2000" dirty="0" smtClean="0"/>
          </a:p>
        </p:txBody>
      </p:sp>
    </p:spTree>
    <p:extLst>
      <p:ext uri="{BB962C8B-B14F-4D97-AF65-F5344CB8AC3E}">
        <p14:creationId xmlns:p14="http://schemas.microsoft.com/office/powerpoint/2010/main" val="3804951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mtClean="0"/>
              <a:t>Core Values of XP</a:t>
            </a:r>
          </a:p>
        </p:txBody>
      </p:sp>
      <p:sp>
        <p:nvSpPr>
          <p:cNvPr id="22531" name="Rectangle 3"/>
          <p:cNvSpPr>
            <a:spLocks noGrp="1" noChangeArrowheads="1"/>
          </p:cNvSpPr>
          <p:nvPr>
            <p:ph type="body" idx="1"/>
          </p:nvPr>
        </p:nvSpPr>
        <p:spPr/>
        <p:txBody>
          <a:bodyPr/>
          <a:lstStyle/>
          <a:p>
            <a:r>
              <a:rPr lang="en-US" altLang="en-US" smtClean="0"/>
              <a:t>Communication</a:t>
            </a:r>
          </a:p>
          <a:p>
            <a:r>
              <a:rPr lang="en-US" altLang="en-US" smtClean="0"/>
              <a:t>Simplicity</a:t>
            </a:r>
          </a:p>
          <a:p>
            <a:r>
              <a:rPr lang="en-US" altLang="en-US" smtClean="0"/>
              <a:t>Feedback</a:t>
            </a:r>
          </a:p>
          <a:p>
            <a:r>
              <a:rPr lang="en-US" altLang="en-US" smtClean="0"/>
              <a:t>Courage</a:t>
            </a:r>
          </a:p>
          <a:p>
            <a:r>
              <a:rPr lang="en-US" altLang="en-US" smtClean="0"/>
              <a:t>Respect</a:t>
            </a:r>
          </a:p>
          <a:p>
            <a:endParaRPr lang="en-US" altLang="en-US" smtClean="0"/>
          </a:p>
        </p:txBody>
      </p:sp>
    </p:spTree>
    <p:extLst>
      <p:ext uri="{BB962C8B-B14F-4D97-AF65-F5344CB8AC3E}">
        <p14:creationId xmlns:p14="http://schemas.microsoft.com/office/powerpoint/2010/main" val="4224187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pPr>
              <a:defRPr/>
            </a:pPr>
            <a:fld id="{3A27369A-5096-47C9-ADFF-D3FFBC0379D4}" type="slidenum">
              <a:rPr lang="en-US" altLang="en-US"/>
              <a:pPr>
                <a:defRPr/>
              </a:pPr>
              <a:t>2</a:t>
            </a:fld>
            <a:endParaRPr lang="en-US" altLang="en-US"/>
          </a:p>
        </p:txBody>
      </p:sp>
      <p:sp>
        <p:nvSpPr>
          <p:cNvPr id="6148" name="Rectangle 2"/>
          <p:cNvSpPr>
            <a:spLocks noGrp="1" noChangeArrowheads="1"/>
          </p:cNvSpPr>
          <p:nvPr>
            <p:ph type="title"/>
          </p:nvPr>
        </p:nvSpPr>
        <p:spPr>
          <a:xfrm>
            <a:off x="1219200" y="609600"/>
            <a:ext cx="7378890" cy="1143000"/>
          </a:xfrm>
        </p:spPr>
        <p:txBody>
          <a:bodyPr/>
          <a:lstStyle/>
          <a:p>
            <a:pPr eaLnBrk="1" hangingPunct="1"/>
            <a:r>
              <a:rPr lang="en-US" altLang="en-US" sz="3600" dirty="0" smtClean="0"/>
              <a:t>The Manifesto for </a:t>
            </a:r>
            <a:br>
              <a:rPr lang="en-US" altLang="en-US" sz="3600" dirty="0" smtClean="0"/>
            </a:br>
            <a:r>
              <a:rPr lang="en-US" altLang="en-US" sz="3600" dirty="0" smtClean="0"/>
              <a:t>Agile Software Development</a:t>
            </a:r>
            <a:endParaRPr lang="en-US" altLang="en-US" dirty="0" smtClean="0"/>
          </a:p>
        </p:txBody>
      </p:sp>
      <p:sp>
        <p:nvSpPr>
          <p:cNvPr id="166915" name="Text Box 3"/>
          <p:cNvSpPr txBox="1">
            <a:spLocks noChangeArrowheads="1"/>
          </p:cNvSpPr>
          <p:nvPr/>
        </p:nvSpPr>
        <p:spPr bwMode="auto">
          <a:xfrm>
            <a:off x="1219200" y="1905000"/>
            <a:ext cx="6861175" cy="3331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ts val="600"/>
              </a:spcBef>
              <a:defRPr/>
            </a:pPr>
            <a:r>
              <a:rPr lang="en-US" altLang="en-US" sz="2000" b="1" dirty="0">
                <a:effectLst>
                  <a:outerShdw blurRad="38100" dist="38100" dir="2700000" algn="tl">
                    <a:srgbClr val="FFFFFF"/>
                  </a:outerShdw>
                </a:effectLst>
                <a:latin typeface="Palatino" pitchFamily="-128" charset="0"/>
              </a:rPr>
              <a:t>“We are uncovering better ways of developing software by doing it and helping others do it.  Through this work we have come to value: </a:t>
            </a:r>
          </a:p>
          <a:p>
            <a:pPr lvl="1">
              <a:lnSpc>
                <a:spcPct val="90000"/>
              </a:lnSpc>
              <a:spcBef>
                <a:spcPts val="300"/>
              </a:spcBef>
              <a:buFontTx/>
              <a:buChar char="•"/>
              <a:defRPr/>
            </a:pPr>
            <a:r>
              <a:rPr lang="en-US" altLang="en-US" sz="2000" b="1" i="1" dirty="0">
                <a:latin typeface="Palatino" pitchFamily="-128" charset="0"/>
              </a:rPr>
              <a:t>Individuals and interactions</a:t>
            </a:r>
            <a:r>
              <a:rPr lang="en-US" altLang="en-US" sz="2000" b="1" dirty="0">
                <a:latin typeface="Palatino" pitchFamily="-128" charset="0"/>
              </a:rPr>
              <a:t> over processes and tools </a:t>
            </a:r>
          </a:p>
          <a:p>
            <a:pPr lvl="1">
              <a:lnSpc>
                <a:spcPct val="90000"/>
              </a:lnSpc>
              <a:spcBef>
                <a:spcPts val="300"/>
              </a:spcBef>
              <a:buFontTx/>
              <a:buChar char="•"/>
              <a:defRPr/>
            </a:pPr>
            <a:r>
              <a:rPr lang="en-US" altLang="en-US" sz="2000" b="1" i="1" dirty="0">
                <a:latin typeface="Palatino" pitchFamily="-128" charset="0"/>
              </a:rPr>
              <a:t>Working software</a:t>
            </a:r>
            <a:r>
              <a:rPr lang="en-US" altLang="en-US" sz="2000" b="1" dirty="0">
                <a:latin typeface="Palatino" pitchFamily="-128" charset="0"/>
              </a:rPr>
              <a:t> over comprehensive documentation </a:t>
            </a:r>
          </a:p>
          <a:p>
            <a:pPr lvl="1">
              <a:lnSpc>
                <a:spcPct val="90000"/>
              </a:lnSpc>
              <a:spcBef>
                <a:spcPts val="300"/>
              </a:spcBef>
              <a:buFontTx/>
              <a:buChar char="•"/>
              <a:defRPr/>
            </a:pPr>
            <a:r>
              <a:rPr lang="en-US" altLang="en-US" sz="2000" b="1" i="1" dirty="0">
                <a:latin typeface="Palatino" pitchFamily="-128" charset="0"/>
              </a:rPr>
              <a:t>Customer collaboration</a:t>
            </a:r>
            <a:r>
              <a:rPr lang="en-US" altLang="en-US" sz="2000" b="1" dirty="0">
                <a:latin typeface="Palatino" pitchFamily="-128" charset="0"/>
              </a:rPr>
              <a:t> over contract negotiation </a:t>
            </a:r>
          </a:p>
          <a:p>
            <a:pPr lvl="1">
              <a:lnSpc>
                <a:spcPct val="90000"/>
              </a:lnSpc>
              <a:spcBef>
                <a:spcPts val="300"/>
              </a:spcBef>
              <a:buFontTx/>
              <a:buChar char="•"/>
              <a:defRPr/>
            </a:pPr>
            <a:r>
              <a:rPr lang="en-US" altLang="en-US" sz="2000" b="1" i="1" dirty="0">
                <a:latin typeface="Palatino" pitchFamily="-128" charset="0"/>
              </a:rPr>
              <a:t>Responding to change</a:t>
            </a:r>
            <a:r>
              <a:rPr lang="en-US" altLang="en-US" sz="2000" b="1" dirty="0">
                <a:latin typeface="Palatino" pitchFamily="-128" charset="0"/>
              </a:rPr>
              <a:t> over following a plan </a:t>
            </a:r>
          </a:p>
          <a:p>
            <a:pPr>
              <a:lnSpc>
                <a:spcPct val="90000"/>
              </a:lnSpc>
              <a:spcBef>
                <a:spcPts val="300"/>
              </a:spcBef>
              <a:defRPr/>
            </a:pPr>
            <a:r>
              <a:rPr lang="en-US" altLang="en-US" sz="2000" b="1" dirty="0">
                <a:effectLst>
                  <a:outerShdw blurRad="38100" dist="38100" dir="2700000" algn="tl">
                    <a:srgbClr val="FFFFFF"/>
                  </a:outerShdw>
                </a:effectLst>
                <a:latin typeface="Palatino" pitchFamily="-128" charset="0"/>
              </a:rPr>
              <a:t>That is, while there is value in the items on the right, we value the items on the left more.”</a:t>
            </a:r>
          </a:p>
        </p:txBody>
      </p:sp>
      <p:sp>
        <p:nvSpPr>
          <p:cNvPr id="166916" name="Text Box 4"/>
          <p:cNvSpPr txBox="1">
            <a:spLocks noChangeArrowheads="1"/>
          </p:cNvSpPr>
          <p:nvPr/>
        </p:nvSpPr>
        <p:spPr bwMode="auto">
          <a:xfrm>
            <a:off x="5511800" y="5570538"/>
            <a:ext cx="1838965"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defRPr/>
            </a:pPr>
            <a:r>
              <a:rPr lang="en-US" altLang="en-US" sz="1800" b="1" i="1" dirty="0">
                <a:latin typeface="Palatino" pitchFamily="-128" charset="0"/>
              </a:rPr>
              <a:t>Kent Beck et al</a:t>
            </a:r>
            <a:endParaRPr lang="en-US" altLang="en-US" sz="1800" b="1" i="1" dirty="0">
              <a:effectLst>
                <a:outerShdw blurRad="38100" dist="38100" dir="2700000" algn="tl">
                  <a:srgbClr val="000000"/>
                </a:outerShdw>
              </a:effectLst>
              <a:latin typeface="Palatino" pitchFamily="-128" charset="0"/>
            </a:endParaRPr>
          </a:p>
        </p:txBody>
      </p:sp>
    </p:spTree>
    <p:extLst>
      <p:ext uri="{BB962C8B-B14F-4D97-AF65-F5344CB8AC3E}">
        <p14:creationId xmlns:p14="http://schemas.microsoft.com/office/powerpoint/2010/main" val="194651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XP Values: Communication</a:t>
            </a:r>
          </a:p>
        </p:txBody>
      </p:sp>
      <p:sp>
        <p:nvSpPr>
          <p:cNvPr id="23555" name="Rectangle 3"/>
          <p:cNvSpPr>
            <a:spLocks noGrp="1" noChangeArrowheads="1"/>
          </p:cNvSpPr>
          <p:nvPr>
            <p:ph type="body" idx="1"/>
          </p:nvPr>
        </p:nvSpPr>
        <p:spPr/>
        <p:txBody>
          <a:bodyPr/>
          <a:lstStyle/>
          <a:p>
            <a:r>
              <a:rPr lang="en-US" altLang="en-US" sz="2800" smtClean="0"/>
              <a:t>Poor communication in software teams is one of the root causes of failure of a project</a:t>
            </a:r>
          </a:p>
          <a:p>
            <a:r>
              <a:rPr lang="en-US" altLang="en-US" sz="2800" smtClean="0"/>
              <a:t>Stress on good communication between all stakeholders--customers, team members, project managers</a:t>
            </a:r>
          </a:p>
          <a:p>
            <a:r>
              <a:rPr lang="en-US" altLang="en-US" sz="2800" smtClean="0"/>
              <a:t>Customer representative always on site</a:t>
            </a:r>
          </a:p>
          <a:p>
            <a:r>
              <a:rPr lang="en-US" altLang="en-US" sz="2800" smtClean="0"/>
              <a:t>Paired programming</a:t>
            </a:r>
          </a:p>
        </p:txBody>
      </p:sp>
    </p:spTree>
    <p:extLst>
      <p:ext uri="{BB962C8B-B14F-4D97-AF65-F5344CB8AC3E}">
        <p14:creationId xmlns:p14="http://schemas.microsoft.com/office/powerpoint/2010/main" val="18738221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t>XP Values: Simplicity</a:t>
            </a:r>
          </a:p>
        </p:txBody>
      </p:sp>
      <p:sp>
        <p:nvSpPr>
          <p:cNvPr id="24579" name="Rectangle 3"/>
          <p:cNvSpPr>
            <a:spLocks noGrp="1" noChangeArrowheads="1"/>
          </p:cNvSpPr>
          <p:nvPr>
            <p:ph type="body" idx="1"/>
          </p:nvPr>
        </p:nvSpPr>
        <p:spPr/>
        <p:txBody>
          <a:bodyPr/>
          <a:lstStyle/>
          <a:p>
            <a:r>
              <a:rPr lang="en-US" altLang="en-US" sz="2800" smtClean="0"/>
              <a:t>‘Do the Simplest Thing That Could Possibly Work’</a:t>
            </a:r>
          </a:p>
          <a:p>
            <a:pPr lvl="1">
              <a:lnSpc>
                <a:spcPct val="90000"/>
              </a:lnSpc>
            </a:pPr>
            <a:r>
              <a:rPr lang="en-US" altLang="en-US" sz="2400" smtClean="0"/>
              <a:t>Implement a new capability in the simplest possible way</a:t>
            </a:r>
          </a:p>
          <a:p>
            <a:pPr lvl="1">
              <a:lnSpc>
                <a:spcPct val="90000"/>
              </a:lnSpc>
            </a:pPr>
            <a:r>
              <a:rPr lang="en-US" altLang="en-US" sz="2400" smtClean="0"/>
              <a:t>Refactor the system to be the simplest possible code with the current feature set</a:t>
            </a:r>
          </a:p>
          <a:p>
            <a:r>
              <a:rPr lang="en-US" altLang="en-US" sz="2800" smtClean="0"/>
              <a:t>‘You Aren’t Going to Need It’</a:t>
            </a:r>
          </a:p>
          <a:p>
            <a:pPr lvl="1">
              <a:lnSpc>
                <a:spcPct val="90000"/>
              </a:lnSpc>
            </a:pPr>
            <a:r>
              <a:rPr lang="en-US" altLang="en-US" sz="2400" smtClean="0"/>
              <a:t>Never implement a feature you don’t need now</a:t>
            </a:r>
          </a:p>
          <a:p>
            <a:r>
              <a:rPr lang="en-US" altLang="en-US" sz="2800" smtClean="0"/>
              <a:t>Developers strive to write simple code bringing more value to a product, as it saves time and effort.</a:t>
            </a:r>
          </a:p>
          <a:p>
            <a:endParaRPr lang="en-US" altLang="en-US" sz="2800" smtClean="0"/>
          </a:p>
        </p:txBody>
      </p:sp>
    </p:spTree>
    <p:extLst>
      <p:ext uri="{BB962C8B-B14F-4D97-AF65-F5344CB8AC3E}">
        <p14:creationId xmlns:p14="http://schemas.microsoft.com/office/powerpoint/2010/main" val="24641799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mtClean="0"/>
              <a:t>XP Values: Feedback</a:t>
            </a:r>
          </a:p>
        </p:txBody>
      </p:sp>
      <p:sp>
        <p:nvSpPr>
          <p:cNvPr id="25603" name="Rectangle 3"/>
          <p:cNvSpPr>
            <a:spLocks noGrp="1" noChangeArrowheads="1"/>
          </p:cNvSpPr>
          <p:nvPr>
            <p:ph type="body" idx="1"/>
          </p:nvPr>
        </p:nvSpPr>
        <p:spPr/>
        <p:txBody>
          <a:bodyPr/>
          <a:lstStyle/>
          <a:p>
            <a:r>
              <a:rPr lang="en-US" altLang="en-US" smtClean="0"/>
              <a:t>Always a running system that delivers information about itself in a reliable way</a:t>
            </a:r>
          </a:p>
          <a:p>
            <a:r>
              <a:rPr lang="en-US" altLang="en-US" smtClean="0"/>
              <a:t>The system and the code provides feedback on the state of development</a:t>
            </a:r>
          </a:p>
          <a:p>
            <a:r>
              <a:rPr lang="en-US" altLang="en-US" smtClean="0"/>
              <a:t>Catalyst for change and an indicator of progress</a:t>
            </a:r>
          </a:p>
        </p:txBody>
      </p:sp>
    </p:spTree>
    <p:extLst>
      <p:ext uri="{BB962C8B-B14F-4D97-AF65-F5344CB8AC3E}">
        <p14:creationId xmlns:p14="http://schemas.microsoft.com/office/powerpoint/2010/main" val="27098465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mtClean="0"/>
              <a:t>XP Values</a:t>
            </a:r>
          </a:p>
        </p:txBody>
      </p:sp>
      <p:sp>
        <p:nvSpPr>
          <p:cNvPr id="26627" name="Rectangle 3"/>
          <p:cNvSpPr>
            <a:spLocks noGrp="1" noChangeArrowheads="1"/>
          </p:cNvSpPr>
          <p:nvPr>
            <p:ph type="body" idx="1"/>
          </p:nvPr>
        </p:nvSpPr>
        <p:spPr>
          <a:xfrm>
            <a:off x="609600" y="1905000"/>
            <a:ext cx="8534400" cy="4191000"/>
          </a:xfrm>
        </p:spPr>
        <p:txBody>
          <a:bodyPr/>
          <a:lstStyle/>
          <a:p>
            <a:r>
              <a:rPr lang="en-US" altLang="en-US" b="1" dirty="0" smtClean="0"/>
              <a:t>Courage.</a:t>
            </a:r>
            <a:r>
              <a:rPr lang="en-US" altLang="en-US" dirty="0" smtClean="0"/>
              <a:t> Programmers objectively evaluate their own results without making excuses and are always ready to respond to changes.</a:t>
            </a:r>
          </a:p>
          <a:p>
            <a:endParaRPr lang="en-US" altLang="en-US" b="1" dirty="0" smtClean="0"/>
          </a:p>
          <a:p>
            <a:r>
              <a:rPr lang="en-US" altLang="en-US" b="1" dirty="0" smtClean="0"/>
              <a:t>Respect.</a:t>
            </a:r>
            <a:r>
              <a:rPr lang="en-US" altLang="en-US" dirty="0" smtClean="0"/>
              <a:t> The agile team inculcates respect among it members, between other stakeholders and team members, and indirectly, for the software itself.</a:t>
            </a:r>
          </a:p>
        </p:txBody>
      </p:sp>
    </p:spTree>
    <p:extLst>
      <p:ext uri="{BB962C8B-B14F-4D97-AF65-F5344CB8AC3E}">
        <p14:creationId xmlns:p14="http://schemas.microsoft.com/office/powerpoint/2010/main" val="8273058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title"/>
          </p:nvPr>
        </p:nvSpPr>
        <p:spPr/>
        <p:txBody>
          <a:bodyPr/>
          <a:lstStyle/>
          <a:p>
            <a:r>
              <a:rPr lang="en-US" altLang="en-US" smtClean="0"/>
              <a:t>XP Practices</a:t>
            </a:r>
          </a:p>
        </p:txBody>
      </p:sp>
      <p:pic>
        <p:nvPicPr>
          <p:cNvPr id="27651" name="Picture 8" descr="circ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057400"/>
            <a:ext cx="5484813"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9"/>
          <p:cNvSpPr txBox="1">
            <a:spLocks noChangeArrowheads="1"/>
          </p:cNvSpPr>
          <p:nvPr/>
        </p:nvSpPr>
        <p:spPr bwMode="auto">
          <a:xfrm>
            <a:off x="1219200" y="6248400"/>
            <a:ext cx="7115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r>
              <a:rPr lang="en-US" altLang="en-US" sz="2000">
                <a:latin typeface="Arial" panose="020B0604020202020204" pitchFamily="34" charset="0"/>
              </a:rPr>
              <a:t>(Source: http://www.xprogramming.com/xpmag/whatisxp.htm)</a:t>
            </a:r>
          </a:p>
        </p:txBody>
      </p:sp>
    </p:spTree>
    <p:extLst>
      <p:ext uri="{BB962C8B-B14F-4D97-AF65-F5344CB8AC3E}">
        <p14:creationId xmlns:p14="http://schemas.microsoft.com/office/powerpoint/2010/main" val="13137297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42988" y="836613"/>
            <a:ext cx="7386637" cy="633412"/>
          </a:xfrm>
        </p:spPr>
        <p:txBody>
          <a:bodyPr/>
          <a:lstStyle/>
          <a:p>
            <a:r>
              <a:rPr lang="en-US" altLang="en-US" smtClean="0"/>
              <a:t>XP Practices: Planning Game</a:t>
            </a:r>
          </a:p>
        </p:txBody>
      </p:sp>
      <p:sp>
        <p:nvSpPr>
          <p:cNvPr id="32771" name="Rectangle 3"/>
          <p:cNvSpPr>
            <a:spLocks noGrp="1" noChangeArrowheads="1"/>
          </p:cNvSpPr>
          <p:nvPr>
            <p:ph type="body" idx="1"/>
          </p:nvPr>
        </p:nvSpPr>
        <p:spPr>
          <a:xfrm>
            <a:off x="1258888" y="1905000"/>
            <a:ext cx="7504112" cy="4191000"/>
          </a:xfrm>
        </p:spPr>
        <p:txBody>
          <a:bodyPr>
            <a:normAutofit fontScale="70000" lnSpcReduction="20000"/>
          </a:bodyPr>
          <a:lstStyle/>
          <a:p>
            <a:pPr>
              <a:defRPr/>
            </a:pPr>
            <a:r>
              <a:rPr lang="en-US" dirty="0" smtClean="0"/>
              <a:t>Planning </a:t>
            </a:r>
            <a:r>
              <a:rPr lang="en-US" dirty="0"/>
              <a:t>for the upcoming iteration</a:t>
            </a:r>
          </a:p>
          <a:p>
            <a:pPr>
              <a:defRPr/>
            </a:pPr>
            <a:r>
              <a:rPr lang="en-US" dirty="0" smtClean="0"/>
              <a:t>Uses </a:t>
            </a:r>
            <a:r>
              <a:rPr lang="en-US" dirty="0"/>
              <a:t>stories provided by the customer</a:t>
            </a:r>
          </a:p>
          <a:p>
            <a:pPr>
              <a:defRPr/>
            </a:pPr>
            <a:r>
              <a:rPr lang="en-IN" dirty="0" smtClean="0"/>
              <a:t>Technical </a:t>
            </a:r>
            <a:r>
              <a:rPr lang="en-IN" dirty="0"/>
              <a:t>persons determine schedules, estimates, costs, </a:t>
            </a:r>
            <a:r>
              <a:rPr lang="en-IN" dirty="0" err="1"/>
              <a:t>etc</a:t>
            </a:r>
            <a:endParaRPr lang="en-IN" dirty="0"/>
          </a:p>
          <a:p>
            <a:pPr>
              <a:defRPr/>
            </a:pPr>
            <a:r>
              <a:rPr lang="en-US" dirty="0" smtClean="0"/>
              <a:t>A </a:t>
            </a:r>
            <a:r>
              <a:rPr lang="en-US" dirty="0"/>
              <a:t>result of collaboration between the customer and </a:t>
            </a:r>
            <a:r>
              <a:rPr lang="en-US" dirty="0" smtClean="0"/>
              <a:t>the </a:t>
            </a:r>
            <a:r>
              <a:rPr lang="en-IN" dirty="0" smtClean="0"/>
              <a:t>developers</a:t>
            </a:r>
            <a:endParaRPr lang="en-IN" dirty="0"/>
          </a:p>
          <a:p>
            <a:pPr>
              <a:defRPr/>
            </a:pPr>
            <a:r>
              <a:rPr lang="en-IN" b="1" dirty="0"/>
              <a:t>Advantages</a:t>
            </a:r>
          </a:p>
          <a:p>
            <a:pPr lvl="1">
              <a:defRPr/>
            </a:pPr>
            <a:r>
              <a:rPr lang="en-US" dirty="0" smtClean="0"/>
              <a:t>Reduction </a:t>
            </a:r>
            <a:r>
              <a:rPr lang="en-US" dirty="0"/>
              <a:t>in time wasted on useless features</a:t>
            </a:r>
          </a:p>
          <a:p>
            <a:pPr lvl="1">
              <a:defRPr/>
            </a:pPr>
            <a:r>
              <a:rPr lang="en-US" dirty="0" smtClean="0"/>
              <a:t>Greater </a:t>
            </a:r>
            <a:r>
              <a:rPr lang="en-US" dirty="0"/>
              <a:t>customer appreciation of the cost of a feature</a:t>
            </a:r>
          </a:p>
          <a:p>
            <a:pPr lvl="1">
              <a:defRPr/>
            </a:pPr>
            <a:r>
              <a:rPr lang="en-IN" dirty="0" smtClean="0"/>
              <a:t>Less </a:t>
            </a:r>
            <a:r>
              <a:rPr lang="en-IN" dirty="0"/>
              <a:t>guesswork in planning</a:t>
            </a:r>
          </a:p>
          <a:p>
            <a:pPr>
              <a:defRPr/>
            </a:pPr>
            <a:r>
              <a:rPr lang="en-IN" b="1" dirty="0"/>
              <a:t>Disadvantages</a:t>
            </a:r>
          </a:p>
          <a:p>
            <a:pPr lvl="1">
              <a:defRPr/>
            </a:pPr>
            <a:r>
              <a:rPr lang="en-IN" dirty="0" smtClean="0"/>
              <a:t>Customer </a:t>
            </a:r>
            <a:r>
              <a:rPr lang="en-IN" dirty="0"/>
              <a:t>availability</a:t>
            </a:r>
          </a:p>
          <a:p>
            <a:pPr lvl="1">
              <a:defRPr/>
            </a:pPr>
            <a:r>
              <a:rPr lang="en-US" dirty="0" smtClean="0"/>
              <a:t>Is </a:t>
            </a:r>
            <a:r>
              <a:rPr lang="en-US" dirty="0"/>
              <a:t>planning this often necessary?</a:t>
            </a:r>
            <a:endParaRPr lang="en-US" sz="2400" dirty="0"/>
          </a:p>
        </p:txBody>
      </p:sp>
    </p:spTree>
    <p:extLst>
      <p:ext uri="{BB962C8B-B14F-4D97-AF65-F5344CB8AC3E}">
        <p14:creationId xmlns:p14="http://schemas.microsoft.com/office/powerpoint/2010/main" val="22859094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55093" y="990600"/>
            <a:ext cx="7517357" cy="633413"/>
          </a:xfrm>
        </p:spPr>
        <p:txBody>
          <a:bodyPr/>
          <a:lstStyle/>
          <a:p>
            <a:r>
              <a:rPr lang="en-US" altLang="en-US" dirty="0" smtClean="0"/>
              <a:t>XP Practices: Planning Game</a:t>
            </a:r>
          </a:p>
        </p:txBody>
      </p:sp>
      <p:sp>
        <p:nvSpPr>
          <p:cNvPr id="29699" name="Rectangle 3"/>
          <p:cNvSpPr>
            <a:spLocks noGrp="1" noChangeArrowheads="1"/>
          </p:cNvSpPr>
          <p:nvPr>
            <p:ph type="body" idx="1"/>
          </p:nvPr>
        </p:nvSpPr>
        <p:spPr/>
        <p:txBody>
          <a:bodyPr/>
          <a:lstStyle/>
          <a:p>
            <a:r>
              <a:rPr lang="en-US" altLang="en-US" sz="2800" smtClean="0"/>
              <a:t>XP Release Planning</a:t>
            </a:r>
          </a:p>
          <a:p>
            <a:pPr lvl="1">
              <a:lnSpc>
                <a:spcPct val="90000"/>
              </a:lnSpc>
            </a:pPr>
            <a:r>
              <a:rPr lang="en-US" altLang="en-US" sz="2400" smtClean="0"/>
              <a:t>Customer presents required features</a:t>
            </a:r>
          </a:p>
          <a:p>
            <a:pPr lvl="1">
              <a:lnSpc>
                <a:spcPct val="90000"/>
              </a:lnSpc>
            </a:pPr>
            <a:r>
              <a:rPr lang="en-US" altLang="en-US" sz="2400" smtClean="0"/>
              <a:t>Programmers estimate difficulty</a:t>
            </a:r>
          </a:p>
          <a:p>
            <a:pPr lvl="1">
              <a:lnSpc>
                <a:spcPct val="90000"/>
              </a:lnSpc>
            </a:pPr>
            <a:r>
              <a:rPr lang="en-US" altLang="en-US" sz="2400" smtClean="0"/>
              <a:t>Imprecise but revised regularly</a:t>
            </a:r>
          </a:p>
          <a:p>
            <a:r>
              <a:rPr lang="en-US" altLang="en-US" sz="2800" smtClean="0"/>
              <a:t>XP Iteration Planning</a:t>
            </a:r>
          </a:p>
          <a:p>
            <a:pPr lvl="1">
              <a:lnSpc>
                <a:spcPct val="90000"/>
              </a:lnSpc>
            </a:pPr>
            <a:r>
              <a:rPr lang="en-US" altLang="en-US" sz="2400" smtClean="0"/>
              <a:t>Two week iterations</a:t>
            </a:r>
          </a:p>
          <a:p>
            <a:pPr lvl="1">
              <a:lnSpc>
                <a:spcPct val="90000"/>
              </a:lnSpc>
            </a:pPr>
            <a:r>
              <a:rPr lang="en-US" altLang="en-US" sz="2400" smtClean="0"/>
              <a:t>Customer presents features required</a:t>
            </a:r>
          </a:p>
          <a:p>
            <a:pPr lvl="1">
              <a:lnSpc>
                <a:spcPct val="90000"/>
              </a:lnSpc>
            </a:pPr>
            <a:r>
              <a:rPr lang="en-US" altLang="en-US" sz="2400" smtClean="0"/>
              <a:t>Programmers break features down into tasks</a:t>
            </a:r>
          </a:p>
          <a:p>
            <a:pPr lvl="1">
              <a:lnSpc>
                <a:spcPct val="90000"/>
              </a:lnSpc>
            </a:pPr>
            <a:r>
              <a:rPr lang="en-US" altLang="en-US" sz="2400" smtClean="0"/>
              <a:t>Team members sign up for tasks</a:t>
            </a:r>
          </a:p>
          <a:p>
            <a:pPr lvl="1">
              <a:lnSpc>
                <a:spcPct val="90000"/>
              </a:lnSpc>
            </a:pPr>
            <a:r>
              <a:rPr lang="en-US" altLang="en-US" sz="2400" smtClean="0"/>
              <a:t>Running software at end of each iteration</a:t>
            </a:r>
          </a:p>
        </p:txBody>
      </p:sp>
    </p:spTree>
    <p:extLst>
      <p:ext uri="{BB962C8B-B14F-4D97-AF65-F5344CB8AC3E}">
        <p14:creationId xmlns:p14="http://schemas.microsoft.com/office/powerpoint/2010/main" val="11658097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36979" y="990600"/>
            <a:ext cx="7506909" cy="633413"/>
          </a:xfrm>
        </p:spPr>
        <p:txBody>
          <a:bodyPr/>
          <a:lstStyle/>
          <a:p>
            <a:r>
              <a:rPr lang="en-US" altLang="en-US" dirty="0" smtClean="0"/>
              <a:t>XP Practices: Small Releases</a:t>
            </a:r>
          </a:p>
        </p:txBody>
      </p:sp>
      <p:sp>
        <p:nvSpPr>
          <p:cNvPr id="36867" name="Rectangle 3"/>
          <p:cNvSpPr>
            <a:spLocks noGrp="1" noChangeArrowheads="1"/>
          </p:cNvSpPr>
          <p:nvPr>
            <p:ph type="body" idx="1"/>
          </p:nvPr>
        </p:nvSpPr>
        <p:spPr/>
        <p:txBody>
          <a:bodyPr>
            <a:normAutofit fontScale="77500" lnSpcReduction="20000"/>
          </a:bodyPr>
          <a:lstStyle/>
          <a:p>
            <a:pPr>
              <a:defRPr/>
            </a:pPr>
            <a:r>
              <a:rPr lang="en-US" sz="2800" dirty="0" smtClean="0"/>
              <a:t>Small in terms of functionality</a:t>
            </a:r>
          </a:p>
          <a:p>
            <a:pPr>
              <a:defRPr/>
            </a:pPr>
            <a:r>
              <a:rPr lang="en-US" sz="2800" dirty="0" smtClean="0"/>
              <a:t>Team </a:t>
            </a:r>
            <a:r>
              <a:rPr lang="en-US" sz="2800" dirty="0"/>
              <a:t>releases running, tested software every iteration</a:t>
            </a:r>
          </a:p>
          <a:p>
            <a:pPr>
              <a:defRPr/>
            </a:pPr>
            <a:r>
              <a:rPr lang="en-US" sz="2800" dirty="0" smtClean="0"/>
              <a:t>The </a:t>
            </a:r>
            <a:r>
              <a:rPr lang="en-US" sz="2800" dirty="0"/>
              <a:t>Customer can evaluate or in turn, release to end users, and provide feedback</a:t>
            </a:r>
          </a:p>
          <a:p>
            <a:pPr>
              <a:defRPr/>
            </a:pPr>
            <a:r>
              <a:rPr lang="en-US" sz="2800" dirty="0"/>
              <a:t>Important thing is that the software is visible and given to the Customer at the end of every </a:t>
            </a:r>
            <a:r>
              <a:rPr lang="en-US" sz="2800" dirty="0" smtClean="0"/>
              <a:t>iteration</a:t>
            </a:r>
          </a:p>
          <a:p>
            <a:pPr>
              <a:defRPr/>
            </a:pPr>
            <a:r>
              <a:rPr lang="en-US" sz="2800" dirty="0" smtClean="0"/>
              <a:t>Advantages </a:t>
            </a:r>
          </a:p>
          <a:p>
            <a:pPr lvl="1">
              <a:lnSpc>
                <a:spcPct val="80000"/>
              </a:lnSpc>
              <a:defRPr/>
            </a:pPr>
            <a:r>
              <a:rPr lang="en-US" dirty="0" smtClean="0"/>
              <a:t>Frequent feedback</a:t>
            </a:r>
          </a:p>
          <a:p>
            <a:pPr lvl="1">
              <a:lnSpc>
                <a:spcPct val="80000"/>
              </a:lnSpc>
              <a:defRPr/>
            </a:pPr>
            <a:r>
              <a:rPr lang="en-US" dirty="0" smtClean="0"/>
              <a:t>Tracking</a:t>
            </a:r>
          </a:p>
          <a:p>
            <a:pPr lvl="1">
              <a:lnSpc>
                <a:spcPct val="80000"/>
              </a:lnSpc>
              <a:defRPr/>
            </a:pPr>
            <a:r>
              <a:rPr lang="en-US" dirty="0" smtClean="0"/>
              <a:t>Reduce chance of overall project slippage</a:t>
            </a:r>
          </a:p>
          <a:p>
            <a:pPr>
              <a:defRPr/>
            </a:pPr>
            <a:r>
              <a:rPr lang="en-US" sz="2800" dirty="0" smtClean="0"/>
              <a:t>Disadvantages </a:t>
            </a:r>
          </a:p>
          <a:p>
            <a:pPr lvl="1">
              <a:lnSpc>
                <a:spcPct val="80000"/>
              </a:lnSpc>
              <a:defRPr/>
            </a:pPr>
            <a:r>
              <a:rPr lang="en-US" dirty="0" smtClean="0"/>
              <a:t>Not easy for all projects</a:t>
            </a:r>
          </a:p>
          <a:p>
            <a:pPr lvl="1">
              <a:lnSpc>
                <a:spcPct val="80000"/>
              </a:lnSpc>
              <a:defRPr/>
            </a:pPr>
            <a:r>
              <a:rPr lang="en-US" dirty="0" smtClean="0"/>
              <a:t>Versioning issues</a:t>
            </a:r>
          </a:p>
          <a:p>
            <a:pPr>
              <a:defRPr/>
            </a:pPr>
            <a:endParaRPr lang="en-US" sz="2800" dirty="0"/>
          </a:p>
        </p:txBody>
      </p:sp>
    </p:spTree>
    <p:extLst>
      <p:ext uri="{BB962C8B-B14F-4D97-AF65-F5344CB8AC3E}">
        <p14:creationId xmlns:p14="http://schemas.microsoft.com/office/powerpoint/2010/main" val="4286025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mtClean="0"/>
              <a:t>XP Practices: Metaphor</a:t>
            </a:r>
          </a:p>
        </p:txBody>
      </p:sp>
      <p:sp>
        <p:nvSpPr>
          <p:cNvPr id="31747" name="Rectangle 3"/>
          <p:cNvSpPr>
            <a:spLocks noGrp="1" noChangeArrowheads="1"/>
          </p:cNvSpPr>
          <p:nvPr>
            <p:ph type="body" idx="1"/>
          </p:nvPr>
        </p:nvSpPr>
        <p:spPr>
          <a:xfrm>
            <a:off x="609600" y="1447800"/>
            <a:ext cx="8711821" cy="4873625"/>
          </a:xfrm>
        </p:spPr>
        <p:txBody>
          <a:bodyPr/>
          <a:lstStyle/>
          <a:p>
            <a:r>
              <a:rPr lang="en-US" altLang="en-US" dirty="0" smtClean="0"/>
              <a:t>The oral architecture of the system</a:t>
            </a:r>
          </a:p>
          <a:p>
            <a:r>
              <a:rPr lang="en-US" altLang="en-US" dirty="0" smtClean="0"/>
              <a:t>XP Teams develop a common vision of the system</a:t>
            </a:r>
          </a:p>
          <a:p>
            <a:r>
              <a:rPr lang="en-US" altLang="en-US" dirty="0" smtClean="0"/>
              <a:t>Define common system of names</a:t>
            </a:r>
          </a:p>
          <a:p>
            <a:r>
              <a:rPr lang="en-US" altLang="en-US" dirty="0" smtClean="0"/>
              <a:t>Ensure everyone understands how the system works, where to look for functionality, or where to add functionality</a:t>
            </a:r>
          </a:p>
          <a:p>
            <a:r>
              <a:rPr lang="en-US" altLang="en-US" dirty="0" smtClean="0"/>
              <a:t>Advantages</a:t>
            </a:r>
            <a:r>
              <a:rPr lang="en-US" altLang="en-US" b="1" dirty="0" smtClean="0"/>
              <a:t> </a:t>
            </a:r>
          </a:p>
          <a:p>
            <a:pPr lvl="1">
              <a:lnSpc>
                <a:spcPct val="90000"/>
              </a:lnSpc>
            </a:pPr>
            <a:r>
              <a:rPr lang="en-US" altLang="en-US" sz="2400" dirty="0" smtClean="0"/>
              <a:t>Encourages a common set of terms for the system</a:t>
            </a:r>
          </a:p>
          <a:p>
            <a:pPr lvl="1">
              <a:lnSpc>
                <a:spcPct val="90000"/>
              </a:lnSpc>
            </a:pPr>
            <a:r>
              <a:rPr lang="en-US" altLang="en-US" sz="2400" dirty="0" smtClean="0"/>
              <a:t>A quick and easy way to explain the system</a:t>
            </a:r>
          </a:p>
          <a:p>
            <a:pPr>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33338396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mtClean="0"/>
              <a:t>XP Practices: Simple Design</a:t>
            </a:r>
          </a:p>
        </p:txBody>
      </p:sp>
      <p:sp>
        <p:nvSpPr>
          <p:cNvPr id="32771" name="Rectangle 3"/>
          <p:cNvSpPr>
            <a:spLocks noGrp="1" noChangeArrowheads="1"/>
          </p:cNvSpPr>
          <p:nvPr>
            <p:ph type="body" idx="1"/>
          </p:nvPr>
        </p:nvSpPr>
        <p:spPr>
          <a:xfrm>
            <a:off x="609600" y="1611573"/>
            <a:ext cx="8275093" cy="4873625"/>
          </a:xfrm>
        </p:spPr>
        <p:txBody>
          <a:bodyPr/>
          <a:lstStyle/>
          <a:p>
            <a:r>
              <a:rPr lang="en-US" altLang="en-US" sz="2200" dirty="0" smtClean="0"/>
              <a:t>Build software to a simple design</a:t>
            </a:r>
          </a:p>
          <a:p>
            <a:r>
              <a:rPr lang="en-US" altLang="en-US" sz="2200" dirty="0" smtClean="0"/>
              <a:t>Through programmer, testing and design improvement, keep the software simple and the design suited to current functionality</a:t>
            </a:r>
          </a:p>
          <a:p>
            <a:r>
              <a:rPr lang="en-US" altLang="en-US" sz="2200" dirty="0" smtClean="0"/>
              <a:t>Not a one-time thing nor an up-front thing</a:t>
            </a:r>
          </a:p>
          <a:p>
            <a:r>
              <a:rPr lang="en-US" altLang="en-US" sz="2200" dirty="0" smtClean="0"/>
              <a:t>Design steps in release planning and iteration planning</a:t>
            </a:r>
          </a:p>
          <a:p>
            <a:r>
              <a:rPr lang="en-US" altLang="en-US" sz="2200" dirty="0" smtClean="0"/>
              <a:t>Teams design and revise design through refactoring, through the course of the project</a:t>
            </a:r>
          </a:p>
          <a:p>
            <a:pPr>
              <a:lnSpc>
                <a:spcPct val="90000"/>
              </a:lnSpc>
            </a:pPr>
            <a:r>
              <a:rPr lang="en-US" altLang="en-US" sz="2200" dirty="0" smtClean="0"/>
              <a:t>Advantages</a:t>
            </a:r>
            <a:r>
              <a:rPr lang="en-US" altLang="en-US" sz="2200" b="1" dirty="0" smtClean="0">
                <a:solidFill>
                  <a:srgbClr val="33CC33"/>
                </a:solidFill>
              </a:rPr>
              <a:t> </a:t>
            </a:r>
          </a:p>
          <a:p>
            <a:pPr lvl="1">
              <a:lnSpc>
                <a:spcPct val="90000"/>
              </a:lnSpc>
            </a:pPr>
            <a:r>
              <a:rPr lang="en-US" altLang="en-US" sz="2200" dirty="0" smtClean="0"/>
              <a:t>Easier to understand what is going on</a:t>
            </a:r>
          </a:p>
          <a:p>
            <a:pPr lvl="1">
              <a:lnSpc>
                <a:spcPct val="90000"/>
              </a:lnSpc>
            </a:pPr>
            <a:r>
              <a:rPr lang="en-US" altLang="en-US" sz="2200" dirty="0" smtClean="0"/>
              <a:t>Refactoring and collective ownership is made possible</a:t>
            </a:r>
          </a:p>
          <a:p>
            <a:pPr lvl="1">
              <a:lnSpc>
                <a:spcPct val="90000"/>
              </a:lnSpc>
            </a:pPr>
            <a:r>
              <a:rPr lang="en-US" altLang="en-US" sz="2200" dirty="0" smtClean="0"/>
              <a:t>Helps keeps programmers on track</a:t>
            </a:r>
          </a:p>
        </p:txBody>
      </p:sp>
    </p:spTree>
    <p:extLst>
      <p:ext uri="{BB962C8B-B14F-4D97-AF65-F5344CB8AC3E}">
        <p14:creationId xmlns:p14="http://schemas.microsoft.com/office/powerpoint/2010/main" val="1857640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IN" altLang="en-US" b="1" i="1" smtClean="0"/>
              <a:t>AGILE MANIFESTO</a:t>
            </a:r>
            <a:endParaRPr lang="en-IN" altLang="en-US" smtClean="0"/>
          </a:p>
        </p:txBody>
      </p:sp>
      <p:sp>
        <p:nvSpPr>
          <p:cNvPr id="7171" name="Content Placeholder 2"/>
          <p:cNvSpPr>
            <a:spLocks noGrp="1"/>
          </p:cNvSpPr>
          <p:nvPr>
            <p:ph idx="1"/>
          </p:nvPr>
        </p:nvSpPr>
        <p:spPr/>
        <p:txBody>
          <a:bodyPr/>
          <a:lstStyle/>
          <a:p>
            <a:endParaRPr lang="en-IN" altLang="en-US" smtClean="0"/>
          </a:p>
        </p:txBody>
      </p:sp>
      <p:sp>
        <p:nvSpPr>
          <p:cNvPr id="5" name="Slide Number Placeholder 4"/>
          <p:cNvSpPr>
            <a:spLocks noGrp="1"/>
          </p:cNvSpPr>
          <p:nvPr>
            <p:ph type="sldNum" sz="quarter" idx="11"/>
          </p:nvPr>
        </p:nvSpPr>
        <p:spPr/>
        <p:txBody>
          <a:bodyPr/>
          <a:lstStyle/>
          <a:p>
            <a:pPr>
              <a:defRPr/>
            </a:pPr>
            <a:fld id="{48ABDB18-2507-4927-BE7C-55B74679EF56}" type="slidenum">
              <a:rPr lang="en-US" altLang="en-US" smtClean="0"/>
              <a:pPr>
                <a:defRPr/>
              </a:pPr>
              <a:t>3</a:t>
            </a:fld>
            <a:endParaRPr lang="en-US" altLang="en-US"/>
          </a:p>
        </p:txBody>
      </p:sp>
      <p:pic>
        <p:nvPicPr>
          <p:cNvPr id="7173"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9163" y="1905000"/>
            <a:ext cx="7924800" cy="462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0560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09684" y="990600"/>
            <a:ext cx="8053316" cy="633413"/>
          </a:xfrm>
        </p:spPr>
        <p:txBody>
          <a:bodyPr/>
          <a:lstStyle/>
          <a:p>
            <a:r>
              <a:rPr lang="en-US" altLang="en-US" dirty="0" smtClean="0"/>
              <a:t>XP Practices: Pair Programming</a:t>
            </a:r>
          </a:p>
        </p:txBody>
      </p:sp>
      <p:sp>
        <p:nvSpPr>
          <p:cNvPr id="33795" name="Rectangle 3"/>
          <p:cNvSpPr>
            <a:spLocks noGrp="1" noChangeArrowheads="1"/>
          </p:cNvSpPr>
          <p:nvPr>
            <p:ph type="body" idx="1"/>
          </p:nvPr>
        </p:nvSpPr>
        <p:spPr/>
        <p:txBody>
          <a:bodyPr/>
          <a:lstStyle/>
          <a:p>
            <a:pPr>
              <a:lnSpc>
                <a:spcPct val="80000"/>
              </a:lnSpc>
            </a:pPr>
            <a:r>
              <a:rPr lang="en-US" altLang="en-US" sz="2800" smtClean="0"/>
              <a:t>Two Developers, One monitor, One Keyboard</a:t>
            </a:r>
          </a:p>
          <a:p>
            <a:pPr>
              <a:lnSpc>
                <a:spcPct val="80000"/>
              </a:lnSpc>
            </a:pPr>
            <a:r>
              <a:rPr lang="en-US" altLang="en-US" sz="2800" smtClean="0"/>
              <a:t>One “drives” and the other thinks</a:t>
            </a:r>
          </a:p>
          <a:p>
            <a:pPr>
              <a:lnSpc>
                <a:spcPct val="80000"/>
              </a:lnSpc>
            </a:pPr>
            <a:r>
              <a:rPr lang="en-US" altLang="en-US" sz="2800" smtClean="0"/>
              <a:t>Switch roles as needed</a:t>
            </a:r>
          </a:p>
          <a:p>
            <a:r>
              <a:rPr lang="en-US" altLang="en-US" sz="2800" smtClean="0"/>
              <a:t>Research into pair programming shows that pairing produces better code in the same time as programmers working singly</a:t>
            </a:r>
          </a:p>
          <a:p>
            <a:r>
              <a:rPr lang="en-US" altLang="en-US" sz="2800" smtClean="0"/>
              <a:t>Pairing also communicates knowledge throughout the team</a:t>
            </a:r>
          </a:p>
        </p:txBody>
      </p:sp>
    </p:spTree>
    <p:extLst>
      <p:ext uri="{BB962C8B-B14F-4D97-AF65-F5344CB8AC3E}">
        <p14:creationId xmlns:p14="http://schemas.microsoft.com/office/powerpoint/2010/main" val="14416561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981075"/>
            <a:ext cx="9204325" cy="633413"/>
          </a:xfrm>
        </p:spPr>
        <p:txBody>
          <a:bodyPr/>
          <a:lstStyle/>
          <a:p>
            <a:r>
              <a:rPr lang="en-US" altLang="en-US" smtClean="0"/>
              <a:t>XP Practices: Test-Driven Development</a:t>
            </a:r>
          </a:p>
        </p:txBody>
      </p:sp>
      <p:sp>
        <p:nvSpPr>
          <p:cNvPr id="34819" name="Rectangle 3"/>
          <p:cNvSpPr>
            <a:spLocks noGrp="1" noChangeArrowheads="1"/>
          </p:cNvSpPr>
          <p:nvPr>
            <p:ph type="body" idx="1"/>
          </p:nvPr>
        </p:nvSpPr>
        <p:spPr/>
        <p:txBody>
          <a:bodyPr/>
          <a:lstStyle/>
          <a:p>
            <a:r>
              <a:rPr lang="en-US" altLang="en-US" sz="2800" smtClean="0"/>
              <a:t>Teams practice TDD by working in short cycles of adding a test, and then making it work</a:t>
            </a:r>
          </a:p>
          <a:p>
            <a:r>
              <a:rPr lang="en-US" altLang="en-US" sz="2800" smtClean="0"/>
              <a:t>Easy to produce code with 100 percent test coverage</a:t>
            </a:r>
          </a:p>
          <a:p>
            <a:r>
              <a:rPr lang="en-US" altLang="en-US" sz="2800" smtClean="0"/>
              <a:t>These programmer tests or unit tests are all collected together</a:t>
            </a:r>
          </a:p>
          <a:p>
            <a:r>
              <a:rPr lang="en-US" altLang="en-US" sz="2800" smtClean="0"/>
              <a:t>Each time a pair releases code to the repository, every test must run correctly</a:t>
            </a:r>
          </a:p>
        </p:txBody>
      </p:sp>
    </p:spTree>
    <p:extLst>
      <p:ext uri="{BB962C8B-B14F-4D97-AF65-F5344CB8AC3E}">
        <p14:creationId xmlns:p14="http://schemas.microsoft.com/office/powerpoint/2010/main" val="7459231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04800"/>
            <a:ext cx="7924800" cy="1143000"/>
          </a:xfrm>
        </p:spPr>
        <p:txBody>
          <a:bodyPr/>
          <a:lstStyle/>
          <a:p>
            <a:r>
              <a:rPr lang="en-US" altLang="en-US" dirty="0" smtClean="0"/>
              <a:t>XP Practices: Design Improvement/ Refactoring</a:t>
            </a:r>
          </a:p>
        </p:txBody>
      </p:sp>
      <p:sp>
        <p:nvSpPr>
          <p:cNvPr id="35843" name="Rectangle 3"/>
          <p:cNvSpPr>
            <a:spLocks noGrp="1" noChangeArrowheads="1"/>
          </p:cNvSpPr>
          <p:nvPr>
            <p:ph type="body" idx="1"/>
          </p:nvPr>
        </p:nvSpPr>
        <p:spPr>
          <a:xfrm>
            <a:off x="457200" y="1600200"/>
            <a:ext cx="8458200" cy="4873625"/>
          </a:xfrm>
        </p:spPr>
        <p:txBody>
          <a:bodyPr/>
          <a:lstStyle/>
          <a:p>
            <a:r>
              <a:rPr lang="en-US" altLang="en-US" sz="2800" smtClean="0"/>
              <a:t>Continuous design improvement process called ‘refactoring’:</a:t>
            </a:r>
          </a:p>
          <a:p>
            <a:pPr lvl="1"/>
            <a:r>
              <a:rPr lang="en-US" altLang="en-US" sz="2400" smtClean="0"/>
              <a:t>Removal of duplication</a:t>
            </a:r>
          </a:p>
          <a:p>
            <a:pPr lvl="1"/>
            <a:r>
              <a:rPr lang="en-US" altLang="en-US" sz="2400" smtClean="0"/>
              <a:t>Increase cohesion</a:t>
            </a:r>
          </a:p>
          <a:p>
            <a:pPr lvl="1"/>
            <a:r>
              <a:rPr lang="en-US" altLang="en-US" sz="2400" smtClean="0"/>
              <a:t>Reduce coupling</a:t>
            </a:r>
          </a:p>
          <a:p>
            <a:r>
              <a:rPr lang="en-US" altLang="en-US" sz="2800" smtClean="0"/>
              <a:t>Refactoring is supported by comprehensive testing--customer tests and programmer tests</a:t>
            </a:r>
          </a:p>
          <a:p>
            <a:r>
              <a:rPr lang="en-US" altLang="en-US" sz="2800" smtClean="0"/>
              <a:t>Prompts developers to proactively improve the product as a whole</a:t>
            </a:r>
          </a:p>
          <a:p>
            <a:r>
              <a:rPr lang="en-US" altLang="en-US" sz="2800" smtClean="0"/>
              <a:t>Increases developer knowledge of the system</a:t>
            </a:r>
          </a:p>
          <a:p>
            <a:endParaRPr lang="en-US" altLang="en-US" sz="2800" smtClean="0"/>
          </a:p>
        </p:txBody>
      </p:sp>
    </p:spTree>
    <p:extLst>
      <p:ext uri="{BB962C8B-B14F-4D97-AF65-F5344CB8AC3E}">
        <p14:creationId xmlns:p14="http://schemas.microsoft.com/office/powerpoint/2010/main" val="23081066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0941" y="304800"/>
            <a:ext cx="9239535" cy="1143000"/>
          </a:xfrm>
        </p:spPr>
        <p:txBody>
          <a:bodyPr/>
          <a:lstStyle/>
          <a:p>
            <a:r>
              <a:rPr lang="en-US" altLang="en-US" dirty="0" smtClean="0"/>
              <a:t>XP Practices: Continuous Integration</a:t>
            </a:r>
          </a:p>
        </p:txBody>
      </p:sp>
      <p:sp>
        <p:nvSpPr>
          <p:cNvPr id="36867" name="Rectangle 3"/>
          <p:cNvSpPr>
            <a:spLocks noGrp="1" noChangeArrowheads="1"/>
          </p:cNvSpPr>
          <p:nvPr>
            <p:ph type="body" idx="1"/>
          </p:nvPr>
        </p:nvSpPr>
        <p:spPr/>
        <p:txBody>
          <a:bodyPr/>
          <a:lstStyle/>
          <a:p>
            <a:r>
              <a:rPr lang="en-US" altLang="en-US" smtClean="0"/>
              <a:t>New features and changes are worked into the system immediately</a:t>
            </a:r>
          </a:p>
          <a:p>
            <a:r>
              <a:rPr lang="en-US" altLang="en-US" smtClean="0"/>
              <a:t>Teams keep the system fully integrated at all times</a:t>
            </a:r>
          </a:p>
          <a:p>
            <a:r>
              <a:rPr lang="en-US" altLang="en-US" smtClean="0"/>
              <a:t>Daily, or multiple times a day builds</a:t>
            </a:r>
          </a:p>
          <a:p>
            <a:r>
              <a:rPr lang="en-US" altLang="en-US" smtClean="0"/>
              <a:t>Avoid ‘integration hell’</a:t>
            </a:r>
          </a:p>
          <a:p>
            <a:r>
              <a:rPr lang="en-US" altLang="en-US" smtClean="0"/>
              <a:t>Avoid code freezes</a:t>
            </a:r>
          </a:p>
        </p:txBody>
      </p:sp>
    </p:spTree>
    <p:extLst>
      <p:ext uri="{BB962C8B-B14F-4D97-AF65-F5344CB8AC3E}">
        <p14:creationId xmlns:p14="http://schemas.microsoft.com/office/powerpoint/2010/main" val="35382016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0501" y="990600"/>
            <a:ext cx="7859287" cy="633413"/>
          </a:xfrm>
        </p:spPr>
        <p:txBody>
          <a:bodyPr/>
          <a:lstStyle/>
          <a:p>
            <a:r>
              <a:rPr lang="en-US" altLang="en-US" dirty="0" smtClean="0"/>
              <a:t>XP Practices: Coding Standard</a:t>
            </a:r>
          </a:p>
        </p:txBody>
      </p:sp>
      <p:sp>
        <p:nvSpPr>
          <p:cNvPr id="38915" name="Rectangle 3"/>
          <p:cNvSpPr>
            <a:spLocks noGrp="1" noChangeArrowheads="1"/>
          </p:cNvSpPr>
          <p:nvPr>
            <p:ph type="body" idx="1"/>
          </p:nvPr>
        </p:nvSpPr>
        <p:spPr/>
        <p:txBody>
          <a:bodyPr/>
          <a:lstStyle/>
          <a:p>
            <a:r>
              <a:rPr lang="en-US" altLang="en-US" smtClean="0"/>
              <a:t>Use common coding standard</a:t>
            </a:r>
          </a:p>
          <a:p>
            <a:r>
              <a:rPr lang="en-US" altLang="en-US" smtClean="0"/>
              <a:t>All code in the system must look as though written by an individual</a:t>
            </a:r>
          </a:p>
          <a:p>
            <a:r>
              <a:rPr lang="en-US" altLang="en-US" smtClean="0"/>
              <a:t>Code must look familiar, to support collective code ownership</a:t>
            </a:r>
          </a:p>
        </p:txBody>
      </p:sp>
    </p:spTree>
    <p:extLst>
      <p:ext uri="{BB962C8B-B14F-4D97-AF65-F5344CB8AC3E}">
        <p14:creationId xmlns:p14="http://schemas.microsoft.com/office/powerpoint/2010/main" val="27442856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 y="304800"/>
            <a:ext cx="9976513" cy="1143000"/>
          </a:xfrm>
        </p:spPr>
        <p:txBody>
          <a:bodyPr/>
          <a:lstStyle/>
          <a:p>
            <a:r>
              <a:rPr lang="en-US" altLang="en-US" dirty="0" smtClean="0"/>
              <a:t>XP Practices: Collective Code Ownership</a:t>
            </a:r>
          </a:p>
        </p:txBody>
      </p:sp>
      <p:sp>
        <p:nvSpPr>
          <p:cNvPr id="43011" name="Rectangle 3"/>
          <p:cNvSpPr>
            <a:spLocks noGrp="1" noChangeArrowheads="1"/>
          </p:cNvSpPr>
          <p:nvPr>
            <p:ph type="body" idx="1"/>
          </p:nvPr>
        </p:nvSpPr>
        <p:spPr/>
        <p:txBody>
          <a:bodyPr>
            <a:normAutofit lnSpcReduction="10000"/>
          </a:bodyPr>
          <a:lstStyle/>
          <a:p>
            <a:pPr>
              <a:defRPr/>
            </a:pPr>
            <a:r>
              <a:rPr lang="en-US" sz="2800" dirty="0" smtClean="0"/>
              <a:t>Any </a:t>
            </a:r>
            <a:r>
              <a:rPr lang="en-US" sz="2800" dirty="0"/>
              <a:t>pair of programmers can improve any code at any time</a:t>
            </a:r>
          </a:p>
          <a:p>
            <a:pPr>
              <a:defRPr/>
            </a:pPr>
            <a:r>
              <a:rPr lang="en-US" sz="2800" dirty="0"/>
              <a:t>No ‘secure workspaces’</a:t>
            </a:r>
          </a:p>
          <a:p>
            <a:pPr>
              <a:defRPr/>
            </a:pPr>
            <a:r>
              <a:rPr lang="en-US" sz="2800" dirty="0"/>
              <a:t>All code gets the benefit of many people’s attention</a:t>
            </a:r>
          </a:p>
          <a:p>
            <a:pPr>
              <a:defRPr/>
            </a:pPr>
            <a:r>
              <a:rPr lang="en-US" sz="2800" dirty="0"/>
              <a:t>Avoid duplication</a:t>
            </a:r>
          </a:p>
          <a:p>
            <a:pPr>
              <a:defRPr/>
            </a:pPr>
            <a:r>
              <a:rPr lang="en-US" sz="2800" dirty="0"/>
              <a:t>Programmer tests catch mistakes</a:t>
            </a:r>
          </a:p>
          <a:p>
            <a:pPr>
              <a:defRPr/>
            </a:pPr>
            <a:r>
              <a:rPr lang="en-US" sz="2800" dirty="0"/>
              <a:t>Pair with expert when working on unfamiliar code</a:t>
            </a:r>
          </a:p>
        </p:txBody>
      </p:sp>
    </p:spTree>
    <p:extLst>
      <p:ext uri="{BB962C8B-B14F-4D97-AF65-F5344CB8AC3E}">
        <p14:creationId xmlns:p14="http://schemas.microsoft.com/office/powerpoint/2010/main" val="16150403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mtClean="0"/>
              <a:t>XP Practices: Sustainable Pace/40-Hour Week</a:t>
            </a:r>
          </a:p>
        </p:txBody>
      </p:sp>
      <p:sp>
        <p:nvSpPr>
          <p:cNvPr id="39939" name="Rectangle 3"/>
          <p:cNvSpPr>
            <a:spLocks noGrp="1" noChangeArrowheads="1"/>
          </p:cNvSpPr>
          <p:nvPr>
            <p:ph type="body" idx="1"/>
          </p:nvPr>
        </p:nvSpPr>
        <p:spPr/>
        <p:txBody>
          <a:bodyPr/>
          <a:lstStyle/>
          <a:p>
            <a:r>
              <a:rPr lang="en-US" altLang="en-US" smtClean="0"/>
              <a:t>The work week should be limited to 40 hours</a:t>
            </a:r>
          </a:p>
          <a:p>
            <a:r>
              <a:rPr lang="en-US" altLang="en-US" smtClean="0"/>
              <a:t>Team will produce high quality product when not overly exerted</a:t>
            </a:r>
          </a:p>
          <a:p>
            <a:r>
              <a:rPr lang="en-US" altLang="en-US" smtClean="0"/>
              <a:t>‘Death march’ projects are unproductive and do not produce quality software</a:t>
            </a:r>
          </a:p>
          <a:p>
            <a:r>
              <a:rPr lang="en-US" altLang="en-US" smtClean="0"/>
              <a:t>Work at a pace that can be sustained indefinitely</a:t>
            </a:r>
          </a:p>
        </p:txBody>
      </p:sp>
    </p:spTree>
    <p:extLst>
      <p:ext uri="{BB962C8B-B14F-4D97-AF65-F5344CB8AC3E}">
        <p14:creationId xmlns:p14="http://schemas.microsoft.com/office/powerpoint/2010/main" val="15945511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smtClean="0"/>
              <a:t>XP Practices: Whole Team</a:t>
            </a:r>
          </a:p>
        </p:txBody>
      </p:sp>
      <p:sp>
        <p:nvSpPr>
          <p:cNvPr id="40963" name="Rectangle 3"/>
          <p:cNvSpPr>
            <a:spLocks noGrp="1" noChangeArrowheads="1"/>
          </p:cNvSpPr>
          <p:nvPr>
            <p:ph type="body" idx="1"/>
          </p:nvPr>
        </p:nvSpPr>
        <p:spPr/>
        <p:txBody>
          <a:bodyPr/>
          <a:lstStyle/>
          <a:p>
            <a:r>
              <a:rPr lang="en-US" altLang="en-US" sz="2800" smtClean="0"/>
              <a:t>All contributors to an XP project are one team</a:t>
            </a:r>
          </a:p>
          <a:p>
            <a:r>
              <a:rPr lang="en-US" altLang="en-US" sz="2800" smtClean="0"/>
              <a:t>Must include a business representative--the ‘Customer’</a:t>
            </a:r>
          </a:p>
          <a:p>
            <a:pPr lvl="1">
              <a:lnSpc>
                <a:spcPct val="90000"/>
              </a:lnSpc>
            </a:pPr>
            <a:r>
              <a:rPr lang="en-US" altLang="en-US" sz="2400" smtClean="0"/>
              <a:t>Provides requirements</a:t>
            </a:r>
          </a:p>
          <a:p>
            <a:pPr lvl="1">
              <a:lnSpc>
                <a:spcPct val="90000"/>
              </a:lnSpc>
            </a:pPr>
            <a:r>
              <a:rPr lang="en-US" altLang="en-US" sz="2400" smtClean="0"/>
              <a:t>Sets priorities</a:t>
            </a:r>
          </a:p>
          <a:p>
            <a:pPr lvl="1">
              <a:lnSpc>
                <a:spcPct val="90000"/>
              </a:lnSpc>
            </a:pPr>
            <a:r>
              <a:rPr lang="en-US" altLang="en-US" sz="2400" smtClean="0"/>
              <a:t>Steers project</a:t>
            </a:r>
          </a:p>
          <a:p>
            <a:r>
              <a:rPr lang="en-US" altLang="en-US" sz="2800" smtClean="0"/>
              <a:t>Team members are programmers, testers, analysts, coach, manager</a:t>
            </a:r>
          </a:p>
          <a:p>
            <a:r>
              <a:rPr lang="en-US" altLang="en-US" sz="2800" smtClean="0"/>
              <a:t>Best XP teams have no specialists</a:t>
            </a:r>
          </a:p>
        </p:txBody>
      </p:sp>
    </p:spTree>
    <p:extLst>
      <p:ext uri="{BB962C8B-B14F-4D97-AF65-F5344CB8AC3E}">
        <p14:creationId xmlns:p14="http://schemas.microsoft.com/office/powerpoint/2010/main" val="7219965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smtClean="0"/>
              <a:t>XP Practices: Customer Tests/Testing</a:t>
            </a:r>
          </a:p>
        </p:txBody>
      </p:sp>
      <p:sp>
        <p:nvSpPr>
          <p:cNvPr id="41987" name="Rectangle 3"/>
          <p:cNvSpPr>
            <a:spLocks noGrp="1" noChangeArrowheads="1"/>
          </p:cNvSpPr>
          <p:nvPr>
            <p:ph type="body" idx="1"/>
          </p:nvPr>
        </p:nvSpPr>
        <p:spPr>
          <a:xfrm>
            <a:off x="1403350" y="1905000"/>
            <a:ext cx="7359650" cy="4191000"/>
          </a:xfrm>
        </p:spPr>
        <p:txBody>
          <a:bodyPr/>
          <a:lstStyle/>
          <a:p>
            <a:r>
              <a:rPr lang="en-US" altLang="en-US" sz="2800" smtClean="0"/>
              <a:t>The Customer defines one or more automated acceptance tests for a feature</a:t>
            </a:r>
          </a:p>
          <a:p>
            <a:r>
              <a:rPr lang="en-US" altLang="en-US" sz="2800" smtClean="0"/>
              <a:t>Team builds these tests to verify that a feature is implemented correctly</a:t>
            </a:r>
          </a:p>
          <a:p>
            <a:r>
              <a:rPr lang="en-US" altLang="en-US" sz="2800" smtClean="0"/>
              <a:t>Once the test runs, the team ensures that it keeps running correctly thereafter</a:t>
            </a:r>
          </a:p>
          <a:p>
            <a:r>
              <a:rPr lang="en-US" altLang="en-US" sz="2800" smtClean="0"/>
              <a:t>System always improves, never backslides</a:t>
            </a:r>
          </a:p>
          <a:p>
            <a:pPr algn="just">
              <a:lnSpc>
                <a:spcPct val="80000"/>
              </a:lnSpc>
            </a:pPr>
            <a:r>
              <a:rPr lang="en-US" altLang="en-US" sz="2800" smtClean="0"/>
              <a:t>Unit testing</a:t>
            </a:r>
          </a:p>
          <a:p>
            <a:pPr algn="just">
              <a:lnSpc>
                <a:spcPct val="80000"/>
              </a:lnSpc>
            </a:pPr>
            <a:r>
              <a:rPr lang="en-US" altLang="en-US" sz="2800" smtClean="0"/>
              <a:t>Test-first design</a:t>
            </a:r>
          </a:p>
          <a:p>
            <a:pPr algn="just">
              <a:lnSpc>
                <a:spcPct val="80000"/>
              </a:lnSpc>
            </a:pPr>
            <a:r>
              <a:rPr lang="en-US" altLang="en-US" sz="2800" smtClean="0"/>
              <a:t>All automated</a:t>
            </a:r>
          </a:p>
        </p:txBody>
      </p:sp>
    </p:spTree>
    <p:extLst>
      <p:ext uri="{BB962C8B-B14F-4D97-AF65-F5344CB8AC3E}">
        <p14:creationId xmlns:p14="http://schemas.microsoft.com/office/powerpoint/2010/main" val="34583510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C131311B-4FFC-4D9C-A42E-DAE33EA7074B}" type="slidenum">
              <a:rPr lang="en-US" altLang="en-US"/>
              <a:pPr>
                <a:defRPr/>
              </a:pPr>
              <a:t>39</a:t>
            </a:fld>
            <a:endParaRPr lang="en-US" altLang="en-US"/>
          </a:p>
        </p:txBody>
      </p:sp>
      <p:sp>
        <p:nvSpPr>
          <p:cNvPr id="43012" name="Rectangle 2"/>
          <p:cNvSpPr>
            <a:spLocks noGrp="1" noChangeArrowheads="1"/>
          </p:cNvSpPr>
          <p:nvPr>
            <p:ph type="title"/>
          </p:nvPr>
        </p:nvSpPr>
        <p:spPr>
          <a:xfrm>
            <a:off x="685800" y="692624"/>
            <a:ext cx="2689225" cy="633413"/>
          </a:xfrm>
        </p:spPr>
        <p:txBody>
          <a:bodyPr/>
          <a:lstStyle/>
          <a:p>
            <a:pPr eaLnBrk="1" hangingPunct="1"/>
            <a:r>
              <a:rPr lang="en-US" altLang="en-US" dirty="0" smtClean="0"/>
              <a:t>Scrum</a:t>
            </a:r>
          </a:p>
        </p:txBody>
      </p:sp>
      <p:sp>
        <p:nvSpPr>
          <p:cNvPr id="43013" name="Rectangle 3"/>
          <p:cNvSpPr>
            <a:spLocks noGrp="1" noChangeArrowheads="1"/>
          </p:cNvSpPr>
          <p:nvPr>
            <p:ph type="body" idx="1"/>
          </p:nvPr>
        </p:nvSpPr>
        <p:spPr>
          <a:xfrm>
            <a:off x="838200" y="1501254"/>
            <a:ext cx="8305800" cy="4518546"/>
          </a:xfrm>
        </p:spPr>
        <p:txBody>
          <a:bodyPr/>
          <a:lstStyle/>
          <a:p>
            <a:pPr marL="285750" indent="-285750" eaLnBrk="1" hangingPunct="1">
              <a:lnSpc>
                <a:spcPct val="90000"/>
              </a:lnSpc>
            </a:pPr>
            <a:r>
              <a:rPr lang="en-US" altLang="en-US" sz="2400" dirty="0" smtClean="0"/>
              <a:t>Originally proposed </a:t>
            </a:r>
            <a:r>
              <a:rPr lang="en-US" altLang="en-US" sz="2400" dirty="0" smtClean="0"/>
              <a:t>by </a:t>
            </a:r>
            <a:r>
              <a:rPr lang="en-US" altLang="en-US" sz="2400" dirty="0" smtClean="0"/>
              <a:t>Jeff Sutherland and extended by </a:t>
            </a:r>
            <a:r>
              <a:rPr lang="en-US" altLang="en-US" sz="2400" dirty="0" err="1" smtClean="0"/>
              <a:t>Schwaber</a:t>
            </a:r>
            <a:r>
              <a:rPr lang="en-US" altLang="en-US" sz="2400" dirty="0" smtClean="0"/>
              <a:t> and </a:t>
            </a:r>
            <a:r>
              <a:rPr lang="en-US" altLang="en-US" sz="2400" dirty="0" err="1" smtClean="0"/>
              <a:t>Beedle</a:t>
            </a:r>
            <a:r>
              <a:rPr lang="en-US" altLang="en-US" sz="2400" dirty="0" smtClean="0"/>
              <a:t>.</a:t>
            </a:r>
            <a:endParaRPr lang="en-US" altLang="en-US" sz="2400" dirty="0" smtClean="0"/>
          </a:p>
          <a:p>
            <a:pPr marL="285750" indent="-285750" eaLnBrk="1" hangingPunct="1">
              <a:lnSpc>
                <a:spcPct val="90000"/>
              </a:lnSpc>
            </a:pPr>
            <a:r>
              <a:rPr lang="en-US" altLang="en-US" sz="2400" dirty="0" smtClean="0"/>
              <a:t>Scrum—distinguishing features</a:t>
            </a:r>
          </a:p>
          <a:p>
            <a:pPr marL="685800" lvl="1" indent="-228600" eaLnBrk="1" hangingPunct="1">
              <a:lnSpc>
                <a:spcPct val="90000"/>
              </a:lnSpc>
            </a:pPr>
            <a:r>
              <a:rPr lang="en-US" altLang="en-US" sz="2400" dirty="0" smtClean="0"/>
              <a:t>Development work is partitioned into “</a:t>
            </a:r>
            <a:r>
              <a:rPr lang="en-US" altLang="en-US" sz="2400" dirty="0" smtClean="0">
                <a:solidFill>
                  <a:srgbClr val="FF0000"/>
                </a:solidFill>
              </a:rPr>
              <a:t>packets</a:t>
            </a:r>
            <a:r>
              <a:rPr lang="en-US" altLang="en-US" sz="2400" dirty="0" smtClean="0"/>
              <a:t>”</a:t>
            </a:r>
          </a:p>
          <a:p>
            <a:pPr marL="685800" lvl="1" indent="-228600" eaLnBrk="1" hangingPunct="1">
              <a:lnSpc>
                <a:spcPct val="90000"/>
              </a:lnSpc>
            </a:pPr>
            <a:r>
              <a:rPr lang="en-US" altLang="en-US" sz="2400" dirty="0" smtClean="0">
                <a:solidFill>
                  <a:srgbClr val="FF0000"/>
                </a:solidFill>
              </a:rPr>
              <a:t>Testing and documentation are on-going </a:t>
            </a:r>
            <a:r>
              <a:rPr lang="en-US" altLang="en-US" sz="2400" dirty="0" smtClean="0"/>
              <a:t>as the product is constructed</a:t>
            </a:r>
          </a:p>
          <a:p>
            <a:pPr marL="685800" lvl="1" indent="-228600" eaLnBrk="1" hangingPunct="1">
              <a:lnSpc>
                <a:spcPct val="90000"/>
              </a:lnSpc>
            </a:pPr>
            <a:r>
              <a:rPr lang="en-US" altLang="en-US" sz="2400" dirty="0" smtClean="0"/>
              <a:t>Work occurs in “</a:t>
            </a:r>
            <a:r>
              <a:rPr lang="en-US" altLang="en-US" sz="2400" dirty="0" smtClean="0">
                <a:solidFill>
                  <a:srgbClr val="FF0000"/>
                </a:solidFill>
              </a:rPr>
              <a:t>sprints</a:t>
            </a:r>
            <a:r>
              <a:rPr lang="en-US" altLang="en-US" sz="2400" dirty="0" smtClean="0"/>
              <a:t>” and is derived from a “</a:t>
            </a:r>
            <a:r>
              <a:rPr lang="en-US" altLang="en-US" sz="2400" dirty="0" smtClean="0">
                <a:solidFill>
                  <a:srgbClr val="FF0000"/>
                </a:solidFill>
              </a:rPr>
              <a:t>backlog</a:t>
            </a:r>
            <a:r>
              <a:rPr lang="en-US" altLang="en-US" sz="2400" dirty="0" smtClean="0"/>
              <a:t>” of existing requirements</a:t>
            </a:r>
          </a:p>
          <a:p>
            <a:pPr marL="685800" lvl="1" indent="-228600" eaLnBrk="1" hangingPunct="1">
              <a:lnSpc>
                <a:spcPct val="90000"/>
              </a:lnSpc>
            </a:pPr>
            <a:r>
              <a:rPr lang="en-US" altLang="en-US" sz="2400" dirty="0" smtClean="0">
                <a:solidFill>
                  <a:srgbClr val="FF0000"/>
                </a:solidFill>
              </a:rPr>
              <a:t>Meetings are very short </a:t>
            </a:r>
            <a:r>
              <a:rPr lang="en-US" altLang="en-US" sz="2400" dirty="0" smtClean="0"/>
              <a:t>and sometimes conducted without chairs</a:t>
            </a:r>
          </a:p>
          <a:p>
            <a:pPr marL="685800" lvl="1" indent="-228600" eaLnBrk="1" hangingPunct="1">
              <a:lnSpc>
                <a:spcPct val="90000"/>
              </a:lnSpc>
            </a:pPr>
            <a:r>
              <a:rPr lang="en-US" altLang="en-US" sz="2400" dirty="0" smtClean="0"/>
              <a:t>“</a:t>
            </a:r>
            <a:r>
              <a:rPr lang="en-US" altLang="en-US" sz="2400" dirty="0" smtClean="0">
                <a:solidFill>
                  <a:srgbClr val="FF0000"/>
                </a:solidFill>
              </a:rPr>
              <a:t>demos</a:t>
            </a:r>
            <a:r>
              <a:rPr lang="en-US" altLang="en-US" sz="2400" dirty="0" smtClean="0"/>
              <a:t>” are delivered to the customer with the time-box allocated</a:t>
            </a:r>
          </a:p>
        </p:txBody>
      </p:sp>
    </p:spTree>
    <p:extLst>
      <p:ext uri="{BB962C8B-B14F-4D97-AF65-F5344CB8AC3E}">
        <p14:creationId xmlns:p14="http://schemas.microsoft.com/office/powerpoint/2010/main" val="3798246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5BECF1B2-DB0E-4934-A31A-6EFF9D37CBE8}" type="slidenum">
              <a:rPr lang="en-US" altLang="en-US"/>
              <a:pPr>
                <a:defRPr/>
              </a:pPr>
              <a:t>4</a:t>
            </a:fld>
            <a:endParaRPr lang="en-US" altLang="en-US"/>
          </a:p>
        </p:txBody>
      </p:sp>
      <p:sp>
        <p:nvSpPr>
          <p:cNvPr id="8196" name="Rectangle 2"/>
          <p:cNvSpPr>
            <a:spLocks noGrp="1" noChangeArrowheads="1"/>
          </p:cNvSpPr>
          <p:nvPr>
            <p:ph type="title"/>
          </p:nvPr>
        </p:nvSpPr>
        <p:spPr>
          <a:xfrm>
            <a:off x="762000" y="597693"/>
            <a:ext cx="4724400" cy="633413"/>
          </a:xfrm>
        </p:spPr>
        <p:txBody>
          <a:bodyPr/>
          <a:lstStyle/>
          <a:p>
            <a:pPr eaLnBrk="1" hangingPunct="1"/>
            <a:r>
              <a:rPr lang="en-US" altLang="en-US" dirty="0" smtClean="0"/>
              <a:t>What is “Agility”?</a:t>
            </a:r>
          </a:p>
        </p:txBody>
      </p:sp>
      <p:sp>
        <p:nvSpPr>
          <p:cNvPr id="8197" name="Rectangle 3"/>
          <p:cNvSpPr>
            <a:spLocks noGrp="1" noChangeArrowheads="1"/>
          </p:cNvSpPr>
          <p:nvPr>
            <p:ph type="body" idx="1"/>
          </p:nvPr>
        </p:nvSpPr>
        <p:spPr>
          <a:xfrm>
            <a:off x="762000" y="1407994"/>
            <a:ext cx="8054454" cy="3200400"/>
          </a:xfrm>
        </p:spPr>
        <p:txBody>
          <a:bodyPr/>
          <a:lstStyle/>
          <a:p>
            <a:pPr eaLnBrk="1" hangingPunct="1">
              <a:lnSpc>
                <a:spcPct val="90000"/>
              </a:lnSpc>
            </a:pPr>
            <a:r>
              <a:rPr lang="en-US" altLang="en-US" dirty="0" smtClean="0"/>
              <a:t>Effective (rapid and adaptive) response to change</a:t>
            </a:r>
          </a:p>
          <a:p>
            <a:pPr eaLnBrk="1" hangingPunct="1">
              <a:lnSpc>
                <a:spcPct val="90000"/>
              </a:lnSpc>
            </a:pPr>
            <a:r>
              <a:rPr lang="en-US" altLang="en-US" dirty="0" smtClean="0"/>
              <a:t>Effective communication among all stakeholders</a:t>
            </a:r>
          </a:p>
          <a:p>
            <a:pPr eaLnBrk="1" hangingPunct="1">
              <a:lnSpc>
                <a:spcPct val="90000"/>
              </a:lnSpc>
            </a:pPr>
            <a:r>
              <a:rPr lang="en-US" altLang="en-US" dirty="0" smtClean="0"/>
              <a:t>Drawing the customer onto the team</a:t>
            </a:r>
          </a:p>
          <a:p>
            <a:pPr eaLnBrk="1" hangingPunct="1">
              <a:lnSpc>
                <a:spcPct val="90000"/>
              </a:lnSpc>
            </a:pPr>
            <a:r>
              <a:rPr lang="en-US" altLang="en-US" dirty="0" smtClean="0"/>
              <a:t>Organizing a team so that it is in control of the work performed</a:t>
            </a:r>
          </a:p>
          <a:p>
            <a:pPr eaLnBrk="1" hangingPunct="1">
              <a:lnSpc>
                <a:spcPct val="90000"/>
              </a:lnSpc>
              <a:buFont typeface="Wingdings" panose="05000000000000000000" pitchFamily="2" charset="2"/>
              <a:buNone/>
            </a:pPr>
            <a:r>
              <a:rPr lang="en-US" altLang="en-US" i="1" dirty="0" smtClean="0">
                <a:solidFill>
                  <a:srgbClr val="C00000"/>
                </a:solidFill>
              </a:rPr>
              <a:t>Yielding …</a:t>
            </a:r>
            <a:endParaRPr lang="en-US" altLang="en-US" dirty="0" smtClean="0">
              <a:solidFill>
                <a:srgbClr val="C00000"/>
              </a:solidFill>
            </a:endParaRPr>
          </a:p>
          <a:p>
            <a:pPr eaLnBrk="1" hangingPunct="1">
              <a:lnSpc>
                <a:spcPct val="90000"/>
              </a:lnSpc>
            </a:pPr>
            <a:r>
              <a:rPr lang="en-US" altLang="en-US" dirty="0" smtClean="0"/>
              <a:t>Rapid, incremental delivery of software</a:t>
            </a:r>
          </a:p>
        </p:txBody>
      </p:sp>
    </p:spTree>
    <p:extLst>
      <p:ext uri="{BB962C8B-B14F-4D97-AF65-F5344CB8AC3E}">
        <p14:creationId xmlns:p14="http://schemas.microsoft.com/office/powerpoint/2010/main" val="7410170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E5C30645-4C5F-40BF-82D2-F1A4D0281C14}" type="slidenum">
              <a:rPr lang="en-US" altLang="en-US"/>
              <a:pPr>
                <a:defRPr/>
              </a:pPr>
              <a:t>40</a:t>
            </a:fld>
            <a:endParaRPr lang="en-US" altLang="en-US"/>
          </a:p>
        </p:txBody>
      </p:sp>
      <p:sp>
        <p:nvSpPr>
          <p:cNvPr id="44036" name="Rectangle 2"/>
          <p:cNvSpPr>
            <a:spLocks noGrp="1" noChangeArrowheads="1"/>
          </p:cNvSpPr>
          <p:nvPr>
            <p:ph type="title"/>
          </p:nvPr>
        </p:nvSpPr>
        <p:spPr>
          <a:xfrm>
            <a:off x="1219200" y="685800"/>
            <a:ext cx="1922463" cy="1143000"/>
          </a:xfrm>
        </p:spPr>
        <p:txBody>
          <a:bodyPr/>
          <a:lstStyle/>
          <a:p>
            <a:pPr eaLnBrk="1" hangingPunct="1"/>
            <a:r>
              <a:rPr lang="en-US" altLang="en-US" smtClean="0"/>
              <a:t>Scrum</a:t>
            </a:r>
          </a:p>
        </p:txBody>
      </p:sp>
      <p:sp>
        <p:nvSpPr>
          <p:cNvPr id="44037" name="Picture 4"/>
          <p:cNvSpPr>
            <a:spLocks noChangeAspect="1" noChangeArrowheads="1"/>
          </p:cNvSpPr>
          <p:nvPr/>
        </p:nvSpPr>
        <p:spPr bwMode="auto">
          <a:xfrm>
            <a:off x="2286000" y="1981200"/>
            <a:ext cx="506730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IN" altLang="en-US">
              <a:latin typeface="Arial" panose="020B0604020202020204" pitchFamily="34" charset="0"/>
            </a:endParaRPr>
          </a:p>
        </p:txBody>
      </p:sp>
      <p:pic>
        <p:nvPicPr>
          <p:cNvPr id="44038" name="Picture 7" descr="Scrum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15888"/>
            <a:ext cx="8785225" cy="613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57125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93700" y="239713"/>
            <a:ext cx="7496175" cy="10858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i-FI" altLang="en-US" smtClean="0">
                <a:latin typeface="Ericsson Capital TT"/>
              </a:rPr>
              <a:t>Team</a:t>
            </a:r>
          </a:p>
        </p:txBody>
      </p:sp>
      <p:sp>
        <p:nvSpPr>
          <p:cNvPr id="45059" name="Rectangle 3"/>
          <p:cNvSpPr>
            <a:spLocks noGrp="1" noChangeArrowheads="1"/>
          </p:cNvSpPr>
          <p:nvPr>
            <p:ph type="body" idx="1"/>
          </p:nvPr>
        </p:nvSpPr>
        <p:spPr>
          <a:xfrm>
            <a:off x="764275" y="1800225"/>
            <a:ext cx="7986025" cy="3852863"/>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defTabSz="449263">
              <a:lnSpc>
                <a:spcPct val="90000"/>
              </a:lnSpc>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t>Seven (plus/minus two) members </a:t>
            </a:r>
          </a:p>
          <a:p>
            <a:pPr marL="341313" indent="-341313" defTabSz="449263">
              <a:lnSpc>
                <a:spcPct val="90000"/>
              </a:lnSpc>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t>Is cross-functional (Skills in testing, coding, architecture etc.)</a:t>
            </a:r>
          </a:p>
          <a:p>
            <a:pPr marL="341313" indent="-341313" defTabSz="449263">
              <a:lnSpc>
                <a:spcPct val="90000"/>
              </a:lnSpc>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t>Selects the Sprint goal and specifies work results</a:t>
            </a:r>
          </a:p>
          <a:p>
            <a:pPr marL="341313" indent="-341313" defTabSz="449263">
              <a:lnSpc>
                <a:spcPct val="90000"/>
              </a:lnSpc>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t>Has the right to do everything within the boundaries of the project guidelines to reach the Sprint goal </a:t>
            </a:r>
          </a:p>
          <a:p>
            <a:pPr marL="341313" indent="-341313" defTabSz="449263">
              <a:lnSpc>
                <a:spcPct val="90000"/>
              </a:lnSpc>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t>Organizes itself and its work</a:t>
            </a:r>
          </a:p>
          <a:p>
            <a:pPr marL="341313" indent="-341313" defTabSz="449263">
              <a:lnSpc>
                <a:spcPct val="90000"/>
              </a:lnSpc>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t>Demos work results to the Product Owner. </a:t>
            </a:r>
          </a:p>
        </p:txBody>
      </p:sp>
    </p:spTree>
    <p:extLst>
      <p:ext uri="{BB962C8B-B14F-4D97-AF65-F5344CB8AC3E}">
        <p14:creationId xmlns:p14="http://schemas.microsoft.com/office/powerpoint/2010/main" val="26083095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93700" y="239713"/>
            <a:ext cx="7496175" cy="10858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i-FI" altLang="en-US" smtClean="0">
                <a:latin typeface="Ericsson Capital TT"/>
              </a:rPr>
              <a:t>Scrum Master</a:t>
            </a:r>
          </a:p>
        </p:txBody>
      </p:sp>
      <p:sp>
        <p:nvSpPr>
          <p:cNvPr id="47107" name="Rectangle 3"/>
          <p:cNvSpPr>
            <a:spLocks noGrp="1" noChangeArrowheads="1"/>
          </p:cNvSpPr>
          <p:nvPr>
            <p:ph type="body" idx="1"/>
          </p:nvPr>
        </p:nvSpPr>
        <p:spPr>
          <a:xfrm>
            <a:off x="682388" y="1800225"/>
            <a:ext cx="8067912" cy="3852863"/>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defTabSz="449263">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t>Ensure that the team is fully functional and productive</a:t>
            </a:r>
          </a:p>
          <a:p>
            <a:pPr marL="341313" indent="-341313" defTabSz="449263">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t>Enable close cooperation across all roles and functions</a:t>
            </a:r>
          </a:p>
          <a:p>
            <a:pPr marL="341313" indent="-341313" defTabSz="449263">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t>Remove barriers</a:t>
            </a:r>
          </a:p>
          <a:p>
            <a:pPr marL="341313" indent="-341313" defTabSz="449263">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t>Shield the team from external interferences during the Sprint</a:t>
            </a:r>
          </a:p>
          <a:p>
            <a:pPr marL="341313" indent="-341313" defTabSz="449263">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t>Ensure that the process is followed, including issuing invitations to Daily Scrum, Sprint Review and Sprint Planning meetings.</a:t>
            </a:r>
          </a:p>
        </p:txBody>
      </p:sp>
    </p:spTree>
    <p:extLst>
      <p:ext uri="{BB962C8B-B14F-4D97-AF65-F5344CB8AC3E}">
        <p14:creationId xmlns:p14="http://schemas.microsoft.com/office/powerpoint/2010/main" val="34134773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93700" y="239713"/>
            <a:ext cx="7496175" cy="10858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i-FI" altLang="en-US" smtClean="0">
                <a:latin typeface="Ericsson Capital TT"/>
              </a:rPr>
              <a:t>Product Owner</a:t>
            </a:r>
          </a:p>
        </p:txBody>
      </p:sp>
      <p:sp>
        <p:nvSpPr>
          <p:cNvPr id="49155" name="Rectangle 3"/>
          <p:cNvSpPr>
            <a:spLocks noGrp="1" noChangeArrowheads="1"/>
          </p:cNvSpPr>
          <p:nvPr>
            <p:ph type="body" idx="1"/>
          </p:nvPr>
        </p:nvSpPr>
        <p:spPr>
          <a:xfrm>
            <a:off x="791570" y="1800225"/>
            <a:ext cx="7958730" cy="3852863"/>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defTabSz="449263">
              <a:lnSpc>
                <a:spcPct val="9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i-FI" altLang="en-US" dirty="0" smtClean="0"/>
              <a:t>Define the features of the product.</a:t>
            </a:r>
          </a:p>
          <a:p>
            <a:pPr marL="341313" indent="-341313" defTabSz="449263">
              <a:lnSpc>
                <a:spcPct val="9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i-FI" altLang="en-US" dirty="0" smtClean="0"/>
              <a:t>Decide on release date and content.</a:t>
            </a:r>
          </a:p>
          <a:p>
            <a:pPr marL="341313" indent="-341313" defTabSz="449263">
              <a:lnSpc>
                <a:spcPct val="9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i-FI" altLang="en-US" dirty="0" smtClean="0"/>
              <a:t>Be responsible for the profitability of the product (ROI).</a:t>
            </a:r>
          </a:p>
          <a:p>
            <a:pPr marL="341313" indent="-341313" defTabSz="449263">
              <a:lnSpc>
                <a:spcPct val="9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i-FI" altLang="en-US" dirty="0" smtClean="0"/>
              <a:t>Prioritize features according to market value.</a:t>
            </a:r>
          </a:p>
          <a:p>
            <a:pPr marL="341313" indent="-341313" defTabSz="449263">
              <a:lnSpc>
                <a:spcPct val="9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i-FI" altLang="en-US" dirty="0" smtClean="0"/>
              <a:t>Adjust features and priority every iteration, as needed</a:t>
            </a:r>
          </a:p>
          <a:p>
            <a:pPr marL="341313" indent="-341313" defTabSz="449263">
              <a:lnSpc>
                <a:spcPct val="9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i-FI" altLang="en-US" dirty="0" smtClean="0"/>
              <a:t>Accept or reject work results.</a:t>
            </a:r>
          </a:p>
        </p:txBody>
      </p:sp>
    </p:spTree>
    <p:extLst>
      <p:ext uri="{BB962C8B-B14F-4D97-AF65-F5344CB8AC3E}">
        <p14:creationId xmlns:p14="http://schemas.microsoft.com/office/powerpoint/2010/main" val="29468692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03225" y="257175"/>
            <a:ext cx="7480300" cy="1042988"/>
          </a:xfrm>
        </p:spPr>
        <p:txBody>
          <a:bodyPr/>
          <a:lstStyle/>
          <a:p>
            <a:r>
              <a:rPr lang="en-US" altLang="en-US" smtClean="0">
                <a:latin typeface="Ericsson Capital TT"/>
              </a:rPr>
              <a:t>Burndown Chart</a:t>
            </a:r>
          </a:p>
        </p:txBody>
      </p:sp>
      <p:pic>
        <p:nvPicPr>
          <p:cNvPr id="51203" name="Picture 4" descr="burndownchart"/>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76288" y="1481138"/>
            <a:ext cx="7516812" cy="4157662"/>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63774876"/>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805219" y="548203"/>
            <a:ext cx="6705600" cy="633413"/>
          </a:xfrm>
        </p:spPr>
        <p:txBody>
          <a:bodyPr/>
          <a:lstStyle/>
          <a:p>
            <a:r>
              <a:rPr lang="en-IN" altLang="en-US" dirty="0" smtClean="0"/>
              <a:t>XP vs Scrum</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35053130"/>
              </p:ext>
            </p:extLst>
          </p:nvPr>
        </p:nvGraphicFramePr>
        <p:xfrm>
          <a:off x="805219" y="1410214"/>
          <a:ext cx="8033982" cy="5066788"/>
        </p:xfrm>
        <a:graphic>
          <a:graphicData uri="http://schemas.openxmlformats.org/drawingml/2006/table">
            <a:tbl>
              <a:tblPr/>
              <a:tblGrid>
                <a:gridCol w="2305405">
                  <a:extLst>
                    <a:ext uri="{9D8B030D-6E8A-4147-A177-3AD203B41FA5}">
                      <a16:colId xmlns:a16="http://schemas.microsoft.com/office/drawing/2014/main" val="1319727205"/>
                    </a:ext>
                  </a:extLst>
                </a:gridCol>
                <a:gridCol w="2951616">
                  <a:extLst>
                    <a:ext uri="{9D8B030D-6E8A-4147-A177-3AD203B41FA5}">
                      <a16:colId xmlns:a16="http://schemas.microsoft.com/office/drawing/2014/main" val="3889348452"/>
                    </a:ext>
                  </a:extLst>
                </a:gridCol>
                <a:gridCol w="2776961">
                  <a:extLst>
                    <a:ext uri="{9D8B030D-6E8A-4147-A177-3AD203B41FA5}">
                      <a16:colId xmlns:a16="http://schemas.microsoft.com/office/drawing/2014/main" val="1292202285"/>
                    </a:ext>
                  </a:extLst>
                </a:gridCol>
              </a:tblGrid>
              <a:tr h="317452">
                <a:tc>
                  <a:txBody>
                    <a:bodyPr/>
                    <a:lstStyle/>
                    <a:p>
                      <a:r>
                        <a:rPr lang="en-IN" sz="2000" b="1">
                          <a:solidFill>
                            <a:srgbClr val="333333"/>
                          </a:solidFill>
                          <a:effectLst/>
                          <a:latin typeface="Open Sans"/>
                        </a:rPr>
                        <a:t>Aspects</a:t>
                      </a:r>
                      <a:endParaRPr lang="en-IN" sz="2000" b="0">
                        <a:solidFill>
                          <a:srgbClr val="333333"/>
                        </a:solidFill>
                        <a:effectLst/>
                        <a:latin typeface="Open Sans"/>
                      </a:endParaRPr>
                    </a:p>
                  </a:txBody>
                  <a:tcPr marL="61630" marR="61630" marT="30812" marB="30812" anchor="ctr">
                    <a:lnL>
                      <a:noFill/>
                    </a:lnL>
                    <a:lnR>
                      <a:noFill/>
                    </a:lnR>
                    <a:lnT>
                      <a:noFill/>
                    </a:lnT>
                    <a:lnB>
                      <a:noFill/>
                    </a:lnB>
                    <a:solidFill>
                      <a:srgbClr val="FFFFFF"/>
                    </a:solidFill>
                  </a:tcPr>
                </a:tc>
                <a:tc>
                  <a:txBody>
                    <a:bodyPr/>
                    <a:lstStyle/>
                    <a:p>
                      <a:r>
                        <a:rPr lang="en-IN" sz="2000" b="1" dirty="0">
                          <a:solidFill>
                            <a:srgbClr val="333333"/>
                          </a:solidFill>
                          <a:effectLst/>
                          <a:latin typeface="Open Sans"/>
                        </a:rPr>
                        <a:t>XP</a:t>
                      </a:r>
                      <a:endParaRPr lang="en-IN" sz="2000" b="0" dirty="0">
                        <a:solidFill>
                          <a:srgbClr val="333333"/>
                        </a:solidFill>
                        <a:effectLst/>
                        <a:latin typeface="Open Sans"/>
                      </a:endParaRPr>
                    </a:p>
                  </a:txBody>
                  <a:tcPr marL="61630" marR="61630" marT="30812" marB="30812" anchor="ctr">
                    <a:lnL>
                      <a:noFill/>
                    </a:lnL>
                    <a:lnR>
                      <a:noFill/>
                    </a:lnR>
                    <a:lnT>
                      <a:noFill/>
                    </a:lnT>
                    <a:lnB>
                      <a:noFill/>
                    </a:lnB>
                    <a:solidFill>
                      <a:srgbClr val="FFFFFF"/>
                    </a:solidFill>
                  </a:tcPr>
                </a:tc>
                <a:tc>
                  <a:txBody>
                    <a:bodyPr/>
                    <a:lstStyle/>
                    <a:p>
                      <a:r>
                        <a:rPr lang="en-IN" sz="2000" b="1">
                          <a:solidFill>
                            <a:srgbClr val="333333"/>
                          </a:solidFill>
                          <a:effectLst/>
                          <a:latin typeface="Open Sans"/>
                        </a:rPr>
                        <a:t>Scrum</a:t>
                      </a:r>
                      <a:endParaRPr lang="en-IN" sz="2000" b="0">
                        <a:solidFill>
                          <a:srgbClr val="333333"/>
                        </a:solidFill>
                        <a:effectLst/>
                        <a:latin typeface="Open Sans"/>
                      </a:endParaRPr>
                    </a:p>
                  </a:txBody>
                  <a:tcPr marL="61630" marR="61630" marT="30812" marB="30812" anchor="ctr">
                    <a:lnL>
                      <a:noFill/>
                    </a:lnL>
                    <a:lnR>
                      <a:noFill/>
                    </a:lnR>
                    <a:lnT>
                      <a:noFill/>
                    </a:lnT>
                    <a:lnB>
                      <a:noFill/>
                    </a:lnB>
                    <a:solidFill>
                      <a:srgbClr val="FFFFFF"/>
                    </a:solidFill>
                  </a:tcPr>
                </a:tc>
                <a:extLst>
                  <a:ext uri="{0D108BD9-81ED-4DB2-BD59-A6C34878D82A}">
                    <a16:rowId xmlns:a16="http://schemas.microsoft.com/office/drawing/2014/main" val="1824600000"/>
                  </a:ext>
                </a:extLst>
              </a:tr>
              <a:tr h="695872">
                <a:tc>
                  <a:txBody>
                    <a:bodyPr/>
                    <a:lstStyle/>
                    <a:p>
                      <a:r>
                        <a:rPr lang="en-IN" sz="2000" b="1">
                          <a:solidFill>
                            <a:srgbClr val="333333"/>
                          </a:solidFill>
                          <a:effectLst/>
                          <a:latin typeface="Open Sans"/>
                        </a:rPr>
                        <a:t>Iteration Length</a:t>
                      </a:r>
                      <a:endParaRPr lang="en-IN" sz="2000" b="0">
                        <a:solidFill>
                          <a:srgbClr val="333333"/>
                        </a:solidFill>
                        <a:effectLst/>
                        <a:latin typeface="Open Sans"/>
                      </a:endParaRPr>
                    </a:p>
                  </a:txBody>
                  <a:tcPr marL="61630" marR="61630" marT="30812" marB="30812" anchor="ctr">
                    <a:lnL>
                      <a:noFill/>
                    </a:lnL>
                    <a:lnR>
                      <a:noFill/>
                    </a:lnR>
                    <a:lnT>
                      <a:noFill/>
                    </a:lnT>
                    <a:lnB>
                      <a:noFill/>
                    </a:lnB>
                    <a:solidFill>
                      <a:srgbClr val="F1F1F1"/>
                    </a:solidFill>
                  </a:tcPr>
                </a:tc>
                <a:tc>
                  <a:txBody>
                    <a:bodyPr/>
                    <a:lstStyle/>
                    <a:p>
                      <a:r>
                        <a:rPr lang="en-IN" sz="2000" b="0">
                          <a:solidFill>
                            <a:srgbClr val="333333"/>
                          </a:solidFill>
                          <a:effectLst/>
                          <a:latin typeface="Open Sans"/>
                        </a:rPr>
                        <a:t>1-2 weeks</a:t>
                      </a:r>
                    </a:p>
                  </a:txBody>
                  <a:tcPr marL="61630" marR="61630" marT="30812" marB="30812" anchor="ctr">
                    <a:lnL>
                      <a:noFill/>
                    </a:lnL>
                    <a:lnR>
                      <a:noFill/>
                    </a:lnR>
                    <a:lnT>
                      <a:noFill/>
                    </a:lnT>
                    <a:lnB>
                      <a:noFill/>
                    </a:lnB>
                    <a:solidFill>
                      <a:srgbClr val="F1F1F1"/>
                    </a:solidFill>
                  </a:tcPr>
                </a:tc>
                <a:tc>
                  <a:txBody>
                    <a:bodyPr/>
                    <a:lstStyle/>
                    <a:p>
                      <a:r>
                        <a:rPr lang="en-IN" sz="2000" b="0">
                          <a:solidFill>
                            <a:srgbClr val="333333"/>
                          </a:solidFill>
                          <a:effectLst/>
                          <a:latin typeface="Open Sans"/>
                        </a:rPr>
                        <a:t>2-4 weeks</a:t>
                      </a:r>
                    </a:p>
                  </a:txBody>
                  <a:tcPr marL="61630" marR="61630" marT="30812" marB="30812" anchor="ctr">
                    <a:lnL>
                      <a:noFill/>
                    </a:lnL>
                    <a:lnR>
                      <a:noFill/>
                    </a:lnR>
                    <a:lnT>
                      <a:noFill/>
                    </a:lnT>
                    <a:lnB>
                      <a:noFill/>
                    </a:lnB>
                    <a:solidFill>
                      <a:srgbClr val="F1F1F1"/>
                    </a:solidFill>
                  </a:tcPr>
                </a:tc>
                <a:extLst>
                  <a:ext uri="{0D108BD9-81ED-4DB2-BD59-A6C34878D82A}">
                    <a16:rowId xmlns:a16="http://schemas.microsoft.com/office/drawing/2014/main" val="2081337117"/>
                  </a:ext>
                </a:extLst>
              </a:tr>
              <a:tr h="1948440">
                <a:tc>
                  <a:txBody>
                    <a:bodyPr/>
                    <a:lstStyle/>
                    <a:p>
                      <a:r>
                        <a:rPr lang="en-US" sz="2000" b="1" dirty="0">
                          <a:solidFill>
                            <a:srgbClr val="333333"/>
                          </a:solidFill>
                          <a:effectLst/>
                          <a:latin typeface="Open Sans"/>
                        </a:rPr>
                        <a:t>Handle Changes with an Iteration</a:t>
                      </a:r>
                      <a:endParaRPr lang="en-US" sz="2000" b="0" dirty="0">
                        <a:solidFill>
                          <a:srgbClr val="333333"/>
                        </a:solidFill>
                        <a:effectLst/>
                        <a:latin typeface="Open Sans"/>
                      </a:endParaRPr>
                    </a:p>
                  </a:txBody>
                  <a:tcPr marL="61630" marR="61630" marT="30812" marB="30812" anchor="ctr">
                    <a:lnL>
                      <a:noFill/>
                    </a:lnL>
                    <a:lnR>
                      <a:noFill/>
                    </a:lnR>
                    <a:lnT>
                      <a:noFill/>
                    </a:lnT>
                    <a:lnB>
                      <a:noFill/>
                    </a:lnB>
                    <a:solidFill>
                      <a:srgbClr val="FFFFFF"/>
                    </a:solidFill>
                  </a:tcPr>
                </a:tc>
                <a:tc>
                  <a:txBody>
                    <a:bodyPr/>
                    <a:lstStyle/>
                    <a:p>
                      <a:r>
                        <a:rPr lang="en-US" sz="2000" b="0" dirty="0">
                          <a:solidFill>
                            <a:srgbClr val="333333"/>
                          </a:solidFill>
                          <a:effectLst/>
                          <a:latin typeface="Open Sans"/>
                        </a:rPr>
                        <a:t>It can be replaced with other requirements when a need is not implemented, but the implementation time is equal.</a:t>
                      </a:r>
                    </a:p>
                  </a:txBody>
                  <a:tcPr marL="61630" marR="61630" marT="30812" marB="30812" anchor="ctr">
                    <a:lnL>
                      <a:noFill/>
                    </a:lnL>
                    <a:lnR>
                      <a:noFill/>
                    </a:lnR>
                    <a:lnT>
                      <a:noFill/>
                    </a:lnT>
                    <a:lnB>
                      <a:noFill/>
                    </a:lnB>
                    <a:solidFill>
                      <a:srgbClr val="FFFFFF"/>
                    </a:solidFill>
                  </a:tcPr>
                </a:tc>
                <a:tc>
                  <a:txBody>
                    <a:bodyPr/>
                    <a:lstStyle/>
                    <a:p>
                      <a:r>
                        <a:rPr lang="en-US" sz="2000" b="0">
                          <a:solidFill>
                            <a:srgbClr val="333333"/>
                          </a:solidFill>
                          <a:effectLst/>
                          <a:latin typeface="Open Sans"/>
                        </a:rPr>
                        <a:t>Scrum is not allowed to do this. Once the iteration is completed, no changes are allowed, and </a:t>
                      </a:r>
                      <a:r>
                        <a:rPr lang="en-US" sz="2000" b="1" u="none" strike="noStrike">
                          <a:solidFill>
                            <a:srgbClr val="45AAF2"/>
                          </a:solidFill>
                          <a:effectLst/>
                          <a:latin typeface="Open Sans"/>
                          <a:hlinkClick r:id="rId2"/>
                        </a:rPr>
                        <a:t>Scrum Master</a:t>
                      </a:r>
                      <a:r>
                        <a:rPr lang="en-US" sz="2000" b="0">
                          <a:solidFill>
                            <a:srgbClr val="333333"/>
                          </a:solidFill>
                          <a:effectLst/>
                          <a:latin typeface="Open Sans"/>
                        </a:rPr>
                        <a:t> is strictly checked.</a:t>
                      </a:r>
                    </a:p>
                  </a:txBody>
                  <a:tcPr marL="61630" marR="61630" marT="30812" marB="30812" anchor="ctr">
                    <a:lnL>
                      <a:noFill/>
                    </a:lnL>
                    <a:lnR>
                      <a:noFill/>
                    </a:lnR>
                    <a:lnT>
                      <a:noFill/>
                    </a:lnT>
                    <a:lnB>
                      <a:noFill/>
                    </a:lnB>
                    <a:solidFill>
                      <a:srgbClr val="FFFFFF"/>
                    </a:solidFill>
                  </a:tcPr>
                </a:tc>
                <a:extLst>
                  <a:ext uri="{0D108BD9-81ED-4DB2-BD59-A6C34878D82A}">
                    <a16:rowId xmlns:a16="http://schemas.microsoft.com/office/drawing/2014/main" val="1552702315"/>
                  </a:ext>
                </a:extLst>
              </a:tr>
              <a:tr h="904634">
                <a:tc>
                  <a:txBody>
                    <a:bodyPr/>
                    <a:lstStyle/>
                    <a:p>
                      <a:r>
                        <a:rPr lang="en-IN" sz="2000" b="1">
                          <a:solidFill>
                            <a:srgbClr val="333333"/>
                          </a:solidFill>
                          <a:effectLst/>
                          <a:latin typeface="Open Sans"/>
                        </a:rPr>
                        <a:t>Priority of Features</a:t>
                      </a:r>
                      <a:endParaRPr lang="en-IN" sz="2000" b="0">
                        <a:solidFill>
                          <a:srgbClr val="333333"/>
                        </a:solidFill>
                        <a:effectLst/>
                        <a:latin typeface="Open Sans"/>
                      </a:endParaRPr>
                    </a:p>
                  </a:txBody>
                  <a:tcPr marL="61630" marR="61630" marT="30812" marB="30812" anchor="ctr">
                    <a:lnL>
                      <a:noFill/>
                    </a:lnL>
                    <a:lnR>
                      <a:noFill/>
                    </a:lnR>
                    <a:lnT>
                      <a:noFill/>
                    </a:lnT>
                    <a:lnB>
                      <a:noFill/>
                    </a:lnB>
                    <a:solidFill>
                      <a:srgbClr val="F1F1F1"/>
                    </a:solidFill>
                  </a:tcPr>
                </a:tc>
                <a:tc>
                  <a:txBody>
                    <a:bodyPr/>
                    <a:lstStyle/>
                    <a:p>
                      <a:r>
                        <a:rPr lang="en-IN" sz="2000" b="0">
                          <a:solidFill>
                            <a:srgbClr val="333333"/>
                          </a:solidFill>
                          <a:effectLst/>
                          <a:latin typeface="Open Sans"/>
                        </a:rPr>
                        <a:t>Yes</a:t>
                      </a:r>
                    </a:p>
                  </a:txBody>
                  <a:tcPr marL="61630" marR="61630" marT="30812" marB="30812" anchor="ctr">
                    <a:lnL>
                      <a:noFill/>
                    </a:lnL>
                    <a:lnR>
                      <a:noFill/>
                    </a:lnR>
                    <a:lnT>
                      <a:noFill/>
                    </a:lnT>
                    <a:lnB>
                      <a:noFill/>
                    </a:lnB>
                    <a:solidFill>
                      <a:srgbClr val="F1F1F1"/>
                    </a:solidFill>
                  </a:tcPr>
                </a:tc>
                <a:tc>
                  <a:txBody>
                    <a:bodyPr/>
                    <a:lstStyle/>
                    <a:p>
                      <a:r>
                        <a:rPr lang="en-IN" sz="2000" b="0">
                          <a:solidFill>
                            <a:srgbClr val="333333"/>
                          </a:solidFill>
                          <a:effectLst/>
                          <a:latin typeface="Open Sans"/>
                        </a:rPr>
                        <a:t>No need to</a:t>
                      </a:r>
                      <a:endParaRPr lang="en-IN" sz="2000" b="0">
                        <a:solidFill>
                          <a:srgbClr val="737C85"/>
                        </a:solidFill>
                        <a:effectLst/>
                        <a:latin typeface="Open Sans"/>
                      </a:endParaRPr>
                    </a:p>
                    <a:p>
                      <a:r>
                        <a:rPr lang="en-IN" sz="2000" b="0">
                          <a:solidFill>
                            <a:srgbClr val="737C85"/>
                          </a:solidFill>
                          <a:effectLst/>
                          <a:latin typeface="Open Sans"/>
                        </a:rPr>
                        <a:t> </a:t>
                      </a:r>
                    </a:p>
                  </a:txBody>
                  <a:tcPr marL="61630" marR="61630" marT="30812" marB="30812" anchor="ctr">
                    <a:lnL>
                      <a:noFill/>
                    </a:lnL>
                    <a:lnR>
                      <a:noFill/>
                    </a:lnR>
                    <a:lnT>
                      <a:noFill/>
                    </a:lnT>
                    <a:lnB>
                      <a:noFill/>
                    </a:lnB>
                    <a:solidFill>
                      <a:srgbClr val="F1F1F1"/>
                    </a:solidFill>
                  </a:tcPr>
                </a:tc>
                <a:extLst>
                  <a:ext uri="{0D108BD9-81ED-4DB2-BD59-A6C34878D82A}">
                    <a16:rowId xmlns:a16="http://schemas.microsoft.com/office/drawing/2014/main" val="1827581128"/>
                  </a:ext>
                </a:extLst>
              </a:tr>
              <a:tr h="904634">
                <a:tc>
                  <a:txBody>
                    <a:bodyPr/>
                    <a:lstStyle/>
                    <a:p>
                      <a:r>
                        <a:rPr lang="en-IN" sz="2000" b="1">
                          <a:solidFill>
                            <a:srgbClr val="333333"/>
                          </a:solidFill>
                          <a:effectLst/>
                          <a:latin typeface="Open Sans"/>
                        </a:rPr>
                        <a:t>Engineering Practices</a:t>
                      </a:r>
                      <a:endParaRPr lang="en-IN" sz="2000" b="0">
                        <a:solidFill>
                          <a:srgbClr val="333333"/>
                        </a:solidFill>
                        <a:effectLst/>
                        <a:latin typeface="Open Sans"/>
                      </a:endParaRPr>
                    </a:p>
                  </a:txBody>
                  <a:tcPr marL="61630" marR="61630" marT="30812" marB="30812" anchor="ctr">
                    <a:lnL>
                      <a:noFill/>
                    </a:lnL>
                    <a:lnR>
                      <a:noFill/>
                    </a:lnR>
                    <a:lnT>
                      <a:noFill/>
                    </a:lnT>
                    <a:lnB>
                      <a:noFill/>
                    </a:lnB>
                    <a:solidFill>
                      <a:srgbClr val="FFFFFF"/>
                    </a:solidFill>
                  </a:tcPr>
                </a:tc>
                <a:tc>
                  <a:txBody>
                    <a:bodyPr/>
                    <a:lstStyle/>
                    <a:p>
                      <a:r>
                        <a:rPr lang="en-IN" sz="2000" b="0">
                          <a:solidFill>
                            <a:srgbClr val="333333"/>
                          </a:solidFill>
                          <a:effectLst/>
                          <a:latin typeface="Open Sans"/>
                        </a:rPr>
                        <a:t>Very strict</a:t>
                      </a:r>
                    </a:p>
                  </a:txBody>
                  <a:tcPr marL="61630" marR="61630" marT="30812" marB="30812" anchor="ctr">
                    <a:lnL>
                      <a:noFill/>
                    </a:lnL>
                    <a:lnR>
                      <a:noFill/>
                    </a:lnR>
                    <a:lnT>
                      <a:noFill/>
                    </a:lnT>
                    <a:lnB>
                      <a:noFill/>
                    </a:lnB>
                    <a:solidFill>
                      <a:srgbClr val="FFFFFF"/>
                    </a:solidFill>
                  </a:tcPr>
                </a:tc>
                <a:tc>
                  <a:txBody>
                    <a:bodyPr/>
                    <a:lstStyle/>
                    <a:p>
                      <a:r>
                        <a:rPr lang="en-US" sz="2000" b="0" dirty="0">
                          <a:solidFill>
                            <a:srgbClr val="333333"/>
                          </a:solidFill>
                          <a:effectLst/>
                          <a:latin typeface="Open Sans"/>
                        </a:rPr>
                        <a:t>Require developers to be conscious</a:t>
                      </a:r>
                    </a:p>
                  </a:txBody>
                  <a:tcPr marL="61630" marR="61630" marT="30812" marB="30812" anchor="ctr">
                    <a:lnL>
                      <a:noFill/>
                    </a:lnL>
                    <a:lnR>
                      <a:noFill/>
                    </a:lnR>
                    <a:lnT>
                      <a:noFill/>
                    </a:lnT>
                    <a:lnB>
                      <a:noFill/>
                    </a:lnB>
                    <a:solidFill>
                      <a:srgbClr val="FFFFFF"/>
                    </a:solidFill>
                  </a:tcPr>
                </a:tc>
                <a:extLst>
                  <a:ext uri="{0D108BD9-81ED-4DB2-BD59-A6C34878D82A}">
                    <a16:rowId xmlns:a16="http://schemas.microsoft.com/office/drawing/2014/main" val="1385341201"/>
                  </a:ext>
                </a:extLst>
              </a:tr>
            </a:tbl>
          </a:graphicData>
        </a:graphic>
      </p:graphicFrame>
      <p:sp>
        <p:nvSpPr>
          <p:cNvPr id="5" name="Slide Number Placeholder 4"/>
          <p:cNvSpPr>
            <a:spLocks noGrp="1"/>
          </p:cNvSpPr>
          <p:nvPr>
            <p:ph type="sldNum" sz="quarter" idx="11"/>
          </p:nvPr>
        </p:nvSpPr>
        <p:spPr/>
        <p:txBody>
          <a:bodyPr/>
          <a:lstStyle/>
          <a:p>
            <a:pPr>
              <a:defRPr/>
            </a:pPr>
            <a:fld id="{56F47FDF-8140-4951-8DF4-678569248FEB}" type="slidenum">
              <a:rPr lang="en-US" altLang="en-US" smtClean="0"/>
              <a:pPr>
                <a:defRPr/>
              </a:pPr>
              <a:t>45</a:t>
            </a:fld>
            <a:endParaRPr lang="en-US" altLang="en-US"/>
          </a:p>
        </p:txBody>
      </p:sp>
    </p:spTree>
    <p:extLst>
      <p:ext uri="{BB962C8B-B14F-4D97-AF65-F5344CB8AC3E}">
        <p14:creationId xmlns:p14="http://schemas.microsoft.com/office/powerpoint/2010/main" val="2486054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61542CAB-BF60-4E9E-98FE-041632AF35C2}" type="slidenum">
              <a:rPr lang="en-US" altLang="en-US"/>
              <a:pPr>
                <a:defRPr/>
              </a:pPr>
              <a:t>46</a:t>
            </a:fld>
            <a:endParaRPr lang="en-US" altLang="en-US"/>
          </a:p>
        </p:txBody>
      </p:sp>
      <p:sp>
        <p:nvSpPr>
          <p:cNvPr id="54276" name="Rectangle 2"/>
          <p:cNvSpPr>
            <a:spLocks noGrp="1" noChangeArrowheads="1"/>
          </p:cNvSpPr>
          <p:nvPr>
            <p:ph type="title"/>
          </p:nvPr>
        </p:nvSpPr>
        <p:spPr>
          <a:xfrm>
            <a:off x="564107" y="762000"/>
            <a:ext cx="7092950" cy="631825"/>
          </a:xfrm>
        </p:spPr>
        <p:txBody>
          <a:bodyPr/>
          <a:lstStyle/>
          <a:p>
            <a:pPr eaLnBrk="1" hangingPunct="1"/>
            <a:r>
              <a:rPr lang="en-US" altLang="en-US" sz="3600" dirty="0" smtClean="0"/>
              <a:t>Adaptive Software Development</a:t>
            </a:r>
            <a:endParaRPr lang="en-US" altLang="en-US" dirty="0" smtClean="0"/>
          </a:p>
        </p:txBody>
      </p:sp>
      <p:sp>
        <p:nvSpPr>
          <p:cNvPr id="54277" name="Rectangle 3"/>
          <p:cNvSpPr>
            <a:spLocks noGrp="1" noChangeArrowheads="1"/>
          </p:cNvSpPr>
          <p:nvPr>
            <p:ph type="body" idx="1"/>
          </p:nvPr>
        </p:nvSpPr>
        <p:spPr>
          <a:xfrm>
            <a:off x="873458" y="1569494"/>
            <a:ext cx="8084806" cy="3775620"/>
          </a:xfrm>
        </p:spPr>
        <p:txBody>
          <a:bodyPr/>
          <a:lstStyle/>
          <a:p>
            <a:pPr eaLnBrk="1" hangingPunct="1"/>
            <a:r>
              <a:rPr lang="en-US" altLang="en-US" dirty="0" smtClean="0"/>
              <a:t>Originally proposed by Jim Highsmith</a:t>
            </a:r>
          </a:p>
          <a:p>
            <a:pPr eaLnBrk="1" hangingPunct="1"/>
            <a:r>
              <a:rPr lang="en-US" altLang="en-US" dirty="0" smtClean="0"/>
              <a:t>ASD — distinguishing  features</a:t>
            </a:r>
          </a:p>
          <a:p>
            <a:pPr lvl="1" eaLnBrk="1" hangingPunct="1"/>
            <a:r>
              <a:rPr lang="en-US" altLang="en-US" dirty="0" smtClean="0">
                <a:solidFill>
                  <a:srgbClr val="FF0000"/>
                </a:solidFill>
              </a:rPr>
              <a:t>Mission-driven</a:t>
            </a:r>
            <a:r>
              <a:rPr lang="en-US" altLang="en-US" dirty="0" smtClean="0"/>
              <a:t> planning</a:t>
            </a:r>
          </a:p>
          <a:p>
            <a:pPr lvl="1" eaLnBrk="1" hangingPunct="1"/>
            <a:r>
              <a:rPr lang="en-US" altLang="en-US" dirty="0" smtClean="0">
                <a:solidFill>
                  <a:srgbClr val="FF0000"/>
                </a:solidFill>
              </a:rPr>
              <a:t>Component-based focus</a:t>
            </a:r>
          </a:p>
          <a:p>
            <a:pPr lvl="1" eaLnBrk="1" hangingPunct="1"/>
            <a:r>
              <a:rPr lang="en-US" altLang="en-US" dirty="0" smtClean="0"/>
              <a:t>Uses “</a:t>
            </a:r>
            <a:r>
              <a:rPr lang="en-US" altLang="en-US" dirty="0" smtClean="0">
                <a:solidFill>
                  <a:srgbClr val="FF0000"/>
                </a:solidFill>
              </a:rPr>
              <a:t>time-boxing</a:t>
            </a:r>
            <a:r>
              <a:rPr lang="en-US" altLang="en-US" dirty="0" smtClean="0"/>
              <a:t>” (See Chapter 24)</a:t>
            </a:r>
          </a:p>
          <a:p>
            <a:pPr lvl="1" eaLnBrk="1" hangingPunct="1"/>
            <a:r>
              <a:rPr lang="en-US" altLang="en-US" dirty="0" smtClean="0"/>
              <a:t>Explicit consideration of </a:t>
            </a:r>
            <a:r>
              <a:rPr lang="en-US" altLang="en-US" dirty="0" smtClean="0">
                <a:solidFill>
                  <a:srgbClr val="FF0000"/>
                </a:solidFill>
              </a:rPr>
              <a:t>risks</a:t>
            </a:r>
          </a:p>
          <a:p>
            <a:pPr lvl="1" eaLnBrk="1" hangingPunct="1"/>
            <a:r>
              <a:rPr lang="en-US" altLang="en-US" dirty="0" smtClean="0"/>
              <a:t>Emphasizes </a:t>
            </a:r>
            <a:r>
              <a:rPr lang="en-US" altLang="en-US" dirty="0" smtClean="0">
                <a:solidFill>
                  <a:srgbClr val="FF0000"/>
                </a:solidFill>
              </a:rPr>
              <a:t>collaboration</a:t>
            </a:r>
            <a:r>
              <a:rPr lang="en-US" altLang="en-US" dirty="0" smtClean="0"/>
              <a:t> for requirements gathering</a:t>
            </a:r>
          </a:p>
          <a:p>
            <a:pPr lvl="1" eaLnBrk="1" hangingPunct="1"/>
            <a:r>
              <a:rPr lang="en-US" altLang="en-US" dirty="0" smtClean="0"/>
              <a:t>Emphasizes “</a:t>
            </a:r>
            <a:r>
              <a:rPr lang="en-US" altLang="en-US" b="1" dirty="0" smtClean="0">
                <a:solidFill>
                  <a:schemeClr val="folHlink"/>
                </a:solidFill>
              </a:rPr>
              <a:t>learning</a:t>
            </a:r>
            <a:r>
              <a:rPr lang="en-US" altLang="en-US" dirty="0" smtClean="0"/>
              <a:t>” throughout the process</a:t>
            </a:r>
          </a:p>
        </p:txBody>
      </p:sp>
    </p:spTree>
    <p:extLst>
      <p:ext uri="{BB962C8B-B14F-4D97-AF65-F5344CB8AC3E}">
        <p14:creationId xmlns:p14="http://schemas.microsoft.com/office/powerpoint/2010/main" val="34109205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69EC75EE-F950-47E5-BE7A-1D2AC2C0E9BF}" type="slidenum">
              <a:rPr lang="en-US" altLang="en-US"/>
              <a:pPr>
                <a:defRPr/>
              </a:pPr>
              <a:t>47</a:t>
            </a:fld>
            <a:endParaRPr lang="en-US" altLang="en-US"/>
          </a:p>
        </p:txBody>
      </p:sp>
      <p:sp>
        <p:nvSpPr>
          <p:cNvPr id="55300" name="Rectangle 2"/>
          <p:cNvSpPr>
            <a:spLocks noGrp="1" noChangeArrowheads="1"/>
          </p:cNvSpPr>
          <p:nvPr>
            <p:ph type="title"/>
          </p:nvPr>
        </p:nvSpPr>
        <p:spPr>
          <a:xfrm>
            <a:off x="950913" y="23813"/>
            <a:ext cx="7321550" cy="600075"/>
          </a:xfrm>
        </p:spPr>
        <p:txBody>
          <a:bodyPr/>
          <a:lstStyle/>
          <a:p>
            <a:pPr eaLnBrk="1" hangingPunct="1"/>
            <a:r>
              <a:rPr lang="en-US" altLang="en-US" sz="3600" smtClean="0"/>
              <a:t>Adaptive Software Development</a:t>
            </a:r>
            <a:endParaRPr lang="en-US" altLang="en-US" smtClean="0"/>
          </a:p>
        </p:txBody>
      </p:sp>
      <p:sp>
        <p:nvSpPr>
          <p:cNvPr id="55301" name="Picture 4"/>
          <p:cNvSpPr>
            <a:spLocks noChangeAspect="1" noChangeArrowheads="1"/>
          </p:cNvSpPr>
          <p:nvPr/>
        </p:nvSpPr>
        <p:spPr bwMode="auto">
          <a:xfrm>
            <a:off x="2590800" y="1905000"/>
            <a:ext cx="4552950" cy="433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IN" altLang="en-US">
              <a:latin typeface="Arial" panose="020B0604020202020204" pitchFamily="34" charset="0"/>
            </a:endParaRPr>
          </a:p>
        </p:txBody>
      </p:sp>
      <p:pic>
        <p:nvPicPr>
          <p:cNvPr id="55302" name="Picture 7" descr="Image result for adaptive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692150"/>
            <a:ext cx="7516813"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5901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087438" y="279400"/>
            <a:ext cx="6705600" cy="633413"/>
          </a:xfrm>
        </p:spPr>
        <p:txBody>
          <a:bodyPr/>
          <a:lstStyle/>
          <a:p>
            <a:r>
              <a:rPr lang="en-US" altLang="en-US" smtClean="0"/>
              <a:t>What is “Agility”?</a:t>
            </a:r>
            <a:endParaRPr lang="en-IN" altLang="en-US" smtClean="0"/>
          </a:p>
        </p:txBody>
      </p:sp>
      <p:sp>
        <p:nvSpPr>
          <p:cNvPr id="9219" name="Content Placeholder 2"/>
          <p:cNvSpPr>
            <a:spLocks noGrp="1"/>
          </p:cNvSpPr>
          <p:nvPr>
            <p:ph idx="1"/>
          </p:nvPr>
        </p:nvSpPr>
        <p:spPr>
          <a:xfrm>
            <a:off x="586854" y="3352800"/>
            <a:ext cx="8557146" cy="3314700"/>
          </a:xfrm>
        </p:spPr>
        <p:txBody>
          <a:bodyPr/>
          <a:lstStyle/>
          <a:p>
            <a:r>
              <a:rPr lang="en-US" altLang="en-US" sz="2400" dirty="0" smtClean="0"/>
              <a:t>Agile is a time boxed, iterative approach to software delivery that builds software incrementally from the start of the project, instead of trying to deliver it all at once near the end.</a:t>
            </a:r>
          </a:p>
          <a:p>
            <a:r>
              <a:rPr lang="en-US" altLang="en-US" sz="2400" dirty="0" smtClean="0"/>
              <a:t> It works by breaking projects down into little bits of user functionality called user stories, prioritizing them, and then continuously delivering them in short two week cycles called iterations.</a:t>
            </a:r>
            <a:endParaRPr lang="en-IN" altLang="en-US" sz="2400" dirty="0" smtClean="0"/>
          </a:p>
        </p:txBody>
      </p:sp>
      <p:sp>
        <p:nvSpPr>
          <p:cNvPr id="5" name="Slide Number Placeholder 4"/>
          <p:cNvSpPr>
            <a:spLocks noGrp="1"/>
          </p:cNvSpPr>
          <p:nvPr>
            <p:ph type="sldNum" sz="quarter" idx="11"/>
          </p:nvPr>
        </p:nvSpPr>
        <p:spPr/>
        <p:txBody>
          <a:bodyPr/>
          <a:lstStyle/>
          <a:p>
            <a:pPr>
              <a:defRPr/>
            </a:pPr>
            <a:fld id="{80DA042A-A042-43D9-A38C-60D86892B539}" type="slidenum">
              <a:rPr lang="en-US" altLang="en-US" smtClean="0"/>
              <a:pPr>
                <a:defRPr/>
              </a:pPr>
              <a:t>5</a:t>
            </a:fld>
            <a:endParaRPr lang="en-US" altLang="en-US"/>
          </a:p>
        </p:txBody>
      </p:sp>
      <p:pic>
        <p:nvPicPr>
          <p:cNvPr id="9221"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1130300"/>
            <a:ext cx="4608512"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447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N" altLang="en-US" b="1" i="1" smtClean="0"/>
              <a:t>Why Use Agile Methods</a:t>
            </a:r>
            <a:endParaRPr lang="en-IN" altLang="en-US" smtClean="0"/>
          </a:p>
        </p:txBody>
      </p:sp>
      <p:sp>
        <p:nvSpPr>
          <p:cNvPr id="10243" name="Content Placeholder 2"/>
          <p:cNvSpPr>
            <a:spLocks noGrp="1"/>
          </p:cNvSpPr>
          <p:nvPr>
            <p:ph idx="1"/>
          </p:nvPr>
        </p:nvSpPr>
        <p:spPr/>
        <p:txBody>
          <a:bodyPr/>
          <a:lstStyle/>
          <a:p>
            <a:r>
              <a:rPr lang="en-IN" altLang="en-US" i="1" smtClean="0"/>
              <a:t>Improve Customer Involvement</a:t>
            </a:r>
          </a:p>
          <a:p>
            <a:r>
              <a:rPr lang="en-IN" altLang="en-US" i="1" smtClean="0"/>
              <a:t>Increase Quality</a:t>
            </a:r>
          </a:p>
          <a:p>
            <a:r>
              <a:rPr lang="en-IN" altLang="en-US" i="1" smtClean="0"/>
              <a:t>Simplify Releases</a:t>
            </a:r>
          </a:p>
          <a:p>
            <a:r>
              <a:rPr lang="en-IN" altLang="en-US" i="1" smtClean="0"/>
              <a:t>Drive Down Risk</a:t>
            </a:r>
            <a:endParaRPr lang="en-IN" altLang="en-US" smtClean="0"/>
          </a:p>
        </p:txBody>
      </p:sp>
      <p:sp>
        <p:nvSpPr>
          <p:cNvPr id="5" name="Slide Number Placeholder 4"/>
          <p:cNvSpPr>
            <a:spLocks noGrp="1"/>
          </p:cNvSpPr>
          <p:nvPr>
            <p:ph type="sldNum" sz="quarter" idx="11"/>
          </p:nvPr>
        </p:nvSpPr>
        <p:spPr/>
        <p:txBody>
          <a:bodyPr/>
          <a:lstStyle/>
          <a:p>
            <a:pPr>
              <a:defRPr/>
            </a:pPr>
            <a:fld id="{809628F4-B12A-4804-B5BD-70340332B84E}" type="slidenum">
              <a:rPr lang="en-US" altLang="en-US" smtClean="0"/>
              <a:pPr>
                <a:defRPr/>
              </a:pPr>
              <a:t>6</a:t>
            </a:fld>
            <a:endParaRPr lang="en-US" altLang="en-US"/>
          </a:p>
        </p:txBody>
      </p:sp>
    </p:spTree>
    <p:extLst>
      <p:ext uri="{BB962C8B-B14F-4D97-AF65-F5344CB8AC3E}">
        <p14:creationId xmlns:p14="http://schemas.microsoft.com/office/powerpoint/2010/main" val="1925679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IN" altLang="en-US" b="1" i="1" smtClean="0"/>
              <a:t>WATERFALL vs AGILE</a:t>
            </a:r>
            <a:endParaRPr lang="en-IN" altLang="en-US" smtClean="0"/>
          </a:p>
        </p:txBody>
      </p:sp>
      <p:sp>
        <p:nvSpPr>
          <p:cNvPr id="11267" name="Content Placeholder 2"/>
          <p:cNvSpPr>
            <a:spLocks noGrp="1"/>
          </p:cNvSpPr>
          <p:nvPr>
            <p:ph idx="1"/>
          </p:nvPr>
        </p:nvSpPr>
        <p:spPr/>
        <p:txBody>
          <a:bodyPr/>
          <a:lstStyle/>
          <a:p>
            <a:endParaRPr lang="en-IN" altLang="en-US" smtClean="0"/>
          </a:p>
        </p:txBody>
      </p:sp>
      <p:sp>
        <p:nvSpPr>
          <p:cNvPr id="5" name="Slide Number Placeholder 4"/>
          <p:cNvSpPr>
            <a:spLocks noGrp="1"/>
          </p:cNvSpPr>
          <p:nvPr>
            <p:ph type="sldNum" sz="quarter" idx="11"/>
          </p:nvPr>
        </p:nvSpPr>
        <p:spPr/>
        <p:txBody>
          <a:bodyPr/>
          <a:lstStyle/>
          <a:p>
            <a:pPr>
              <a:defRPr/>
            </a:pPr>
            <a:fld id="{D345CDCA-8FD0-4A13-92BB-98E81BA210F8}" type="slidenum">
              <a:rPr lang="en-US" altLang="en-US" smtClean="0"/>
              <a:pPr>
                <a:defRPr/>
              </a:pPr>
              <a:t>7</a:t>
            </a:fld>
            <a:endParaRPr lang="en-US" altLang="en-US"/>
          </a:p>
        </p:txBody>
      </p:sp>
      <p:pic>
        <p:nvPicPr>
          <p:cNvPr id="11269"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163763"/>
            <a:ext cx="8313737"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4084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IN" altLang="en-US" b="1" i="1" smtClean="0"/>
              <a:t>WATERFALL vs AGILE</a:t>
            </a:r>
            <a:endParaRPr lang="en-IN" altLang="en-US" smtClean="0"/>
          </a:p>
        </p:txBody>
      </p:sp>
      <p:sp>
        <p:nvSpPr>
          <p:cNvPr id="12291" name="Content Placeholder 2"/>
          <p:cNvSpPr>
            <a:spLocks noGrp="1"/>
          </p:cNvSpPr>
          <p:nvPr>
            <p:ph idx="1"/>
          </p:nvPr>
        </p:nvSpPr>
        <p:spPr/>
        <p:txBody>
          <a:bodyPr/>
          <a:lstStyle/>
          <a:p>
            <a:endParaRPr lang="en-IN" altLang="en-US" smtClean="0"/>
          </a:p>
        </p:txBody>
      </p:sp>
      <p:sp>
        <p:nvSpPr>
          <p:cNvPr id="5" name="Slide Number Placeholder 4"/>
          <p:cNvSpPr>
            <a:spLocks noGrp="1"/>
          </p:cNvSpPr>
          <p:nvPr>
            <p:ph type="sldNum" sz="quarter" idx="11"/>
          </p:nvPr>
        </p:nvSpPr>
        <p:spPr/>
        <p:txBody>
          <a:bodyPr/>
          <a:lstStyle/>
          <a:p>
            <a:pPr>
              <a:defRPr/>
            </a:pPr>
            <a:fld id="{DCA9BC78-309F-494B-84EE-CDAC4C41A314}" type="slidenum">
              <a:rPr lang="en-US" altLang="en-US" smtClean="0"/>
              <a:pPr>
                <a:defRPr/>
              </a:pPr>
              <a:t>8</a:t>
            </a:fld>
            <a:endParaRPr lang="en-US" altLang="en-US"/>
          </a:p>
        </p:txBody>
      </p:sp>
      <p:pic>
        <p:nvPicPr>
          <p:cNvPr id="1229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36688" y="1860550"/>
            <a:ext cx="771842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0724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766" y="840581"/>
            <a:ext cx="7321822" cy="633413"/>
          </a:xfrm>
        </p:spPr>
        <p:txBody>
          <a:bodyPr/>
          <a:lstStyle/>
          <a:p>
            <a:r>
              <a:rPr lang="en-IN" dirty="0" smtClean="0"/>
              <a:t>Agile Vs Traditional Methods</a:t>
            </a:r>
            <a:endParaRPr lang="en-IN" dirty="0"/>
          </a:p>
        </p:txBody>
      </p:sp>
      <p:sp>
        <p:nvSpPr>
          <p:cNvPr id="3" name="Content Placeholder 2"/>
          <p:cNvSpPr>
            <a:spLocks noGrp="1"/>
          </p:cNvSpPr>
          <p:nvPr>
            <p:ph idx="1"/>
          </p:nvPr>
        </p:nvSpPr>
        <p:spPr/>
        <p:txBody>
          <a:bodyPr/>
          <a:lstStyle/>
          <a:p>
            <a:endParaRPr lang="en-IN"/>
          </a:p>
        </p:txBody>
      </p:sp>
      <p:sp>
        <p:nvSpPr>
          <p:cNvPr id="5" name="Slide Number Placeholder 4"/>
          <p:cNvSpPr>
            <a:spLocks noGrp="1"/>
          </p:cNvSpPr>
          <p:nvPr>
            <p:ph type="sldNum" sz="quarter" idx="11"/>
          </p:nvPr>
        </p:nvSpPr>
        <p:spPr/>
        <p:txBody>
          <a:bodyPr/>
          <a:lstStyle/>
          <a:p>
            <a:pPr>
              <a:defRPr/>
            </a:pPr>
            <a:fld id="{144A998F-0BEA-4192-83F5-2F6B3A64C942}" type="slidenum">
              <a:rPr lang="en-US" altLang="en-US" smtClean="0"/>
              <a:pPr>
                <a:defRPr/>
              </a:pPr>
              <a:t>9</a:t>
            </a:fld>
            <a:endParaRPr lang="en-US" altLang="en-US"/>
          </a:p>
        </p:txBody>
      </p:sp>
      <p:pic>
        <p:nvPicPr>
          <p:cNvPr id="6" name="Picture 5"/>
          <p:cNvPicPr>
            <a:picLocks noChangeAspect="1"/>
          </p:cNvPicPr>
          <p:nvPr/>
        </p:nvPicPr>
        <p:blipFill>
          <a:blip r:embed="rId2"/>
          <a:stretch>
            <a:fillRect/>
          </a:stretch>
        </p:blipFill>
        <p:spPr>
          <a:xfrm>
            <a:off x="1259632" y="1905000"/>
            <a:ext cx="7105798" cy="4701269"/>
          </a:xfrm>
          <a:prstGeom prst="rect">
            <a:avLst/>
          </a:prstGeom>
        </p:spPr>
      </p:pic>
    </p:spTree>
    <p:extLst>
      <p:ext uri="{BB962C8B-B14F-4D97-AF65-F5344CB8AC3E}">
        <p14:creationId xmlns:p14="http://schemas.microsoft.com/office/powerpoint/2010/main" val="474715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2390</TotalTime>
  <Words>1939</Words>
  <Application>Microsoft Office PowerPoint</Application>
  <PresentationFormat>On-screen Show (4:3)</PresentationFormat>
  <Paragraphs>333</Paragraphs>
  <Slides>47</Slides>
  <Notes>4</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47</vt:i4>
      </vt:variant>
    </vt:vector>
  </HeadingPairs>
  <TitlesOfParts>
    <vt:vector size="58" baseType="lpstr">
      <vt:lpstr>ＭＳ Ｐゴシック</vt:lpstr>
      <vt:lpstr>Arial</vt:lpstr>
      <vt:lpstr>Calibri</vt:lpstr>
      <vt:lpstr>Calibri Light</vt:lpstr>
      <vt:lpstr>Ericsson Capital TT</vt:lpstr>
      <vt:lpstr>Open Sans</vt:lpstr>
      <vt:lpstr>Palatino</vt:lpstr>
      <vt:lpstr>Tahoma</vt:lpstr>
      <vt:lpstr>Wingdings</vt:lpstr>
      <vt:lpstr>Office Theme</vt:lpstr>
      <vt:lpstr>Blueprint</vt:lpstr>
      <vt:lpstr>Agile Process</vt:lpstr>
      <vt:lpstr>The Manifesto for  Agile Software Development</vt:lpstr>
      <vt:lpstr>AGILE MANIFESTO</vt:lpstr>
      <vt:lpstr>What is “Agility”?</vt:lpstr>
      <vt:lpstr>What is “Agility”?</vt:lpstr>
      <vt:lpstr>Why Use Agile Methods</vt:lpstr>
      <vt:lpstr>WATERFALL vs AGILE</vt:lpstr>
      <vt:lpstr>WATERFALL vs AGILE</vt:lpstr>
      <vt:lpstr>Agile Vs Traditional Methods</vt:lpstr>
      <vt:lpstr>Agility and the Cost of Change</vt:lpstr>
      <vt:lpstr>An Agile Process</vt:lpstr>
      <vt:lpstr>Agility Principles - I</vt:lpstr>
      <vt:lpstr>Agility Principles - II</vt:lpstr>
      <vt:lpstr>Human Factors</vt:lpstr>
      <vt:lpstr>Agile Methods</vt:lpstr>
      <vt:lpstr>Extreme Programming (XP)</vt:lpstr>
      <vt:lpstr>Extreme Programming (XP)</vt:lpstr>
      <vt:lpstr>Extreme Programming (XP)</vt:lpstr>
      <vt:lpstr>Core Values of XP</vt:lpstr>
      <vt:lpstr>XP Values: Communication</vt:lpstr>
      <vt:lpstr>XP Values: Simplicity</vt:lpstr>
      <vt:lpstr>XP Values: Feedback</vt:lpstr>
      <vt:lpstr>XP Values</vt:lpstr>
      <vt:lpstr>XP Practices</vt:lpstr>
      <vt:lpstr>XP Practices: Planning Game</vt:lpstr>
      <vt:lpstr>XP Practices: Planning Game</vt:lpstr>
      <vt:lpstr>XP Practices: Small Releases</vt:lpstr>
      <vt:lpstr>XP Practices: Metaphor</vt:lpstr>
      <vt:lpstr>XP Practices: Simple Design</vt:lpstr>
      <vt:lpstr>XP Practices: Pair Programming</vt:lpstr>
      <vt:lpstr>XP Practices: Test-Driven Development</vt:lpstr>
      <vt:lpstr>XP Practices: Design Improvement/ Refactoring</vt:lpstr>
      <vt:lpstr>XP Practices: Continuous Integration</vt:lpstr>
      <vt:lpstr>XP Practices: Coding Standard</vt:lpstr>
      <vt:lpstr>XP Practices: Collective Code Ownership</vt:lpstr>
      <vt:lpstr>XP Practices: Sustainable Pace/40-Hour Week</vt:lpstr>
      <vt:lpstr>XP Practices: Whole Team</vt:lpstr>
      <vt:lpstr>XP Practices: Customer Tests/Testing</vt:lpstr>
      <vt:lpstr>Scrum</vt:lpstr>
      <vt:lpstr>Scrum</vt:lpstr>
      <vt:lpstr>Team</vt:lpstr>
      <vt:lpstr>Scrum Master</vt:lpstr>
      <vt:lpstr>Product Owner</vt:lpstr>
      <vt:lpstr>Burndown Chart</vt:lpstr>
      <vt:lpstr>XP vs Scrum</vt:lpstr>
      <vt:lpstr>Adaptive Software Development</vt:lpstr>
      <vt:lpstr>Adaptive Software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Ramachandra Reddy</dc:creator>
  <cp:lastModifiedBy>Windows User</cp:lastModifiedBy>
  <cp:revision>158</cp:revision>
  <dcterms:created xsi:type="dcterms:W3CDTF">2019-07-22T17:02:15Z</dcterms:created>
  <dcterms:modified xsi:type="dcterms:W3CDTF">2021-02-11T06:20:47Z</dcterms:modified>
</cp:coreProperties>
</file>