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5" r:id="rId5"/>
    <p:sldId id="266" r:id="rId6"/>
    <p:sldId id="267" r:id="rId7"/>
    <p:sldId id="269" r:id="rId8"/>
    <p:sldId id="268" r:id="rId9"/>
    <p:sldId id="270" r:id="rId10"/>
    <p:sldId id="271" r:id="rId11"/>
    <p:sldId id="272" r:id="rId12"/>
    <p:sldId id="273" r:id="rId13"/>
    <p:sldId id="27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CEED-2F93-B4A3-A8DC-D6906BECD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7DCA8F-F008-852C-32A4-9C1C9AD99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A86C94-6F8C-2719-26D8-74EE3BF65C72}"/>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F4FC6CA2-A48F-7E61-9BA1-EB9E4B954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56C9F-F633-C87C-E75E-1676EA1B50DD}"/>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146379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CADF-97C3-B972-7817-404FBC0575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136633-4D87-C19B-774D-51C29ECD5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84684-DBF4-04B0-0657-9C9D6B034D64}"/>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DC69CC45-4AB8-FFF8-FDBD-0C9D08E7D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904C6-CEF1-85F4-A375-96E02DC562CE}"/>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10630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41702-C7FE-34C0-D49C-6D3E68D38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2A3F2D-31CC-89A9-EDA9-6467EF4D39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AEE23-AF34-5F73-8F14-C060B3974B66}"/>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7CE00A7B-9264-A9E2-BC61-CC14C2545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FC5F9-B22B-2065-7248-9B4797BFD7FE}"/>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47880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45D24A-46B1-41AA-88AD-979B318C16CA}" type="datetimeFigureOut">
              <a:rPr lang="en-IN" smtClean="0"/>
              <a:t>29-06-2022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26998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5D24A-46B1-41AA-88AD-979B318C16CA}"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58786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5D24A-46B1-41AA-88AD-979B318C16CA}"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81776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3755025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5D24A-46B1-41AA-88AD-979B318C16CA}"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2038238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5D24A-46B1-41AA-88AD-979B318C16CA}"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661118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5D24A-46B1-41AA-88AD-979B318C16CA}"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3932421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6662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D855-0724-A81A-ED64-A51F39E707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E83AE-2E51-62E6-A3F2-DE7B08532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BBFA7-287E-3D48-8657-56460C6B3EF6}"/>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68E4EE0D-BF54-021B-DCF6-85EDC43DF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25E77-5662-D446-895F-F481CBB3F875}"/>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1009869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60062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469231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313164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5812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5D24A-46B1-41AA-88AD-979B318C16CA}"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377526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5D24A-46B1-41AA-88AD-979B318C16CA}"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1110489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45D24A-46B1-41AA-88AD-979B318C16CA}"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2599947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5D24A-46B1-41AA-88AD-979B318C16CA}"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23961448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5D24A-46B1-41AA-88AD-979B318C16CA}"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F275AF-62A1-4CE6-BCFA-5FCF4690FAF3}" type="slidenum">
              <a:rPr lang="en-IN" smtClean="0"/>
              <a:t>‹#›</a:t>
            </a:fld>
            <a:endParaRPr lang="en-IN"/>
          </a:p>
        </p:txBody>
      </p:sp>
    </p:spTree>
    <p:extLst>
      <p:ext uri="{BB962C8B-B14F-4D97-AF65-F5344CB8AC3E}">
        <p14:creationId xmlns:p14="http://schemas.microsoft.com/office/powerpoint/2010/main" val="869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8625-C5A4-C0B7-6B04-B62C33069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836B38-EABD-41A7-5226-FAD959EF7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85297-AD28-D116-0AA9-972A4C5990AA}"/>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D9682574-2199-5918-629B-238CB1E7F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43AB8-3A7E-9879-084E-117F4CE623A4}"/>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399850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9F36-D250-1212-A575-8A7EEBA39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BC5EBD-DDB0-394F-CF70-B9EEF277F2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F8F7D7-90D7-0AA0-7EDD-AEAFE7899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ABF96F-B998-6F6F-CBB6-B6CDA22C1EB2}"/>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6" name="Footer Placeholder 5">
            <a:extLst>
              <a:ext uri="{FF2B5EF4-FFF2-40B4-BE49-F238E27FC236}">
                <a16:creationId xmlns:a16="http://schemas.microsoft.com/office/drawing/2014/main" id="{A3B6B13F-607C-1DEE-66EC-10EEA2E4BB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80A26-865A-8ACC-07AA-A5C007C26DF0}"/>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50179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AC4-4B91-D362-6B5B-7A994A9CC9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9AEB4B-E314-C588-710A-E72EE0018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3AD61-4360-1816-7829-C6FDF5E755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F106E1-081F-05F0-C489-3DBA9657D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7E8D3-18CF-7FEB-3536-42D177481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F99E0C-15CE-1013-736C-3DF54DFE543C}"/>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8" name="Footer Placeholder 7">
            <a:extLst>
              <a:ext uri="{FF2B5EF4-FFF2-40B4-BE49-F238E27FC236}">
                <a16:creationId xmlns:a16="http://schemas.microsoft.com/office/drawing/2014/main" id="{56C88FBD-DCE1-C52A-3143-7BE0B275EF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66D748-AE13-C527-07F9-FDCB7AF9A1BB}"/>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237975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2547-F34D-ED52-11BE-9F16A44847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A857E7-22FC-7B4F-7627-CBFAB44411D1}"/>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4" name="Footer Placeholder 3">
            <a:extLst>
              <a:ext uri="{FF2B5EF4-FFF2-40B4-BE49-F238E27FC236}">
                <a16:creationId xmlns:a16="http://schemas.microsoft.com/office/drawing/2014/main" id="{1CDC21D1-75DE-62F7-56D1-3BF8658AF5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5DF7A0-A0B2-729F-1C18-62443B0109C9}"/>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204489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E3DF0-7A40-EF69-3283-12ABFAE16910}"/>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3" name="Footer Placeholder 2">
            <a:extLst>
              <a:ext uri="{FF2B5EF4-FFF2-40B4-BE49-F238E27FC236}">
                <a16:creationId xmlns:a16="http://schemas.microsoft.com/office/drawing/2014/main" id="{DFD87A56-A5F7-5AE2-7BB8-B45B274BDB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734D6F-D867-676A-9E91-3FC441911D00}"/>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31071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9FAE-4DAE-2862-BAAB-03C728C0D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F58199-87D1-4037-4158-FF668EDC1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E2DCAD-BDCC-C3C5-7865-A1217042E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C2D9E-B2C5-533F-F1EB-A2C3212B0759}"/>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6" name="Footer Placeholder 5">
            <a:extLst>
              <a:ext uri="{FF2B5EF4-FFF2-40B4-BE49-F238E27FC236}">
                <a16:creationId xmlns:a16="http://schemas.microsoft.com/office/drawing/2014/main" id="{063529E4-7B22-C3E2-ECF3-65E2BB81BC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AB9D9A-9FC7-893A-6423-3738148F2B56}"/>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291004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F6E4-D39B-DE85-9905-4EDAC9EB8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F703A-FBD6-4A08-5D07-2D3CBA40F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993D58-710F-51D4-70A9-9AA388049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5ED17-DE3B-3E1B-930F-3C09A5342969}"/>
              </a:ext>
            </a:extLst>
          </p:cNvPr>
          <p:cNvSpPr>
            <a:spLocks noGrp="1"/>
          </p:cNvSpPr>
          <p:nvPr>
            <p:ph type="dt" sz="half" idx="10"/>
          </p:nvPr>
        </p:nvSpPr>
        <p:spPr/>
        <p:txBody>
          <a:bodyPr/>
          <a:lstStyle/>
          <a:p>
            <a:fld id="{2EC93131-37EA-4969-AB3F-D683A77E2C2E}" type="datetimeFigureOut">
              <a:rPr lang="en-IN" smtClean="0"/>
              <a:t>29-06-2022</a:t>
            </a:fld>
            <a:endParaRPr lang="en-IN"/>
          </a:p>
        </p:txBody>
      </p:sp>
      <p:sp>
        <p:nvSpPr>
          <p:cNvPr id="6" name="Footer Placeholder 5">
            <a:extLst>
              <a:ext uri="{FF2B5EF4-FFF2-40B4-BE49-F238E27FC236}">
                <a16:creationId xmlns:a16="http://schemas.microsoft.com/office/drawing/2014/main" id="{D5A43071-18A1-DCA3-0628-C7020122A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F8B801-488E-9619-5277-1A0AF4834367}"/>
              </a:ext>
            </a:extLst>
          </p:cNvPr>
          <p:cNvSpPr>
            <a:spLocks noGrp="1"/>
          </p:cNvSpPr>
          <p:nvPr>
            <p:ph type="sldNum" sz="quarter" idx="12"/>
          </p:nvPr>
        </p:nvSpPr>
        <p:spPr/>
        <p:txBody>
          <a:bodyPr/>
          <a:lstStyle/>
          <a:p>
            <a:fld id="{80846916-EE84-424D-912F-8217EE54C93A}" type="slidenum">
              <a:rPr lang="en-IN" smtClean="0"/>
              <a:t>‹#›</a:t>
            </a:fld>
            <a:endParaRPr lang="en-IN"/>
          </a:p>
        </p:txBody>
      </p:sp>
    </p:spTree>
    <p:extLst>
      <p:ext uri="{BB962C8B-B14F-4D97-AF65-F5344CB8AC3E}">
        <p14:creationId xmlns:p14="http://schemas.microsoft.com/office/powerpoint/2010/main" val="70165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8E067-1BC6-DE8C-6B1B-9DDCB840E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536A1-93AB-C45C-2D6B-531F52A3A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60E96-A60A-C25E-F684-CBCD0900D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93131-37EA-4969-AB3F-D683A77E2C2E}" type="datetimeFigureOut">
              <a:rPr lang="en-IN" smtClean="0"/>
              <a:t>29-06-2022</a:t>
            </a:fld>
            <a:endParaRPr lang="en-IN"/>
          </a:p>
        </p:txBody>
      </p:sp>
      <p:sp>
        <p:nvSpPr>
          <p:cNvPr id="5" name="Footer Placeholder 4">
            <a:extLst>
              <a:ext uri="{FF2B5EF4-FFF2-40B4-BE49-F238E27FC236}">
                <a16:creationId xmlns:a16="http://schemas.microsoft.com/office/drawing/2014/main" id="{91682E9D-2314-05F4-5256-3683C9050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EF9D11-F922-0E6D-04EC-E59F43D0E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46916-EE84-424D-912F-8217EE54C93A}" type="slidenum">
              <a:rPr lang="en-IN" smtClean="0"/>
              <a:t>‹#›</a:t>
            </a:fld>
            <a:endParaRPr lang="en-IN"/>
          </a:p>
        </p:txBody>
      </p:sp>
    </p:spTree>
    <p:extLst>
      <p:ext uri="{BB962C8B-B14F-4D97-AF65-F5344CB8AC3E}">
        <p14:creationId xmlns:p14="http://schemas.microsoft.com/office/powerpoint/2010/main" val="355584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45D24A-46B1-41AA-88AD-979B318C16CA}" type="datetimeFigureOut">
              <a:rPr lang="en-IN" smtClean="0"/>
              <a:t>29-06-2022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F275AF-62A1-4CE6-BCFA-5FCF4690FAF3}" type="slidenum">
              <a:rPr lang="en-IN" smtClean="0"/>
              <a:t>‹#›</a:t>
            </a:fld>
            <a:endParaRPr lang="en-IN"/>
          </a:p>
        </p:txBody>
      </p:sp>
    </p:spTree>
    <p:extLst>
      <p:ext uri="{BB962C8B-B14F-4D97-AF65-F5344CB8AC3E}">
        <p14:creationId xmlns:p14="http://schemas.microsoft.com/office/powerpoint/2010/main" val="8101665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rts.helm.sh/stable" TargetMode="Externa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BBB5-BB58-34C4-BBA9-D948B7AA2228}"/>
              </a:ext>
            </a:extLst>
          </p:cNvPr>
          <p:cNvSpPr>
            <a:spLocks noGrp="1"/>
          </p:cNvSpPr>
          <p:nvPr>
            <p:ph type="ctrTitle"/>
          </p:nvPr>
        </p:nvSpPr>
        <p:spPr>
          <a:xfrm>
            <a:off x="2510444" y="192117"/>
            <a:ext cx="8325016" cy="1098727"/>
          </a:xfrm>
        </p:spPr>
        <p:txBody>
          <a:bodyPr>
            <a:noAutofit/>
          </a:bodyPr>
          <a:lstStyle/>
          <a:p>
            <a:r>
              <a:rPr lang="en-US" sz="3200" b="1" u="sng" dirty="0">
                <a:solidFill>
                  <a:srgbClr val="000000"/>
                </a:solidFill>
                <a:effectLst/>
                <a:latin typeface="Algerian" panose="04020705040A02060702" pitchFamily="82" charset="0"/>
              </a:rPr>
              <a:t>Setting up Prometheus and Grafana</a:t>
            </a:r>
            <a:br>
              <a:rPr lang="en-US" sz="3200" b="1" u="sng" dirty="0">
                <a:solidFill>
                  <a:srgbClr val="000000"/>
                </a:solidFill>
                <a:effectLst/>
                <a:latin typeface="Algerian" panose="04020705040A02060702" pitchFamily="82" charset="0"/>
              </a:rPr>
            </a:br>
            <a:r>
              <a:rPr lang="en-US" sz="3200" b="1" u="sng" dirty="0">
                <a:solidFill>
                  <a:srgbClr val="000000"/>
                </a:solidFill>
                <a:effectLst/>
                <a:latin typeface="Algerian" panose="04020705040A02060702" pitchFamily="82" charset="0"/>
              </a:rPr>
              <a:t>into the Kubernetes Cluster</a:t>
            </a:r>
            <a:endParaRPr lang="en-IN" sz="3200" b="1" u="sng" dirty="0">
              <a:latin typeface="Algerian" panose="04020705040A02060702" pitchFamily="82" charset="0"/>
            </a:endParaRPr>
          </a:p>
        </p:txBody>
      </p:sp>
      <p:sp>
        <p:nvSpPr>
          <p:cNvPr id="3" name="Subtitle 2">
            <a:extLst>
              <a:ext uri="{FF2B5EF4-FFF2-40B4-BE49-F238E27FC236}">
                <a16:creationId xmlns:a16="http://schemas.microsoft.com/office/drawing/2014/main" id="{C02E12D9-BA84-605F-978E-A416C4FD7B4A}"/>
              </a:ext>
            </a:extLst>
          </p:cNvPr>
          <p:cNvSpPr>
            <a:spLocks noGrp="1"/>
          </p:cNvSpPr>
          <p:nvPr>
            <p:ph type="subTitle" idx="1"/>
          </p:nvPr>
        </p:nvSpPr>
        <p:spPr>
          <a:xfrm>
            <a:off x="1944094" y="3084638"/>
            <a:ext cx="8728363" cy="5029466"/>
          </a:xfrm>
        </p:spPr>
        <p:txBody>
          <a:bodyPr/>
          <a:lstStyle/>
          <a:p>
            <a:r>
              <a:rPr lang="en-US"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4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Prometheus is a free software application used for event monitoring and 				alerting. It records real-time metrics in a time series database built using a 			HTTP pull model, with flexible queries and real-time alerting.</a:t>
            </a:r>
          </a:p>
          <a:p>
            <a:endPar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4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Grafana is a multi-platform open source analytics and interactive 				visualization web application. It provides charts, graphs, and alerts for the web 			when connected to supported data sources. It allows us to query, visualize, 			alert on, and understand our metrics no matter where they are stored.</a:t>
            </a:r>
            <a:endParaRPr lang="en-IN" sz="14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A2232A-AE2B-1CAD-2B67-B7C2ED7DE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186" y="2910071"/>
            <a:ext cx="2330508" cy="1398305"/>
          </a:xfrm>
          <a:prstGeom prst="rect">
            <a:avLst/>
          </a:prstGeom>
        </p:spPr>
      </p:pic>
      <p:pic>
        <p:nvPicPr>
          <p:cNvPr id="10" name="Picture 9">
            <a:extLst>
              <a:ext uri="{FF2B5EF4-FFF2-40B4-BE49-F238E27FC236}">
                <a16:creationId xmlns:a16="http://schemas.microsoft.com/office/drawing/2014/main" id="{937E17C7-9792-4405-5E59-2CEA3D0EB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186" y="4668809"/>
            <a:ext cx="2330509" cy="1091455"/>
          </a:xfrm>
          <a:prstGeom prst="rect">
            <a:avLst/>
          </a:prstGeom>
        </p:spPr>
      </p:pic>
      <p:pic>
        <p:nvPicPr>
          <p:cNvPr id="12" name="Picture 11">
            <a:extLst>
              <a:ext uri="{FF2B5EF4-FFF2-40B4-BE49-F238E27FC236}">
                <a16:creationId xmlns:a16="http://schemas.microsoft.com/office/drawing/2014/main" id="{BF5C1ADF-4E13-9F7C-8845-3E5EDD1F7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731" y="1553832"/>
            <a:ext cx="2100223" cy="1267818"/>
          </a:xfrm>
          <a:prstGeom prst="rect">
            <a:avLst/>
          </a:prstGeom>
        </p:spPr>
      </p:pic>
    </p:spTree>
    <p:extLst>
      <p:ext uri="{BB962C8B-B14F-4D97-AF65-F5344CB8AC3E}">
        <p14:creationId xmlns:p14="http://schemas.microsoft.com/office/powerpoint/2010/main" val="388644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14) Open any online string decoder (For example, https://string-functions.com/base64decode.aspx) and decode the username first and then the password. </a:t>
            </a: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11" name="Picture 10">
            <a:extLst>
              <a:ext uri="{FF2B5EF4-FFF2-40B4-BE49-F238E27FC236}">
                <a16:creationId xmlns:a16="http://schemas.microsoft.com/office/drawing/2014/main" id="{6824931E-1B1E-7D34-6342-6536197CF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37" y="1201186"/>
            <a:ext cx="3851628" cy="5226168"/>
          </a:xfrm>
          <a:prstGeom prst="rect">
            <a:avLst/>
          </a:prstGeom>
        </p:spPr>
      </p:pic>
      <p:pic>
        <p:nvPicPr>
          <p:cNvPr id="13" name="Picture 12">
            <a:extLst>
              <a:ext uri="{FF2B5EF4-FFF2-40B4-BE49-F238E27FC236}">
                <a16:creationId xmlns:a16="http://schemas.microsoft.com/office/drawing/2014/main" id="{FEC9DD80-A0E9-1E6E-17BE-C519A4BC3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074" y="1201186"/>
            <a:ext cx="3851628" cy="5259804"/>
          </a:xfrm>
          <a:prstGeom prst="rect">
            <a:avLst/>
          </a:prstGeom>
        </p:spPr>
      </p:pic>
    </p:spTree>
    <p:extLst>
      <p:ext uri="{BB962C8B-B14F-4D97-AF65-F5344CB8AC3E}">
        <p14:creationId xmlns:p14="http://schemas.microsoft.com/office/powerpoint/2010/main" val="243824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15) Enter the Username and Password on the Grafana login page and click on Log In.</a:t>
            </a: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29FD145A-F524-5D9D-8102-AB80EE2FF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297" y="1041168"/>
            <a:ext cx="9262228" cy="5210003"/>
          </a:xfrm>
          <a:prstGeom prst="rect">
            <a:avLst/>
          </a:prstGeom>
        </p:spPr>
      </p:pic>
    </p:spTree>
    <p:extLst>
      <p:ext uri="{BB962C8B-B14F-4D97-AF65-F5344CB8AC3E}">
        <p14:creationId xmlns:p14="http://schemas.microsoft.com/office/powerpoint/2010/main" val="207826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241069"/>
            <a:ext cx="9822910" cy="6234546"/>
          </a:xfrm>
        </p:spPr>
        <p:txBody>
          <a:bodyPr>
            <a:normAutofit/>
          </a:bodyPr>
          <a:lstStyle/>
          <a:p>
            <a:pPr marL="0" indent="0" algn="ctr">
              <a:buNone/>
            </a:pPr>
            <a:r>
              <a:rPr lang="en-US"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a:t>
            </a:r>
            <a:r>
              <a:rPr lang="en-IN"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rafana Dashboard</a:t>
            </a:r>
            <a:endParaRPr lang="en-IN" b="1"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6" name="Picture 5">
            <a:extLst>
              <a:ext uri="{FF2B5EF4-FFF2-40B4-BE49-F238E27FC236}">
                <a16:creationId xmlns:a16="http://schemas.microsoft.com/office/drawing/2014/main" id="{7360CD20-F058-DA18-3B57-B18A96CCE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33" y="883725"/>
            <a:ext cx="9822911" cy="5525387"/>
          </a:xfrm>
          <a:prstGeom prst="rect">
            <a:avLst/>
          </a:prstGeom>
        </p:spPr>
      </p:pic>
    </p:spTree>
    <p:extLst>
      <p:ext uri="{BB962C8B-B14F-4D97-AF65-F5344CB8AC3E}">
        <p14:creationId xmlns:p14="http://schemas.microsoft.com/office/powerpoint/2010/main" val="291267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E350-DF7C-2AED-436D-934FE7DAF89F}"/>
              </a:ext>
            </a:extLst>
          </p:cNvPr>
          <p:cNvSpPr>
            <a:spLocks noGrp="1"/>
          </p:cNvSpPr>
          <p:nvPr>
            <p:ph type="title"/>
          </p:nvPr>
        </p:nvSpPr>
        <p:spPr>
          <a:xfrm>
            <a:off x="1308391" y="2399611"/>
            <a:ext cx="9905998" cy="1478570"/>
          </a:xfrm>
        </p:spPr>
        <p:txBody>
          <a:bodyPr>
            <a:normAutofit/>
          </a:bodyPr>
          <a:lstStyle/>
          <a:p>
            <a:pPr algn="ctr"/>
            <a:r>
              <a:rPr lang="en-IN" sz="4400" dirty="0">
                <a:solidFill>
                  <a:srgbClr val="002060"/>
                </a:solidFill>
                <a:latin typeface="Algerian" panose="04020705040A02060702" pitchFamily="82" charset="0"/>
              </a:rPr>
              <a:t>Thank you !</a:t>
            </a:r>
          </a:p>
        </p:txBody>
      </p:sp>
      <p:sp>
        <p:nvSpPr>
          <p:cNvPr id="3" name="Content Placeholder 2">
            <a:extLst>
              <a:ext uri="{FF2B5EF4-FFF2-40B4-BE49-F238E27FC236}">
                <a16:creationId xmlns:a16="http://schemas.microsoft.com/office/drawing/2014/main" id="{A82EF445-4347-7938-B0FA-6A682BA15483}"/>
              </a:ext>
            </a:extLst>
          </p:cNvPr>
          <p:cNvSpPr>
            <a:spLocks noGrp="1"/>
          </p:cNvSpPr>
          <p:nvPr>
            <p:ph idx="1"/>
          </p:nvPr>
        </p:nvSpPr>
        <p:spPr>
          <a:xfrm>
            <a:off x="11958762" y="5828306"/>
            <a:ext cx="98465" cy="153726"/>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27762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143123"/>
            <a:ext cx="9822910" cy="6591632"/>
          </a:xfrm>
        </p:spPr>
        <p:txBody>
          <a:bodyPr/>
          <a:lstStyle/>
          <a:p>
            <a:pPr marL="0" indent="0" algn="ctr">
              <a:buNone/>
            </a:pPr>
            <a:r>
              <a:rPr lang="en-IN" sz="1800" b="1" u="sng"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Steps for installation</a:t>
            </a:r>
            <a:r>
              <a:rPr lang="en-IN" sz="18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IN"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1) Run the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kubectl create namespace prometheus </a:t>
            </a: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command to create a namespace.</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2) Run the </a:t>
            </a:r>
            <a:r>
              <a:rPr lang="en-IN" sz="1400" cap="none" dirty="0">
                <a:solidFill>
                  <a:srgbClr val="C00000"/>
                </a:solidFill>
                <a:effectLst/>
                <a:latin typeface="Calibri" panose="020F0502020204030204" pitchFamily="34" charset="0"/>
                <a:ea typeface="Calibri" panose="020F0502020204030204" pitchFamily="34" charset="0"/>
                <a:cs typeface="Vrinda" panose="020B0502040204020203" pitchFamily="34" charset="0"/>
              </a:rPr>
              <a:t>kubectl get ns comman</a:t>
            </a:r>
            <a:r>
              <a:rPr lang="en-IN" sz="1400" dirty="0">
                <a:solidFill>
                  <a:srgbClr val="C00000"/>
                </a:solidFill>
                <a:latin typeface="Calibri" panose="020F0502020204030204" pitchFamily="34" charset="0"/>
                <a:ea typeface="Calibri" panose="020F0502020204030204" pitchFamily="34" charset="0"/>
                <a:cs typeface="Vrinda" panose="020B0502040204020203" pitchFamily="34" charset="0"/>
              </a:rPr>
              <a:t>d </a:t>
            </a:r>
            <a:r>
              <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rPr>
              <a:t>to view the list of namespaces created.</a:t>
            </a: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3) Install helm.</a:t>
            </a: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0896F77A-3D7F-EB73-8959-AE8312803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13" y="1043892"/>
            <a:ext cx="6370872" cy="1112616"/>
          </a:xfrm>
          <a:prstGeom prst="rect">
            <a:avLst/>
          </a:prstGeom>
        </p:spPr>
      </p:pic>
      <p:pic>
        <p:nvPicPr>
          <p:cNvPr id="8" name="Picture 7">
            <a:extLst>
              <a:ext uri="{FF2B5EF4-FFF2-40B4-BE49-F238E27FC236}">
                <a16:creationId xmlns:a16="http://schemas.microsoft.com/office/drawing/2014/main" id="{5B1026DD-6979-7ED8-49FE-65939B328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493" y="2936386"/>
            <a:ext cx="4922947" cy="1966130"/>
          </a:xfrm>
          <a:prstGeom prst="rect">
            <a:avLst/>
          </a:prstGeom>
        </p:spPr>
      </p:pic>
    </p:spTree>
    <p:extLst>
      <p:ext uri="{BB962C8B-B14F-4D97-AF65-F5344CB8AC3E}">
        <p14:creationId xmlns:p14="http://schemas.microsoft.com/office/powerpoint/2010/main" val="344121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3) Run the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helm repo add monitor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https://charts.helm.sh/stable</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command to add monitor repository .</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4) </a:t>
            </a:r>
            <a:r>
              <a:rPr lang="en-US"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Run the helm repo add prometheus-community https://prometheus-community.github.io/helm-charts command to add prometheus-community repository.</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rPr>
              <a:t>5) </a:t>
            </a:r>
            <a:r>
              <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Run the </a:t>
            </a:r>
            <a:r>
              <a:rPr lang="en-IN" sz="1400" cap="none" dirty="0">
                <a:solidFill>
                  <a:srgbClr val="C00000"/>
                </a:solidFill>
                <a:effectLst/>
                <a:latin typeface="Calibri" panose="020F0502020204030204" pitchFamily="34" charset="0"/>
                <a:ea typeface="Calibri" panose="020F0502020204030204" pitchFamily="34" charset="0"/>
                <a:cs typeface="Vrinda" panose="020B0502040204020203" pitchFamily="34" charset="0"/>
              </a:rPr>
              <a:t>helm repo update</a:t>
            </a:r>
            <a:r>
              <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 command to update </a:t>
            </a:r>
            <a:r>
              <a:rPr lang="en-US"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rPr>
              <a:t>the latest information about charts from the respective chart repositories. </a:t>
            </a:r>
            <a:endParaRPr lang="en-IN" sz="1400" dirty="0">
              <a:solidFill>
                <a:schemeClr val="bg1"/>
              </a:solidFill>
              <a:latin typeface="Calibri" panose="020F0502020204030204" pitchFamily="34" charset="0"/>
              <a:ea typeface="Calibri" panose="020F0502020204030204" pitchFamily="34" charset="0"/>
              <a:cs typeface="Vrinda" panose="020B0502040204020203" pitchFamily="34" charset="0"/>
            </a:endParaRPr>
          </a:p>
        </p:txBody>
      </p:sp>
      <p:pic>
        <p:nvPicPr>
          <p:cNvPr id="6" name="Picture 5">
            <a:extLst>
              <a:ext uri="{FF2B5EF4-FFF2-40B4-BE49-F238E27FC236}">
                <a16:creationId xmlns:a16="http://schemas.microsoft.com/office/drawing/2014/main" id="{A2230C4C-2378-D725-2C2A-5D7940AE5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343" y="1015143"/>
            <a:ext cx="7392041" cy="1120237"/>
          </a:xfrm>
          <a:prstGeom prst="rect">
            <a:avLst/>
          </a:prstGeom>
        </p:spPr>
      </p:pic>
      <p:pic>
        <p:nvPicPr>
          <p:cNvPr id="9" name="Picture 8">
            <a:extLst>
              <a:ext uri="{FF2B5EF4-FFF2-40B4-BE49-F238E27FC236}">
                <a16:creationId xmlns:a16="http://schemas.microsoft.com/office/drawing/2014/main" id="{1E0F43C6-786C-CB2F-F381-6628DD04A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747" y="4753950"/>
            <a:ext cx="5082413" cy="1424904"/>
          </a:xfrm>
          <a:prstGeom prst="rect">
            <a:avLst/>
          </a:prstGeom>
        </p:spPr>
      </p:pic>
      <p:pic>
        <p:nvPicPr>
          <p:cNvPr id="11" name="Picture 10">
            <a:extLst>
              <a:ext uri="{FF2B5EF4-FFF2-40B4-BE49-F238E27FC236}">
                <a16:creationId xmlns:a16="http://schemas.microsoft.com/office/drawing/2014/main" id="{33821DDD-BA3F-26B4-2460-5C30CAF9DC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209" y="3131130"/>
            <a:ext cx="9647756" cy="823031"/>
          </a:xfrm>
          <a:prstGeom prst="rect">
            <a:avLst/>
          </a:prstGeom>
        </p:spPr>
      </p:pic>
    </p:spTree>
    <p:extLst>
      <p:ext uri="{BB962C8B-B14F-4D97-AF65-F5344CB8AC3E}">
        <p14:creationId xmlns:p14="http://schemas.microsoft.com/office/powerpoint/2010/main" val="130963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6) Run the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helm install prometheus prometheus-community/kube-prometheus-stack</a:t>
            </a: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 command to install Prometheus and Grafana.</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Run the </a:t>
            </a:r>
            <a:r>
              <a:rPr lang="en-IN" sz="1400" cap="none"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kubectl –namespace default get pods </a:t>
            </a:r>
            <a:r>
              <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command t</a:t>
            </a:r>
            <a:r>
              <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rPr>
              <a:t>o view the list of pods created.</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DEB7C239-85E8-5AF3-2BFB-5D143A463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349" y="949620"/>
            <a:ext cx="9486019" cy="2051367"/>
          </a:xfrm>
          <a:prstGeom prst="rect">
            <a:avLst/>
          </a:prstGeom>
        </p:spPr>
      </p:pic>
      <p:pic>
        <p:nvPicPr>
          <p:cNvPr id="7" name="Picture 6">
            <a:extLst>
              <a:ext uri="{FF2B5EF4-FFF2-40B4-BE49-F238E27FC236}">
                <a16:creationId xmlns:a16="http://schemas.microsoft.com/office/drawing/2014/main" id="{D3C463E8-0030-F3D5-3C03-51E4B49F1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941" y="3685199"/>
            <a:ext cx="6652837" cy="2530059"/>
          </a:xfrm>
          <a:prstGeom prst="rect">
            <a:avLst/>
          </a:prstGeom>
        </p:spPr>
      </p:pic>
    </p:spTree>
    <p:extLst>
      <p:ext uri="{BB962C8B-B14F-4D97-AF65-F5344CB8AC3E}">
        <p14:creationId xmlns:p14="http://schemas.microsoft.com/office/powerpoint/2010/main" val="120474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8) Run the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kubectl port-forward –n &lt;namespace&gt; &lt;name of prometheus-kube pod&gt; 9000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to set up a proxy that will forward all traffic from a local port that we specify to a port associated with the Pod that we determine.</a:t>
            </a: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9) Go to a browser and type </a:t>
            </a: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127.0.0.1:9090</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as the url and press Enter to access the service.</a:t>
            </a: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43F918B8-A39F-7471-9DE3-2668723D8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30" y="1187960"/>
            <a:ext cx="9960203" cy="1539373"/>
          </a:xfrm>
          <a:prstGeom prst="rect">
            <a:avLst/>
          </a:prstGeom>
        </p:spPr>
      </p:pic>
      <p:pic>
        <p:nvPicPr>
          <p:cNvPr id="7" name="Picture 6">
            <a:extLst>
              <a:ext uri="{FF2B5EF4-FFF2-40B4-BE49-F238E27FC236}">
                <a16:creationId xmlns:a16="http://schemas.microsoft.com/office/drawing/2014/main" id="{904AD98B-286E-990F-C50F-DB7BC2E3B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522" y="4036589"/>
            <a:ext cx="5897993" cy="1766454"/>
          </a:xfrm>
          <a:prstGeom prst="rect">
            <a:avLst/>
          </a:prstGeom>
        </p:spPr>
      </p:pic>
    </p:spTree>
    <p:extLst>
      <p:ext uri="{BB962C8B-B14F-4D97-AF65-F5344CB8AC3E}">
        <p14:creationId xmlns:p14="http://schemas.microsoft.com/office/powerpoint/2010/main" val="229358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257695"/>
            <a:ext cx="9822910" cy="6217920"/>
          </a:xfrm>
        </p:spPr>
        <p:txBody>
          <a:bodyPr>
            <a:normAutofit/>
          </a:bodyPr>
          <a:lstStyle/>
          <a:p>
            <a:pPr marL="0" indent="0" algn="ctr">
              <a:buNone/>
            </a:pPr>
            <a:r>
              <a:rPr lang="en-IN"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Prometheus Dashboard</a:t>
            </a:r>
            <a:endParaRPr lang="en-IN" b="1"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4F8AED2C-E0F7-60F9-A675-457EE8F44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501" y="889461"/>
            <a:ext cx="10152612" cy="5710844"/>
          </a:xfrm>
          <a:prstGeom prst="rect">
            <a:avLst/>
          </a:prstGeom>
        </p:spPr>
      </p:pic>
    </p:spTree>
    <p:extLst>
      <p:ext uri="{BB962C8B-B14F-4D97-AF65-F5344CB8AC3E}">
        <p14:creationId xmlns:p14="http://schemas.microsoft.com/office/powerpoint/2010/main" val="91636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10) </a:t>
            </a:r>
            <a:r>
              <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Run the </a:t>
            </a:r>
            <a:r>
              <a:rPr lang="en-IN" sz="1400" cap="none"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kubectl –namespace default get pods </a:t>
            </a:r>
            <a:r>
              <a:rPr lang="en-IN" sz="14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command again t</a:t>
            </a:r>
            <a:r>
              <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rPr>
              <a:t>o view the list of pods created.</a:t>
            </a: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rPr>
              <a:t>11) Run the</a:t>
            </a: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kubectl port-forward –n &lt;namespace&gt; &lt;name of the prometheus-grafana pod&gt; 3000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to set up a proxy that will forward all traffic from a local port that we specify to a port associated with the Pod that we determine.</a:t>
            </a: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12) Go to a browser and type </a:t>
            </a:r>
            <a:r>
              <a:rPr lang="en-US" sz="1400" dirty="0">
                <a:solidFill>
                  <a:srgbClr val="C00000"/>
                </a:solidFill>
                <a:latin typeface="Calibri" panose="020F0502020204030204" pitchFamily="34" charset="0"/>
                <a:ea typeface="Calibri" panose="020F0502020204030204" pitchFamily="34" charset="0"/>
                <a:cs typeface="Calibri" panose="020F0502020204030204" pitchFamily="34" charset="0"/>
              </a:rPr>
              <a:t>127.0.0.1:3000</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as the url and press Enter to access the service.</a:t>
            </a:r>
          </a:p>
          <a:p>
            <a:pPr marL="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8FA8AE6D-9723-A40F-2351-8FBDB45CA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998" y="882317"/>
            <a:ext cx="5135820" cy="1953140"/>
          </a:xfrm>
          <a:prstGeom prst="rect">
            <a:avLst/>
          </a:prstGeom>
        </p:spPr>
      </p:pic>
      <p:pic>
        <p:nvPicPr>
          <p:cNvPr id="7" name="Picture 6">
            <a:extLst>
              <a:ext uri="{FF2B5EF4-FFF2-40B4-BE49-F238E27FC236}">
                <a16:creationId xmlns:a16="http://schemas.microsoft.com/office/drawing/2014/main" id="{2AC1E0B3-ACD3-9E63-B8C0-C669188C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448" y="3429000"/>
            <a:ext cx="6916225" cy="1111857"/>
          </a:xfrm>
          <a:prstGeom prst="rect">
            <a:avLst/>
          </a:prstGeom>
        </p:spPr>
      </p:pic>
      <p:pic>
        <p:nvPicPr>
          <p:cNvPr id="9" name="Picture 8">
            <a:extLst>
              <a:ext uri="{FF2B5EF4-FFF2-40B4-BE49-F238E27FC236}">
                <a16:creationId xmlns:a16="http://schemas.microsoft.com/office/drawing/2014/main" id="{86AF5E03-6E67-BE6F-B4E3-AEC910CC2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911" y="5070829"/>
            <a:ext cx="5006774" cy="1356478"/>
          </a:xfrm>
          <a:prstGeom prst="rect">
            <a:avLst/>
          </a:prstGeom>
        </p:spPr>
      </p:pic>
    </p:spTree>
    <p:extLst>
      <p:ext uri="{BB962C8B-B14F-4D97-AF65-F5344CB8AC3E}">
        <p14:creationId xmlns:p14="http://schemas.microsoft.com/office/powerpoint/2010/main" val="228618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241069"/>
            <a:ext cx="9822910" cy="6234546"/>
          </a:xfrm>
        </p:spPr>
        <p:txBody>
          <a:bodyPr>
            <a:normAutofit/>
          </a:bodyPr>
          <a:lstStyle/>
          <a:p>
            <a:pPr marL="0" indent="0" algn="ctr">
              <a:buNone/>
            </a:pPr>
            <a:r>
              <a:rPr lang="en-US"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a:t>
            </a:r>
            <a:r>
              <a:rPr lang="en-IN"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rafana Login Page</a:t>
            </a:r>
            <a:endParaRPr lang="en-IN" b="1"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B4DC109A-A609-3116-376B-281FF138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501" y="889260"/>
            <a:ext cx="10144832" cy="5669481"/>
          </a:xfrm>
          <a:prstGeom prst="rect">
            <a:avLst/>
          </a:prstGeom>
        </p:spPr>
      </p:pic>
    </p:spTree>
    <p:extLst>
      <p:ext uri="{BB962C8B-B14F-4D97-AF65-F5344CB8AC3E}">
        <p14:creationId xmlns:p14="http://schemas.microsoft.com/office/powerpoint/2010/main" val="272136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5B3-9D64-32D3-7C22-DA3408206F2C}"/>
              </a:ext>
            </a:extLst>
          </p:cNvPr>
          <p:cNvSpPr>
            <a:spLocks noGrp="1"/>
          </p:cNvSpPr>
          <p:nvPr>
            <p:ph type="title"/>
          </p:nvPr>
        </p:nvSpPr>
        <p:spPr>
          <a:xfrm>
            <a:off x="560967" y="3131130"/>
            <a:ext cx="83088" cy="970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37AE10-CE93-4F48-643F-19D2655E7928}"/>
              </a:ext>
            </a:extLst>
          </p:cNvPr>
          <p:cNvSpPr>
            <a:spLocks noGrp="1"/>
          </p:cNvSpPr>
          <p:nvPr>
            <p:ph idx="1"/>
          </p:nvPr>
        </p:nvSpPr>
        <p:spPr>
          <a:xfrm>
            <a:off x="1224501" y="515389"/>
            <a:ext cx="9822910" cy="5960226"/>
          </a:xfrm>
        </p:spPr>
        <p:txBody>
          <a:bodyPr/>
          <a:lstStyle/>
          <a:p>
            <a:pPr marL="0" indent="0">
              <a:buNone/>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13) Run </a:t>
            </a:r>
            <a:r>
              <a:rPr lang="en-IN" sz="1400" dirty="0">
                <a:solidFill>
                  <a:srgbClr val="C00000"/>
                </a:solidFill>
                <a:latin typeface="Calibri" panose="020F0502020204030204" pitchFamily="34" charset="0"/>
                <a:ea typeface="Calibri" panose="020F0502020204030204" pitchFamily="34" charset="0"/>
                <a:cs typeface="Calibri" panose="020F0502020204030204" pitchFamily="34" charset="0"/>
              </a:rPr>
              <a:t>kubectl get secret –namespace &lt;name of namespace&gt; prometheus-grafana –o yaml </a:t>
            </a: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command to check the encoded username and password for logging into Grafana dashboard.</a:t>
            </a:r>
            <a:endParaRPr lang="en-IN" sz="1400" cap="none"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CFF32072-3577-A32E-1C34-4F8C8E370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826" y="1276163"/>
            <a:ext cx="8390347" cy="4305673"/>
          </a:xfrm>
          <a:prstGeom prst="rect">
            <a:avLst/>
          </a:prstGeom>
        </p:spPr>
      </p:pic>
    </p:spTree>
    <p:extLst>
      <p:ext uri="{BB962C8B-B14F-4D97-AF65-F5344CB8AC3E}">
        <p14:creationId xmlns:p14="http://schemas.microsoft.com/office/powerpoint/2010/main" val="1696537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152</TotalTime>
  <Words>519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Algerian</vt:lpstr>
      <vt:lpstr>Arial</vt:lpstr>
      <vt:lpstr>Calibri</vt:lpstr>
      <vt:lpstr>Calibri Light</vt:lpstr>
      <vt:lpstr>Tw Cen MT</vt:lpstr>
      <vt:lpstr>Office Theme</vt:lpstr>
      <vt:lpstr>Circuit</vt:lpstr>
      <vt:lpstr>Setting up Prometheus and Grafana into the Kubernetes Cluster</vt:lpstr>
      <vt:lpstr> </vt:lpstr>
      <vt:lpstr> </vt:lpstr>
      <vt:lpstr> </vt:lpstr>
      <vt:lpstr> </vt:lpstr>
      <vt:lpstr> </vt:lpstr>
      <vt:lpstr> </vt:lpstr>
      <vt:lpstr> </vt:lpstr>
      <vt:lpstr> </vt:lpstr>
      <vt:lpstr> </vt:lpstr>
      <vt:lpstr> </vt:lpstr>
      <vt:lpstr>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Prometheus and Grafana into the Kubernetes Cluster</dc:title>
  <dc:creator>Bhabajyoti Kalita</dc:creator>
  <cp:lastModifiedBy>Bhabajyoti Kalita</cp:lastModifiedBy>
  <cp:revision>6</cp:revision>
  <dcterms:created xsi:type="dcterms:W3CDTF">2022-06-29T16:01:48Z</dcterms:created>
  <dcterms:modified xsi:type="dcterms:W3CDTF">2022-06-29T18:34:47Z</dcterms:modified>
</cp:coreProperties>
</file>