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8" r:id="rId2"/>
    <p:sldId id="267" r:id="rId3"/>
    <p:sldId id="259" r:id="rId4"/>
    <p:sldId id="261" r:id="rId5"/>
    <p:sldId id="262" r:id="rId6"/>
    <p:sldId id="263" r:id="rId7"/>
    <p:sldId id="264" r:id="rId8"/>
    <p:sldId id="265" r:id="rId9"/>
    <p:sldId id="260" r:id="rId10"/>
    <p:sldId id="266"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39" autoAdjust="0"/>
  </p:normalViewPr>
  <p:slideViewPr>
    <p:cSldViewPr snapToGrid="0">
      <p:cViewPr>
        <p:scale>
          <a:sx n="66" d="100"/>
          <a:sy n="66" d="100"/>
        </p:scale>
        <p:origin x="90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81063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6738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F9DB6-AFF8-4751-B2C5-5A246A7314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001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35059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F9DB6-AFF8-4751-B2C5-5A246A7314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5865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3008863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292684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240077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67511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FDF10C-5E44-40F7-B335-3810238090FC}"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36550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69936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FDF10C-5E44-40F7-B335-3810238090FC}"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7054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DF10C-5E44-40F7-B335-3810238090FC}"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279102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DF10C-5E44-40F7-B335-3810238090FC}"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195915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419724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FDF10C-5E44-40F7-B335-3810238090FC}"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65F9DB6-AFF8-4751-B2C5-5A246A7314C5}" type="slidenum">
              <a:rPr lang="en-US" smtClean="0"/>
              <a:t>‹#›</a:t>
            </a:fld>
            <a:endParaRPr lang="en-US"/>
          </a:p>
        </p:txBody>
      </p:sp>
    </p:spTree>
    <p:extLst>
      <p:ext uri="{BB962C8B-B14F-4D97-AF65-F5344CB8AC3E}">
        <p14:creationId xmlns:p14="http://schemas.microsoft.com/office/powerpoint/2010/main" val="346134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FDF10C-5E44-40F7-B335-3810238090FC}" type="datetimeFigureOut">
              <a:rPr lang="en-US" smtClean="0"/>
              <a:t>7/9/2023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65F9DB6-AFF8-4751-B2C5-5A246A7314C5}" type="slidenum">
              <a:rPr lang="en-US" smtClean="0"/>
              <a:t>‹#›</a:t>
            </a:fld>
            <a:endParaRPr lang="en-US"/>
          </a:p>
        </p:txBody>
      </p:sp>
    </p:spTree>
    <p:extLst>
      <p:ext uri="{BB962C8B-B14F-4D97-AF65-F5344CB8AC3E}">
        <p14:creationId xmlns:p14="http://schemas.microsoft.com/office/powerpoint/2010/main" val="19592816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1673" y="663160"/>
            <a:ext cx="9903854" cy="923330"/>
          </a:xfrm>
          <a:prstGeom prst="rect">
            <a:avLst/>
          </a:prstGeom>
          <a:noFill/>
        </p:spPr>
        <p:txBody>
          <a:bodyPr wrap="square" rtlCol="0">
            <a:spAutoFit/>
          </a:bodyPr>
          <a:lstStyle/>
          <a:p>
            <a:pPr algn="ctr"/>
            <a:r>
              <a:rPr lang="en-US" sz="5400" b="1" dirty="0" smtClean="0">
                <a:latin typeface="Times New Roman" panose="02020603050405020304" pitchFamily="18" charset="0"/>
                <a:cs typeface="Times New Roman" panose="02020603050405020304" pitchFamily="18" charset="0"/>
              </a:rPr>
              <a:t>Presentation on Revision-3</a:t>
            </a:r>
            <a:endParaRPr lang="en-US" sz="5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87380" y="1871320"/>
            <a:ext cx="11204620" cy="5386090"/>
          </a:xfrm>
          <a:prstGeom prst="rect">
            <a:avLst/>
          </a:prstGeom>
          <a:noFill/>
        </p:spPr>
        <p:txBody>
          <a:bodyPr wrap="square" rtlCol="0">
            <a:spAutoFit/>
          </a:bodyPr>
          <a:lstStyle/>
          <a:p>
            <a:pPr marL="457200" indent="-457200" algn="just" fontAlgn="base">
              <a:buFont typeface="+mj-lt"/>
              <a:buAutoNum type="arabicPeriod"/>
            </a:pPr>
            <a:r>
              <a:rPr lang="en-US" sz="2200" dirty="0">
                <a:latin typeface="Times New Roman" panose="02020603050405020304" pitchFamily="18" charset="0"/>
                <a:cs typeface="Times New Roman" panose="02020603050405020304" pitchFamily="18" charset="0"/>
              </a:rPr>
              <a:t>Explain the concept of Gantt chart with every component and give an appropriate example.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200" dirty="0" smtClean="0">
                <a:latin typeface="Times New Roman" panose="02020603050405020304" pitchFamily="18" charset="0"/>
                <a:cs typeface="Times New Roman" panose="02020603050405020304" pitchFamily="18" charset="0"/>
              </a:rPr>
              <a:t>   One </a:t>
            </a:r>
            <a:r>
              <a:rPr lang="en-US" sz="2200" dirty="0">
                <a:latin typeface="Times New Roman" panose="02020603050405020304" pitchFamily="18" charset="0"/>
                <a:cs typeface="Times New Roman" panose="02020603050405020304" pitchFamily="18" charset="0"/>
              </a:rPr>
              <a:t>of the team members did not agree with the suggestion to conduct a feasibility study. Discuss the importance of feasibility study to the project.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200" dirty="0" smtClean="0">
                <a:latin typeface="Times New Roman" panose="02020603050405020304" pitchFamily="18" charset="0"/>
                <a:cs typeface="Times New Roman" panose="02020603050405020304" pitchFamily="18" charset="0"/>
              </a:rPr>
              <a:t>    In </a:t>
            </a:r>
            <a:r>
              <a:rPr lang="en-US" sz="2200" dirty="0">
                <a:latin typeface="Times New Roman" panose="02020603050405020304" pitchFamily="18" charset="0"/>
                <a:cs typeface="Times New Roman" panose="02020603050405020304" pitchFamily="18" charset="0"/>
              </a:rPr>
              <a:t>the operational feasibility your team member suggested to use pieces framework. Discuss the pieces </a:t>
            </a:r>
            <a:r>
              <a:rPr lang="en-US" sz="2200" dirty="0" smtClean="0">
                <a:latin typeface="Times New Roman" panose="02020603050405020304" pitchFamily="18" charset="0"/>
                <a:cs typeface="Times New Roman" panose="02020603050405020304" pitchFamily="18" charset="0"/>
              </a:rPr>
              <a:t>       framework</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team leader has asked you to provide details of the cost classification which needs to be considered for this project. Explain and least one example for each cost classification that are related to the project and mention their significance  </a:t>
            </a:r>
          </a:p>
          <a:p>
            <a:pPr marL="457200" indent="-457200" algn="just" fontAlgn="base">
              <a:buFont typeface="+mj-lt"/>
              <a:buAutoNum type="alphaLcParenR"/>
            </a:pPr>
            <a:r>
              <a:rPr lang="en-US" sz="2200" dirty="0">
                <a:latin typeface="Times New Roman" panose="02020603050405020304" pitchFamily="18" charset="0"/>
                <a:cs typeface="Times New Roman" panose="02020603050405020304" pitchFamily="18" charset="0"/>
              </a:rPr>
              <a:t>Development cost and operational cost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lphaLcParenR"/>
            </a:pPr>
            <a:r>
              <a:rPr lang="en-US" sz="2200" dirty="0" smtClean="0">
                <a:latin typeface="Times New Roman" panose="02020603050405020304" pitchFamily="18" charset="0"/>
                <a:cs typeface="Times New Roman" panose="02020603050405020304" pitchFamily="18" charset="0"/>
              </a:rPr>
              <a:t>Tangible </a:t>
            </a:r>
            <a:r>
              <a:rPr lang="en-US" sz="2200" dirty="0">
                <a:latin typeface="Times New Roman" panose="02020603050405020304" pitchFamily="18" charset="0"/>
                <a:cs typeface="Times New Roman" panose="02020603050405020304" pitchFamily="18" charset="0"/>
              </a:rPr>
              <a:t>and intangible cost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lphaLcParenR"/>
            </a:pPr>
            <a:r>
              <a:rPr lang="en-US" sz="2200" dirty="0" smtClean="0">
                <a:latin typeface="Times New Roman" panose="02020603050405020304" pitchFamily="18" charset="0"/>
                <a:cs typeface="Times New Roman" panose="02020603050405020304" pitchFamily="18" charset="0"/>
              </a:rPr>
              <a:t>Direct </a:t>
            </a:r>
            <a:r>
              <a:rPr lang="en-US" sz="2200" dirty="0">
                <a:latin typeface="Times New Roman" panose="02020603050405020304" pitchFamily="18" charset="0"/>
                <a:cs typeface="Times New Roman" panose="02020603050405020304" pitchFamily="18" charset="0"/>
              </a:rPr>
              <a:t>and indirect cost  </a:t>
            </a:r>
            <a:endParaRPr lang="en-US" sz="2200" dirty="0" smtClean="0">
              <a:latin typeface="Times New Roman" panose="02020603050405020304" pitchFamily="18" charset="0"/>
              <a:cs typeface="Times New Roman" panose="02020603050405020304" pitchFamily="18" charset="0"/>
            </a:endParaRPr>
          </a:p>
          <a:p>
            <a:pPr marL="457200" indent="-457200" algn="just" fontAlgn="base">
              <a:buFont typeface="+mj-lt"/>
              <a:buAutoNum type="alphaLcParenR"/>
            </a:pPr>
            <a:r>
              <a:rPr lang="en-US" sz="2200" dirty="0" smtClean="0">
                <a:latin typeface="Times New Roman" panose="02020603050405020304" pitchFamily="18" charset="0"/>
                <a:cs typeface="Times New Roman" panose="02020603050405020304" pitchFamily="18" charset="0"/>
              </a:rPr>
              <a:t>Fixed </a:t>
            </a:r>
            <a:r>
              <a:rPr lang="en-US" sz="2200" dirty="0">
                <a:latin typeface="Times New Roman" panose="02020603050405020304" pitchFamily="18" charset="0"/>
                <a:cs typeface="Times New Roman" panose="02020603050405020304" pitchFamily="18" charset="0"/>
              </a:rPr>
              <a:t>and variable cost  </a:t>
            </a:r>
          </a:p>
          <a:p>
            <a:pPr algn="just" fontAlgn="base"/>
            <a:r>
              <a:rPr lang="en-US" sz="2200" dirty="0">
                <a:latin typeface="Times New Roman" panose="02020603050405020304" pitchFamily="18" charset="0"/>
                <a:cs typeface="Times New Roman" panose="02020603050405020304" pitchFamily="18" charset="0"/>
              </a:rPr>
              <a:t> </a:t>
            </a:r>
          </a:p>
          <a:p>
            <a:pPr algn="just" fontAlgn="base"/>
            <a:r>
              <a:rPr lang="en-US" sz="2200" dirty="0" smtClean="0">
                <a:latin typeface="Times New Roman" panose="02020603050405020304" pitchFamily="18" charset="0"/>
                <a:cs typeface="Times New Roman" panose="02020603050405020304" pitchFamily="18" charset="0"/>
              </a:rPr>
              <a:t>5.     Highlight </a:t>
            </a:r>
            <a:r>
              <a:rPr lang="en-US" sz="2200" dirty="0">
                <a:latin typeface="Times New Roman" panose="02020603050405020304" pitchFamily="18" charset="0"/>
                <a:cs typeface="Times New Roman" panose="02020603050405020304" pitchFamily="18" charset="0"/>
              </a:rPr>
              <a:t>the input/output design principles that can be used in user interface formulation. </a:t>
            </a:r>
          </a:p>
          <a:p>
            <a:pPr algn="just" fontAlgn="base"/>
            <a:r>
              <a:rPr lang="en-US" dirty="0"/>
              <a:t> </a:t>
            </a:r>
          </a:p>
          <a:p>
            <a:endParaRPr lang="en-US" dirty="0"/>
          </a:p>
        </p:txBody>
      </p:sp>
    </p:spTree>
    <p:extLst>
      <p:ext uri="{BB962C8B-B14F-4D97-AF65-F5344CB8AC3E}">
        <p14:creationId xmlns:p14="http://schemas.microsoft.com/office/powerpoint/2010/main" val="244481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3184" y="139865"/>
            <a:ext cx="9351818" cy="674030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Direct Cost:</a:t>
            </a:r>
          </a:p>
          <a:p>
            <a:endParaRPr lang="en-US" sz="2400" b="1"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Definition: Costs that can be associated with the development of a specific system.</a:t>
            </a:r>
          </a:p>
          <a:p>
            <a:pPr lvl="1"/>
            <a:r>
              <a:rPr lang="en-US" sz="2400" dirty="0" smtClean="0">
                <a:latin typeface="Times New Roman" panose="02020603050405020304" pitchFamily="18" charset="0"/>
                <a:cs typeface="Times New Roman" panose="02020603050405020304" pitchFamily="18" charset="0"/>
              </a:rPr>
              <a:t>Example: Salaries of project team members, purchase of hardware.</a:t>
            </a:r>
          </a:p>
          <a:p>
            <a:pPr lvl="1"/>
            <a:r>
              <a:rPr lang="en-US" sz="2400" dirty="0" smtClean="0">
                <a:latin typeface="Times New Roman" panose="02020603050405020304" pitchFamily="18" charset="0"/>
                <a:cs typeface="Times New Roman" panose="02020603050405020304" pitchFamily="18" charset="0"/>
              </a:rPr>
              <a:t>Significance: Direct costs are directly linked to the project activities and can be specifically assigned to the system development process. They play a key role in budgeting and resource allocation decisions.</a:t>
            </a:r>
          </a:p>
          <a:p>
            <a:pPr lvl="1"/>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Indirect Cost:</a:t>
            </a:r>
          </a:p>
          <a:p>
            <a:pPr lvl="1"/>
            <a:r>
              <a:rPr lang="en-US" sz="2400" dirty="0" smtClean="0">
                <a:latin typeface="Times New Roman" panose="02020603050405020304" pitchFamily="18" charset="0"/>
                <a:cs typeface="Times New Roman" panose="02020603050405020304" pitchFamily="18" charset="0"/>
              </a:rPr>
              <a:t>Definition: Overhead expenses or costs that cannot be attributed directly to the development of a specific system.</a:t>
            </a:r>
          </a:p>
          <a:p>
            <a:pPr lvl="1"/>
            <a:r>
              <a:rPr lang="en-US" sz="2400" dirty="0" smtClean="0">
                <a:latin typeface="Times New Roman" panose="02020603050405020304" pitchFamily="18" charset="0"/>
                <a:cs typeface="Times New Roman" panose="02020603050405020304" pitchFamily="18" charset="0"/>
              </a:rPr>
              <a:t>Example: Salaries of network administrators, copy machine rentals, insurance expenses.</a:t>
            </a:r>
          </a:p>
          <a:p>
            <a:pPr lvl="1"/>
            <a:r>
              <a:rPr lang="en-US" sz="2400" dirty="0" smtClean="0">
                <a:latin typeface="Times New Roman" panose="02020603050405020304" pitchFamily="18" charset="0"/>
                <a:cs typeface="Times New Roman" panose="02020603050405020304" pitchFamily="18" charset="0"/>
              </a:rPr>
              <a:t>Significance: Indirect costs are necessary to support the overall system development process and its operation. They contribute to the overall project cost but are not directly tied to a specific system development activity.</a:t>
            </a:r>
          </a:p>
        </p:txBody>
      </p:sp>
    </p:spTree>
    <p:extLst>
      <p:ext uri="{BB962C8B-B14F-4D97-AF65-F5344CB8AC3E}">
        <p14:creationId xmlns:p14="http://schemas.microsoft.com/office/powerpoint/2010/main" val="268093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543" y="348343"/>
            <a:ext cx="9564914" cy="655564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Fixed Cost:</a:t>
            </a:r>
          </a:p>
          <a:p>
            <a:endParaRPr lang="en-US" sz="2400" b="1" dirty="0" smtClean="0">
              <a:latin typeface="Times New Roman" panose="02020603050405020304" pitchFamily="18" charset="0"/>
              <a:cs typeface="Times New Roman" panose="02020603050405020304" pitchFamily="18" charset="0"/>
            </a:endParaRPr>
          </a:p>
          <a:p>
            <a:pPr lvl="1" algn="just"/>
            <a:r>
              <a:rPr lang="en-US" sz="2400" b="1" dirty="0" smtClean="0">
                <a:latin typeface="Times New Roman" panose="02020603050405020304" pitchFamily="18" charset="0"/>
                <a:cs typeface="Times New Roman" panose="02020603050405020304" pitchFamily="18" charset="0"/>
              </a:rPr>
              <a:t>Definition: </a:t>
            </a:r>
            <a:r>
              <a:rPr lang="en-US" sz="2400" dirty="0" smtClean="0">
                <a:latin typeface="Times New Roman" panose="02020603050405020304" pitchFamily="18" charset="0"/>
                <a:cs typeface="Times New Roman" panose="02020603050405020304" pitchFamily="18" charset="0"/>
              </a:rPr>
              <a:t>Costs that are relatively constant and do not depend on the level of activity or effort.</a:t>
            </a:r>
          </a:p>
          <a:p>
            <a:pPr lvl="1" algn="just"/>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Salaries, hardware rentals.</a:t>
            </a:r>
          </a:p>
          <a:p>
            <a:pPr lvl="1" algn="just"/>
            <a:r>
              <a:rPr lang="en-US" sz="2400" b="1" dirty="0" smtClean="0">
                <a:latin typeface="Times New Roman" panose="02020603050405020304" pitchFamily="18" charset="0"/>
                <a:cs typeface="Times New Roman" panose="02020603050405020304" pitchFamily="18" charset="0"/>
              </a:rPr>
              <a:t>Significance</a:t>
            </a:r>
            <a:r>
              <a:rPr lang="en-US" sz="2400" dirty="0" smtClean="0">
                <a:latin typeface="Times New Roman" panose="02020603050405020304" pitchFamily="18" charset="0"/>
                <a:cs typeface="Times New Roman" panose="02020603050405020304" pitchFamily="18" charset="0"/>
              </a:rPr>
              <a:t>: Fixed costs remain stable regardless of the project's scale or the level of activity. They provide a baseline for budgeting and financial planning.</a:t>
            </a:r>
          </a:p>
          <a:p>
            <a:pPr lvl="1"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Variable Cost:</a:t>
            </a:r>
          </a:p>
          <a:p>
            <a:pPr lvl="1" algn="just"/>
            <a:r>
              <a:rPr lang="en-US" sz="2400" b="1" dirty="0" smtClean="0">
                <a:latin typeface="Times New Roman" panose="02020603050405020304" pitchFamily="18" charset="0"/>
                <a:cs typeface="Times New Roman" panose="02020603050405020304" pitchFamily="18" charset="0"/>
              </a:rPr>
              <a:t>Definition</a:t>
            </a:r>
            <a:r>
              <a:rPr lang="en-US" sz="2400" dirty="0" smtClean="0">
                <a:latin typeface="Times New Roman" panose="02020603050405020304" pitchFamily="18" charset="0"/>
                <a:cs typeface="Times New Roman" panose="02020603050405020304" pitchFamily="18" charset="0"/>
              </a:rPr>
              <a:t>: Costs that vary depending on the level of activity.</a:t>
            </a:r>
          </a:p>
          <a:p>
            <a:pPr lvl="1" algn="just"/>
            <a:r>
              <a:rPr lang="en-US" sz="2400" b="1" dirty="0" smtClean="0">
                <a:latin typeface="Times New Roman" panose="02020603050405020304" pitchFamily="18" charset="0"/>
                <a:cs typeface="Times New Roman" panose="02020603050405020304" pitchFamily="18" charset="0"/>
              </a:rPr>
              <a:t>Example: </a:t>
            </a:r>
            <a:r>
              <a:rPr lang="en-US" sz="2400" dirty="0" smtClean="0">
                <a:latin typeface="Times New Roman" panose="02020603050405020304" pitchFamily="18" charset="0"/>
                <a:cs typeface="Times New Roman" panose="02020603050405020304" pitchFamily="18" charset="0"/>
              </a:rPr>
              <a:t>Printer paper, supplies, telephone line charges.</a:t>
            </a:r>
          </a:p>
          <a:p>
            <a:pPr lvl="1" algn="just"/>
            <a:r>
              <a:rPr lang="en-US" sz="2400" b="1" dirty="0" smtClean="0">
                <a:latin typeface="Times New Roman" panose="02020603050405020304" pitchFamily="18" charset="0"/>
                <a:cs typeface="Times New Roman" panose="02020603050405020304" pitchFamily="18" charset="0"/>
              </a:rPr>
              <a:t>Significance</a:t>
            </a:r>
            <a:r>
              <a:rPr lang="en-US" sz="2400" dirty="0" smtClean="0">
                <a:latin typeface="Times New Roman" panose="02020603050405020304" pitchFamily="18" charset="0"/>
                <a:cs typeface="Times New Roman" panose="02020603050405020304" pitchFamily="18" charset="0"/>
              </a:rPr>
              <a:t>: Variable costs fluctuate with the project's activities and can increase or decrease based on the level of effort, usage, or resource consumption. They need to be closely monitored and managed to control project expenses.</a:t>
            </a:r>
          </a:p>
          <a:p>
            <a:endParaRPr lang="en-US" dirty="0" smtClean="0"/>
          </a:p>
          <a:p>
            <a:endParaRPr lang="en-US" dirty="0"/>
          </a:p>
        </p:txBody>
      </p:sp>
    </p:spTree>
    <p:extLst>
      <p:ext uri="{BB962C8B-B14F-4D97-AF65-F5344CB8AC3E}">
        <p14:creationId xmlns:p14="http://schemas.microsoft.com/office/powerpoint/2010/main" val="214501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8515" y="377371"/>
            <a:ext cx="10653486" cy="655564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Input Design Principles for User Interface Formulation</a:t>
            </a:r>
            <a:r>
              <a:rPr lang="en-US" sz="3600" dirty="0" smtClean="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Ease of Use</a:t>
            </a:r>
            <a:r>
              <a:rPr lang="en-US" sz="2200" dirty="0">
                <a:latin typeface="Times New Roman" panose="02020603050405020304" pitchFamily="18" charset="0"/>
                <a:cs typeface="Times New Roman" panose="02020603050405020304" pitchFamily="18" charset="0"/>
              </a:rPr>
              <a:t>: Design the interface to be intuitive, user-friendly, and easy to navigate. Minimize complexity and provide clear instructions to guide users.</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Effectiveness: </a:t>
            </a:r>
            <a:r>
              <a:rPr lang="en-US" sz="2200" dirty="0">
                <a:latin typeface="Times New Roman" panose="02020603050405020304" pitchFamily="18" charset="0"/>
                <a:cs typeface="Times New Roman" panose="02020603050405020304" pitchFamily="18" charset="0"/>
              </a:rPr>
              <a:t>Ensure that the interface enables users to accomplish their tasks efficiently and effectively. Design features and interactions that support users in achieving their goals.</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Accuracy: </a:t>
            </a:r>
            <a:r>
              <a:rPr lang="en-US" sz="2200" dirty="0">
                <a:latin typeface="Times New Roman" panose="02020603050405020304" pitchFamily="18" charset="0"/>
                <a:cs typeface="Times New Roman" panose="02020603050405020304" pitchFamily="18" charset="0"/>
              </a:rPr>
              <a:t>Design the interface to facilitate accurate input by providing validation and error-checking mechanisms. Provide feedback to users to prevent and correct errors.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Attractiveness: Make the interface visually appealing and engaging to enhance user experience. Use appropriate colors, fonts, and graphics to create an aesthetically pleasing design.</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Simplicity: </a:t>
            </a:r>
            <a:r>
              <a:rPr lang="en-US" sz="2200" dirty="0">
                <a:latin typeface="Times New Roman" panose="02020603050405020304" pitchFamily="18" charset="0"/>
                <a:cs typeface="Times New Roman" panose="02020603050405020304" pitchFamily="18" charset="0"/>
              </a:rPr>
              <a:t>Keep the interface simple and uncluttered. Avoid unnecessary elements and complexity that can confuse users. Use a minimalist approach to streamline the design.</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Consistency: </a:t>
            </a:r>
            <a:r>
              <a:rPr lang="en-US" sz="2200" dirty="0">
                <a:latin typeface="Times New Roman" panose="02020603050405020304" pitchFamily="18" charset="0"/>
                <a:cs typeface="Times New Roman" panose="02020603050405020304" pitchFamily="18" charset="0"/>
              </a:rPr>
              <a:t>Maintain consistency in the interface design throughout the application. Use consistent visual elements, terminology, and interaction patterns to create a cohesive user </a:t>
            </a:r>
            <a:r>
              <a:rPr lang="en-US" sz="2200" dirty="0" smtClean="0">
                <a:latin typeface="Times New Roman" panose="02020603050405020304" pitchFamily="18" charset="0"/>
                <a:cs typeface="Times New Roman" panose="02020603050405020304" pitchFamily="18" charset="0"/>
              </a:rPr>
              <a:t>experience.</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86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8743" y="348343"/>
            <a:ext cx="9652000" cy="6401753"/>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 Design Principles</a:t>
            </a:r>
            <a:r>
              <a:rPr lang="en-US" sz="3600" b="1" dirty="0" smtClean="0">
                <a:latin typeface="Times New Roman" panose="02020603050405020304" pitchFamily="18" charset="0"/>
                <a:cs typeface="Times New Roman" panose="02020603050405020304" pitchFamily="18" charset="0"/>
              </a:rPr>
              <a:t>:</a:t>
            </a:r>
          </a:p>
          <a:p>
            <a:endParaRPr lang="en-US" sz="3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Involvement: </a:t>
            </a:r>
            <a:r>
              <a:rPr lang="en-US" sz="2000" dirty="0">
                <a:latin typeface="Times New Roman" panose="02020603050405020304" pitchFamily="18" charset="0"/>
                <a:cs typeface="Times New Roman" panose="02020603050405020304" pitchFamily="18" charset="0"/>
              </a:rPr>
              <a:t>Involve users in the design process to understand their information needs and preferences. Gather user feedback and iterate on the output design based on their input.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Meaningfulness: </a:t>
            </a:r>
            <a:r>
              <a:rPr lang="en-US" sz="2000" dirty="0">
                <a:latin typeface="Times New Roman" panose="02020603050405020304" pitchFamily="18" charset="0"/>
                <a:cs typeface="Times New Roman" panose="02020603050405020304" pitchFamily="18" charset="0"/>
              </a:rPr>
              <a:t>Design the output to provide relevant and meaningful information to the users. Present the data in a format that is easy to understand and interpret.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Quantity: </a:t>
            </a:r>
            <a:r>
              <a:rPr lang="en-US" sz="2000" dirty="0">
                <a:latin typeface="Times New Roman" panose="02020603050405020304" pitchFamily="18" charset="0"/>
                <a:cs typeface="Times New Roman" panose="02020603050405020304" pitchFamily="18" charset="0"/>
              </a:rPr>
              <a:t>Provide the appropriate amount of output information, avoiding information overload or insufficient information. Balance the level of detail to match the users' needs and context.</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Distribution</a:t>
            </a:r>
            <a:r>
              <a:rPr lang="en-US" sz="2000" dirty="0">
                <a:latin typeface="Times New Roman" panose="02020603050405020304" pitchFamily="18" charset="0"/>
                <a:cs typeface="Times New Roman" panose="02020603050405020304" pitchFamily="18" charset="0"/>
              </a:rPr>
              <a:t>: Consider how the output will be distributed to the users. Ensure compatibility with different devices and mediums (e.g., print, digital, mobile) to accommodate user preferences and accessibility.</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Timeliness: </a:t>
            </a:r>
            <a:r>
              <a:rPr lang="en-US" sz="2000" dirty="0">
                <a:latin typeface="Times New Roman" panose="02020603050405020304" pitchFamily="18" charset="0"/>
                <a:cs typeface="Times New Roman" panose="02020603050405020304" pitchFamily="18" charset="0"/>
              </a:rPr>
              <a:t>Deliver the output in a timely manner, aligning with the users' expectations and requirements. Minimize delays and ensure that the output is available when needed.</a:t>
            </a: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Effective Method: </a:t>
            </a:r>
            <a:r>
              <a:rPr lang="en-US" sz="2000" dirty="0">
                <a:latin typeface="Times New Roman" panose="02020603050405020304" pitchFamily="18" charset="0"/>
                <a:cs typeface="Times New Roman" panose="02020603050405020304" pitchFamily="18" charset="0"/>
              </a:rPr>
              <a:t>Choose the most effective output method based on the users' preferences and the nature of the information. Consider factors such as readability, presentation format (tables, charts, graphs), and interactivity.</a:t>
            </a:r>
          </a:p>
          <a:p>
            <a:endParaRPr lang="en-US" dirty="0"/>
          </a:p>
        </p:txBody>
      </p:sp>
    </p:spTree>
    <p:extLst>
      <p:ext uri="{BB962C8B-B14F-4D97-AF65-F5344CB8AC3E}">
        <p14:creationId xmlns:p14="http://schemas.microsoft.com/office/powerpoint/2010/main" val="372204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7485" y="2801256"/>
            <a:ext cx="5965371"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Thank you !</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84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3955" y="1262130"/>
            <a:ext cx="7147775" cy="4308872"/>
          </a:xfrm>
          <a:prstGeom prst="rect">
            <a:avLst/>
          </a:prstGeom>
          <a:noFill/>
        </p:spPr>
        <p:txBody>
          <a:bodyPr wrap="square" rtlCol="0">
            <a:spAutoFit/>
          </a:bodyPr>
          <a:lstStyle/>
          <a:p>
            <a:pPr marL="285750" indent="-285750">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Gantt chart is a type of bar chart that illustrates a project schedule.</a:t>
            </a:r>
          </a:p>
          <a:p>
            <a:pPr marL="285750" indent="-285750">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A project management tool commonly used to schedule task .</a:t>
            </a:r>
          </a:p>
          <a:p>
            <a:pPr marL="285750" indent="-285750">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Name after its inventor , Henry Gantt</a:t>
            </a:r>
          </a:p>
          <a:p>
            <a:pPr marL="285750" indent="-285750">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It is one of the most useful ways to show activities (task or events)displayed against time.</a:t>
            </a:r>
          </a:p>
          <a:p>
            <a:endParaRPr lang="en-US" dirty="0"/>
          </a:p>
        </p:txBody>
      </p:sp>
    </p:spTree>
    <p:extLst>
      <p:ext uri="{BB962C8B-B14F-4D97-AF65-F5344CB8AC3E}">
        <p14:creationId xmlns:p14="http://schemas.microsoft.com/office/powerpoint/2010/main" val="10741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9255" y="360930"/>
            <a:ext cx="10200068" cy="286232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It is a chart on which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Each task/activity is represented by a bar.</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position of the each bar reflects the start time and end time of the task/ activity.</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length of each bar represents the relative length(duration)of the task/activity.</a:t>
            </a:r>
          </a:p>
          <a:p>
            <a:pPr marL="285750" indent="-285750">
              <a:buFont typeface="Wingdings" panose="05000000000000000000" pitchFamily="2" charset="2"/>
              <a:buChar char="v"/>
            </a:pPr>
            <a:endParaRPr lang="en-US" dirty="0" smtClean="0"/>
          </a:p>
          <a:p>
            <a:r>
              <a:rPr lang="en-US" dirty="0"/>
              <a:t>.</a:t>
            </a:r>
          </a:p>
        </p:txBody>
      </p:sp>
      <p:graphicFrame>
        <p:nvGraphicFramePr>
          <p:cNvPr id="3" name="Table 2"/>
          <p:cNvGraphicFramePr>
            <a:graphicFrameLocks noGrp="1"/>
          </p:cNvGraphicFramePr>
          <p:nvPr>
            <p:extLst>
              <p:ext uri="{D42A27DB-BD31-4B8C-83A1-F6EECF244321}">
                <p14:modId xmlns:p14="http://schemas.microsoft.com/office/powerpoint/2010/main" val="3647359924"/>
              </p:ext>
            </p:extLst>
          </p:nvPr>
        </p:nvGraphicFramePr>
        <p:xfrm>
          <a:off x="2318391" y="3223252"/>
          <a:ext cx="9205952" cy="3122501"/>
        </p:xfrm>
        <a:graphic>
          <a:graphicData uri="http://schemas.openxmlformats.org/drawingml/2006/table">
            <a:tbl>
              <a:tblPr firstRow="1" bandRow="1">
                <a:tableStyleId>{5C22544A-7EE6-4342-B048-85BDC9FD1C3A}</a:tableStyleId>
              </a:tblPr>
              <a:tblGrid>
                <a:gridCol w="1109786"/>
                <a:gridCol w="3861379"/>
                <a:gridCol w="1371070"/>
                <a:gridCol w="2863717"/>
              </a:tblGrid>
              <a:tr h="578041">
                <a:tc>
                  <a:txBody>
                    <a:bodyPr/>
                    <a:lstStyle/>
                    <a:p>
                      <a:pPr marL="0" indent="0">
                        <a:buFont typeface="Wingdings" panose="05000000000000000000" pitchFamily="2" charset="2"/>
                        <a:buNone/>
                      </a:pPr>
                      <a:r>
                        <a:rPr lang="en-US" sz="1600" dirty="0" smtClean="0">
                          <a:latin typeface="Times New Roman" panose="02020603050405020304" pitchFamily="18" charset="0"/>
                          <a:cs typeface="Times New Roman" panose="02020603050405020304" pitchFamily="18" charset="0"/>
                        </a:rPr>
                        <a:t>Serial</a:t>
                      </a:r>
                      <a:r>
                        <a:rPr lang="en-US" sz="1600" baseline="0" dirty="0" smtClean="0">
                          <a:latin typeface="Times New Roman" panose="02020603050405020304" pitchFamily="18" charset="0"/>
                          <a:cs typeface="Times New Roman" panose="02020603050405020304" pitchFamily="18" charset="0"/>
                        </a:rPr>
                        <a:t> no.</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Task/Activity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lt1"/>
                          </a:solidFill>
                          <a:effectLst/>
                          <a:latin typeface="Times New Roman" panose="02020603050405020304" pitchFamily="18" charset="0"/>
                          <a:ea typeface="+mn-ea"/>
                          <a:cs typeface="Times New Roman" panose="02020603050405020304" pitchFamily="18" charset="0"/>
                        </a:rPr>
                        <a:t>Duration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Immediate predecessors</a:t>
                      </a:r>
                      <a:endParaRPr lang="en-US" sz="1600" dirty="0">
                        <a:latin typeface="Times New Roman" panose="02020603050405020304" pitchFamily="18" charset="0"/>
                        <a:cs typeface="Times New Roman" panose="02020603050405020304" pitchFamily="18" charset="0"/>
                      </a:endParaRPr>
                    </a:p>
                  </a:txBody>
                  <a:tcPr/>
                </a:tc>
              </a:tr>
              <a:tr h="404629">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Gather requirements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5 days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r h="404629">
                <a:tc>
                  <a:txBody>
                    <a:bodyPr/>
                    <a:lstStyle/>
                    <a:p>
                      <a:r>
                        <a:rPr lang="en-US" sz="1600" dirty="0" smtClean="0">
                          <a:latin typeface="Times New Roman" panose="02020603050405020304" pitchFamily="18" charset="0"/>
                          <a:cs typeface="Times New Roman" panose="02020603050405020304" pitchFamily="18" charset="0"/>
                        </a:rPr>
                        <a:t>2.</a:t>
                      </a:r>
                    </a:p>
                    <a:p>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Create system architecture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7 days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r>
              <a:tr h="404629">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Design user interface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7 days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r>
              <a:tr h="578041">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Develop backend functionality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10 days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r>
              <a:tr h="578041">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 system testing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5</a:t>
                      </a:r>
                      <a:r>
                        <a:rPr lang="en-US" sz="16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days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3,4</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88316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1418" y="540327"/>
            <a:ext cx="9573491"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importance of a feasibility study can be summarized as follows: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Risk Assessment</a:t>
            </a:r>
            <a:r>
              <a:rPr lang="en-US" sz="2400" dirty="0">
                <a:latin typeface="Times New Roman" panose="02020603050405020304" pitchFamily="18" charset="0"/>
                <a:cs typeface="Times New Roman" panose="02020603050405020304" pitchFamily="18" charset="0"/>
              </a:rPr>
              <a:t>: Feasibility studies help identify potential risks and challenges associated with the project. By conducting a thorough assessment, organizations can mitigate risks early on and develop contingency plans, reducing the likelihood of project failure.</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Resource Allocation</a:t>
            </a:r>
            <a:r>
              <a:rPr lang="en-US" sz="2400" dirty="0">
                <a:latin typeface="Times New Roman" panose="02020603050405020304" pitchFamily="18" charset="0"/>
                <a:cs typeface="Times New Roman" panose="02020603050405020304" pitchFamily="18" charset="0"/>
              </a:rPr>
              <a:t>: Feasibility studies assess the required resources, such as financial, technical, and human resources, enabling effective allocation and planning. This ensures that resources are available when needed, preventing delays and cost overruns.</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Decision-Making: </a:t>
            </a:r>
            <a:r>
              <a:rPr lang="en-US" sz="2400" dirty="0">
                <a:latin typeface="Times New Roman" panose="02020603050405020304" pitchFamily="18" charset="0"/>
                <a:cs typeface="Times New Roman" panose="02020603050405020304" pitchFamily="18" charset="0"/>
              </a:rPr>
              <a:t>Feasibility studies provide valuable information and analysis that support decision-making. By evaluating the project's benefits, costs, and potential returns, stakeholders can make informed decisions about whether to proceed, modify, or abandon the project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3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3926" y="665018"/>
            <a:ext cx="9213273" cy="4985980"/>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Alignment with Organizational Objectives: </a:t>
            </a:r>
            <a:r>
              <a:rPr lang="en-US" sz="2000" dirty="0" smtClean="0">
                <a:latin typeface="Times New Roman" panose="02020603050405020304" pitchFamily="18" charset="0"/>
                <a:cs typeface="Times New Roman" panose="02020603050405020304" pitchFamily="18" charset="0"/>
              </a:rPr>
              <a:t>Feasibility studies assess how well the proposed project aligns with the organization's goals and objectives. This ensures that projects contribute to the strategic direction of the organization, enhancing overall success and value.</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Stakeholder Engagement</a:t>
            </a:r>
            <a:r>
              <a:rPr lang="en-US" sz="2000" dirty="0" smtClean="0">
                <a:latin typeface="Times New Roman" panose="02020603050405020304" pitchFamily="18" charset="0"/>
                <a:cs typeface="Times New Roman" panose="02020603050405020304" pitchFamily="18" charset="0"/>
              </a:rPr>
              <a:t>: Feasibility studies involve engaging key stakeholders and seeking their input and feedback. This collaborative approach builds consensus, manages expectations, and secures necessary support and buy-in from stakeholders, increasing the chances of project success.</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Realistic Planning: </a:t>
            </a:r>
            <a:r>
              <a:rPr lang="en-US" sz="2000" dirty="0" smtClean="0">
                <a:latin typeface="Times New Roman" panose="02020603050405020304" pitchFamily="18" charset="0"/>
                <a:cs typeface="Times New Roman" panose="02020603050405020304" pitchFamily="18" charset="0"/>
              </a:rPr>
              <a:t>Feasibility studies provide a realistic understanding of what can be achieved within the given constraints. This helps set clear project objectives, deliverables, and milestones, allowing for better planning and execution.</a:t>
            </a: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Financial Viability: </a:t>
            </a:r>
            <a:r>
              <a:rPr lang="en-US" sz="2000" dirty="0" smtClean="0">
                <a:latin typeface="Times New Roman" panose="02020603050405020304" pitchFamily="18" charset="0"/>
                <a:cs typeface="Times New Roman" panose="02020603050405020304" pitchFamily="18" charset="0"/>
              </a:rPr>
              <a:t>Feasibility studies assess the economic feasibility of a project, examining its potential profitability and return on investment. This ensures that resources are allocated to financially viable projects and helps secure funding and support.</a:t>
            </a:r>
          </a:p>
          <a:p>
            <a:endParaRPr lang="en-US" dirty="0"/>
          </a:p>
        </p:txBody>
      </p:sp>
    </p:spTree>
    <p:extLst>
      <p:ext uri="{BB962C8B-B14F-4D97-AF65-F5344CB8AC3E}">
        <p14:creationId xmlns:p14="http://schemas.microsoft.com/office/powerpoint/2010/main" val="87095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6105" y="0"/>
            <a:ext cx="7800109" cy="5056909"/>
          </a:xfrm>
          <a:prstGeom prst="rect">
            <a:avLst/>
          </a:prstGeom>
          <a:noFill/>
        </p:spPr>
        <p:txBody>
          <a:bodyPr wrap="square" rtlCol="0">
            <a:spAutoFit/>
          </a:bodyPr>
          <a:lstStyle/>
          <a:p>
            <a:endParaRPr lang="en-US" dirty="0"/>
          </a:p>
        </p:txBody>
      </p:sp>
      <p:sp>
        <p:nvSpPr>
          <p:cNvPr id="3" name="TextBox 2"/>
          <p:cNvSpPr txBox="1"/>
          <p:nvPr/>
        </p:nvSpPr>
        <p:spPr>
          <a:xfrm>
            <a:off x="2022763" y="1571501"/>
            <a:ext cx="9809019" cy="486287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Evaluates whether the current mode of operation provides adequate throughput and response time.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Considers the efficiency and effectiveness of the system in terms of speed, capacity, and performance metrics.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Determines if the system can handle the expected workload without significant delays or bottlenecks.</a:t>
            </a:r>
          </a:p>
          <a:p>
            <a:r>
              <a:rPr lang="en-US" sz="2000" b="1" dirty="0">
                <a:latin typeface="Times New Roman" panose="02020603050405020304" pitchFamily="18" charset="0"/>
                <a:cs typeface="Times New Roman" panose="02020603050405020304" pitchFamily="18" charset="0"/>
              </a:rPr>
              <a:t>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Assesses whether the current mode provides end users and managers with timely, pertinent, accurate, and well-formatted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Considers the availability, accessibility, and quality of information within the 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Examines if the system delivers the right information to the right stakeholders in a useful and meaningful way.</a:t>
            </a:r>
          </a:p>
          <a:p>
            <a:r>
              <a:rPr lang="en-US" sz="2000" b="1" dirty="0">
                <a:latin typeface="Times New Roman" panose="02020603050405020304" pitchFamily="18" charset="0"/>
                <a:cs typeface="Times New Roman" panose="02020603050405020304" pitchFamily="18" charset="0"/>
              </a:rPr>
              <a:t>Economy: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Determines if the current mode of operation provides cost-effective information services to the business.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Evaluates whether there is potential for reducing costs or increasing benefits by adopting an alternative solution or implementing changes.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Considers factors such as resource utilization, cost-efficiency, and return on investment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022763" y="0"/>
            <a:ext cx="9019309"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Pieces framework</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32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6618" y="346364"/>
            <a:ext cx="9836727" cy="6217087"/>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Control:</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Assesses whether the current mode of operation offers effective controls to protect against fraud and guarantee accuracy and security of data and information.</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Evaluates the system's ability to enforce access controls, prevent unauthorized activities, and ensure data integrity and confidentiality.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Considers compliance with legal and regulatory requirements related to data protection and security.</a:t>
            </a:r>
          </a:p>
          <a:p>
            <a:r>
              <a:rPr lang="en-US" sz="2000" b="1" dirty="0" smtClean="0">
                <a:latin typeface="Times New Roman" panose="02020603050405020304" pitchFamily="18" charset="0"/>
                <a:cs typeface="Times New Roman" panose="02020603050405020304" pitchFamily="18" charset="0"/>
              </a:rPr>
              <a:t>Efficiency: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Examines whether the current mode of operation makes maximum use of available resources, including people, time, and the flow of forms.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Considers the optimization of processes, workflows, and resource allocation to achieve efficient operations.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Evaluates if there are opportunities for streamlining activities, eliminating redundancies, and improving overall efficiency.</a:t>
            </a:r>
          </a:p>
          <a:p>
            <a:r>
              <a:rPr lang="en-US" sz="2000" b="1" dirty="0" smtClean="0">
                <a:latin typeface="Times New Roman" panose="02020603050405020304" pitchFamily="18" charset="0"/>
                <a:cs typeface="Times New Roman" panose="02020603050405020304" pitchFamily="18" charset="0"/>
              </a:rPr>
              <a:t>Services: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Considers whether the current mode of operation provides reliable service to users.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Assesses the system's uptime, availability, and stability.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Examines if the system is flexible and expandable to accommodate changing business needs and future growth.</a:t>
            </a:r>
          </a:p>
          <a:p>
            <a:endParaRPr lang="en-US" dirty="0"/>
          </a:p>
        </p:txBody>
      </p:sp>
    </p:spTree>
    <p:extLst>
      <p:ext uri="{BB962C8B-B14F-4D97-AF65-F5344CB8AC3E}">
        <p14:creationId xmlns:p14="http://schemas.microsoft.com/office/powerpoint/2010/main" val="69031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6613" y="0"/>
            <a:ext cx="9434946" cy="6801862"/>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Cost Classification:</a:t>
            </a:r>
          </a:p>
          <a:p>
            <a:r>
              <a:rPr lang="en-US" sz="2200" b="1" dirty="0">
                <a:latin typeface="Times New Roman" panose="02020603050405020304" pitchFamily="18" charset="0"/>
                <a:cs typeface="Times New Roman" panose="02020603050405020304" pitchFamily="18" charset="0"/>
              </a:rPr>
              <a:t>Development Cost</a:t>
            </a:r>
            <a:r>
              <a:rPr lang="en-US" sz="2200" b="1" dirty="0" smtClean="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Definition: Costs incurred during the development or acquisition of a system.</a:t>
            </a:r>
          </a:p>
          <a:p>
            <a:pPr lvl="1"/>
            <a:r>
              <a:rPr lang="en-US" sz="2200" dirty="0">
                <a:latin typeface="Times New Roman" panose="02020603050405020304" pitchFamily="18" charset="0"/>
                <a:cs typeface="Times New Roman" panose="02020603050405020304" pitchFamily="18" charset="0"/>
              </a:rPr>
              <a:t>Example: Salaries of people involved in system development, software purchases, initial user training, purchase of necessary hardware or furniture.</a:t>
            </a:r>
          </a:p>
          <a:p>
            <a:pPr lvl="1"/>
            <a:r>
              <a:rPr lang="en-US" sz="2200" dirty="0">
                <a:latin typeface="Times New Roman" panose="02020603050405020304" pitchFamily="18" charset="0"/>
                <a:cs typeface="Times New Roman" panose="02020603050405020304" pitchFamily="18" charset="0"/>
              </a:rPr>
              <a:t>Significance: These costs are essential to bring the project to fruition and establish the system. They are incurred upfront and contribute to the system's successful implementation</a:t>
            </a:r>
            <a:r>
              <a:rPr lang="en-US" sz="2200" dirty="0" smtClean="0">
                <a:latin typeface="Times New Roman" panose="02020603050405020304" pitchFamily="18" charset="0"/>
                <a:cs typeface="Times New Roman" panose="02020603050405020304" pitchFamily="18" charset="0"/>
              </a:rPr>
              <a:t>.</a:t>
            </a:r>
          </a:p>
          <a:p>
            <a:pPr lvl="1"/>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Operational Cost</a:t>
            </a:r>
            <a:r>
              <a:rPr lang="en-US" sz="2200" b="1" dirty="0" smtClean="0">
                <a:latin typeface="Times New Roman" panose="02020603050405020304" pitchFamily="18" charset="0"/>
                <a:cs typeface="Times New Roman" panose="02020603050405020304" pitchFamily="18" charset="0"/>
              </a:rPr>
              <a:t>:</a:t>
            </a:r>
          </a:p>
          <a:p>
            <a:endParaRPr lang="en-US" sz="2200" b="1"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Definition: Costs incurred after the system is implemented and continue while the system is in use.</a:t>
            </a:r>
          </a:p>
          <a:p>
            <a:pPr lvl="1"/>
            <a:r>
              <a:rPr lang="en-US" sz="2200" dirty="0">
                <a:latin typeface="Times New Roman" panose="02020603050405020304" pitchFamily="18" charset="0"/>
                <a:cs typeface="Times New Roman" panose="02020603050405020304" pitchFamily="18" charset="0"/>
              </a:rPr>
              <a:t>Example: System maintenance, ongoing training, annual software license fee, communications expenses.</a:t>
            </a:r>
          </a:p>
          <a:p>
            <a:pPr lvl="1"/>
            <a:r>
              <a:rPr lang="en-US" sz="2200" dirty="0">
                <a:latin typeface="Times New Roman" panose="02020603050405020304" pitchFamily="18" charset="0"/>
                <a:cs typeface="Times New Roman" panose="02020603050405020304" pitchFamily="18" charset="0"/>
              </a:rPr>
              <a:t>Significance: Operational costs are ongoing expenses required to ensure the system's smooth operation and provide necessary support. They need to be considered for long-term sustainability and effective use of the system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38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1" y="0"/>
            <a:ext cx="9622971" cy="729430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Tangible Cost:</a:t>
            </a:r>
          </a:p>
          <a:p>
            <a:endParaRPr lang="en-US" sz="2400" b="1"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Definition: Costs that can be assigned a specific dollar value.</a:t>
            </a:r>
          </a:p>
          <a:p>
            <a:pPr lvl="1"/>
            <a:r>
              <a:rPr lang="en-US" sz="2400" dirty="0" smtClean="0">
                <a:latin typeface="Times New Roman" panose="02020603050405020304" pitchFamily="18" charset="0"/>
                <a:cs typeface="Times New Roman" panose="02020603050405020304" pitchFamily="18" charset="0"/>
              </a:rPr>
              <a:t>Example: Employee salaries, hardware and software purchases, office supplies.</a:t>
            </a:r>
          </a:p>
          <a:p>
            <a:pPr lvl="1"/>
            <a:r>
              <a:rPr lang="en-US" sz="2400" dirty="0" smtClean="0">
                <a:latin typeface="Times New Roman" panose="02020603050405020304" pitchFamily="18" charset="0"/>
                <a:cs typeface="Times New Roman" panose="02020603050405020304" pitchFamily="18" charset="0"/>
              </a:rPr>
              <a:t>Significance: Tangible costs are quantifiable and easily measurable. They contribute directly to the project budget and financial planning, providing a clear understanding of the project's monetary requirements.</a:t>
            </a:r>
          </a:p>
          <a:p>
            <a:pPr lvl="1"/>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Intangible Cost:</a:t>
            </a:r>
          </a:p>
          <a:p>
            <a:endParaRPr lang="en-US" sz="2400" b="1"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Definition: Costs whose dollar value cannot be calculated easily.</a:t>
            </a:r>
          </a:p>
          <a:p>
            <a:pPr lvl="1"/>
            <a:r>
              <a:rPr lang="en-US" sz="2400" dirty="0" smtClean="0">
                <a:latin typeface="Times New Roman" panose="02020603050405020304" pitchFamily="18" charset="0"/>
                <a:cs typeface="Times New Roman" panose="02020603050405020304" pitchFamily="18" charset="0"/>
              </a:rPr>
              <a:t>Example: Customer dissatisfaction, lowered employee morale, reduced information availability.</a:t>
            </a:r>
          </a:p>
          <a:p>
            <a:pPr lvl="1"/>
            <a:r>
              <a:rPr lang="en-US" sz="2400" dirty="0" smtClean="0">
                <a:latin typeface="Times New Roman" panose="02020603050405020304" pitchFamily="18" charset="0"/>
                <a:cs typeface="Times New Roman" panose="02020603050405020304" pitchFamily="18" charset="0"/>
              </a:rPr>
              <a:t>Significance: Intangible costs are not easily measurable in monetary terms but can have a significant impact on the project. It is crucial to consider these costs as they can affect the project's success, stakeholder satisfaction, and overall organizational well-being.</a:t>
            </a:r>
          </a:p>
          <a:p>
            <a:pPr lvl="1"/>
            <a:endParaRPr lang="en-US" dirty="0" smtClean="0"/>
          </a:p>
          <a:p>
            <a:endParaRPr lang="en-US" dirty="0"/>
          </a:p>
        </p:txBody>
      </p:sp>
    </p:spTree>
    <p:extLst>
      <p:ext uri="{BB962C8B-B14F-4D97-AF65-F5344CB8AC3E}">
        <p14:creationId xmlns:p14="http://schemas.microsoft.com/office/powerpoint/2010/main" val="35295791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335</TotalTime>
  <Words>1686</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Nawab Ali</dc:creator>
  <cp:lastModifiedBy>Nawab Ali</cp:lastModifiedBy>
  <cp:revision>11</cp:revision>
  <dcterms:created xsi:type="dcterms:W3CDTF">2023-07-09T12:10:41Z</dcterms:created>
  <dcterms:modified xsi:type="dcterms:W3CDTF">2023-07-09T17:46:16Z</dcterms:modified>
</cp:coreProperties>
</file>