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9" r:id="rId5"/>
    <p:sldId id="260" r:id="rId6"/>
    <p:sldId id="261" r:id="rId7"/>
    <p:sldId id="262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BA85-FC84-451A-BBD4-E8C825D7905E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AAA0D-AB82-43DF-A6E6-189FABF9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AAA0D-AB82-43DF-A6E6-189FABF9F5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AAA0D-AB82-43DF-A6E6-189FABF9F5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AAA0D-AB82-43DF-A6E6-189FABF9F5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4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18F-C9A5-42EF-8496-1DCAA25E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413F-6096-4BD4-A5FD-CB51A344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45E24-7E5E-4597-B14D-86DBA756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BAE3-62A9-453A-90C8-6A45078D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F524-2DF2-4EDB-8AC3-79E92D90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61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1AF4-228E-46F3-9B39-90FB7373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68C1A-4E1D-481D-B5D7-32B47ED1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DDB9-86E3-4B57-9BA5-14FC366C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6ABC-AF49-429B-972D-ED439C5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0B0E-1ABE-4659-BCC5-D5D54A0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D7043-78E1-4E7D-BDAD-F0DEFDC2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1D775-7D76-4D66-8B7A-1AFE2A53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53D9-A16D-4FE4-B50A-5D57F77C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40BA-5636-4886-AE40-290A3CA8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88EC-3FEA-42C9-AE71-94D2FBFD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5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DFF5-A828-4DFF-8971-8C1D45B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FBC-0AEB-4E07-BEDB-7E111773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34F3-29B6-4394-B894-30EE0F9B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D750-2878-438F-8010-23E06746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67F0-AB83-43A2-BE8D-8F2FDEC2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CB44-118B-427A-BC9A-11F1433B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0C5-4FC3-4CDB-ABB2-FB229A88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289B-3B27-4B16-AF7D-1E9754FC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E13E-B647-45E4-B383-D122611E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B037-F98D-4A5E-9480-B2C79D4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597-6F0D-48B5-984F-E59D57C8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3D1F-28D6-43BC-940A-41104498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4EFB2-7328-4D62-BB31-736C67B8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FF99-247B-4C56-AA51-93983DF6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FD85-7DCD-4BAB-A571-22A91CA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6BDD-6EA9-4B6B-9442-649759A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E40B-AE3E-47EC-BCF5-D2B3FC76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C8DA-8419-49B9-9908-19BB063B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F146A-C750-4D1E-97F2-6F18757D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476F7-5DE6-49E7-A79D-C63BC97E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536A-AC29-43CC-A709-52A6C921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5B881-7ADA-418E-97F9-EC7907D8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45FDA-4C19-40FC-A550-512B519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821ED-9020-4D0A-A6C7-FA8D59F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3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C2C4-3047-4E81-A3ED-54BAA5E6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30881-C1D0-4710-86CF-4E6B79A6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6FA4F-A49E-45BD-B125-A333577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B7D05-EEF2-412B-A8CF-920E5B90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130E-AFA8-41FF-A740-93F54164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9733F-136D-4F5D-A091-5F67477C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96F2A-7F47-4F6A-B962-1498FD5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3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8D6F-2DDA-416B-AD1F-CB2B3172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6CC5-F6EF-4EE4-A988-57BA5106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1886-B1C7-4410-8473-5E32EADE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83A35-EBDB-44E8-ABBB-21362C68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EC877-81CE-4E7A-A050-00DE08CC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9A16B-BACA-48DC-BA4D-15AC605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DEF-8D67-4651-ABA7-2F56D05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AC577-403C-4DE9-9AFE-72A593611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85F66-A502-454B-8239-723B740BF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A83F-099B-41B9-8A22-D8BC315D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CA3E-3A51-4698-8FFF-37B3016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2EAA-C463-4852-AD92-ACA5D64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8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296E-5E97-4133-820E-AFD9A35F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1C19-02CB-42D5-A49D-2A1AE5A6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9176-8B6E-4537-A74D-1E0CC306B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481-64CE-4FDE-AA56-BF27CEE67322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B218-5294-4BE0-9C4F-9DB82A2F3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B006-CFDE-4E00-94AD-058CB3DB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C847-8E57-4ACE-BABB-EC27ABAD7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AB6D-1058-4264-A5D3-F194851AF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传奇十一人舆情分析报告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5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贴吧近三个月词云分析</a:t>
            </a:r>
            <a:endParaRPr lang="en-GB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E7B6B-CD6B-4B76-A569-22E2206E5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" t="3741" r="2638" b="8864"/>
          <a:stretch/>
        </p:blipFill>
        <p:spPr>
          <a:xfrm>
            <a:off x="6373007" y="997396"/>
            <a:ext cx="5104837" cy="256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46B0C-85CE-4D84-ADDB-424CEF3B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7" t="4342" r="2856" b="7676"/>
          <a:stretch/>
        </p:blipFill>
        <p:spPr>
          <a:xfrm>
            <a:off x="503289" y="997397"/>
            <a:ext cx="5165297" cy="2562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A6DCD-E099-4AB2-941D-C53387C92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2" t="3355" r="3105" b="8215"/>
          <a:stretch/>
        </p:blipFill>
        <p:spPr>
          <a:xfrm>
            <a:off x="3259246" y="4170299"/>
            <a:ext cx="4863746" cy="2444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81CF6-F153-43A3-AD2C-9F2F3086963A}"/>
              </a:ext>
            </a:extLst>
          </p:cNvPr>
          <p:cNvSpPr txBox="1"/>
          <p:nvPr/>
        </p:nvSpPr>
        <p:spPr>
          <a:xfrm>
            <a:off x="2020999" y="3599751"/>
            <a:ext cx="212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月至</a:t>
            </a:r>
            <a:r>
              <a:rPr lang="en-US" altLang="zh-CN" dirty="0"/>
              <a:t>3</a:t>
            </a:r>
            <a:r>
              <a:rPr lang="zh-CN" altLang="en-US" dirty="0"/>
              <a:t>月初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55BD4-B0D7-41B6-951E-EFB0DF35050A}"/>
              </a:ext>
            </a:extLst>
          </p:cNvPr>
          <p:cNvSpPr txBox="1"/>
          <p:nvPr/>
        </p:nvSpPr>
        <p:spPr>
          <a:xfrm>
            <a:off x="8122992" y="3599751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FC2D-BA3B-435C-81DE-FFF8E17BAEC3}"/>
              </a:ext>
            </a:extLst>
          </p:cNvPr>
          <p:cNvSpPr txBox="1"/>
          <p:nvPr/>
        </p:nvSpPr>
        <p:spPr>
          <a:xfrm>
            <a:off x="8122991" y="5207726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56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贴吧评论区情感分析</a:t>
            </a:r>
            <a:endParaRPr lang="en-GB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784A1-D731-4259-B3BF-EE2615875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66465"/>
              </p:ext>
            </p:extLst>
          </p:nvPr>
        </p:nvGraphicFramePr>
        <p:xfrm>
          <a:off x="1082351" y="1838131"/>
          <a:ext cx="9638520" cy="3666932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3011406">
                  <a:extLst>
                    <a:ext uri="{9D8B030D-6E8A-4147-A177-3AD203B41FA5}">
                      <a16:colId xmlns:a16="http://schemas.microsoft.com/office/drawing/2014/main" val="2549754799"/>
                    </a:ext>
                  </a:extLst>
                </a:gridCol>
                <a:gridCol w="3333410">
                  <a:extLst>
                    <a:ext uri="{9D8B030D-6E8A-4147-A177-3AD203B41FA5}">
                      <a16:colId xmlns:a16="http://schemas.microsoft.com/office/drawing/2014/main" val="3560378691"/>
                    </a:ext>
                  </a:extLst>
                </a:gridCol>
                <a:gridCol w="3293704">
                  <a:extLst>
                    <a:ext uri="{9D8B030D-6E8A-4147-A177-3AD203B41FA5}">
                      <a16:colId xmlns:a16="http://schemas.microsoft.com/office/drawing/2014/main" val="1943329756"/>
                    </a:ext>
                  </a:extLst>
                </a:gridCol>
              </a:tblGrid>
              <a:tr h="91673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积极情感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消极情感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9758651"/>
                  </a:ext>
                </a:extLst>
              </a:tr>
              <a:tr h="9167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zh-CN" altLang="en-US" sz="1600" u="none" strike="noStrike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u="none" strike="noStrike"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+mn-ea"/>
                          <a:ea typeface="+mn-ea"/>
                        </a:rPr>
                        <a:t>0.432941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+mn-ea"/>
                          <a:ea typeface="+mn-ea"/>
                        </a:rPr>
                        <a:t>0.567059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937412"/>
                  </a:ext>
                </a:extLst>
              </a:tr>
              <a:tr h="9167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zh-CN" altLang="en-US" sz="1600" u="none" strike="noStrike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+mn-ea"/>
                          <a:ea typeface="+mn-ea"/>
                        </a:rPr>
                        <a:t>0.497429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+mn-ea"/>
                          <a:ea typeface="+mn-ea"/>
                        </a:rPr>
                        <a:t>0.502571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3145530"/>
                  </a:ext>
                </a:extLst>
              </a:tr>
              <a:tr h="9167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+mn-ea"/>
                          <a:ea typeface="+mn-ea"/>
                        </a:rPr>
                        <a:t>0.505073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+mn-ea"/>
                          <a:ea typeface="+mn-ea"/>
                        </a:rPr>
                        <a:t>0.494927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480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2C7-FEA5-484F-9F17-E620E5B9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7" y="-944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贴吧每月主题数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62963-2B1D-4A77-A136-734E7DC0A66B}"/>
              </a:ext>
            </a:extLst>
          </p:cNvPr>
          <p:cNvSpPr txBox="1"/>
          <p:nvPr/>
        </p:nvSpPr>
        <p:spPr>
          <a:xfrm>
            <a:off x="7929890" y="5477345"/>
            <a:ext cx="3434795" cy="64633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贴吧的主题数和跟贴数是衡量贴吧热度的重要指标之一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160C7B-B26C-4EAF-BBB3-ED66B18ACFDB}"/>
              </a:ext>
            </a:extLst>
          </p:cNvPr>
          <p:cNvSpPr/>
          <p:nvPr/>
        </p:nvSpPr>
        <p:spPr>
          <a:xfrm>
            <a:off x="5253136" y="4305191"/>
            <a:ext cx="737117" cy="817315"/>
          </a:xfrm>
          <a:prstGeom prst="roundRect">
            <a:avLst/>
          </a:prstGeom>
          <a:noFill/>
          <a:ln w="3175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62D2F-AD3A-4327-A954-E733ECC440D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621695" y="3227813"/>
            <a:ext cx="737117" cy="1077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A166C7-4477-4B6A-A8FA-8909E3DFD625}"/>
              </a:ext>
            </a:extLst>
          </p:cNvPr>
          <p:cNvSpPr txBox="1"/>
          <p:nvPr/>
        </p:nvSpPr>
        <p:spPr>
          <a:xfrm>
            <a:off x="7986181" y="1316952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近九个月主题数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2E3215-AB4D-419E-9623-263BDBAC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4" y="1648343"/>
            <a:ext cx="5954556" cy="46031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CE8F37-0046-462E-A4AD-26E4028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12" y="1772161"/>
            <a:ext cx="5438103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34C76F-AFE3-4E7C-85EA-C57E0B37BFCE}"/>
              </a:ext>
            </a:extLst>
          </p:cNvPr>
          <p:cNvSpPr/>
          <p:nvPr/>
        </p:nvSpPr>
        <p:spPr>
          <a:xfrm>
            <a:off x="5346442" y="1912777"/>
            <a:ext cx="942392" cy="3489648"/>
          </a:xfrm>
          <a:prstGeom prst="roundRect">
            <a:avLst/>
          </a:prstGeom>
          <a:noFill/>
          <a:ln w="3175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3502C-E9B7-4BC2-BA65-D00A9930DD34}"/>
              </a:ext>
            </a:extLst>
          </p:cNvPr>
          <p:cNvCxnSpPr>
            <a:cxnSpLocks/>
          </p:cNvCxnSpPr>
          <p:nvPr/>
        </p:nvCxnSpPr>
        <p:spPr>
          <a:xfrm flipV="1">
            <a:off x="6288834" y="3401009"/>
            <a:ext cx="499419" cy="947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944FB907-CC7F-4432-9EE8-03FE4919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7" y="-944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贴吧每月跟帖数</a:t>
            </a:r>
            <a:endParaRPr lang="en-GB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C286B1-BDEA-4175-96B8-4AEE6BB7A3E7}"/>
              </a:ext>
            </a:extLst>
          </p:cNvPr>
          <p:cNvSpPr txBox="1"/>
          <p:nvPr/>
        </p:nvSpPr>
        <p:spPr>
          <a:xfrm>
            <a:off x="8238930" y="1231075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近九个月跟帖数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0A3CC1-8372-4C60-A84B-F10DE1EB8B2B}"/>
              </a:ext>
            </a:extLst>
          </p:cNvPr>
          <p:cNvSpPr txBox="1"/>
          <p:nvPr/>
        </p:nvSpPr>
        <p:spPr>
          <a:xfrm>
            <a:off x="7929890" y="5477345"/>
            <a:ext cx="3434795" cy="64633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贴吧的主题数和跟贴数是衡量贴吧热度的重要指标之一</a:t>
            </a:r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58B0DC5-9154-470C-B7C0-4E0C9A18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6" y="1698173"/>
            <a:ext cx="6130730" cy="46279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EA7886-D191-4936-8F3A-1700DACF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24" y="1653278"/>
            <a:ext cx="5139373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F8030-DF64-4B18-B007-FB0FBB60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33" y="1862690"/>
            <a:ext cx="5846571" cy="456020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944FB907-CC7F-4432-9EE8-03FE4919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7" y="-944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贴吧每月平均每贴跟帖数</a:t>
            </a:r>
            <a:endParaRPr lang="en-GB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C286B1-BDEA-4175-96B8-4AEE6BB7A3E7}"/>
              </a:ext>
            </a:extLst>
          </p:cNvPr>
          <p:cNvSpPr txBox="1"/>
          <p:nvPr/>
        </p:nvSpPr>
        <p:spPr>
          <a:xfrm>
            <a:off x="8238930" y="1231075"/>
            <a:ext cx="291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近九个月平均每贴跟帖数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65D20-76D1-4728-B495-EC3BDFDA5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56" y="1600407"/>
            <a:ext cx="4523624" cy="32677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82499-16EA-40A9-88E0-CC81D58B9A9E}"/>
              </a:ext>
            </a:extLst>
          </p:cNvPr>
          <p:cNvCxnSpPr>
            <a:cxnSpLocks/>
          </p:cNvCxnSpPr>
          <p:nvPr/>
        </p:nvCxnSpPr>
        <p:spPr>
          <a:xfrm flipV="1">
            <a:off x="6601982" y="2830307"/>
            <a:ext cx="662474" cy="64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953114-5790-47A6-A1BB-ED6D0A709403}"/>
              </a:ext>
            </a:extLst>
          </p:cNvPr>
          <p:cNvSpPr/>
          <p:nvPr/>
        </p:nvSpPr>
        <p:spPr>
          <a:xfrm>
            <a:off x="5598366" y="2565918"/>
            <a:ext cx="905071" cy="1576874"/>
          </a:xfrm>
          <a:prstGeom prst="roundRect">
            <a:avLst/>
          </a:prstGeom>
          <a:noFill/>
          <a:ln w="3175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94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9F1AB-2DD7-4AC2-A222-531D868566D3}"/>
              </a:ext>
            </a:extLst>
          </p:cNvPr>
          <p:cNvCxnSpPr>
            <a:cxnSpLocks/>
          </p:cNvCxnSpPr>
          <p:nvPr/>
        </p:nvCxnSpPr>
        <p:spPr>
          <a:xfrm flipV="1">
            <a:off x="6260840" y="3016251"/>
            <a:ext cx="662474" cy="64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748D775-90EA-4A24-986F-6BF2F67D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68" y="1660976"/>
            <a:ext cx="5742930" cy="462116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F95FDD-7939-436C-B5B6-A334565C574B}"/>
              </a:ext>
            </a:extLst>
          </p:cNvPr>
          <p:cNvSpPr/>
          <p:nvPr/>
        </p:nvSpPr>
        <p:spPr>
          <a:xfrm>
            <a:off x="5533052" y="3004456"/>
            <a:ext cx="727788" cy="1138336"/>
          </a:xfrm>
          <a:prstGeom prst="roundRect">
            <a:avLst/>
          </a:prstGeom>
          <a:noFill/>
          <a:ln w="3175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C58037-A726-48D4-9066-4BE17CE660FD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贴吧近半年活跃数</a:t>
            </a:r>
            <a:r>
              <a:rPr lang="en-US" altLang="zh-CN" sz="3600" dirty="0"/>
              <a:t>(MAU)</a:t>
            </a:r>
            <a:endParaRPr lang="en-GB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F2DFD4-19C7-4E71-B29E-E1496D22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28" y="1515899"/>
            <a:ext cx="4474852" cy="3182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CC82D-ED5C-48FF-9EC9-66A8143E42B0}"/>
              </a:ext>
            </a:extLst>
          </p:cNvPr>
          <p:cNvSpPr txBox="1"/>
          <p:nvPr/>
        </p:nvSpPr>
        <p:spPr>
          <a:xfrm>
            <a:off x="7986181" y="1188821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近九个月活跃数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6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8D1AB7-F4BE-4D85-9963-E20DC78C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698173"/>
            <a:ext cx="6009276" cy="46907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贴吧每月新增用户</a:t>
            </a:r>
            <a:endParaRPr lang="en-GB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8D5359-E48D-4A08-84F7-97F553A311D2}"/>
              </a:ext>
            </a:extLst>
          </p:cNvPr>
          <p:cNvSpPr/>
          <p:nvPr/>
        </p:nvSpPr>
        <p:spPr>
          <a:xfrm>
            <a:off x="5374433" y="4702628"/>
            <a:ext cx="881178" cy="727787"/>
          </a:xfrm>
          <a:prstGeom prst="roundRect">
            <a:avLst/>
          </a:prstGeom>
          <a:noFill/>
          <a:ln w="3175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E6BCF9-3AB6-471C-81B8-C8FA582193B8}"/>
              </a:ext>
            </a:extLst>
          </p:cNvPr>
          <p:cNvCxnSpPr>
            <a:cxnSpLocks/>
          </p:cNvCxnSpPr>
          <p:nvPr/>
        </p:nvCxnSpPr>
        <p:spPr>
          <a:xfrm flipV="1">
            <a:off x="6255611" y="4422685"/>
            <a:ext cx="662474" cy="64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1FB67-3252-4127-B774-9E3EB953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11" y="1847461"/>
            <a:ext cx="4583273" cy="3219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B9964-F7CE-48E6-863E-54AEB2E25EC0}"/>
              </a:ext>
            </a:extLst>
          </p:cNvPr>
          <p:cNvSpPr txBox="1"/>
          <p:nvPr/>
        </p:nvSpPr>
        <p:spPr>
          <a:xfrm>
            <a:off x="7889027" y="1328841"/>
            <a:ext cx="29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近九个月新增用户数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贴吧近三个月内容分析（</a:t>
            </a:r>
            <a:r>
              <a:rPr lang="en-US" altLang="zh-CN" sz="3600" dirty="0"/>
              <a:t>2018</a:t>
            </a:r>
            <a:r>
              <a:rPr lang="zh-CN" altLang="en-US" sz="3600" dirty="0"/>
              <a:t>年</a:t>
            </a:r>
            <a:r>
              <a:rPr lang="en-US" altLang="zh-CN" sz="3600" dirty="0"/>
              <a:t>2</a:t>
            </a:r>
            <a:r>
              <a:rPr lang="zh-CN" altLang="en-US" sz="3600" dirty="0"/>
              <a:t>月</a:t>
            </a:r>
            <a:r>
              <a:rPr lang="en-US" altLang="zh-CN" sz="3600" dirty="0"/>
              <a:t>~3</a:t>
            </a:r>
            <a:r>
              <a:rPr lang="zh-CN" altLang="en-US" sz="3600" dirty="0"/>
              <a:t>月初）</a:t>
            </a:r>
            <a:endParaRPr lang="en-GB" sz="36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FCCB51-AF11-49BB-AE88-D688EDDC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79322"/>
              </p:ext>
            </p:extLst>
          </p:nvPr>
        </p:nvGraphicFramePr>
        <p:xfrm>
          <a:off x="615256" y="1059927"/>
          <a:ext cx="10552922" cy="243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801">
                  <a:extLst>
                    <a:ext uri="{9D8B030D-6E8A-4147-A177-3AD203B41FA5}">
                      <a16:colId xmlns:a16="http://schemas.microsoft.com/office/drawing/2014/main" val="4127216596"/>
                    </a:ext>
                  </a:extLst>
                </a:gridCol>
                <a:gridCol w="2994060">
                  <a:extLst>
                    <a:ext uri="{9D8B030D-6E8A-4147-A177-3AD203B41FA5}">
                      <a16:colId xmlns:a16="http://schemas.microsoft.com/office/drawing/2014/main" val="3778303031"/>
                    </a:ext>
                  </a:extLst>
                </a:gridCol>
                <a:gridCol w="1512061">
                  <a:extLst>
                    <a:ext uri="{9D8B030D-6E8A-4147-A177-3AD203B41FA5}">
                      <a16:colId xmlns:a16="http://schemas.microsoft.com/office/drawing/2014/main" val="1938608810"/>
                    </a:ext>
                  </a:extLst>
                </a:gridCol>
              </a:tblGrid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7673652"/>
                  </a:ext>
                </a:extLst>
              </a:tr>
              <a:tr h="3253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我是好同志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思念成灾</a:t>
                      </a:r>
                      <a:r>
                        <a:rPr lang="en-US" altLang="zh-CN" sz="14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230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6880020"/>
                  </a:ext>
                </a:extLst>
              </a:tr>
              <a:tr h="3940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谁是预测帝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欧冠再战，谁将成为王者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罗比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206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0048763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谁是创意帝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取名也能拿奖励？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罗比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187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955789"/>
                  </a:ext>
                </a:extLst>
              </a:tr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为什么本队</a:t>
                      </a:r>
                      <a:r>
                        <a:rPr lang="en-US" altLang="zh-CN" sz="1400" u="none" strike="noStrike">
                          <a:effectLst/>
                          <a:latin typeface="+mn-ea"/>
                          <a:ea typeface="+mn-ea"/>
                        </a:rPr>
                        <a:t>82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要策应高手？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okgary_ning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159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729464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看图猜球星</a:t>
                      </a:r>
                      <a:r>
                        <a:rPr lang="en-US" altLang="zh-CN" sz="1400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你对球星真的了解吗？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罗比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127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140931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传奇十一人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》2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日球员数据更新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欧文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209352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实践证明一下，米兰到底强不强。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五哥不轻佻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8963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F76481-BA94-4995-8601-68ACD5E4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72960"/>
              </p:ext>
            </p:extLst>
          </p:nvPr>
        </p:nvGraphicFramePr>
        <p:xfrm>
          <a:off x="596594" y="3741503"/>
          <a:ext cx="10571584" cy="265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070">
                  <a:extLst>
                    <a:ext uri="{9D8B030D-6E8A-4147-A177-3AD203B41FA5}">
                      <a16:colId xmlns:a16="http://schemas.microsoft.com/office/drawing/2014/main" val="119886629"/>
                    </a:ext>
                  </a:extLst>
                </a:gridCol>
                <a:gridCol w="2961169">
                  <a:extLst>
                    <a:ext uri="{9D8B030D-6E8A-4147-A177-3AD203B41FA5}">
                      <a16:colId xmlns:a16="http://schemas.microsoft.com/office/drawing/2014/main" val="1002657489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3993843623"/>
                    </a:ext>
                  </a:extLst>
                </a:gridCol>
              </a:tblGrid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372564"/>
                  </a:ext>
                </a:extLst>
              </a:tr>
              <a:tr h="3831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我是好同志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思念成灾</a:t>
                      </a:r>
                      <a:r>
                        <a:rPr lang="en-US" altLang="zh-CN" sz="14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230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4163351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为什么本队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82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要策应高手？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okgary_ning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159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6404"/>
                  </a:ext>
                </a:extLst>
              </a:tr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实践证明一下，米兰到底强不强。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五哥不轻佻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3483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好像说的有道理呀，希望策划能够采纳。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坦普利的天空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1575011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直播开卡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风满楼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513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n-ea"/>
                          <a:ea typeface="+mn-ea"/>
                        </a:rPr>
                        <a:t>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2305818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开卡直播，大过年的开一波卡，策划能不能给我一个惊喜，给我一个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爱足球球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62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9174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时年失去大量玩家的真正原因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百晓小神仙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n-ea"/>
                          <a:ea typeface="+mn-ea"/>
                        </a:rPr>
                        <a:t>58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28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0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贴吧近三个月内容分析（</a:t>
            </a:r>
            <a:r>
              <a:rPr lang="en-US" altLang="zh-CN" sz="3600" dirty="0"/>
              <a:t>2018</a:t>
            </a:r>
            <a:r>
              <a:rPr lang="zh-CN" altLang="en-US" sz="3600" dirty="0"/>
              <a:t>年</a:t>
            </a:r>
            <a:r>
              <a:rPr lang="en-US" altLang="zh-CN" sz="3600" dirty="0"/>
              <a:t>1</a:t>
            </a:r>
            <a:r>
              <a:rPr lang="zh-CN" altLang="en-US" sz="3600" dirty="0"/>
              <a:t>月）</a:t>
            </a:r>
            <a:endParaRPr lang="en-GB" sz="36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FCCB51-AF11-49BB-AE88-D688EDDC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96561"/>
              </p:ext>
            </p:extLst>
          </p:nvPr>
        </p:nvGraphicFramePr>
        <p:xfrm>
          <a:off x="615256" y="1059927"/>
          <a:ext cx="10552922" cy="243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801">
                  <a:extLst>
                    <a:ext uri="{9D8B030D-6E8A-4147-A177-3AD203B41FA5}">
                      <a16:colId xmlns:a16="http://schemas.microsoft.com/office/drawing/2014/main" val="4127216596"/>
                    </a:ext>
                  </a:extLst>
                </a:gridCol>
                <a:gridCol w="2994060">
                  <a:extLst>
                    <a:ext uri="{9D8B030D-6E8A-4147-A177-3AD203B41FA5}">
                      <a16:colId xmlns:a16="http://schemas.microsoft.com/office/drawing/2014/main" val="3778303031"/>
                    </a:ext>
                  </a:extLst>
                </a:gridCol>
                <a:gridCol w="1512061">
                  <a:extLst>
                    <a:ext uri="{9D8B030D-6E8A-4147-A177-3AD203B41FA5}">
                      <a16:colId xmlns:a16="http://schemas.microsoft.com/office/drawing/2014/main" val="1938608810"/>
                    </a:ext>
                  </a:extLst>
                </a:gridCol>
              </a:tblGrid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7673652"/>
                  </a:ext>
                </a:extLst>
              </a:tr>
              <a:tr h="3253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签到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】2018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月签到统一回复帖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普林茨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6880020"/>
                  </a:ext>
                </a:extLst>
              </a:tr>
              <a:tr h="3940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球星猜猜猜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0048763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谁是幸运儿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谁将是下一个幸运儿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955789"/>
                  </a:ext>
                </a:extLst>
              </a:tr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谁是签到帝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岁月如歌，生命如诗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729464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哪位大神给捋一下超值兑换的顺序啊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ilmichell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140931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获奖名单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】2017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月签到名单公示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普林茨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209352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巨星本月即将降临，他是？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8963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F76481-BA94-4995-8601-68ACD5E4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74419"/>
              </p:ext>
            </p:extLst>
          </p:nvPr>
        </p:nvGraphicFramePr>
        <p:xfrm>
          <a:off x="596594" y="3741503"/>
          <a:ext cx="10571584" cy="265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070">
                  <a:extLst>
                    <a:ext uri="{9D8B030D-6E8A-4147-A177-3AD203B41FA5}">
                      <a16:colId xmlns:a16="http://schemas.microsoft.com/office/drawing/2014/main" val="119886629"/>
                    </a:ext>
                  </a:extLst>
                </a:gridCol>
                <a:gridCol w="2961169">
                  <a:extLst>
                    <a:ext uri="{9D8B030D-6E8A-4147-A177-3AD203B41FA5}">
                      <a16:colId xmlns:a16="http://schemas.microsoft.com/office/drawing/2014/main" val="1002657489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3993843623"/>
                    </a:ext>
                  </a:extLst>
                </a:gridCol>
              </a:tblGrid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372564"/>
                  </a:ext>
                </a:extLst>
              </a:tr>
              <a:tr h="3831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哪位大神给捋一下超值兑换的顺序啊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ilmichell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4163351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请加强本队门将，内含建议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百晓小神仙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6404"/>
                  </a:ext>
                </a:extLst>
              </a:tr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发展史   持续更新中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xljyy896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3483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快合区了，告诉各位不靠雅兴也能出达格利什生涯压住一堆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qb056425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1575011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哈哈 一件红装引发的血案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laoxu61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2305818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怎么说，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爱南南丶爱生活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9174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百晓生传奇排行榜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二号东山掌柜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28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29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8647C-37B4-46E4-B41E-19AE28A5C740}"/>
              </a:ext>
            </a:extLst>
          </p:cNvPr>
          <p:cNvSpPr txBox="1">
            <a:spLocks/>
          </p:cNvSpPr>
          <p:nvPr/>
        </p:nvSpPr>
        <p:spPr>
          <a:xfrm>
            <a:off x="633917" y="-9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贴吧近三个月内容分析（</a:t>
            </a:r>
            <a:r>
              <a:rPr lang="en-US" altLang="zh-CN" sz="3600" dirty="0"/>
              <a:t>2017</a:t>
            </a:r>
            <a:r>
              <a:rPr lang="zh-CN" altLang="en-US" sz="3600" dirty="0"/>
              <a:t>年</a:t>
            </a:r>
            <a:r>
              <a:rPr lang="en-US" altLang="zh-CN" sz="3600" dirty="0"/>
              <a:t>12</a:t>
            </a:r>
            <a:r>
              <a:rPr lang="zh-CN" altLang="en-US" sz="3600" dirty="0"/>
              <a:t>月）</a:t>
            </a:r>
            <a:endParaRPr lang="en-GB" sz="36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FCCB51-AF11-49BB-AE88-D688EDDC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1916"/>
              </p:ext>
            </p:extLst>
          </p:nvPr>
        </p:nvGraphicFramePr>
        <p:xfrm>
          <a:off x="615256" y="1059927"/>
          <a:ext cx="10552922" cy="243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801">
                  <a:extLst>
                    <a:ext uri="{9D8B030D-6E8A-4147-A177-3AD203B41FA5}">
                      <a16:colId xmlns:a16="http://schemas.microsoft.com/office/drawing/2014/main" val="4127216596"/>
                    </a:ext>
                  </a:extLst>
                </a:gridCol>
                <a:gridCol w="2994060">
                  <a:extLst>
                    <a:ext uri="{9D8B030D-6E8A-4147-A177-3AD203B41FA5}">
                      <a16:colId xmlns:a16="http://schemas.microsoft.com/office/drawing/2014/main" val="3778303031"/>
                    </a:ext>
                  </a:extLst>
                </a:gridCol>
                <a:gridCol w="1512061">
                  <a:extLst>
                    <a:ext uri="{9D8B030D-6E8A-4147-A177-3AD203B41FA5}">
                      <a16:colId xmlns:a16="http://schemas.microsoft.com/office/drawing/2014/main" val="1938608810"/>
                    </a:ext>
                  </a:extLst>
                </a:gridCol>
              </a:tblGrid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7673652"/>
                  </a:ext>
                </a:extLst>
              </a:tr>
              <a:tr h="3253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三周年，送祝福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6880020"/>
                  </a:ext>
                </a:extLst>
              </a:tr>
              <a:tr h="3940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签到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】2017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月签到统一回复帖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普林茨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0048763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寻找身边的好声音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955789"/>
                  </a:ext>
                </a:extLst>
              </a:tr>
              <a:tr h="2736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年度十一人大盘点征集帖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坎通纳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729464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三周年，我想对你说说心里话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140931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获奖名单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】2017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月签到名单公示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普林茨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209352"/>
                  </a:ext>
                </a:extLst>
              </a:tr>
              <a:tr h="293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日贴吧活动预热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Legend_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罗比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8963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F76481-BA94-4995-8601-68ACD5E4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99626"/>
              </p:ext>
            </p:extLst>
          </p:nvPr>
        </p:nvGraphicFramePr>
        <p:xfrm>
          <a:off x="596594" y="3741503"/>
          <a:ext cx="10571584" cy="265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070">
                  <a:extLst>
                    <a:ext uri="{9D8B030D-6E8A-4147-A177-3AD203B41FA5}">
                      <a16:colId xmlns:a16="http://schemas.microsoft.com/office/drawing/2014/main" val="119886629"/>
                    </a:ext>
                  </a:extLst>
                </a:gridCol>
                <a:gridCol w="2961169">
                  <a:extLst>
                    <a:ext uri="{9D8B030D-6E8A-4147-A177-3AD203B41FA5}">
                      <a16:colId xmlns:a16="http://schemas.microsoft.com/office/drawing/2014/main" val="1002657489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3993843623"/>
                    </a:ext>
                  </a:extLst>
                </a:gridCol>
              </a:tblGrid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作者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ea"/>
                          <a:ea typeface="+mn-ea"/>
                        </a:rPr>
                        <a:t>回帖数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372564"/>
                  </a:ext>
                </a:extLst>
              </a:tr>
              <a:tr h="3831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策划来看看吧，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周年以来，脸最黑的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VIP9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，是被拉黑了吗？？？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WQsLoveHhh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4163351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我玩巴萨的，要怎么才能刷到小罗？半年够吗？玩了好些天了感觉打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儒雅的东山半仙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6404"/>
                  </a:ext>
                </a:extLst>
              </a:tr>
              <a:tr h="2233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信不信回我帖子的，明年必抽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鸭梨很大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3483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一个假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kop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吐槽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史林勤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1575011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因为进阶没有动力玩了！都想弃坑了，半年一个球员就这样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爱足球球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2305818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吧里的大神，这个诺达尔是不是逼着我用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，用的话中场下谁呢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李小卜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917466"/>
                  </a:ext>
                </a:extLst>
              </a:tr>
              <a:tr h="3428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新区皇马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带队，急需集训大师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名，技术指导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名，情报侦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情到深处不知足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28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0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1164</Words>
  <Application>Microsoft Office PowerPoint</Application>
  <PresentationFormat>Widescreen</PresentationFormat>
  <Paragraphs>179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传奇十一人舆情分析报告</vt:lpstr>
      <vt:lpstr>贴吧每月主题数</vt:lpstr>
      <vt:lpstr>贴吧每月跟帖数</vt:lpstr>
      <vt:lpstr>贴吧每月平均每贴跟帖数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传奇十一人舆情分析报告</dc:title>
  <dc:creator>Clark Yu</dc:creator>
  <cp:lastModifiedBy>Clark Yu</cp:lastModifiedBy>
  <cp:revision>37</cp:revision>
  <dcterms:created xsi:type="dcterms:W3CDTF">2018-03-09T06:45:07Z</dcterms:created>
  <dcterms:modified xsi:type="dcterms:W3CDTF">2018-03-11T14:45:35Z</dcterms:modified>
</cp:coreProperties>
</file>