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4" r:id="rId13"/>
    <p:sldId id="265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97912-640C-4E1F-B17A-9571387F54B7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B0881-4327-41EA-B52D-46AB33FAED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85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B0881-4327-41EA-B52D-46AB33FAED5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50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2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7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7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4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9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90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16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5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Arial Narrow" panose="020B0606020202030204" pitchFamily="34" charset="0"/>
              </a:rPr>
              <a:t>Internship Experience — Maple Capital Advisors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1923" y="3531205"/>
            <a:ext cx="5782911" cy="2151840"/>
          </a:xfrm>
        </p:spPr>
        <p:txBody>
          <a:bodyPr>
            <a:normAutofit/>
          </a:bodyPr>
          <a:lstStyle/>
          <a:p>
            <a:r>
              <a:rPr dirty="0"/>
              <a:t>Investment Banking Intern | June 2025 – July 2025</a:t>
            </a:r>
          </a:p>
          <a:p>
            <a:r>
              <a:rPr dirty="0"/>
              <a:t>Bhadresh Mohanty</a:t>
            </a:r>
            <a:endParaRPr lang="en-IN" dirty="0"/>
          </a:p>
          <a:p>
            <a:r>
              <a:rPr lang="en-IN" dirty="0"/>
              <a:t>2022umt1218</a:t>
            </a:r>
          </a:p>
          <a:p>
            <a:endParaRPr dirty="0"/>
          </a:p>
        </p:txBody>
      </p:sp>
      <p:pic>
        <p:nvPicPr>
          <p:cNvPr id="4" name="Picture 3" descr="logo_placeho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626" y="266598"/>
            <a:ext cx="1578077" cy="1578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9A5D9-DB22-2B4F-0995-C02313652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54" y="184504"/>
            <a:ext cx="1888510" cy="1888510"/>
          </a:xfrm>
          <a:prstGeom prst="rect">
            <a:avLst/>
          </a:prstGeom>
        </p:spPr>
      </p:pic>
      <p:pic>
        <p:nvPicPr>
          <p:cNvPr id="1026" name="Picture 2" descr="Malaviya National Institute of Technology, Jaipur - Wikipedia">
            <a:extLst>
              <a:ext uri="{FF2B5EF4-FFF2-40B4-BE49-F238E27FC236}">
                <a16:creationId xmlns:a16="http://schemas.microsoft.com/office/drawing/2014/main" id="{D7CFFB9D-ADA0-041D-FAE6-82BE9DC26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639" y="116871"/>
            <a:ext cx="2270562" cy="215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AAE-DF16-D854-B68F-F27ACEB3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288275-0EF2-A099-86E4-3FC47DE6F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95" y="131050"/>
            <a:ext cx="5576693" cy="3130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8BED6F-3B87-9C4E-B999-AE3C81DDE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95" y="3633825"/>
            <a:ext cx="6449037" cy="274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5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solidFill>
                  <a:srgbClr val="323232"/>
                </a:solidFill>
              </a:defRPr>
            </a:pPr>
            <a:r>
              <a:t>Gained in-depth understanding of the M&amp;A lifecycle from deal origination to closure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Enhanced skills in financial modelling and valuation techniques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Strengthened presentation and client communication skills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Exposure to cross-border transaction advisory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346D7-53A8-4DEB-41A4-070FE268D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solidFill>
                  <a:srgbClr val="323232"/>
                </a:solidFill>
              </a:defRPr>
            </a:pPr>
            <a:r>
              <a:t>Tight research deadlines → Created standardized templates for data collection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Limited AIM listing knowledge → Self-studied regulations &amp; prepared internal guide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Task prioritization issues → Implemented personal project tracking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C2193-E526-D243-52F0-571590F7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Conclusion &amp; 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solidFill>
                  <a:srgbClr val="323232"/>
                </a:solidFill>
              </a:defRPr>
            </a:pPr>
            <a:r>
              <a:t>Valuable exposure to real-world investment banking projects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Applied academic finance knowledge in practical transaction contexts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Developed multi-sector research expertise and deal execution understanding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Grateful to mentors &amp; the Maple Capital Advisors team for guidance and support</a:t>
            </a:r>
          </a:p>
        </p:txBody>
      </p:sp>
      <p:pic>
        <p:nvPicPr>
          <p:cNvPr id="4" name="Picture 3" descr="logo_placehol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77" y="118058"/>
            <a:ext cx="1115961" cy="1227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1BA8AA-385C-C2FA-3A51-5A49CE017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557" y="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3B15-611C-5650-9AB9-34C8A20E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9FF8D4-CB07-22F2-F13A-26F909D8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89D167-A26F-211F-734E-96642475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48" y="0"/>
            <a:ext cx="5851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0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rPr dirty="0"/>
              <a:t>About Maple Capital</a:t>
            </a:r>
            <a:br>
              <a:rPr lang="en-IN" dirty="0"/>
            </a:br>
            <a:r>
              <a:rPr dirty="0"/>
              <a:t> Advisors</a:t>
            </a:r>
            <a:r>
              <a:rPr lang="en-IN" dirty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solidFill>
                  <a:srgbClr val="323232"/>
                </a:solidFill>
              </a:defRPr>
            </a:pPr>
            <a:r>
              <a:t>Boutique investment bank headquartered in New Delhi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Specializes in Mergers &amp; Acquisitions, Private Equity &amp; Venture Capital, Structured &amp; Leveraged Finance, and Capital Markets Advisory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Expertise in India-oriented cross-border transactions and London AIM listings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Core sectors: B2B Tech, Consumer, Agritech, Renewable Energy</a:t>
            </a:r>
          </a:p>
        </p:txBody>
      </p:sp>
      <p:pic>
        <p:nvPicPr>
          <p:cNvPr id="4" name="Picture 3" descr="logo_placeho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349" y="201561"/>
            <a:ext cx="1514168" cy="1665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F2907B-5317-86F4-6466-0745C2775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026" y="93781"/>
            <a:ext cx="1759974" cy="17599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Vision &amp;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pPr>
              <a:defRPr sz="1600">
                <a:solidFill>
                  <a:srgbClr val="323232"/>
                </a:solidFill>
              </a:defRPr>
            </a:pPr>
            <a:r>
              <a:rPr lang="en-US" dirty="0"/>
              <a:t>Vision: “Engaging to Create Value” for clients through professional entrepreneurship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rPr lang="en-US" dirty="0"/>
              <a:t>Mission: Deliver seamless, end-to-end advisory solutions from concept to closure</a:t>
            </a:r>
          </a:p>
          <a:p>
            <a:r>
              <a:rPr lang="en-US" b="1" dirty="0"/>
              <a:t>Core Values</a:t>
            </a:r>
            <a:r>
              <a:rPr lang="en-US" dirty="0"/>
              <a:t> :</a:t>
            </a:r>
          </a:p>
          <a:p>
            <a:r>
              <a:rPr lang="en-US" dirty="0"/>
              <a:t>Integrity &amp; Transparency</a:t>
            </a:r>
          </a:p>
          <a:p>
            <a:r>
              <a:rPr lang="en-US" dirty="0"/>
              <a:t>Global Perspective with Local Expertise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1E224-8452-9CB6-4447-97DC8043C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Service Offerings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solidFill>
                  <a:srgbClr val="323232"/>
                </a:solidFill>
              </a:defRPr>
            </a:pPr>
            <a:r>
              <a:t>M&amp;A Advisory: Buy-side &amp; Sell-side, valuation, due diligence, strategic consulting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Private Equity &amp; Venture Capital: Fundraising &amp; investor connect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Structured / Leveraged Finance: Term loans, mezzanine, convertible debt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Capital Markets Advisory: AIM listings, preferential allotments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Accelerator Program: Scaling asset-light startups with mentoring &amp; investment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Internship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solidFill>
                  <a:srgbClr val="323232"/>
                </a:solidFill>
              </a:defRPr>
            </a:pPr>
            <a:r>
              <a:t>Duration: 2 months (June – July 2025)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Role: Investment Banking Intern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Mode: Hybrid (Office + Remote)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Primary Teams: M&amp;A and Capital Markets Advisory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871C5-A0B2-2D24-3B5F-B7750393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Key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solidFill>
                  <a:srgbClr val="323232"/>
                </a:solidFill>
              </a:defRPr>
            </a:pPr>
            <a:r>
              <a:t>Conducted market &amp; sector research for B2B Tech and Consumer sectors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Built preliminary valuation models: DCF, Comparable Company Analysis, Precedent Transactions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Assisted in pitch deck preparation for client meetings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Supported due diligence and compliance documentation processes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Researched AIM listing regulations for potential cross-border clients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764A9-BDD1-3CDD-CF7E-FD5ABFF7C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rPr dirty="0">
                <a:solidFill>
                  <a:srgbClr val="0070C0"/>
                </a:solidFill>
              </a:rPr>
              <a:t>Major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solidFill>
                  <a:srgbClr val="323232"/>
                </a:solidFill>
              </a:defRPr>
            </a:pPr>
            <a:r>
              <a:t>Developed 15-page industry report on Agritech &amp; Consumer sectors for buy-side deal analysis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Created Excel-based financial model used in client valuation discussions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Designed target screening templates → reduced research time by 20%</a:t>
            </a:r>
          </a:p>
          <a:p>
            <a:pPr>
              <a:defRPr sz="1600">
                <a:solidFill>
                  <a:srgbClr val="323232"/>
                </a:solidFill>
              </a:defRPr>
            </a:pPr>
            <a:r>
              <a:t>Prepared investment memos for 3 shortlisted startups under the Accelerator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5EF1E-E511-3A26-2B85-2E6D9EE5B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E105-DAEE-17AA-0609-A08D6E19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My projects: 1)mergers case </a:t>
            </a:r>
            <a:r>
              <a:rPr lang="en-US" sz="2200" dirty="0">
                <a:solidFill>
                  <a:srgbClr val="0070C0"/>
                </a:solidFill>
              </a:rPr>
              <a:t>study</a:t>
            </a:r>
            <a:r>
              <a:rPr lang="en-US" dirty="0">
                <a:solidFill>
                  <a:srgbClr val="0070C0"/>
                </a:solidFill>
              </a:rPr>
              <a:t>  ii)industry research reports:</a:t>
            </a:r>
            <a:br>
              <a:rPr lang="en-US" dirty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E24F3-CFF5-CFF6-03E7-C6CD853E9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075" y="2410110"/>
            <a:ext cx="6103850" cy="2594136"/>
          </a:xfrm>
        </p:spPr>
      </p:pic>
    </p:spTree>
    <p:extLst>
      <p:ext uri="{BB962C8B-B14F-4D97-AF65-F5344CB8AC3E}">
        <p14:creationId xmlns:p14="http://schemas.microsoft.com/office/powerpoint/2010/main" val="212232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081D-95A1-818D-59F9-3EB6A319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DA284-FA3C-D55A-4ACB-F74A27B09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69" y="217453"/>
            <a:ext cx="5852172" cy="24871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A4DB7C-0378-18B5-C770-47A3102B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69" y="3291693"/>
            <a:ext cx="5852172" cy="21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678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217</TotalTime>
  <Words>426</Words>
  <Application>Microsoft Office PowerPoint</Application>
  <PresentationFormat>On-screen Show (4:3)</PresentationFormat>
  <Paragraphs>62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Calibri</vt:lpstr>
      <vt:lpstr>Gill Sans MT</vt:lpstr>
      <vt:lpstr>Gallery</vt:lpstr>
      <vt:lpstr>Internship Experience — Maple Capital Advisors</vt:lpstr>
      <vt:lpstr>About Maple Capital  Advisors:</vt:lpstr>
      <vt:lpstr>Vision &amp; Mission</vt:lpstr>
      <vt:lpstr>Service Offerings</vt:lpstr>
      <vt:lpstr>Internship Overview</vt:lpstr>
      <vt:lpstr>Key Responsibilities</vt:lpstr>
      <vt:lpstr>Major Contributions</vt:lpstr>
      <vt:lpstr>My projects: 1)mergers case study  ii)industry research reports: </vt:lpstr>
      <vt:lpstr>PowerPoint Presentation</vt:lpstr>
      <vt:lpstr>PowerPoint Presentation</vt:lpstr>
      <vt:lpstr>Learning Outcomes</vt:lpstr>
      <vt:lpstr>Challenges &amp; Solutions</vt:lpstr>
      <vt:lpstr>Conclusion &amp; Acknowledgment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Bhadresh Mohanty</cp:lastModifiedBy>
  <cp:revision>7</cp:revision>
  <dcterms:created xsi:type="dcterms:W3CDTF">2013-01-27T09:14:16Z</dcterms:created>
  <dcterms:modified xsi:type="dcterms:W3CDTF">2025-08-21T02:22:10Z</dcterms:modified>
  <cp:category/>
</cp:coreProperties>
</file>